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9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2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13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14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15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16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17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8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19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20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21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95" r:id="rId4"/>
    <p:sldId id="318" r:id="rId5"/>
    <p:sldId id="319" r:id="rId6"/>
    <p:sldId id="259" r:id="rId7"/>
    <p:sldId id="296" r:id="rId8"/>
    <p:sldId id="262" r:id="rId9"/>
    <p:sldId id="263" r:id="rId10"/>
    <p:sldId id="264" r:id="rId11"/>
    <p:sldId id="261" r:id="rId12"/>
    <p:sldId id="309" r:id="rId13"/>
    <p:sldId id="313" r:id="rId14"/>
    <p:sldId id="312" r:id="rId15"/>
    <p:sldId id="272" r:id="rId16"/>
    <p:sldId id="273" r:id="rId17"/>
    <p:sldId id="314" r:id="rId18"/>
    <p:sldId id="315" r:id="rId19"/>
    <p:sldId id="306" r:id="rId20"/>
    <p:sldId id="299" r:id="rId21"/>
    <p:sldId id="307" r:id="rId22"/>
    <p:sldId id="303" r:id="rId23"/>
    <p:sldId id="305" r:id="rId24"/>
    <p:sldId id="300" r:id="rId25"/>
    <p:sldId id="301" r:id="rId26"/>
    <p:sldId id="302" r:id="rId27"/>
    <p:sldId id="282" r:id="rId28"/>
    <p:sldId id="283" r:id="rId29"/>
    <p:sldId id="284" r:id="rId30"/>
    <p:sldId id="279" r:id="rId31"/>
    <p:sldId id="298" r:id="rId32"/>
    <p:sldId id="281" r:id="rId33"/>
    <p:sldId id="285" r:id="rId34"/>
    <p:sldId id="286" r:id="rId35"/>
    <p:sldId id="293" r:id="rId36"/>
    <p:sldId id="280" r:id="rId37"/>
    <p:sldId id="275" r:id="rId38"/>
    <p:sldId id="277" r:id="rId39"/>
    <p:sldId id="278" r:id="rId40"/>
    <p:sldId id="287" r:id="rId41"/>
    <p:sldId id="288" r:id="rId42"/>
  </p:sldIdLst>
  <p:sldSz cx="9144000" cy="6858000" type="screen4x3"/>
  <p:notesSz cx="9939338" cy="6805613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05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EE97D-0946-4832-8BE1-76E47AF22B7D}" type="datetimeFigureOut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2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A360D-63AE-4888-81BC-0461525A8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320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07A78-FC95-4B58-9CFA-2D764A78962F}" type="datetimeFigureOut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32666"/>
            <a:ext cx="7951470" cy="3062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2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722BC-A3E6-4BD3-81F1-CCD1FDCC3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99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276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795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602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010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945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012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081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304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661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569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03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766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840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997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47966-B9EB-4B60-A9FE-D4E7B7E826F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62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01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019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577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997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471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01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201D-0CD6-4850-BDE7-B2C091C47D96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FB20@Fukuoka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7615-C458-4D5E-8D9C-4BA66BFF7EC8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FB20@Fukuoka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EB48-C39C-416D-93B2-5599FB5D3C91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FB20@Fukuoka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C8A0-6490-4E30-93CD-074E9A8CEF77}" type="datetime1">
              <a:rPr kumimoji="1" lang="ja-JP" altLang="en-US" smtClean="0"/>
              <a:t>2014/4/7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FB20@Fukuoka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B490-D179-4C49-877F-470C47AB60A9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FB20@Fukuoka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372D-BCFC-47B2-B302-B292AB69B0F6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FB20@Fukuoka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B420-843D-4135-A428-45EFF9388729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FB20@Fukuoka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CA5F-04B0-4F4D-BB26-E7D93B3026E1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FB20@Fukuoka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3268-5F05-4895-BD30-33B537C1872E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FB20@Fukuoka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FCA3-B699-4634-8129-73B3CDEFBA43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FB20@Fukuoka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27E-FF67-4544-8A1A-45BA03CCAFF9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FB20@Fukuoka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DDB87-2CA9-4F78-9B41-3A19A12705FB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FB20@Fukuoka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notesSlide" Target="../notesSlides/notesSlide9.xml"/><Relationship Id="rId39" Type="http://schemas.openxmlformats.org/officeDocument/2006/relationships/image" Target="../media/image54.png"/><Relationship Id="rId3" Type="http://schemas.openxmlformats.org/officeDocument/2006/relationships/tags" Target="../tags/tag54.xml"/><Relationship Id="rId21" Type="http://schemas.openxmlformats.org/officeDocument/2006/relationships/tags" Target="../tags/tag72.xml"/><Relationship Id="rId34" Type="http://schemas.openxmlformats.org/officeDocument/2006/relationships/image" Target="../media/image51.png"/><Relationship Id="rId42" Type="http://schemas.openxmlformats.org/officeDocument/2006/relationships/image" Target="../media/image57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6.png"/><Relationship Id="rId38" Type="http://schemas.openxmlformats.org/officeDocument/2006/relationships/image" Target="../media/image53.png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29" Type="http://schemas.openxmlformats.org/officeDocument/2006/relationships/image" Target="../media/image23.png"/><Relationship Id="rId41" Type="http://schemas.openxmlformats.org/officeDocument/2006/relationships/image" Target="../media/image56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tags" Target="../tags/tag75.xml"/><Relationship Id="rId32" Type="http://schemas.openxmlformats.org/officeDocument/2006/relationships/image" Target="../media/image50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tags" Target="../tags/tag74.xml"/><Relationship Id="rId28" Type="http://schemas.openxmlformats.org/officeDocument/2006/relationships/image" Target="../media/image13.png"/><Relationship Id="rId36" Type="http://schemas.openxmlformats.org/officeDocument/2006/relationships/image" Target="../media/image18.png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31" Type="http://schemas.openxmlformats.org/officeDocument/2006/relationships/image" Target="../media/image25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tags" Target="../tags/tag73.xml"/><Relationship Id="rId27" Type="http://schemas.openxmlformats.org/officeDocument/2006/relationships/image" Target="../media/image49.png"/><Relationship Id="rId30" Type="http://schemas.openxmlformats.org/officeDocument/2006/relationships/image" Target="../media/image24.png"/><Relationship Id="rId35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8.pn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25.png"/><Relationship Id="rId17" Type="http://schemas.openxmlformats.org/officeDocument/2006/relationships/image" Target="../media/image61.png"/><Relationship Id="rId2" Type="http://schemas.openxmlformats.org/officeDocument/2006/relationships/tags" Target="../tags/tag77.xml"/><Relationship Id="rId16" Type="http://schemas.openxmlformats.org/officeDocument/2006/relationships/image" Target="../media/image60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24.png"/><Relationship Id="rId5" Type="http://schemas.openxmlformats.org/officeDocument/2006/relationships/tags" Target="../tags/tag80.xml"/><Relationship Id="rId15" Type="http://schemas.openxmlformats.org/officeDocument/2006/relationships/image" Target="../media/image59.png"/><Relationship Id="rId10" Type="http://schemas.openxmlformats.org/officeDocument/2006/relationships/image" Target="../media/image23.png"/><Relationship Id="rId4" Type="http://schemas.openxmlformats.org/officeDocument/2006/relationships/tags" Target="../tags/tag79.xml"/><Relationship Id="rId9" Type="http://schemas.openxmlformats.org/officeDocument/2006/relationships/image" Target="../media/image13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8.png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image" Target="../media/image25.png"/><Relationship Id="rId17" Type="http://schemas.openxmlformats.org/officeDocument/2006/relationships/image" Target="../media/image63.png"/><Relationship Id="rId2" Type="http://schemas.openxmlformats.org/officeDocument/2006/relationships/tags" Target="../tags/tag84.xml"/><Relationship Id="rId16" Type="http://schemas.openxmlformats.org/officeDocument/2006/relationships/image" Target="../media/image62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24.png"/><Relationship Id="rId5" Type="http://schemas.openxmlformats.org/officeDocument/2006/relationships/tags" Target="../tags/tag87.xml"/><Relationship Id="rId15" Type="http://schemas.openxmlformats.org/officeDocument/2006/relationships/image" Target="../media/image59.png"/><Relationship Id="rId10" Type="http://schemas.openxmlformats.org/officeDocument/2006/relationships/image" Target="../media/image23.png"/><Relationship Id="rId4" Type="http://schemas.openxmlformats.org/officeDocument/2006/relationships/tags" Target="../tags/tag86.xml"/><Relationship Id="rId9" Type="http://schemas.openxmlformats.org/officeDocument/2006/relationships/image" Target="../media/image13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8.png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25.png"/><Relationship Id="rId17" Type="http://schemas.openxmlformats.org/officeDocument/2006/relationships/image" Target="../media/image66.png"/><Relationship Id="rId2" Type="http://schemas.openxmlformats.org/officeDocument/2006/relationships/tags" Target="../tags/tag91.xml"/><Relationship Id="rId16" Type="http://schemas.openxmlformats.org/officeDocument/2006/relationships/image" Target="../media/image65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24.png"/><Relationship Id="rId5" Type="http://schemas.openxmlformats.org/officeDocument/2006/relationships/tags" Target="../tags/tag94.xml"/><Relationship Id="rId15" Type="http://schemas.openxmlformats.org/officeDocument/2006/relationships/image" Target="../media/image64.png"/><Relationship Id="rId10" Type="http://schemas.openxmlformats.org/officeDocument/2006/relationships/image" Target="../media/image23.png"/><Relationship Id="rId4" Type="http://schemas.openxmlformats.org/officeDocument/2006/relationships/tags" Target="../tags/tag93.xml"/><Relationship Id="rId9" Type="http://schemas.openxmlformats.org/officeDocument/2006/relationships/image" Target="../media/image13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notesSlide" Target="../notesSlides/notesSlide10.xml"/><Relationship Id="rId3" Type="http://schemas.openxmlformats.org/officeDocument/2006/relationships/tags" Target="../tags/tag99.xml"/><Relationship Id="rId21" Type="http://schemas.openxmlformats.org/officeDocument/2006/relationships/image" Target="../media/image24.png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image" Target="../media/image23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image" Target="../media/image58.png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23" Type="http://schemas.openxmlformats.org/officeDocument/2006/relationships/image" Target="../media/image26.png"/><Relationship Id="rId10" Type="http://schemas.openxmlformats.org/officeDocument/2006/relationships/tags" Target="../tags/tag106.xml"/><Relationship Id="rId19" Type="http://schemas.openxmlformats.org/officeDocument/2006/relationships/image" Target="../media/image13.png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26" Type="http://schemas.openxmlformats.org/officeDocument/2006/relationships/tags" Target="../tags/tag138.xml"/><Relationship Id="rId39" Type="http://schemas.openxmlformats.org/officeDocument/2006/relationships/notesSlide" Target="../notesSlides/notesSlide12.xml"/><Relationship Id="rId21" Type="http://schemas.openxmlformats.org/officeDocument/2006/relationships/tags" Target="../tags/tag133.xml"/><Relationship Id="rId34" Type="http://schemas.openxmlformats.org/officeDocument/2006/relationships/tags" Target="../tags/tag146.xml"/><Relationship Id="rId42" Type="http://schemas.openxmlformats.org/officeDocument/2006/relationships/image" Target="../media/image23.png"/><Relationship Id="rId47" Type="http://schemas.openxmlformats.org/officeDocument/2006/relationships/image" Target="../media/image4.png"/><Relationship Id="rId50" Type="http://schemas.openxmlformats.org/officeDocument/2006/relationships/image" Target="../media/image53.png"/><Relationship Id="rId55" Type="http://schemas.openxmlformats.org/officeDocument/2006/relationships/image" Target="../media/image67.png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tags" Target="../tags/tag137.xml"/><Relationship Id="rId33" Type="http://schemas.openxmlformats.org/officeDocument/2006/relationships/tags" Target="../tags/tag145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51.png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tags" Target="../tags/tag132.xml"/><Relationship Id="rId29" Type="http://schemas.openxmlformats.org/officeDocument/2006/relationships/tags" Target="../tags/tag141.xml"/><Relationship Id="rId41" Type="http://schemas.openxmlformats.org/officeDocument/2006/relationships/image" Target="../media/image13.png"/><Relationship Id="rId54" Type="http://schemas.openxmlformats.org/officeDocument/2006/relationships/image" Target="../media/image57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tags" Target="../tags/tag136.xml"/><Relationship Id="rId32" Type="http://schemas.openxmlformats.org/officeDocument/2006/relationships/tags" Target="../tags/tag144.xml"/><Relationship Id="rId37" Type="http://schemas.openxmlformats.org/officeDocument/2006/relationships/tags" Target="../tags/tag149.xml"/><Relationship Id="rId40" Type="http://schemas.openxmlformats.org/officeDocument/2006/relationships/image" Target="../media/image49.png"/><Relationship Id="rId45" Type="http://schemas.openxmlformats.org/officeDocument/2006/relationships/image" Target="../media/image26.png"/><Relationship Id="rId53" Type="http://schemas.openxmlformats.org/officeDocument/2006/relationships/image" Target="../media/image56.png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tags" Target="../tags/tag135.xml"/><Relationship Id="rId28" Type="http://schemas.openxmlformats.org/officeDocument/2006/relationships/tags" Target="../tags/tag140.xml"/><Relationship Id="rId36" Type="http://schemas.openxmlformats.org/officeDocument/2006/relationships/tags" Target="../tags/tag148.xml"/><Relationship Id="rId49" Type="http://schemas.openxmlformats.org/officeDocument/2006/relationships/image" Target="../media/image52.png"/><Relationship Id="rId57" Type="http://schemas.openxmlformats.org/officeDocument/2006/relationships/image" Target="../media/image69.png"/><Relationship Id="rId10" Type="http://schemas.openxmlformats.org/officeDocument/2006/relationships/tags" Target="../tags/tag122.xml"/><Relationship Id="rId19" Type="http://schemas.openxmlformats.org/officeDocument/2006/relationships/tags" Target="../tags/tag131.xml"/><Relationship Id="rId31" Type="http://schemas.openxmlformats.org/officeDocument/2006/relationships/tags" Target="../tags/tag143.xml"/><Relationship Id="rId44" Type="http://schemas.openxmlformats.org/officeDocument/2006/relationships/image" Target="../media/image25.png"/><Relationship Id="rId52" Type="http://schemas.openxmlformats.org/officeDocument/2006/relationships/image" Target="../media/image55.png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tags" Target="../tags/tag134.xml"/><Relationship Id="rId27" Type="http://schemas.openxmlformats.org/officeDocument/2006/relationships/tags" Target="../tags/tag139.xml"/><Relationship Id="rId30" Type="http://schemas.openxmlformats.org/officeDocument/2006/relationships/tags" Target="../tags/tag142.xml"/><Relationship Id="rId35" Type="http://schemas.openxmlformats.org/officeDocument/2006/relationships/tags" Target="../tags/tag147.xml"/><Relationship Id="rId43" Type="http://schemas.openxmlformats.org/officeDocument/2006/relationships/image" Target="../media/image24.png"/><Relationship Id="rId48" Type="http://schemas.openxmlformats.org/officeDocument/2006/relationships/image" Target="../media/image18.png"/><Relationship Id="rId56" Type="http://schemas.openxmlformats.org/officeDocument/2006/relationships/image" Target="../media/image68.png"/><Relationship Id="rId8" Type="http://schemas.openxmlformats.org/officeDocument/2006/relationships/tags" Target="../tags/tag120.xml"/><Relationship Id="rId51" Type="http://schemas.openxmlformats.org/officeDocument/2006/relationships/image" Target="../media/image54.png"/><Relationship Id="rId3" Type="http://schemas.openxmlformats.org/officeDocument/2006/relationships/tags" Target="../tags/tag1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image" Target="../media/image73.png"/><Relationship Id="rId26" Type="http://schemas.openxmlformats.org/officeDocument/2006/relationships/image" Target="../media/image74.png"/><Relationship Id="rId3" Type="http://schemas.openxmlformats.org/officeDocument/2006/relationships/tags" Target="../tags/tag152.xml"/><Relationship Id="rId21" Type="http://schemas.openxmlformats.org/officeDocument/2006/relationships/image" Target="../media/image24.png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image" Target="../media/image72.png"/><Relationship Id="rId25" Type="http://schemas.openxmlformats.org/officeDocument/2006/relationships/image" Target="../media/image53.png"/><Relationship Id="rId2" Type="http://schemas.openxmlformats.org/officeDocument/2006/relationships/tags" Target="../tags/tag151.xml"/><Relationship Id="rId16" Type="http://schemas.openxmlformats.org/officeDocument/2006/relationships/image" Target="../media/image71.png"/><Relationship Id="rId20" Type="http://schemas.openxmlformats.org/officeDocument/2006/relationships/image" Target="../media/image23.png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image" Target="../media/image52.png"/><Relationship Id="rId5" Type="http://schemas.openxmlformats.org/officeDocument/2006/relationships/tags" Target="../tags/tag154.xml"/><Relationship Id="rId15" Type="http://schemas.openxmlformats.org/officeDocument/2006/relationships/image" Target="../media/image70.png"/><Relationship Id="rId23" Type="http://schemas.openxmlformats.org/officeDocument/2006/relationships/image" Target="../media/image18.png"/><Relationship Id="rId10" Type="http://schemas.openxmlformats.org/officeDocument/2006/relationships/tags" Target="../tags/tag159.xml"/><Relationship Id="rId19" Type="http://schemas.openxmlformats.org/officeDocument/2006/relationships/image" Target="../media/image51.png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.png"/><Relationship Id="rId27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5.png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image" Target="../media/image24.png"/><Relationship Id="rId17" Type="http://schemas.openxmlformats.org/officeDocument/2006/relationships/image" Target="../media/image78.png"/><Relationship Id="rId2" Type="http://schemas.openxmlformats.org/officeDocument/2006/relationships/tags" Target="../tags/tag164.xml"/><Relationship Id="rId16" Type="http://schemas.openxmlformats.org/officeDocument/2006/relationships/image" Target="../media/image77.png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image" Target="../media/image23.png"/><Relationship Id="rId5" Type="http://schemas.openxmlformats.org/officeDocument/2006/relationships/tags" Target="../tags/tag167.xml"/><Relationship Id="rId15" Type="http://schemas.openxmlformats.org/officeDocument/2006/relationships/image" Target="../media/image26.png"/><Relationship Id="rId10" Type="http://schemas.openxmlformats.org/officeDocument/2006/relationships/image" Target="../media/image13.png"/><Relationship Id="rId4" Type="http://schemas.openxmlformats.org/officeDocument/2006/relationships/tags" Target="../tags/tag166.xml"/><Relationship Id="rId9" Type="http://schemas.openxmlformats.org/officeDocument/2006/relationships/image" Target="../media/image76.png"/><Relationship Id="rId1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4.png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image" Target="../media/image23.png"/><Relationship Id="rId17" Type="http://schemas.openxmlformats.org/officeDocument/2006/relationships/image" Target="../media/image78.png"/><Relationship Id="rId2" Type="http://schemas.openxmlformats.org/officeDocument/2006/relationships/tags" Target="../tags/tag171.xml"/><Relationship Id="rId16" Type="http://schemas.openxmlformats.org/officeDocument/2006/relationships/image" Target="../media/image26.png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image" Target="../media/image13.png"/><Relationship Id="rId5" Type="http://schemas.openxmlformats.org/officeDocument/2006/relationships/tags" Target="../tags/tag174.xml"/><Relationship Id="rId15" Type="http://schemas.openxmlformats.org/officeDocument/2006/relationships/image" Target="../media/image58.png"/><Relationship Id="rId10" Type="http://schemas.openxmlformats.org/officeDocument/2006/relationships/image" Target="../media/image80.png"/><Relationship Id="rId4" Type="http://schemas.openxmlformats.org/officeDocument/2006/relationships/tags" Target="../tags/tag173.xml"/><Relationship Id="rId9" Type="http://schemas.openxmlformats.org/officeDocument/2006/relationships/image" Target="../media/image79.png"/><Relationship Id="rId1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5.png"/><Relationship Id="rId18" Type="http://schemas.openxmlformats.org/officeDocument/2006/relationships/image" Target="../media/image83.png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24.png"/><Relationship Id="rId17" Type="http://schemas.openxmlformats.org/officeDocument/2006/relationships/image" Target="../media/image82.png"/><Relationship Id="rId2" Type="http://schemas.openxmlformats.org/officeDocument/2006/relationships/tags" Target="../tags/tag178.xml"/><Relationship Id="rId16" Type="http://schemas.openxmlformats.org/officeDocument/2006/relationships/image" Target="../media/image77.pn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23.png"/><Relationship Id="rId5" Type="http://schemas.openxmlformats.org/officeDocument/2006/relationships/tags" Target="../tags/tag181.xml"/><Relationship Id="rId15" Type="http://schemas.openxmlformats.org/officeDocument/2006/relationships/image" Target="../media/image26.png"/><Relationship Id="rId10" Type="http://schemas.openxmlformats.org/officeDocument/2006/relationships/image" Target="../media/image13.png"/><Relationship Id="rId4" Type="http://schemas.openxmlformats.org/officeDocument/2006/relationships/tags" Target="../tags/tag180.xml"/><Relationship Id="rId9" Type="http://schemas.openxmlformats.org/officeDocument/2006/relationships/image" Target="../media/image81.png"/><Relationship Id="rId1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8.png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12" Type="http://schemas.openxmlformats.org/officeDocument/2006/relationships/image" Target="../media/image25.png"/><Relationship Id="rId17" Type="http://schemas.openxmlformats.org/officeDocument/2006/relationships/image" Target="../media/image85.png"/><Relationship Id="rId2" Type="http://schemas.openxmlformats.org/officeDocument/2006/relationships/tags" Target="../tags/tag185.xml"/><Relationship Id="rId16" Type="http://schemas.openxmlformats.org/officeDocument/2006/relationships/image" Target="../media/image84.pn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image" Target="../media/image24.png"/><Relationship Id="rId5" Type="http://schemas.openxmlformats.org/officeDocument/2006/relationships/tags" Target="../tags/tag188.xml"/><Relationship Id="rId15" Type="http://schemas.openxmlformats.org/officeDocument/2006/relationships/image" Target="../media/image83.png"/><Relationship Id="rId10" Type="http://schemas.openxmlformats.org/officeDocument/2006/relationships/image" Target="../media/image23.png"/><Relationship Id="rId4" Type="http://schemas.openxmlformats.org/officeDocument/2006/relationships/tags" Target="../tags/tag187.xml"/><Relationship Id="rId9" Type="http://schemas.openxmlformats.org/officeDocument/2006/relationships/image" Target="../media/image13.png"/><Relationship Id="rId1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57.png"/><Relationship Id="rId3" Type="http://schemas.openxmlformats.org/officeDocument/2006/relationships/tags" Target="../tags/tag19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image" Target="../media/image86.png"/><Relationship Id="rId5" Type="http://schemas.openxmlformats.org/officeDocument/2006/relationships/tags" Target="../tags/tag195.xml"/><Relationship Id="rId10" Type="http://schemas.openxmlformats.org/officeDocument/2006/relationships/image" Target="../media/image56.png"/><Relationship Id="rId4" Type="http://schemas.openxmlformats.org/officeDocument/2006/relationships/tags" Target="../tags/tag194.xml"/><Relationship Id="rId9" Type="http://schemas.openxmlformats.org/officeDocument/2006/relationships/image" Target="../media/image55.png"/><Relationship Id="rId1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tags" Target="../tags/tag209.xml"/><Relationship Id="rId18" Type="http://schemas.openxmlformats.org/officeDocument/2006/relationships/notesSlide" Target="../notesSlides/notesSlide14.xml"/><Relationship Id="rId26" Type="http://schemas.openxmlformats.org/officeDocument/2006/relationships/image" Target="../media/image7.png"/><Relationship Id="rId3" Type="http://schemas.openxmlformats.org/officeDocument/2006/relationships/tags" Target="../tags/tag199.xml"/><Relationship Id="rId21" Type="http://schemas.openxmlformats.org/officeDocument/2006/relationships/image" Target="../media/image88.png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92.png"/><Relationship Id="rId2" Type="http://schemas.openxmlformats.org/officeDocument/2006/relationships/tags" Target="../tags/tag198.xml"/><Relationship Id="rId16" Type="http://schemas.openxmlformats.org/officeDocument/2006/relationships/tags" Target="../tags/tag212.xml"/><Relationship Id="rId20" Type="http://schemas.openxmlformats.org/officeDocument/2006/relationships/image" Target="../media/image87.png"/><Relationship Id="rId29" Type="http://schemas.openxmlformats.org/officeDocument/2006/relationships/image" Target="../media/image8.png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24" Type="http://schemas.openxmlformats.org/officeDocument/2006/relationships/image" Target="../media/image91.png"/><Relationship Id="rId32" Type="http://schemas.openxmlformats.org/officeDocument/2006/relationships/image" Target="../media/image97.png"/><Relationship Id="rId5" Type="http://schemas.openxmlformats.org/officeDocument/2006/relationships/tags" Target="../tags/tag201.xml"/><Relationship Id="rId15" Type="http://schemas.openxmlformats.org/officeDocument/2006/relationships/tags" Target="../tags/tag211.xml"/><Relationship Id="rId23" Type="http://schemas.openxmlformats.org/officeDocument/2006/relationships/image" Target="../media/image90.png"/><Relationship Id="rId28" Type="http://schemas.openxmlformats.org/officeDocument/2006/relationships/image" Target="../media/image94.png"/><Relationship Id="rId10" Type="http://schemas.openxmlformats.org/officeDocument/2006/relationships/tags" Target="../tags/tag206.xml"/><Relationship Id="rId19" Type="http://schemas.openxmlformats.org/officeDocument/2006/relationships/image" Target="../media/image5.png"/><Relationship Id="rId31" Type="http://schemas.openxmlformats.org/officeDocument/2006/relationships/image" Target="../media/image96.png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tags" Target="../tags/tag210.xml"/><Relationship Id="rId22" Type="http://schemas.openxmlformats.org/officeDocument/2006/relationships/image" Target="../media/image89.png"/><Relationship Id="rId27" Type="http://schemas.openxmlformats.org/officeDocument/2006/relationships/image" Target="../media/image93.png"/><Relationship Id="rId30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tags" Target="../tags/tag225.xml"/><Relationship Id="rId18" Type="http://schemas.openxmlformats.org/officeDocument/2006/relationships/tags" Target="../tags/tag230.xml"/><Relationship Id="rId26" Type="http://schemas.openxmlformats.org/officeDocument/2006/relationships/tags" Target="../tags/tag238.xml"/><Relationship Id="rId39" Type="http://schemas.openxmlformats.org/officeDocument/2006/relationships/image" Target="../media/image104.png"/><Relationship Id="rId3" Type="http://schemas.openxmlformats.org/officeDocument/2006/relationships/tags" Target="../tags/tag215.xml"/><Relationship Id="rId21" Type="http://schemas.openxmlformats.org/officeDocument/2006/relationships/tags" Target="../tags/tag233.xml"/><Relationship Id="rId34" Type="http://schemas.openxmlformats.org/officeDocument/2006/relationships/image" Target="../media/image100.png"/><Relationship Id="rId42" Type="http://schemas.openxmlformats.org/officeDocument/2006/relationships/image" Target="../media/image107.png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17" Type="http://schemas.openxmlformats.org/officeDocument/2006/relationships/tags" Target="../tags/tag229.xml"/><Relationship Id="rId25" Type="http://schemas.openxmlformats.org/officeDocument/2006/relationships/tags" Target="../tags/tag237.xml"/><Relationship Id="rId33" Type="http://schemas.openxmlformats.org/officeDocument/2006/relationships/image" Target="../media/image99.png"/><Relationship Id="rId38" Type="http://schemas.openxmlformats.org/officeDocument/2006/relationships/image" Target="../media/image103.png"/><Relationship Id="rId2" Type="http://schemas.openxmlformats.org/officeDocument/2006/relationships/tags" Target="../tags/tag214.xml"/><Relationship Id="rId16" Type="http://schemas.openxmlformats.org/officeDocument/2006/relationships/tags" Target="../tags/tag228.xml"/><Relationship Id="rId20" Type="http://schemas.openxmlformats.org/officeDocument/2006/relationships/tags" Target="../tags/tag232.xml"/><Relationship Id="rId29" Type="http://schemas.openxmlformats.org/officeDocument/2006/relationships/notesSlide" Target="../notesSlides/notesSlide15.xml"/><Relationship Id="rId41" Type="http://schemas.openxmlformats.org/officeDocument/2006/relationships/image" Target="../media/image106.png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24" Type="http://schemas.openxmlformats.org/officeDocument/2006/relationships/tags" Target="../tags/tag236.xml"/><Relationship Id="rId32" Type="http://schemas.openxmlformats.org/officeDocument/2006/relationships/image" Target="../media/image4.png"/><Relationship Id="rId37" Type="http://schemas.openxmlformats.org/officeDocument/2006/relationships/image" Target="../media/image102.png"/><Relationship Id="rId40" Type="http://schemas.openxmlformats.org/officeDocument/2006/relationships/image" Target="../media/image105.png"/><Relationship Id="rId5" Type="http://schemas.openxmlformats.org/officeDocument/2006/relationships/tags" Target="../tags/tag217.xml"/><Relationship Id="rId15" Type="http://schemas.openxmlformats.org/officeDocument/2006/relationships/tags" Target="../tags/tag227.xml"/><Relationship Id="rId23" Type="http://schemas.openxmlformats.org/officeDocument/2006/relationships/tags" Target="../tags/tag235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3.png"/><Relationship Id="rId10" Type="http://schemas.openxmlformats.org/officeDocument/2006/relationships/tags" Target="../tags/tag222.xml"/><Relationship Id="rId19" Type="http://schemas.openxmlformats.org/officeDocument/2006/relationships/tags" Target="../tags/tag231.xml"/><Relationship Id="rId31" Type="http://schemas.openxmlformats.org/officeDocument/2006/relationships/image" Target="../media/image98.png"/><Relationship Id="rId44" Type="http://schemas.openxmlformats.org/officeDocument/2006/relationships/image" Target="../media/image109.png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Relationship Id="rId22" Type="http://schemas.openxmlformats.org/officeDocument/2006/relationships/tags" Target="../tags/tag234.xml"/><Relationship Id="rId27" Type="http://schemas.openxmlformats.org/officeDocument/2006/relationships/tags" Target="../tags/tag239.xml"/><Relationship Id="rId30" Type="http://schemas.openxmlformats.org/officeDocument/2006/relationships/image" Target="../media/image7.png"/><Relationship Id="rId35" Type="http://schemas.openxmlformats.org/officeDocument/2006/relationships/image" Target="../media/image101.png"/><Relationship Id="rId43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8.png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12" Type="http://schemas.openxmlformats.org/officeDocument/2006/relationships/image" Target="../media/image25.png"/><Relationship Id="rId17" Type="http://schemas.openxmlformats.org/officeDocument/2006/relationships/image" Target="../media/image111.png"/><Relationship Id="rId2" Type="http://schemas.openxmlformats.org/officeDocument/2006/relationships/tags" Target="../tags/tag241.xml"/><Relationship Id="rId16" Type="http://schemas.openxmlformats.org/officeDocument/2006/relationships/image" Target="../media/image110.png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image" Target="../media/image24.png"/><Relationship Id="rId5" Type="http://schemas.openxmlformats.org/officeDocument/2006/relationships/tags" Target="../tags/tag244.xml"/><Relationship Id="rId15" Type="http://schemas.openxmlformats.org/officeDocument/2006/relationships/image" Target="../media/image78.png"/><Relationship Id="rId10" Type="http://schemas.openxmlformats.org/officeDocument/2006/relationships/image" Target="../media/image23.png"/><Relationship Id="rId4" Type="http://schemas.openxmlformats.org/officeDocument/2006/relationships/tags" Target="../tags/tag243.xml"/><Relationship Id="rId9" Type="http://schemas.openxmlformats.org/officeDocument/2006/relationships/image" Target="../media/image13.png"/><Relationship Id="rId1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tags" Target="../tags/tag248.xml"/><Relationship Id="rId16" Type="http://schemas.openxmlformats.org/officeDocument/2006/relationships/image" Target="../media/image117.png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image" Target="../media/image112.png"/><Relationship Id="rId5" Type="http://schemas.openxmlformats.org/officeDocument/2006/relationships/tags" Target="../tags/tag251.xml"/><Relationship Id="rId15" Type="http://schemas.openxmlformats.org/officeDocument/2006/relationships/image" Target="../media/image116.png"/><Relationship Id="rId10" Type="http://schemas.openxmlformats.org/officeDocument/2006/relationships/notesSlide" Target="../notesSlides/notesSlide16.xml"/><Relationship Id="rId4" Type="http://schemas.openxmlformats.org/officeDocument/2006/relationships/tags" Target="../tags/tag25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2.png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7.xml"/><Relationship Id="rId4" Type="http://schemas.openxmlformats.org/officeDocument/2006/relationships/image" Target="../media/image1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18" Type="http://schemas.openxmlformats.org/officeDocument/2006/relationships/image" Target="../media/image126.png"/><Relationship Id="rId26" Type="http://schemas.openxmlformats.org/officeDocument/2006/relationships/image" Target="../media/image134.png"/><Relationship Id="rId3" Type="http://schemas.openxmlformats.org/officeDocument/2006/relationships/tags" Target="../tags/tag260.xml"/><Relationship Id="rId21" Type="http://schemas.openxmlformats.org/officeDocument/2006/relationships/image" Target="../media/image129.png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image" Target="../media/image125.png"/><Relationship Id="rId25" Type="http://schemas.openxmlformats.org/officeDocument/2006/relationships/image" Target="../media/image133.png"/><Relationship Id="rId2" Type="http://schemas.openxmlformats.org/officeDocument/2006/relationships/tags" Target="../tags/tag259.xml"/><Relationship Id="rId16" Type="http://schemas.openxmlformats.org/officeDocument/2006/relationships/notesSlide" Target="../notesSlides/notesSlide18.xml"/><Relationship Id="rId20" Type="http://schemas.openxmlformats.org/officeDocument/2006/relationships/image" Target="../media/image128.png"/><Relationship Id="rId29" Type="http://schemas.openxmlformats.org/officeDocument/2006/relationships/image" Target="../media/image137.png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24" Type="http://schemas.openxmlformats.org/officeDocument/2006/relationships/image" Target="../media/image132.png"/><Relationship Id="rId5" Type="http://schemas.openxmlformats.org/officeDocument/2006/relationships/tags" Target="../tags/tag26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31.png"/><Relationship Id="rId28" Type="http://schemas.openxmlformats.org/officeDocument/2006/relationships/image" Target="../media/image136.png"/><Relationship Id="rId10" Type="http://schemas.openxmlformats.org/officeDocument/2006/relationships/tags" Target="../tags/tag267.xml"/><Relationship Id="rId19" Type="http://schemas.openxmlformats.org/officeDocument/2006/relationships/image" Target="../media/image127.png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image" Target="../media/image130.png"/><Relationship Id="rId27" Type="http://schemas.openxmlformats.org/officeDocument/2006/relationships/image" Target="../media/image135.png"/><Relationship Id="rId30" Type="http://schemas.openxmlformats.org/officeDocument/2006/relationships/image" Target="../media/image1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43.png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image" Target="../media/image142.png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image" Target="../media/image141.png"/><Relationship Id="rId5" Type="http://schemas.openxmlformats.org/officeDocument/2006/relationships/tags" Target="../tags/tag276.xml"/><Relationship Id="rId15" Type="http://schemas.openxmlformats.org/officeDocument/2006/relationships/image" Target="../media/image145.png"/><Relationship Id="rId10" Type="http://schemas.openxmlformats.org/officeDocument/2006/relationships/image" Target="../media/image140.png"/><Relationship Id="rId4" Type="http://schemas.openxmlformats.org/officeDocument/2006/relationships/tags" Target="../tags/tag275.xml"/><Relationship Id="rId9" Type="http://schemas.openxmlformats.org/officeDocument/2006/relationships/image" Target="../media/image139.png"/><Relationship Id="rId14" Type="http://schemas.openxmlformats.org/officeDocument/2006/relationships/image" Target="../media/image14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tags" Target="../tags/tag281.xml"/><Relationship Id="rId7" Type="http://schemas.openxmlformats.org/officeDocument/2006/relationships/image" Target="../media/image146.png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9.png"/><Relationship Id="rId4" Type="http://schemas.openxmlformats.org/officeDocument/2006/relationships/tags" Target="../tags/tag282.xml"/><Relationship Id="rId9" Type="http://schemas.openxmlformats.org/officeDocument/2006/relationships/image" Target="../media/image1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13" Type="http://schemas.openxmlformats.org/officeDocument/2006/relationships/image" Target="../media/image158.png"/><Relationship Id="rId3" Type="http://schemas.openxmlformats.org/officeDocument/2006/relationships/tags" Target="../tags/tag28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7.png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image" Target="../media/image156.png"/><Relationship Id="rId5" Type="http://schemas.openxmlformats.org/officeDocument/2006/relationships/tags" Target="../tags/tag291.xml"/><Relationship Id="rId10" Type="http://schemas.openxmlformats.org/officeDocument/2006/relationships/image" Target="../media/image155.png"/><Relationship Id="rId4" Type="http://schemas.openxmlformats.org/officeDocument/2006/relationships/tags" Target="../tags/tag290.xml"/><Relationship Id="rId9" Type="http://schemas.openxmlformats.org/officeDocument/2006/relationships/image" Target="../media/image154.png"/><Relationship Id="rId14" Type="http://schemas.openxmlformats.org/officeDocument/2006/relationships/image" Target="../media/image159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305.xml"/><Relationship Id="rId18" Type="http://schemas.openxmlformats.org/officeDocument/2006/relationships/tags" Target="../tags/tag310.xml"/><Relationship Id="rId26" Type="http://schemas.openxmlformats.org/officeDocument/2006/relationships/tags" Target="../tags/tag318.xml"/><Relationship Id="rId39" Type="http://schemas.openxmlformats.org/officeDocument/2006/relationships/tags" Target="../tags/tag331.xml"/><Relationship Id="rId21" Type="http://schemas.openxmlformats.org/officeDocument/2006/relationships/tags" Target="../tags/tag313.xml"/><Relationship Id="rId34" Type="http://schemas.openxmlformats.org/officeDocument/2006/relationships/tags" Target="../tags/tag326.xml"/><Relationship Id="rId42" Type="http://schemas.openxmlformats.org/officeDocument/2006/relationships/tags" Target="../tags/tag334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162.png"/><Relationship Id="rId55" Type="http://schemas.openxmlformats.org/officeDocument/2006/relationships/image" Target="../media/image14.png"/><Relationship Id="rId7" Type="http://schemas.openxmlformats.org/officeDocument/2006/relationships/tags" Target="../tags/tag299.xml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tags" Target="../tags/tag312.xml"/><Relationship Id="rId29" Type="http://schemas.openxmlformats.org/officeDocument/2006/relationships/tags" Target="../tags/tag321.xml"/><Relationship Id="rId41" Type="http://schemas.openxmlformats.org/officeDocument/2006/relationships/tags" Target="../tags/tag333.xml"/><Relationship Id="rId54" Type="http://schemas.openxmlformats.org/officeDocument/2006/relationships/image" Target="../media/image13.png"/><Relationship Id="rId62" Type="http://schemas.openxmlformats.org/officeDocument/2006/relationships/image" Target="../media/image49.png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tags" Target="../tags/tag316.xml"/><Relationship Id="rId32" Type="http://schemas.openxmlformats.org/officeDocument/2006/relationships/tags" Target="../tags/tag324.xml"/><Relationship Id="rId37" Type="http://schemas.openxmlformats.org/officeDocument/2006/relationships/tags" Target="../tags/tag329.xml"/><Relationship Id="rId40" Type="http://schemas.openxmlformats.org/officeDocument/2006/relationships/tags" Target="../tags/tag332.xml"/><Relationship Id="rId45" Type="http://schemas.openxmlformats.org/officeDocument/2006/relationships/tags" Target="../tags/tag337.xml"/><Relationship Id="rId53" Type="http://schemas.openxmlformats.org/officeDocument/2006/relationships/image" Target="../media/image4.png"/><Relationship Id="rId58" Type="http://schemas.openxmlformats.org/officeDocument/2006/relationships/image" Target="../media/image54.png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tags" Target="../tags/tag315.xml"/><Relationship Id="rId28" Type="http://schemas.openxmlformats.org/officeDocument/2006/relationships/tags" Target="../tags/tag320.xml"/><Relationship Id="rId36" Type="http://schemas.openxmlformats.org/officeDocument/2006/relationships/tags" Target="../tags/tag328.xml"/><Relationship Id="rId49" Type="http://schemas.openxmlformats.org/officeDocument/2006/relationships/image" Target="../media/image161.png"/><Relationship Id="rId57" Type="http://schemas.openxmlformats.org/officeDocument/2006/relationships/image" Target="../media/image52.png"/><Relationship Id="rId61" Type="http://schemas.openxmlformats.org/officeDocument/2006/relationships/image" Target="../media/image165.png"/><Relationship Id="rId10" Type="http://schemas.openxmlformats.org/officeDocument/2006/relationships/tags" Target="../tags/tag302.xml"/><Relationship Id="rId19" Type="http://schemas.openxmlformats.org/officeDocument/2006/relationships/tags" Target="../tags/tag311.xml"/><Relationship Id="rId31" Type="http://schemas.openxmlformats.org/officeDocument/2006/relationships/tags" Target="../tags/tag323.xml"/><Relationship Id="rId44" Type="http://schemas.openxmlformats.org/officeDocument/2006/relationships/tags" Target="../tags/tag336.xml"/><Relationship Id="rId52" Type="http://schemas.openxmlformats.org/officeDocument/2006/relationships/image" Target="../media/image24.png"/><Relationship Id="rId60" Type="http://schemas.openxmlformats.org/officeDocument/2006/relationships/image" Target="../media/image164.png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tags" Target="../tags/tag314.xml"/><Relationship Id="rId27" Type="http://schemas.openxmlformats.org/officeDocument/2006/relationships/tags" Target="../tags/tag319.xml"/><Relationship Id="rId30" Type="http://schemas.openxmlformats.org/officeDocument/2006/relationships/tags" Target="../tags/tag322.xml"/><Relationship Id="rId35" Type="http://schemas.openxmlformats.org/officeDocument/2006/relationships/tags" Target="../tags/tag327.xml"/><Relationship Id="rId43" Type="http://schemas.openxmlformats.org/officeDocument/2006/relationships/tags" Target="../tags/tag335.xml"/><Relationship Id="rId48" Type="http://schemas.openxmlformats.org/officeDocument/2006/relationships/image" Target="../media/image160.png"/><Relationship Id="rId56" Type="http://schemas.openxmlformats.org/officeDocument/2006/relationships/image" Target="../media/image18.png"/><Relationship Id="rId8" Type="http://schemas.openxmlformats.org/officeDocument/2006/relationships/tags" Target="../tags/tag300.xml"/><Relationship Id="rId51" Type="http://schemas.openxmlformats.org/officeDocument/2006/relationships/image" Target="../media/image23.png"/><Relationship Id="rId3" Type="http://schemas.openxmlformats.org/officeDocument/2006/relationships/tags" Target="../tags/tag295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tags" Target="../tags/tag317.xml"/><Relationship Id="rId33" Type="http://schemas.openxmlformats.org/officeDocument/2006/relationships/tags" Target="../tags/tag325.xml"/><Relationship Id="rId38" Type="http://schemas.openxmlformats.org/officeDocument/2006/relationships/tags" Target="../tags/tag330.xml"/><Relationship Id="rId46" Type="http://schemas.openxmlformats.org/officeDocument/2006/relationships/tags" Target="../tags/tag338.xml"/><Relationship Id="rId59" Type="http://schemas.openxmlformats.org/officeDocument/2006/relationships/image" Target="../media/image1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tags" Target="../tags/tag341.xml"/><Relationship Id="rId7" Type="http://schemas.openxmlformats.org/officeDocument/2006/relationships/image" Target="../media/image169.png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image" Target="../media/image16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2.xml"/><Relationship Id="rId9" Type="http://schemas.openxmlformats.org/officeDocument/2006/relationships/image" Target="../media/image17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8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tags" Target="../tags/tag9.xml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3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tags" Target="../tags/tag346.xml"/><Relationship Id="rId7" Type="http://schemas.openxmlformats.org/officeDocument/2006/relationships/image" Target="../media/image178.png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image" Target="../media/image177.png"/><Relationship Id="rId11" Type="http://schemas.openxmlformats.org/officeDocument/2006/relationships/image" Target="../media/image18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0.png"/><Relationship Id="rId4" Type="http://schemas.openxmlformats.org/officeDocument/2006/relationships/tags" Target="../tags/tag347.xml"/><Relationship Id="rId9" Type="http://schemas.openxmlformats.org/officeDocument/2006/relationships/image" Target="../media/image17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image" Target="../media/image15.png"/><Relationship Id="rId3" Type="http://schemas.openxmlformats.org/officeDocument/2006/relationships/tags" Target="../tags/tag12.xml"/><Relationship Id="rId21" Type="http://schemas.openxmlformats.org/officeDocument/2006/relationships/image" Target="../media/image11.png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image" Target="../media/image4.png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notesSlide" Target="../notesSlides/notesSlide3.xml"/><Relationship Id="rId29" Type="http://schemas.openxmlformats.org/officeDocument/2006/relationships/image" Target="../media/image18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image" Target="../media/image14.png"/><Relationship Id="rId32" Type="http://schemas.openxmlformats.org/officeDocument/2006/relationships/image" Target="../media/image21.png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image" Target="../media/image13.png"/><Relationship Id="rId28" Type="http://schemas.openxmlformats.org/officeDocument/2006/relationships/image" Target="../media/image17.png"/><Relationship Id="rId10" Type="http://schemas.openxmlformats.org/officeDocument/2006/relationships/tags" Target="../tags/tag1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0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image" Target="../media/image12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25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4.png"/><Relationship Id="rId2" Type="http://schemas.openxmlformats.org/officeDocument/2006/relationships/tags" Target="../tags/tag29.xml"/><Relationship Id="rId16" Type="http://schemas.openxmlformats.org/officeDocument/2006/relationships/image" Target="../media/image28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23.png"/><Relationship Id="rId5" Type="http://schemas.openxmlformats.org/officeDocument/2006/relationships/tags" Target="../tags/tag32.xml"/><Relationship Id="rId15" Type="http://schemas.openxmlformats.org/officeDocument/2006/relationships/image" Target="../media/image27.png"/><Relationship Id="rId10" Type="http://schemas.openxmlformats.org/officeDocument/2006/relationships/image" Target="../media/image13.png"/><Relationship Id="rId4" Type="http://schemas.openxmlformats.org/officeDocument/2006/relationships/tags" Target="../tags/tag31.xml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25.png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4.png"/><Relationship Id="rId17" Type="http://schemas.openxmlformats.org/officeDocument/2006/relationships/image" Target="../media/image32.png"/><Relationship Id="rId2" Type="http://schemas.openxmlformats.org/officeDocument/2006/relationships/tags" Target="../tags/tag35.xml"/><Relationship Id="rId16" Type="http://schemas.openxmlformats.org/officeDocument/2006/relationships/image" Target="../media/image31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23.png"/><Relationship Id="rId5" Type="http://schemas.openxmlformats.org/officeDocument/2006/relationships/tags" Target="../tags/tag38.xml"/><Relationship Id="rId15" Type="http://schemas.openxmlformats.org/officeDocument/2006/relationships/image" Target="../media/image30.png"/><Relationship Id="rId10" Type="http://schemas.openxmlformats.org/officeDocument/2006/relationships/image" Target="../media/image13.png"/><Relationship Id="rId4" Type="http://schemas.openxmlformats.org/officeDocument/2006/relationships/tags" Target="../tags/tag37.xml"/><Relationship Id="rId9" Type="http://schemas.openxmlformats.org/officeDocument/2006/relationships/image" Target="../media/image29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notesSlide" Target="../notesSlides/notesSlide6.xml"/><Relationship Id="rId18" Type="http://schemas.openxmlformats.org/officeDocument/2006/relationships/image" Target="../media/image37.png"/><Relationship Id="rId3" Type="http://schemas.openxmlformats.org/officeDocument/2006/relationships/tags" Target="../tags/tag42.xml"/><Relationship Id="rId21" Type="http://schemas.openxmlformats.org/officeDocument/2006/relationships/image" Target="../media/image40.png"/><Relationship Id="rId7" Type="http://schemas.openxmlformats.org/officeDocument/2006/relationships/tags" Target="../tags/tag4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6.png"/><Relationship Id="rId2" Type="http://schemas.openxmlformats.org/officeDocument/2006/relationships/tags" Target="../tags/tag41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image" Target="../media/image34.png"/><Relationship Id="rId10" Type="http://schemas.openxmlformats.org/officeDocument/2006/relationships/tags" Target="../tags/tag49.xml"/><Relationship Id="rId19" Type="http://schemas.openxmlformats.org/officeDocument/2006/relationships/image" Target="../media/image38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4"/>
          <p:cNvSpPr txBox="1">
            <a:spLocks noGrp="1"/>
          </p:cNvSpPr>
          <p:nvPr>
            <p:ph type="ctrTitle"/>
          </p:nvPr>
        </p:nvSpPr>
        <p:spPr>
          <a:xfrm>
            <a:off x="685800" y="32849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b="1" dirty="0" err="1" smtClean="0">
                <a:solidFill>
                  <a:schemeClr val="tx1"/>
                </a:solidFill>
                <a:ea typeface="ＭＳ Ｐゴシック" pitchFamily="50" charset="-128"/>
              </a:rPr>
              <a:t>Shota</a:t>
            </a:r>
            <a:r>
              <a:rPr lang="en-US" altLang="ja-JP" sz="3600" b="1" dirty="0" smtClean="0">
                <a:solidFill>
                  <a:schemeClr val="tx1"/>
                </a:solidFill>
                <a:ea typeface="ＭＳ Ｐゴシック" pitchFamily="50" charset="-128"/>
              </a:rPr>
              <a:t> Ohnishi</a:t>
            </a:r>
          </a:p>
          <a:p>
            <a:pPr>
              <a:spcBef>
                <a:spcPts val="0"/>
              </a:spcBef>
            </a:pPr>
            <a:r>
              <a:rPr lang="en-US" altLang="ja-JP" b="1" dirty="0" smtClean="0">
                <a:solidFill>
                  <a:schemeClr val="tx1"/>
                </a:solidFill>
                <a:ea typeface="ＭＳ Ｐゴシック" pitchFamily="50" charset="-128"/>
              </a:rPr>
              <a:t>(Tokyo Inst. Tech. / RIKEN)</a:t>
            </a:r>
            <a:endParaRPr lang="en-US" altLang="ja-JP" sz="900" b="1" dirty="0" smtClean="0">
              <a:solidFill>
                <a:schemeClr val="tx1"/>
              </a:solidFill>
              <a:ea typeface="ＭＳ Ｐゴシック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4494019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sz="2000" b="1" dirty="0">
                <a:solidFill>
                  <a:prstClr val="black"/>
                </a:solidFill>
                <a:ea typeface="ＭＳ Ｐゴシック" pitchFamily="50" charset="-128"/>
              </a:rPr>
              <a:t>in collaboration </a:t>
            </a:r>
            <a:r>
              <a:rPr lang="en-US" altLang="ja-JP" sz="2000" b="1" dirty="0" smtClean="0">
                <a:solidFill>
                  <a:prstClr val="black"/>
                </a:solidFill>
                <a:ea typeface="ＭＳ Ｐゴシック" pitchFamily="50" charset="-128"/>
              </a:rPr>
              <a:t>with</a:t>
            </a:r>
          </a:p>
          <a:p>
            <a:pPr lvl="0" algn="ctr"/>
            <a:r>
              <a:rPr lang="en-US" altLang="ja-JP" sz="2400" b="1" dirty="0" smtClean="0">
                <a:solidFill>
                  <a:prstClr val="black"/>
                </a:solidFill>
                <a:ea typeface="ＭＳ Ｐゴシック" pitchFamily="50" charset="-128"/>
              </a:rPr>
              <a:t>Yoichi Ikeda (RIKEN)</a:t>
            </a:r>
          </a:p>
          <a:p>
            <a:pPr lvl="0" algn="ctr"/>
            <a:r>
              <a:rPr lang="en-US" altLang="ja-JP" sz="2400" b="1" dirty="0" smtClean="0">
                <a:solidFill>
                  <a:prstClr val="black"/>
                </a:solidFill>
                <a:ea typeface="ＭＳ Ｐゴシック" pitchFamily="50" charset="-128"/>
              </a:rPr>
              <a:t>Tetsuo </a:t>
            </a:r>
            <a:r>
              <a:rPr lang="en-US" altLang="ja-JP" sz="2400" b="1" dirty="0" err="1" smtClean="0">
                <a:solidFill>
                  <a:prstClr val="black"/>
                </a:solidFill>
                <a:ea typeface="ＭＳ Ｐゴシック" pitchFamily="50" charset="-128"/>
              </a:rPr>
              <a:t>Hyodo</a:t>
            </a:r>
            <a:r>
              <a:rPr lang="en-US" altLang="ja-JP" sz="2400" b="1" dirty="0" smtClean="0">
                <a:solidFill>
                  <a:prstClr val="black"/>
                </a:solidFill>
                <a:ea typeface="ＭＳ Ｐゴシック" pitchFamily="50" charset="-128"/>
              </a:rPr>
              <a:t> (YITP, Kyoto Univ.</a:t>
            </a:r>
            <a:r>
              <a:rPr lang="en-US" altLang="ja-JP" sz="2400" b="1" dirty="0" smtClean="0">
                <a:ea typeface="ＭＳ Ｐゴシック" pitchFamily="50" charset="-128"/>
              </a:rPr>
              <a:t> </a:t>
            </a:r>
            <a:r>
              <a:rPr lang="en-US" altLang="ja-JP" sz="2400" b="1" dirty="0" smtClean="0">
                <a:solidFill>
                  <a:prstClr val="black"/>
                </a:solidFill>
                <a:ea typeface="ＭＳ Ｐゴシック" pitchFamily="50" charset="-128"/>
              </a:rPr>
              <a:t>)</a:t>
            </a:r>
          </a:p>
          <a:p>
            <a:pPr lvl="0" algn="ctr"/>
            <a:r>
              <a:rPr lang="en-US" altLang="ja-JP" sz="2400" b="1" dirty="0" smtClean="0">
                <a:solidFill>
                  <a:prstClr val="black"/>
                </a:solidFill>
                <a:ea typeface="ＭＳ Ｐゴシック" pitchFamily="50" charset="-128"/>
              </a:rPr>
              <a:t>Emiko </a:t>
            </a:r>
            <a:r>
              <a:rPr lang="en-US" altLang="ja-JP" sz="2400" b="1" dirty="0" err="1" smtClean="0">
                <a:solidFill>
                  <a:prstClr val="black"/>
                </a:solidFill>
                <a:ea typeface="ＭＳ Ｐゴシック" pitchFamily="50" charset="-128"/>
              </a:rPr>
              <a:t>Hiyama</a:t>
            </a:r>
            <a:r>
              <a:rPr lang="en-US" altLang="ja-JP" sz="2400" b="1" dirty="0" smtClean="0">
                <a:solidFill>
                  <a:prstClr val="black"/>
                </a:solidFill>
                <a:ea typeface="ＭＳ Ｐゴシック" pitchFamily="50" charset="-128"/>
              </a:rPr>
              <a:t> (RIKEN)</a:t>
            </a:r>
          </a:p>
          <a:p>
            <a:pPr lvl="0" algn="ctr"/>
            <a:r>
              <a:rPr lang="en-US" altLang="ja-JP" sz="2400" b="1" dirty="0" smtClean="0">
                <a:solidFill>
                  <a:prstClr val="black"/>
                </a:solidFill>
                <a:ea typeface="ＭＳ Ｐゴシック" pitchFamily="50" charset="-128"/>
              </a:rPr>
              <a:t>Wolfram Weise (ECT*/TUM)</a:t>
            </a:r>
            <a:endParaRPr lang="en-US" altLang="ja-JP" sz="2400" b="1" dirty="0">
              <a:solidFill>
                <a:prstClr val="black"/>
              </a:solidFill>
              <a:ea typeface="ＭＳ Ｐゴシック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25202" y="2132856"/>
            <a:ext cx="8693596" cy="10801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i="1" dirty="0" smtClean="0"/>
              <a:t>K</a:t>
            </a:r>
            <a:r>
              <a:rPr lang="en-US" altLang="ja-JP" sz="4000" i="1" baseline="30000" dirty="0" smtClean="0"/>
              <a:t>-</a:t>
            </a:r>
            <a:r>
              <a:rPr lang="en-US" altLang="ja-JP" sz="4000" i="1" dirty="0" smtClean="0"/>
              <a:t>d scattering and structure of </a:t>
            </a:r>
            <a:r>
              <a:rPr lang="en-US" altLang="ja-JP" sz="4000" i="1" dirty="0" smtClean="0">
                <a:latin typeface="Symbol" panose="05050102010706020507" pitchFamily="18" charset="2"/>
              </a:rPr>
              <a:t>L</a:t>
            </a:r>
            <a:r>
              <a:rPr lang="en-US" altLang="ja-JP" sz="4000" i="1" dirty="0" smtClean="0"/>
              <a:t>(1405)</a:t>
            </a:r>
            <a:endParaRPr lang="ja-JP" altLang="en-US" sz="4000" i="1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DDFB-6A1C-4C14-B22B-F5A67E8921E2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1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827584" y="5229200"/>
            <a:ext cx="734481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3200" i="1" dirty="0" smtClean="0">
                <a:solidFill>
                  <a:srgbClr val="0000FF"/>
                </a:solidFill>
              </a:rPr>
              <a:t>Pole positions of two-body amplitude</a:t>
            </a:r>
            <a:endParaRPr kumimoji="1" lang="ja-JP" altLang="en-US" sz="3200" i="1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83668" y="5364214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Possibility to distinguish two models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f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rom  </a:t>
            </a:r>
            <a:r>
              <a:rPr lang="en-US" altLang="ja-JP" sz="2800" dirty="0" smtClean="0">
                <a:solidFill>
                  <a:srgbClr val="FF0000"/>
                </a:solidFill>
              </a:rPr>
              <a:t>three-body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 reaction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AC4C-F120-4A50-A288-D73BD2633C87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0845" y="1439025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E-dep.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11842" y="4674622"/>
            <a:ext cx="2196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1418.7-</a:t>
            </a:r>
            <a:r>
              <a:rPr lang="en-US" altLang="ja-JP" sz="1600" dirty="0" smtClean="0"/>
              <a:t>i</a:t>
            </a:r>
            <a:r>
              <a:rPr kumimoji="1" lang="en-US" altLang="ja-JP" sz="1600" dirty="0" smtClean="0"/>
              <a:t>19.6(MeV)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9674" y="4446397"/>
            <a:ext cx="2196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1338.8-</a:t>
            </a:r>
            <a:r>
              <a:rPr lang="en-US" altLang="ja-JP" sz="1600" dirty="0" smtClean="0"/>
              <a:t>i71.5</a:t>
            </a:r>
            <a:r>
              <a:rPr kumimoji="1" lang="en-US" altLang="ja-JP" sz="1600" dirty="0" smtClean="0"/>
              <a:t>(MeV)</a:t>
            </a:r>
            <a:endParaRPr kumimoji="1" lang="ja-JP" altLang="en-US" sz="1600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43" y="2282270"/>
            <a:ext cx="4349681" cy="216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4756520" y="1439025"/>
            <a:ext cx="392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E-</a:t>
            </a:r>
            <a:r>
              <a:rPr kumimoji="1" lang="en-US" altLang="ja-JP" sz="2400" dirty="0" err="1" smtClean="0"/>
              <a:t>indep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45707"/>
            <a:ext cx="4007007" cy="240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5909429" y="4458598"/>
            <a:ext cx="2196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1405.4-</a:t>
            </a:r>
            <a:r>
              <a:rPr lang="en-US" altLang="ja-JP" sz="1600" dirty="0" smtClean="0"/>
              <a:t>i</a:t>
            </a:r>
            <a:r>
              <a:rPr kumimoji="1" lang="en-US" altLang="ja-JP" sz="1600" dirty="0" smtClean="0"/>
              <a:t>18.2(MeV)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004047" y="708401"/>
            <a:ext cx="403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Ikeda, Sato, PRC76, 035203(2007); </a:t>
            </a:r>
          </a:p>
          <a:p>
            <a:r>
              <a:rPr kumimoji="1" lang="en-US" altLang="ja-JP" dirty="0" smtClean="0"/>
              <a:t>Ikeda, </a:t>
            </a:r>
            <a:r>
              <a:rPr kumimoji="1" lang="en-US" altLang="ja-JP" dirty="0" err="1" smtClean="0"/>
              <a:t>Kamano</a:t>
            </a:r>
            <a:r>
              <a:rPr lang="en-US" altLang="ja-JP" dirty="0" smtClean="0"/>
              <a:t>, Sato, PTP124, 533(2010)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808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59"/>
    </mc:Choice>
    <mc:Fallback xmlns="">
      <p:transition spd="slow" advTm="3615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角丸四角形 108"/>
          <p:cNvSpPr/>
          <p:nvPr/>
        </p:nvSpPr>
        <p:spPr>
          <a:xfrm>
            <a:off x="810890" y="5056837"/>
            <a:ext cx="7513495" cy="12524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784399" y="4978926"/>
            <a:ext cx="678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Alt-Grassberger-Sandhas(AGS) eq. </a:t>
            </a:r>
            <a:r>
              <a:rPr lang="en-US" altLang="ja-JP" dirty="0">
                <a:solidFill>
                  <a:srgbClr val="002060"/>
                </a:solidFill>
              </a:rPr>
              <a:t>:</a:t>
            </a:r>
            <a:r>
              <a:rPr lang="en-US" altLang="ja-JP" dirty="0" smtClean="0">
                <a:solidFill>
                  <a:srgbClr val="002060"/>
                </a:solidFill>
              </a:rPr>
              <a:t> </a:t>
            </a:r>
            <a:r>
              <a:rPr lang="en-US" altLang="ja-JP" i="1" dirty="0" err="1" smtClean="0">
                <a:solidFill>
                  <a:srgbClr val="002060"/>
                </a:solidFill>
              </a:rPr>
              <a:t>X</a:t>
            </a:r>
            <a:r>
              <a:rPr lang="en-US" altLang="ja-JP" sz="1400" i="1" dirty="0" err="1" smtClean="0">
                <a:solidFill>
                  <a:srgbClr val="002060"/>
                </a:solidFill>
              </a:rPr>
              <a:t>ij</a:t>
            </a:r>
            <a:r>
              <a:rPr lang="ja-JP" altLang="en-US" dirty="0" smtClean="0">
                <a:solidFill>
                  <a:srgbClr val="002060"/>
                </a:solidFill>
              </a:rPr>
              <a:t>；</a:t>
            </a:r>
            <a:r>
              <a:rPr lang="en-US" altLang="ja-JP" dirty="0" smtClean="0">
                <a:solidFill>
                  <a:srgbClr val="002060"/>
                </a:solidFill>
              </a:rPr>
              <a:t>quasi two-body amplitude</a:t>
            </a:r>
            <a:endParaRPr lang="en-US" altLang="ja-JP" dirty="0">
              <a:solidFill>
                <a:srgbClr val="00206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3200" i="1" dirty="0" smtClean="0">
                <a:solidFill>
                  <a:srgbClr val="0000FF"/>
                </a:solidFill>
              </a:rPr>
              <a:t>K</a:t>
            </a:r>
            <a:r>
              <a:rPr kumimoji="1" lang="en-US" altLang="ja-JP" sz="3200" i="1" baseline="30000" dirty="0" smtClean="0">
                <a:solidFill>
                  <a:srgbClr val="0000FF"/>
                </a:solidFill>
              </a:rPr>
              <a:t>-</a:t>
            </a:r>
            <a:r>
              <a:rPr kumimoji="1" lang="en-US" altLang="ja-JP" sz="3200" i="1" dirty="0" smtClean="0">
                <a:solidFill>
                  <a:srgbClr val="0000FF"/>
                </a:solidFill>
              </a:rPr>
              <a:t>d -&gt; </a:t>
            </a:r>
            <a:r>
              <a:rPr kumimoji="1" lang="en-US" altLang="ja-JP" sz="3200" i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pS</a:t>
            </a:r>
            <a:r>
              <a:rPr kumimoji="1" lang="en-US" altLang="ja-JP" sz="3200" i="1" dirty="0" err="1" smtClean="0">
                <a:solidFill>
                  <a:srgbClr val="0000FF"/>
                </a:solidFill>
              </a:rPr>
              <a:t>n</a:t>
            </a:r>
            <a:r>
              <a:rPr kumimoji="1" lang="en-US" altLang="ja-JP" sz="3200" i="1" dirty="0" smtClean="0">
                <a:solidFill>
                  <a:srgbClr val="0000FF"/>
                </a:solidFill>
              </a:rPr>
              <a:t> reaction</a:t>
            </a:r>
            <a:endParaRPr kumimoji="1" lang="ja-JP" altLang="en-US" sz="3200" i="1" dirty="0">
              <a:solidFill>
                <a:srgbClr val="0000FF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6A3A-22C6-429A-9F99-042185C44C65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1473521" y="2743730"/>
            <a:ext cx="455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=</a:t>
            </a:r>
            <a:endParaRPr kumimoji="1" lang="ja-JP" altLang="en-US" sz="4000" dirty="0"/>
          </a:p>
        </p:txBody>
      </p:sp>
      <p:sp>
        <p:nvSpPr>
          <p:cNvPr id="242" name="テキスト ボックス 241"/>
          <p:cNvSpPr txBox="1"/>
          <p:nvPr/>
        </p:nvSpPr>
        <p:spPr>
          <a:xfrm>
            <a:off x="4832318" y="2923579"/>
            <a:ext cx="455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+</a:t>
            </a:r>
            <a:endParaRPr kumimoji="1" lang="ja-JP" altLang="en-US" sz="4000" dirty="0"/>
          </a:p>
        </p:txBody>
      </p:sp>
      <p:pic>
        <p:nvPicPr>
          <p:cNvPr id="246" name="図 2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117" y="4113270"/>
            <a:ext cx="1160145" cy="255270"/>
          </a:xfrm>
          <a:prstGeom prst="rect">
            <a:avLst/>
          </a:prstGeom>
        </p:spPr>
      </p:pic>
      <p:grpSp>
        <p:nvGrpSpPr>
          <p:cNvPr id="215" name="グループ化 214"/>
          <p:cNvGrpSpPr/>
          <p:nvPr/>
        </p:nvGrpSpPr>
        <p:grpSpPr>
          <a:xfrm>
            <a:off x="480448" y="1285241"/>
            <a:ext cx="2823620" cy="1263858"/>
            <a:chOff x="1250743" y="1401528"/>
            <a:chExt cx="2823620" cy="1263858"/>
          </a:xfrm>
        </p:grpSpPr>
        <p:cxnSp>
          <p:nvCxnSpPr>
            <p:cNvPr id="218" name="直線コネクタ 217"/>
            <p:cNvCxnSpPr/>
            <p:nvPr/>
          </p:nvCxnSpPr>
          <p:spPr>
            <a:xfrm flipV="1">
              <a:off x="2342581" y="2213785"/>
              <a:ext cx="932127" cy="1588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8" name="図 237" descr="txp_fig.pn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260989" y="1510530"/>
              <a:ext cx="384235" cy="232025"/>
            </a:xfrm>
            <a:prstGeom prst="rect">
              <a:avLst/>
            </a:prstGeom>
            <a:noFill/>
          </p:spPr>
        </p:pic>
        <p:cxnSp>
          <p:nvCxnSpPr>
            <p:cNvPr id="239" name="直線コネクタ 238"/>
            <p:cNvCxnSpPr/>
            <p:nvPr/>
          </p:nvCxnSpPr>
          <p:spPr>
            <a:xfrm>
              <a:off x="1581185" y="2230610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線コネクタ 244"/>
            <p:cNvCxnSpPr/>
            <p:nvPr/>
          </p:nvCxnSpPr>
          <p:spPr>
            <a:xfrm>
              <a:off x="1581185" y="2302618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線コネクタ 246"/>
            <p:cNvCxnSpPr/>
            <p:nvPr/>
          </p:nvCxnSpPr>
          <p:spPr>
            <a:xfrm>
              <a:off x="1581185" y="1654546"/>
              <a:ext cx="498083" cy="21602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線コネクタ 247"/>
            <p:cNvCxnSpPr/>
            <p:nvPr/>
          </p:nvCxnSpPr>
          <p:spPr>
            <a:xfrm>
              <a:off x="2328310" y="2275508"/>
              <a:ext cx="149424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線コネクタ 248"/>
            <p:cNvCxnSpPr/>
            <p:nvPr/>
          </p:nvCxnSpPr>
          <p:spPr>
            <a:xfrm flipV="1">
              <a:off x="2228693" y="1510530"/>
              <a:ext cx="1045975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円/楕円 249"/>
            <p:cNvSpPr/>
            <p:nvPr/>
          </p:nvSpPr>
          <p:spPr>
            <a:xfrm>
              <a:off x="1979652" y="1798562"/>
              <a:ext cx="398467" cy="6480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1" name="直線コネクタ 250"/>
            <p:cNvCxnSpPr>
              <a:stCxn id="252" idx="7"/>
            </p:cNvCxnSpPr>
            <p:nvPr/>
          </p:nvCxnSpPr>
          <p:spPr>
            <a:xfrm flipV="1">
              <a:off x="3345465" y="1654546"/>
              <a:ext cx="477094" cy="51463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円/楕円 251"/>
            <p:cNvSpPr/>
            <p:nvPr/>
          </p:nvSpPr>
          <p:spPr>
            <a:xfrm>
              <a:off x="3260437" y="2137541"/>
              <a:ext cx="99616" cy="2160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3" name="図 252" descr="txp_fig.pn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896479" y="1537642"/>
              <a:ext cx="160096" cy="180018"/>
            </a:xfrm>
            <a:prstGeom prst="rect">
              <a:avLst/>
            </a:prstGeom>
            <a:noFill/>
          </p:spPr>
        </p:pic>
        <p:pic>
          <p:nvPicPr>
            <p:cNvPr id="254" name="図 253" descr="txp_fig.pn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896479" y="2153292"/>
              <a:ext cx="177884" cy="232022"/>
            </a:xfrm>
            <a:prstGeom prst="rect">
              <a:avLst/>
            </a:prstGeom>
            <a:noFill/>
          </p:spPr>
        </p:pic>
        <p:pic>
          <p:nvPicPr>
            <p:cNvPr id="255" name="図 254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743" y="2088094"/>
              <a:ext cx="202363" cy="297220"/>
            </a:xfrm>
            <a:prstGeom prst="rect">
              <a:avLst/>
            </a:prstGeom>
          </p:spPr>
        </p:pic>
        <p:sp>
          <p:nvSpPr>
            <p:cNvPr id="256" name="円/楕円 255"/>
            <p:cNvSpPr/>
            <p:nvPr/>
          </p:nvSpPr>
          <p:spPr>
            <a:xfrm>
              <a:off x="2634860" y="2137541"/>
              <a:ext cx="437019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7" name="図 256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645" y="2385313"/>
              <a:ext cx="928004" cy="280073"/>
            </a:xfrm>
            <a:prstGeom prst="rect">
              <a:avLst/>
            </a:prstGeom>
          </p:spPr>
        </p:pic>
        <p:pic>
          <p:nvPicPr>
            <p:cNvPr id="258" name="図 257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722" y="1401528"/>
              <a:ext cx="257290" cy="211472"/>
            </a:xfrm>
            <a:prstGeom prst="rect">
              <a:avLst/>
            </a:prstGeom>
          </p:spPr>
        </p:pic>
      </p:grpSp>
      <p:grpSp>
        <p:nvGrpSpPr>
          <p:cNvPr id="33" name="グループ化 32"/>
          <p:cNvGrpSpPr/>
          <p:nvPr/>
        </p:nvGrpSpPr>
        <p:grpSpPr>
          <a:xfrm>
            <a:off x="1892373" y="2733542"/>
            <a:ext cx="2747272" cy="1184759"/>
            <a:chOff x="2483768" y="2495280"/>
            <a:chExt cx="2747272" cy="1184759"/>
          </a:xfrm>
        </p:grpSpPr>
        <p:cxnSp>
          <p:nvCxnSpPr>
            <p:cNvPr id="110" name="直線コネクタ 109"/>
            <p:cNvCxnSpPr/>
            <p:nvPr/>
          </p:nvCxnSpPr>
          <p:spPr>
            <a:xfrm flipV="1">
              <a:off x="3570120" y="2663232"/>
              <a:ext cx="1199419" cy="2660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/>
            <p:nvPr/>
          </p:nvCxnSpPr>
          <p:spPr>
            <a:xfrm>
              <a:off x="3520276" y="3246707"/>
              <a:ext cx="11093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>
              <a:off x="3612504" y="3306254"/>
              <a:ext cx="13472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>
              <a:off x="3027225" y="2758937"/>
              <a:ext cx="477569" cy="1610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>
              <a:off x="3027225" y="3260755"/>
              <a:ext cx="521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 flipV="1">
              <a:off x="4727418" y="3003737"/>
              <a:ext cx="232333" cy="1560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/>
            <p:nvPr/>
          </p:nvCxnSpPr>
          <p:spPr>
            <a:xfrm>
              <a:off x="3027225" y="3303825"/>
              <a:ext cx="521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角丸四角形 117"/>
            <p:cNvSpPr/>
            <p:nvPr/>
          </p:nvSpPr>
          <p:spPr>
            <a:xfrm>
              <a:off x="3304068" y="2649959"/>
              <a:ext cx="504482" cy="762844"/>
            </a:xfrm>
            <a:prstGeom prst="round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角丸四角形 118"/>
            <p:cNvSpPr/>
            <p:nvPr/>
          </p:nvSpPr>
          <p:spPr>
            <a:xfrm>
              <a:off x="4197270" y="3162900"/>
              <a:ext cx="198129" cy="2661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4629662" y="3092510"/>
              <a:ext cx="207800" cy="33649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図 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3146196"/>
              <a:ext cx="516255" cy="255270"/>
            </a:xfrm>
            <a:prstGeom prst="rect">
              <a:avLst/>
            </a:prstGeom>
          </p:spPr>
        </p:pic>
        <p:pic>
          <p:nvPicPr>
            <p:cNvPr id="123" name="図 122" descr="txp_fig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5095294" y="2906031"/>
              <a:ext cx="135746" cy="175713"/>
            </a:xfrm>
            <a:prstGeom prst="rect">
              <a:avLst/>
            </a:prstGeom>
            <a:noFill/>
          </p:spPr>
        </p:pic>
        <p:pic>
          <p:nvPicPr>
            <p:cNvPr id="124" name="図 123" descr="txp_fig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5067797" y="3211645"/>
              <a:ext cx="156559" cy="235078"/>
            </a:xfrm>
            <a:prstGeom prst="rect">
              <a:avLst/>
            </a:prstGeom>
            <a:noFill/>
          </p:spPr>
        </p:pic>
        <p:pic>
          <p:nvPicPr>
            <p:cNvPr id="125" name="図 124" descr="txp_fig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4945937" y="2495280"/>
              <a:ext cx="171534" cy="195122"/>
            </a:xfrm>
            <a:prstGeom prst="rect">
              <a:avLst/>
            </a:prstGeom>
            <a:noFill/>
          </p:spPr>
        </p:pic>
        <p:sp>
          <p:nvSpPr>
            <p:cNvPr id="126" name="テキスト ボックス 125"/>
            <p:cNvSpPr txBox="1"/>
            <p:nvPr/>
          </p:nvSpPr>
          <p:spPr>
            <a:xfrm>
              <a:off x="3341540" y="2776384"/>
              <a:ext cx="457161" cy="442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X</a:t>
              </a:r>
              <a:endParaRPr kumimoji="1" lang="ja-JP" altLang="en-US" sz="3200" dirty="0"/>
            </a:p>
          </p:txBody>
        </p:sp>
        <p:sp>
          <p:nvSpPr>
            <p:cNvPr id="127" name="テキスト ボックス 126"/>
            <p:cNvSpPr txBox="1"/>
            <p:nvPr/>
          </p:nvSpPr>
          <p:spPr>
            <a:xfrm>
              <a:off x="4097909" y="2944664"/>
              <a:ext cx="636166" cy="442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 smtClean="0">
                  <a:latin typeface="Symbol" pitchFamily="18" charset="2"/>
                </a:rPr>
                <a:t>t</a:t>
              </a:r>
              <a:endParaRPr kumimoji="1" lang="ja-JP" altLang="en-US" sz="3200" dirty="0">
                <a:latin typeface="Symbol" pitchFamily="18" charset="2"/>
              </a:endParaRPr>
            </a:p>
          </p:txBody>
        </p:sp>
        <p:sp>
          <p:nvSpPr>
            <p:cNvPr id="128" name="テキスト ボックス 127"/>
            <p:cNvSpPr txBox="1"/>
            <p:nvPr/>
          </p:nvSpPr>
          <p:spPr>
            <a:xfrm>
              <a:off x="4579328" y="3023720"/>
              <a:ext cx="380423" cy="349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g</a:t>
              </a:r>
              <a:endParaRPr kumimoji="1" lang="ja-JP" altLang="en-US" sz="2400" dirty="0"/>
            </a:p>
          </p:txBody>
        </p:sp>
        <p:pic>
          <p:nvPicPr>
            <p:cNvPr id="138" name="図 137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906" y="3429000"/>
              <a:ext cx="476000" cy="251039"/>
            </a:xfrm>
            <a:prstGeom prst="rect">
              <a:avLst/>
            </a:prstGeom>
          </p:spPr>
        </p:pic>
        <p:pic>
          <p:nvPicPr>
            <p:cNvPr id="140" name="図 139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992" y="3441571"/>
              <a:ext cx="425547" cy="235800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895" y="2601005"/>
              <a:ext cx="229935" cy="256282"/>
            </a:xfrm>
            <a:prstGeom prst="rect">
              <a:avLst/>
            </a:prstGeom>
          </p:spPr>
        </p:pic>
      </p:grpSp>
      <p:grpSp>
        <p:nvGrpSpPr>
          <p:cNvPr id="34" name="グループ化 33"/>
          <p:cNvGrpSpPr/>
          <p:nvPr/>
        </p:nvGrpSpPr>
        <p:grpSpPr>
          <a:xfrm>
            <a:off x="5230324" y="2708920"/>
            <a:ext cx="2747272" cy="1206713"/>
            <a:chOff x="5515427" y="2492612"/>
            <a:chExt cx="2747272" cy="1206713"/>
          </a:xfrm>
        </p:grpSpPr>
        <p:pic>
          <p:nvPicPr>
            <p:cNvPr id="193" name="図 19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5632" y="3444055"/>
              <a:ext cx="466725" cy="255270"/>
            </a:xfrm>
            <a:prstGeom prst="rect">
              <a:avLst/>
            </a:prstGeom>
          </p:spPr>
        </p:pic>
        <p:grpSp>
          <p:nvGrpSpPr>
            <p:cNvPr id="259" name="グループ化 258"/>
            <p:cNvGrpSpPr/>
            <p:nvPr/>
          </p:nvGrpSpPr>
          <p:grpSpPr>
            <a:xfrm>
              <a:off x="5515427" y="2492612"/>
              <a:ext cx="2747272" cy="1182091"/>
              <a:chOff x="2483768" y="2495280"/>
              <a:chExt cx="2747272" cy="1182091"/>
            </a:xfrm>
          </p:grpSpPr>
          <p:cxnSp>
            <p:nvCxnSpPr>
              <p:cNvPr id="260" name="直線コネクタ 259"/>
              <p:cNvCxnSpPr/>
              <p:nvPr/>
            </p:nvCxnSpPr>
            <p:spPr>
              <a:xfrm flipV="1">
                <a:off x="3570120" y="2663232"/>
                <a:ext cx="1199419" cy="26609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線コネクタ 260"/>
              <p:cNvCxnSpPr/>
              <p:nvPr/>
            </p:nvCxnSpPr>
            <p:spPr>
              <a:xfrm>
                <a:off x="3520276" y="3246707"/>
                <a:ext cx="11093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線コネクタ 261"/>
              <p:cNvCxnSpPr/>
              <p:nvPr/>
            </p:nvCxnSpPr>
            <p:spPr>
              <a:xfrm>
                <a:off x="3612504" y="3306254"/>
                <a:ext cx="13472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線コネクタ 262"/>
              <p:cNvCxnSpPr/>
              <p:nvPr/>
            </p:nvCxnSpPr>
            <p:spPr>
              <a:xfrm>
                <a:off x="3027225" y="2758937"/>
                <a:ext cx="477569" cy="1610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直線コネクタ 263"/>
              <p:cNvCxnSpPr/>
              <p:nvPr/>
            </p:nvCxnSpPr>
            <p:spPr>
              <a:xfrm>
                <a:off x="3027225" y="3260755"/>
                <a:ext cx="5218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線コネクタ 264"/>
              <p:cNvCxnSpPr/>
              <p:nvPr/>
            </p:nvCxnSpPr>
            <p:spPr>
              <a:xfrm flipV="1">
                <a:off x="4727418" y="3003737"/>
                <a:ext cx="232333" cy="156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直線コネクタ 265"/>
              <p:cNvCxnSpPr/>
              <p:nvPr/>
            </p:nvCxnSpPr>
            <p:spPr>
              <a:xfrm>
                <a:off x="3027225" y="3303825"/>
                <a:ext cx="5218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7" name="角丸四角形 266"/>
              <p:cNvSpPr/>
              <p:nvPr/>
            </p:nvSpPr>
            <p:spPr>
              <a:xfrm>
                <a:off x="3304068" y="2649959"/>
                <a:ext cx="504482" cy="762844"/>
              </a:xfrm>
              <a:prstGeom prst="roundRect">
                <a:avLst/>
              </a:prstGeom>
              <a:solidFill>
                <a:srgbClr val="FF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8" name="角丸四角形 267"/>
              <p:cNvSpPr/>
              <p:nvPr/>
            </p:nvSpPr>
            <p:spPr>
              <a:xfrm>
                <a:off x="4197270" y="3162900"/>
                <a:ext cx="198129" cy="266100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円/楕円 268"/>
              <p:cNvSpPr/>
              <p:nvPr/>
            </p:nvSpPr>
            <p:spPr>
              <a:xfrm>
                <a:off x="4629662" y="3092510"/>
                <a:ext cx="207800" cy="33649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70" name="図 269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3768" y="3146196"/>
                <a:ext cx="516255" cy="255270"/>
              </a:xfrm>
              <a:prstGeom prst="rect">
                <a:avLst/>
              </a:prstGeom>
            </p:spPr>
          </p:pic>
          <p:pic>
            <p:nvPicPr>
              <p:cNvPr id="271" name="図 270" descr="txp_fig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5095294" y="2906031"/>
                <a:ext cx="135746" cy="175713"/>
              </a:xfrm>
              <a:prstGeom prst="rect">
                <a:avLst/>
              </a:prstGeom>
              <a:noFill/>
            </p:spPr>
          </p:pic>
          <p:pic>
            <p:nvPicPr>
              <p:cNvPr id="272" name="図 271" descr="txp_fig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5067797" y="3211645"/>
                <a:ext cx="156559" cy="235078"/>
              </a:xfrm>
              <a:prstGeom prst="rect">
                <a:avLst/>
              </a:prstGeom>
              <a:noFill/>
            </p:spPr>
          </p:pic>
          <p:pic>
            <p:nvPicPr>
              <p:cNvPr id="273" name="図 272" descr="txp_fig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4945937" y="2495280"/>
                <a:ext cx="171534" cy="195122"/>
              </a:xfrm>
              <a:prstGeom prst="rect">
                <a:avLst/>
              </a:prstGeom>
              <a:noFill/>
            </p:spPr>
          </p:pic>
          <p:sp>
            <p:nvSpPr>
              <p:cNvPr id="274" name="テキスト ボックス 273"/>
              <p:cNvSpPr txBox="1"/>
              <p:nvPr/>
            </p:nvSpPr>
            <p:spPr>
              <a:xfrm>
                <a:off x="3341540" y="2776384"/>
                <a:ext cx="457161" cy="442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dirty="0" smtClean="0"/>
                  <a:t>X</a:t>
                </a:r>
                <a:endParaRPr kumimoji="1" lang="ja-JP" altLang="en-US" sz="3200" dirty="0"/>
              </a:p>
            </p:txBody>
          </p:sp>
          <p:sp>
            <p:nvSpPr>
              <p:cNvPr id="275" name="テキスト ボックス 274"/>
              <p:cNvSpPr txBox="1"/>
              <p:nvPr/>
            </p:nvSpPr>
            <p:spPr>
              <a:xfrm>
                <a:off x="4097909" y="2944664"/>
                <a:ext cx="636166" cy="442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dirty="0" smtClean="0">
                    <a:latin typeface="Symbol" pitchFamily="18" charset="2"/>
                  </a:rPr>
                  <a:t>t</a:t>
                </a:r>
                <a:endParaRPr kumimoji="1" lang="ja-JP" altLang="en-US" sz="3200" dirty="0">
                  <a:latin typeface="Symbol" pitchFamily="18" charset="2"/>
                </a:endParaRPr>
              </a:p>
            </p:txBody>
          </p:sp>
          <p:sp>
            <p:nvSpPr>
              <p:cNvPr id="276" name="テキスト ボックス 275"/>
              <p:cNvSpPr txBox="1"/>
              <p:nvPr/>
            </p:nvSpPr>
            <p:spPr>
              <a:xfrm>
                <a:off x="4579328" y="3023720"/>
                <a:ext cx="380423" cy="349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g</a:t>
                </a:r>
                <a:endParaRPr kumimoji="1" lang="ja-JP" altLang="en-US" sz="2400" dirty="0"/>
              </a:p>
            </p:txBody>
          </p:sp>
          <p:pic>
            <p:nvPicPr>
              <p:cNvPr id="278" name="図 277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3992" y="3441571"/>
                <a:ext cx="425547" cy="235800"/>
              </a:xfrm>
              <a:prstGeom prst="rect">
                <a:avLst/>
              </a:prstGeom>
            </p:spPr>
          </p:pic>
          <p:pic>
            <p:nvPicPr>
              <p:cNvPr id="279" name="図 278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1895" y="2601005"/>
                <a:ext cx="229935" cy="256282"/>
              </a:xfrm>
              <a:prstGeom prst="rect">
                <a:avLst/>
              </a:prstGeom>
            </p:spPr>
          </p:pic>
        </p:grpSp>
      </p:grpSp>
      <p:pic>
        <p:nvPicPr>
          <p:cNvPr id="68" name="図 6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612120" y="4178799"/>
            <a:ext cx="2028527" cy="273756"/>
          </a:xfrm>
          <a:prstGeom prst="rect">
            <a:avLst/>
          </a:prstGeom>
          <a:noFill/>
        </p:spPr>
      </p:pic>
      <p:pic>
        <p:nvPicPr>
          <p:cNvPr id="69" name="図 68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547664" y="5373216"/>
            <a:ext cx="6190284" cy="865167"/>
          </a:xfrm>
          <a:prstGeom prst="rect">
            <a:avLst/>
          </a:prstGeom>
          <a:noFill/>
        </p:spPr>
      </p:pic>
      <p:pic>
        <p:nvPicPr>
          <p:cNvPr id="70" name="図 6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35" y="4562840"/>
            <a:ext cx="3903345" cy="27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3200" i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kumimoji="1" lang="en-US" altLang="ja-JP" sz="3200" i="1" baseline="30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+</a:t>
            </a:r>
            <a:r>
              <a:rPr kumimoji="1" lang="en-US" altLang="ja-JP" sz="3200" i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kumimoji="1" lang="en-US" altLang="ja-JP" sz="3200" i="1" baseline="30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-</a:t>
            </a:r>
            <a:r>
              <a:rPr kumimoji="1" lang="en-US" altLang="ja-JP" sz="3200" i="1" dirty="0" smtClean="0">
                <a:solidFill>
                  <a:srgbClr val="0070C0"/>
                </a:solidFill>
              </a:rPr>
              <a:t> invariant mass distribution</a:t>
            </a:r>
            <a:endParaRPr kumimoji="1" lang="ja-JP" altLang="en-US" sz="3200" i="1" dirty="0">
              <a:solidFill>
                <a:srgbClr val="0070C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C94C-93BE-4F7E-B43C-12B76B7C5772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6194227" y="408645"/>
            <a:ext cx="2094711" cy="983785"/>
            <a:chOff x="1250743" y="1401528"/>
            <a:chExt cx="2823620" cy="1263858"/>
          </a:xfrm>
        </p:grpSpPr>
        <p:cxnSp>
          <p:nvCxnSpPr>
            <p:cNvPr id="9" name="直線コネクタ 8"/>
            <p:cNvCxnSpPr/>
            <p:nvPr/>
          </p:nvCxnSpPr>
          <p:spPr>
            <a:xfrm flipV="1">
              <a:off x="2342581" y="2213785"/>
              <a:ext cx="932127" cy="1588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9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260989" y="1510530"/>
              <a:ext cx="384235" cy="232025"/>
            </a:xfrm>
            <a:prstGeom prst="rect">
              <a:avLst/>
            </a:prstGeom>
            <a:noFill/>
          </p:spPr>
        </p:pic>
        <p:cxnSp>
          <p:nvCxnSpPr>
            <p:cNvPr id="11" name="直線コネクタ 10"/>
            <p:cNvCxnSpPr/>
            <p:nvPr/>
          </p:nvCxnSpPr>
          <p:spPr>
            <a:xfrm>
              <a:off x="1581185" y="2230610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1581185" y="2302618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1581185" y="1654546"/>
              <a:ext cx="498083" cy="21602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2328310" y="2275508"/>
              <a:ext cx="149424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2228693" y="1510530"/>
              <a:ext cx="1045975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1979652" y="1798562"/>
              <a:ext cx="398467" cy="6480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/>
            <p:cNvCxnSpPr>
              <a:stCxn id="18" idx="7"/>
            </p:cNvCxnSpPr>
            <p:nvPr/>
          </p:nvCxnSpPr>
          <p:spPr>
            <a:xfrm flipV="1">
              <a:off x="3345465" y="1654546"/>
              <a:ext cx="477094" cy="51463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円/楕円 17"/>
            <p:cNvSpPr/>
            <p:nvPr/>
          </p:nvSpPr>
          <p:spPr>
            <a:xfrm>
              <a:off x="3260437" y="2137541"/>
              <a:ext cx="99616" cy="2160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 descr="txp_fig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896479" y="1537642"/>
              <a:ext cx="160096" cy="180018"/>
            </a:xfrm>
            <a:prstGeom prst="rect">
              <a:avLst/>
            </a:prstGeom>
            <a:noFill/>
          </p:spPr>
        </p:pic>
        <p:pic>
          <p:nvPicPr>
            <p:cNvPr id="20" name="図 19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896479" y="2153292"/>
              <a:ext cx="177884" cy="232022"/>
            </a:xfrm>
            <a:prstGeom prst="rect">
              <a:avLst/>
            </a:prstGeom>
            <a:noFill/>
          </p:spPr>
        </p:pic>
        <p:pic>
          <p:nvPicPr>
            <p:cNvPr id="21" name="図 2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743" y="2088094"/>
              <a:ext cx="202363" cy="297220"/>
            </a:xfrm>
            <a:prstGeom prst="rect">
              <a:avLst/>
            </a:prstGeom>
          </p:spPr>
        </p:pic>
        <p:sp>
          <p:nvSpPr>
            <p:cNvPr id="22" name="円/楕円 21"/>
            <p:cNvSpPr/>
            <p:nvPr/>
          </p:nvSpPr>
          <p:spPr>
            <a:xfrm>
              <a:off x="2634860" y="2137541"/>
              <a:ext cx="437019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図 2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645" y="2385313"/>
              <a:ext cx="928004" cy="280073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722" y="1401528"/>
              <a:ext cx="257290" cy="211472"/>
            </a:xfrm>
            <a:prstGeom prst="rect">
              <a:avLst/>
            </a:prstGeom>
          </p:spPr>
        </p:pic>
      </p:grpSp>
      <p:pic>
        <p:nvPicPr>
          <p:cNvPr id="25" name="図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1659255" cy="31051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971600" y="1417679"/>
            <a:ext cx="120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E-dep.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237258" y="1438706"/>
            <a:ext cx="120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E-</a:t>
            </a:r>
            <a:r>
              <a:rPr kumimoji="1" lang="en-US" altLang="ja-JP" sz="2400" dirty="0" err="1" smtClean="0"/>
              <a:t>indep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32" name="角丸四角形 31"/>
          <p:cNvSpPr/>
          <p:nvPr/>
        </p:nvSpPr>
        <p:spPr>
          <a:xfrm>
            <a:off x="971600" y="5085184"/>
            <a:ext cx="734481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126630" y="5220198"/>
            <a:ext cx="7117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Accurate d(K</a:t>
            </a:r>
            <a:r>
              <a:rPr kumimoji="1" lang="en-US" altLang="ja-JP" sz="2800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,n) reaction experiment is useful to distinguish  dynamical model of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(1405)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8" y="1870382"/>
            <a:ext cx="4283968" cy="299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70" y="1844824"/>
            <a:ext cx="4441618" cy="310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4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72C0-8275-4331-AAE4-645006D96C93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6194227" y="408645"/>
            <a:ext cx="2094711" cy="983785"/>
            <a:chOff x="1250743" y="1401528"/>
            <a:chExt cx="2823620" cy="1263858"/>
          </a:xfrm>
        </p:grpSpPr>
        <p:cxnSp>
          <p:nvCxnSpPr>
            <p:cNvPr id="9" name="直線コネクタ 8"/>
            <p:cNvCxnSpPr/>
            <p:nvPr/>
          </p:nvCxnSpPr>
          <p:spPr>
            <a:xfrm flipV="1">
              <a:off x="2342581" y="2213785"/>
              <a:ext cx="932127" cy="1588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9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260989" y="1510530"/>
              <a:ext cx="384235" cy="232025"/>
            </a:xfrm>
            <a:prstGeom prst="rect">
              <a:avLst/>
            </a:prstGeom>
            <a:noFill/>
          </p:spPr>
        </p:pic>
        <p:cxnSp>
          <p:nvCxnSpPr>
            <p:cNvPr id="11" name="直線コネクタ 10"/>
            <p:cNvCxnSpPr/>
            <p:nvPr/>
          </p:nvCxnSpPr>
          <p:spPr>
            <a:xfrm>
              <a:off x="1581185" y="2230610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1581185" y="2302618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1581185" y="1654546"/>
              <a:ext cx="498083" cy="21602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2328310" y="2275508"/>
              <a:ext cx="149424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2228693" y="1510530"/>
              <a:ext cx="1045975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1979652" y="1798562"/>
              <a:ext cx="398467" cy="6480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/>
            <p:cNvCxnSpPr>
              <a:stCxn id="18" idx="7"/>
            </p:cNvCxnSpPr>
            <p:nvPr/>
          </p:nvCxnSpPr>
          <p:spPr>
            <a:xfrm flipV="1">
              <a:off x="3345465" y="1654546"/>
              <a:ext cx="477094" cy="51463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円/楕円 17"/>
            <p:cNvSpPr/>
            <p:nvPr/>
          </p:nvSpPr>
          <p:spPr>
            <a:xfrm>
              <a:off x="3260437" y="2137541"/>
              <a:ext cx="99616" cy="2160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 descr="txp_fig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896479" y="1537642"/>
              <a:ext cx="160096" cy="180018"/>
            </a:xfrm>
            <a:prstGeom prst="rect">
              <a:avLst/>
            </a:prstGeom>
            <a:noFill/>
          </p:spPr>
        </p:pic>
        <p:pic>
          <p:nvPicPr>
            <p:cNvPr id="20" name="図 19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896479" y="2153292"/>
              <a:ext cx="177884" cy="232022"/>
            </a:xfrm>
            <a:prstGeom prst="rect">
              <a:avLst/>
            </a:prstGeom>
            <a:noFill/>
          </p:spPr>
        </p:pic>
        <p:pic>
          <p:nvPicPr>
            <p:cNvPr id="21" name="図 2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743" y="2088094"/>
              <a:ext cx="202363" cy="297220"/>
            </a:xfrm>
            <a:prstGeom prst="rect">
              <a:avLst/>
            </a:prstGeom>
          </p:spPr>
        </p:pic>
        <p:sp>
          <p:nvSpPr>
            <p:cNvPr id="22" name="円/楕円 21"/>
            <p:cNvSpPr/>
            <p:nvPr/>
          </p:nvSpPr>
          <p:spPr>
            <a:xfrm>
              <a:off x="2634860" y="2137541"/>
              <a:ext cx="437019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図 2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645" y="2385313"/>
              <a:ext cx="928004" cy="280073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722" y="1401528"/>
              <a:ext cx="257290" cy="211472"/>
            </a:xfrm>
            <a:prstGeom prst="rect">
              <a:avLst/>
            </a:prstGeom>
          </p:spPr>
        </p:pic>
      </p:grp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1659255" cy="310515"/>
          </a:xfrm>
          <a:prstGeom prst="rect">
            <a:avLst/>
          </a:prstGeom>
        </p:spPr>
      </p:pic>
      <p:sp>
        <p:nvSpPr>
          <p:cNvPr id="28" name="角丸四角形 27"/>
          <p:cNvSpPr/>
          <p:nvPr/>
        </p:nvSpPr>
        <p:spPr>
          <a:xfrm>
            <a:off x="944122" y="5094185"/>
            <a:ext cx="734481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65086" y="1376332"/>
            <a:ext cx="120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E-dep.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370334" y="1484784"/>
            <a:ext cx="120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E-</a:t>
            </a:r>
            <a:r>
              <a:rPr kumimoji="1" lang="en-US" altLang="ja-JP" sz="2400" dirty="0" err="1" smtClean="0"/>
              <a:t>indep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33" name="タイトル 1"/>
          <p:cNvSpPr txBox="1">
            <a:spLocks/>
          </p:cNvSpPr>
          <p:nvPr/>
        </p:nvSpPr>
        <p:spPr>
          <a:xfrm>
            <a:off x="251520" y="832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i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pS</a:t>
            </a:r>
            <a:r>
              <a:rPr lang="ja-JP" altLang="en-US" sz="3200" i="1" baseline="30000" dirty="0">
                <a:solidFill>
                  <a:srgbClr val="0070C0"/>
                </a:solidFill>
                <a:latin typeface="Symbol" panose="05050102010706020507" pitchFamily="18" charset="2"/>
              </a:rPr>
              <a:t>　</a:t>
            </a:r>
            <a:r>
              <a:rPr lang="en-US" altLang="ja-JP" sz="3200" i="1" dirty="0" smtClean="0">
                <a:solidFill>
                  <a:srgbClr val="0070C0"/>
                </a:solidFill>
              </a:rPr>
              <a:t>invariant mass distribution</a:t>
            </a:r>
            <a:endParaRPr lang="ja-JP" altLang="en-US" sz="3200" i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36293"/>
            <a:ext cx="4395547" cy="307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88" y="1884784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818493" y="5241103"/>
            <a:ext cx="5866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</a:rPr>
              <a:t>Difference of the amplitudes is large for each channels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410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0A82-D06C-481A-A274-051C9BF77315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6194227" y="408645"/>
            <a:ext cx="2094711" cy="983785"/>
            <a:chOff x="1250743" y="1401528"/>
            <a:chExt cx="2823620" cy="1263858"/>
          </a:xfrm>
        </p:grpSpPr>
        <p:cxnSp>
          <p:nvCxnSpPr>
            <p:cNvPr id="9" name="直線コネクタ 8"/>
            <p:cNvCxnSpPr/>
            <p:nvPr/>
          </p:nvCxnSpPr>
          <p:spPr>
            <a:xfrm flipV="1">
              <a:off x="2342581" y="2213785"/>
              <a:ext cx="932127" cy="1588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9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260989" y="1510530"/>
              <a:ext cx="384235" cy="232025"/>
            </a:xfrm>
            <a:prstGeom prst="rect">
              <a:avLst/>
            </a:prstGeom>
            <a:noFill/>
          </p:spPr>
        </p:pic>
        <p:cxnSp>
          <p:nvCxnSpPr>
            <p:cNvPr id="11" name="直線コネクタ 10"/>
            <p:cNvCxnSpPr/>
            <p:nvPr/>
          </p:nvCxnSpPr>
          <p:spPr>
            <a:xfrm>
              <a:off x="1581185" y="2230610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1581185" y="2302618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1581185" y="1654546"/>
              <a:ext cx="498083" cy="21602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2328310" y="2275508"/>
              <a:ext cx="149424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2228693" y="1510530"/>
              <a:ext cx="1045975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1979652" y="1798562"/>
              <a:ext cx="398467" cy="6480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/>
            <p:cNvCxnSpPr>
              <a:stCxn id="18" idx="7"/>
            </p:cNvCxnSpPr>
            <p:nvPr/>
          </p:nvCxnSpPr>
          <p:spPr>
            <a:xfrm flipV="1">
              <a:off x="3345465" y="1654546"/>
              <a:ext cx="477094" cy="51463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円/楕円 17"/>
            <p:cNvSpPr/>
            <p:nvPr/>
          </p:nvSpPr>
          <p:spPr>
            <a:xfrm>
              <a:off x="3260437" y="2137541"/>
              <a:ext cx="99616" cy="2160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 descr="txp_fig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896479" y="1537642"/>
              <a:ext cx="160096" cy="180018"/>
            </a:xfrm>
            <a:prstGeom prst="rect">
              <a:avLst/>
            </a:prstGeom>
            <a:noFill/>
          </p:spPr>
        </p:pic>
        <p:pic>
          <p:nvPicPr>
            <p:cNvPr id="20" name="図 19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896479" y="2153292"/>
              <a:ext cx="177884" cy="232022"/>
            </a:xfrm>
            <a:prstGeom prst="rect">
              <a:avLst/>
            </a:prstGeom>
            <a:noFill/>
          </p:spPr>
        </p:pic>
        <p:pic>
          <p:nvPicPr>
            <p:cNvPr id="21" name="図 2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743" y="2088094"/>
              <a:ext cx="202363" cy="297220"/>
            </a:xfrm>
            <a:prstGeom prst="rect">
              <a:avLst/>
            </a:prstGeom>
          </p:spPr>
        </p:pic>
        <p:sp>
          <p:nvSpPr>
            <p:cNvPr id="22" name="円/楕円 21"/>
            <p:cNvSpPr/>
            <p:nvPr/>
          </p:nvSpPr>
          <p:spPr>
            <a:xfrm>
              <a:off x="2634860" y="2137541"/>
              <a:ext cx="437019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図 2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645" y="2385313"/>
              <a:ext cx="928004" cy="280073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722" y="1401528"/>
              <a:ext cx="257290" cy="211472"/>
            </a:xfrm>
            <a:prstGeom prst="rect">
              <a:avLst/>
            </a:prstGeom>
          </p:spPr>
        </p:pic>
      </p:grp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85647"/>
            <a:ext cx="1784985" cy="310515"/>
          </a:xfrm>
          <a:prstGeom prst="rect">
            <a:avLst/>
          </a:prstGeom>
        </p:spPr>
      </p:pic>
      <p:sp>
        <p:nvSpPr>
          <p:cNvPr id="28" name="角丸四角形 27"/>
          <p:cNvSpPr/>
          <p:nvPr/>
        </p:nvSpPr>
        <p:spPr>
          <a:xfrm>
            <a:off x="944122" y="5094185"/>
            <a:ext cx="734481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944630" y="5157192"/>
            <a:ext cx="7443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</a:rPr>
              <a:t>Peak position and production cross section depend on the incident 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kaon</a:t>
            </a:r>
            <a:r>
              <a:rPr lang="en-US" altLang="ja-JP" sz="3200" dirty="0" smtClean="0">
                <a:solidFill>
                  <a:srgbClr val="FF0000"/>
                </a:solidFill>
              </a:rPr>
              <a:t> momentum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 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65086" y="1376332"/>
            <a:ext cx="120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E-dep.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370334" y="1484784"/>
            <a:ext cx="120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E-</a:t>
            </a:r>
            <a:r>
              <a:rPr kumimoji="1" lang="en-US" altLang="ja-JP" sz="2400" dirty="0" err="1" smtClean="0"/>
              <a:t>indep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70" y="1837997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23505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タイトル 1"/>
          <p:cNvSpPr txBox="1">
            <a:spLocks/>
          </p:cNvSpPr>
          <p:nvPr/>
        </p:nvSpPr>
        <p:spPr>
          <a:xfrm>
            <a:off x="251520" y="832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i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pS</a:t>
            </a:r>
            <a:r>
              <a:rPr lang="ja-JP" altLang="en-US" sz="3200" i="1" baseline="30000" dirty="0">
                <a:solidFill>
                  <a:srgbClr val="0070C0"/>
                </a:solidFill>
                <a:latin typeface="Symbol" panose="05050102010706020507" pitchFamily="18" charset="2"/>
              </a:rPr>
              <a:t>　</a:t>
            </a:r>
            <a:r>
              <a:rPr lang="en-US" altLang="ja-JP" sz="3200" i="1" dirty="0" smtClean="0">
                <a:solidFill>
                  <a:srgbClr val="0070C0"/>
                </a:solidFill>
              </a:rPr>
              <a:t>invariant mass distribution</a:t>
            </a:r>
            <a:endParaRPr lang="ja-JP" altLang="en-US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648" cy="778098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200" i="1" dirty="0" smtClean="0">
                <a:solidFill>
                  <a:srgbClr val="0000FF"/>
                </a:solidFill>
              </a:rPr>
              <a:t>Conclusion</a:t>
            </a:r>
            <a:endParaRPr kumimoji="1" lang="ja-JP" altLang="en-US" sz="3200" i="1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052736"/>
            <a:ext cx="8136904" cy="3552836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Signal of </a:t>
            </a:r>
            <a:r>
              <a:rPr lang="en-US" altLang="ja-JP" sz="2800" dirty="0" smtClean="0">
                <a:latin typeface="Symbol" panose="05050102010706020507" pitchFamily="18" charset="2"/>
              </a:rPr>
              <a:t>L</a:t>
            </a:r>
            <a:r>
              <a:rPr lang="en-US" altLang="ja-JP" sz="2800" dirty="0" smtClean="0"/>
              <a:t>(1405) </a:t>
            </a:r>
            <a:r>
              <a:rPr kumimoji="1" lang="en-US" altLang="ja-JP" sz="2800" dirty="0" smtClean="0"/>
              <a:t>resonance shows up </a:t>
            </a:r>
            <a:r>
              <a:rPr lang="en-US" altLang="ja-JP" sz="2800" dirty="0" smtClean="0"/>
              <a:t>in the </a:t>
            </a:r>
            <a:r>
              <a:rPr lang="en-US" altLang="ja-JP" sz="2800" dirty="0" err="1" smtClean="0">
                <a:latin typeface="Symbol" panose="05050102010706020507" pitchFamily="18" charset="2"/>
              </a:rPr>
              <a:t>pS</a:t>
            </a:r>
            <a:r>
              <a:rPr lang="en-US" altLang="ja-JP" sz="2800" dirty="0" smtClean="0"/>
              <a:t> invariant mass distributions.</a:t>
            </a:r>
          </a:p>
          <a:p>
            <a:r>
              <a:rPr kumimoji="1" lang="en-US" altLang="ja-JP" sz="2800" dirty="0" smtClean="0"/>
              <a:t>How the signatures appear depends on the two-body interaction model. </a:t>
            </a:r>
          </a:p>
          <a:p>
            <a:r>
              <a:rPr lang="en-US" altLang="ja-JP" sz="2800" dirty="0" smtClean="0"/>
              <a:t>d(K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,n) reaction can  be used to distinguish dynamical model of </a:t>
            </a:r>
            <a:r>
              <a:rPr lang="en-US" altLang="ja-JP" sz="2800" dirty="0" smtClean="0">
                <a:latin typeface="Symbol" pitchFamily="18" charset="2"/>
              </a:rPr>
              <a:t>L</a:t>
            </a:r>
            <a:r>
              <a:rPr lang="en-US" altLang="ja-JP" sz="2800" dirty="0" smtClean="0"/>
              <a:t>(1405).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372D-FB2F-40CE-9349-342057A84F15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26902" y="397928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i="1" dirty="0" smtClean="0">
                <a:solidFill>
                  <a:srgbClr val="0000FF"/>
                </a:solidFill>
              </a:rPr>
              <a:t>Future plan</a:t>
            </a:r>
            <a:endParaRPr lang="ja-JP" altLang="en-US" sz="3200" i="1" dirty="0">
              <a:solidFill>
                <a:srgbClr val="0000FF"/>
              </a:solidFill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57200" y="4797152"/>
            <a:ext cx="8229600" cy="1401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Contribution from </a:t>
            </a:r>
            <a:r>
              <a:rPr lang="en-US" altLang="ja-JP" dirty="0" smtClean="0">
                <a:latin typeface="Symbol" panose="05050102010706020507" pitchFamily="18" charset="2"/>
              </a:rPr>
              <a:t>S</a:t>
            </a:r>
            <a:r>
              <a:rPr lang="en-US" altLang="ja-JP" dirty="0"/>
              <a:t>n</a:t>
            </a:r>
            <a:r>
              <a:rPr lang="en-US" altLang="ja-JP" dirty="0" smtClean="0"/>
              <a:t> and </a:t>
            </a:r>
            <a:r>
              <a:rPr lang="en-US" altLang="ja-JP" dirty="0" err="1" smtClean="0">
                <a:latin typeface="Symbol" panose="05050102010706020507" pitchFamily="18" charset="2"/>
              </a:rPr>
              <a:t>p</a:t>
            </a:r>
            <a:r>
              <a:rPr lang="en-US" altLang="ja-JP" dirty="0" err="1" smtClean="0"/>
              <a:t>n</a:t>
            </a:r>
            <a:r>
              <a:rPr lang="en-US" altLang="ja-JP" dirty="0" smtClean="0"/>
              <a:t> final state interaction</a:t>
            </a:r>
          </a:p>
          <a:p>
            <a:r>
              <a:rPr lang="en-US" altLang="ja-JP" dirty="0" smtClean="0"/>
              <a:t>Improve the two-body interaction model.</a:t>
            </a:r>
          </a:p>
          <a:p>
            <a:r>
              <a:rPr lang="en-US" altLang="ja-JP" dirty="0" smtClean="0"/>
              <a:t>Charge base calculation.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5842415" y="3907317"/>
            <a:ext cx="2117566" cy="845254"/>
            <a:chOff x="6804248" y="3611345"/>
            <a:chExt cx="2117566" cy="845254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6804248" y="3611345"/>
              <a:ext cx="2117566" cy="845254"/>
              <a:chOff x="1250743" y="1360745"/>
              <a:chExt cx="2854428" cy="1085889"/>
            </a:xfrm>
          </p:grpSpPr>
          <p:cxnSp>
            <p:nvCxnSpPr>
              <p:cNvPr id="11" name="直線コネクタ 10"/>
              <p:cNvCxnSpPr/>
              <p:nvPr/>
            </p:nvCxnSpPr>
            <p:spPr>
              <a:xfrm flipV="1">
                <a:off x="2342581" y="2213785"/>
                <a:ext cx="932127" cy="1588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図 11" descr="txp_fig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1260989" y="1510530"/>
                <a:ext cx="384235" cy="232025"/>
              </a:xfrm>
              <a:prstGeom prst="rect">
                <a:avLst/>
              </a:prstGeom>
              <a:noFill/>
            </p:spPr>
          </p:pic>
          <p:cxnSp>
            <p:nvCxnSpPr>
              <p:cNvPr id="13" name="直線コネクタ 12"/>
              <p:cNvCxnSpPr/>
              <p:nvPr/>
            </p:nvCxnSpPr>
            <p:spPr>
              <a:xfrm>
                <a:off x="1581185" y="2230610"/>
                <a:ext cx="49808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>
                <a:off x="1581185" y="2302618"/>
                <a:ext cx="49808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>
                <a:off x="1581185" y="1654546"/>
                <a:ext cx="498083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>
                <a:off x="2328310" y="2275508"/>
                <a:ext cx="149424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 flipV="1">
                <a:off x="2228693" y="1510530"/>
                <a:ext cx="1045975" cy="50405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円/楕円 17"/>
              <p:cNvSpPr/>
              <p:nvPr/>
            </p:nvSpPr>
            <p:spPr>
              <a:xfrm>
                <a:off x="1979652" y="1798562"/>
                <a:ext cx="398467" cy="64807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9" name="直線コネクタ 18"/>
              <p:cNvCxnSpPr>
                <a:stCxn id="20" idx="7"/>
              </p:cNvCxnSpPr>
              <p:nvPr/>
            </p:nvCxnSpPr>
            <p:spPr>
              <a:xfrm flipV="1">
                <a:off x="3345465" y="1654546"/>
                <a:ext cx="477094" cy="51463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円/楕円 19"/>
              <p:cNvSpPr/>
              <p:nvPr/>
            </p:nvSpPr>
            <p:spPr>
              <a:xfrm>
                <a:off x="3260437" y="2137541"/>
                <a:ext cx="99616" cy="21602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1" name="図 20" descr="txp_fig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896479" y="1537642"/>
                <a:ext cx="160096" cy="180018"/>
              </a:xfrm>
              <a:prstGeom prst="rect">
                <a:avLst/>
              </a:prstGeom>
              <a:noFill/>
            </p:spPr>
          </p:pic>
          <p:pic>
            <p:nvPicPr>
              <p:cNvPr id="22" name="図 21" descr="txp_fig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406128" y="1360745"/>
                <a:ext cx="177884" cy="232023"/>
              </a:xfrm>
              <a:prstGeom prst="rect">
                <a:avLst/>
              </a:prstGeom>
              <a:noFill/>
            </p:spPr>
          </p:pic>
          <p:pic>
            <p:nvPicPr>
              <p:cNvPr id="23" name="図 22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0743" y="2088094"/>
                <a:ext cx="202363" cy="297220"/>
              </a:xfrm>
              <a:prstGeom prst="rect">
                <a:avLst/>
              </a:prstGeom>
            </p:spPr>
          </p:pic>
          <p:pic>
            <p:nvPicPr>
              <p:cNvPr id="26" name="図 25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7881" y="2156898"/>
                <a:ext cx="257290" cy="211471"/>
              </a:xfrm>
              <a:prstGeom prst="rect">
                <a:avLst/>
              </a:prstGeom>
            </p:spPr>
          </p:pic>
        </p:grpSp>
        <p:sp>
          <p:nvSpPr>
            <p:cNvPr id="27" name="円/楕円 26"/>
            <p:cNvSpPr/>
            <p:nvPr/>
          </p:nvSpPr>
          <p:spPr>
            <a:xfrm>
              <a:off x="7810468" y="4241694"/>
              <a:ext cx="347432" cy="12341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3375308" y="3907317"/>
            <a:ext cx="2117567" cy="842675"/>
            <a:chOff x="4283968" y="3864937"/>
            <a:chExt cx="2117567" cy="842675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283968" y="3864937"/>
              <a:ext cx="2117567" cy="842675"/>
              <a:chOff x="1250743" y="1364058"/>
              <a:chExt cx="2854428" cy="1082576"/>
            </a:xfrm>
          </p:grpSpPr>
          <p:cxnSp>
            <p:nvCxnSpPr>
              <p:cNvPr id="29" name="直線コネクタ 28"/>
              <p:cNvCxnSpPr/>
              <p:nvPr/>
            </p:nvCxnSpPr>
            <p:spPr>
              <a:xfrm flipV="1">
                <a:off x="2342581" y="2213785"/>
                <a:ext cx="932127" cy="1588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図 29" descr="txp_fig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1260989" y="1510530"/>
                <a:ext cx="384235" cy="232025"/>
              </a:xfrm>
              <a:prstGeom prst="rect">
                <a:avLst/>
              </a:prstGeom>
              <a:noFill/>
            </p:spPr>
          </p:pic>
          <p:cxnSp>
            <p:nvCxnSpPr>
              <p:cNvPr id="31" name="直線コネクタ 30"/>
              <p:cNvCxnSpPr/>
              <p:nvPr/>
            </p:nvCxnSpPr>
            <p:spPr>
              <a:xfrm>
                <a:off x="1581185" y="2230610"/>
                <a:ext cx="49808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>
                <a:off x="1581185" y="2302618"/>
                <a:ext cx="49808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>
                <a:off x="1581185" y="1654546"/>
                <a:ext cx="498083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>
                <a:off x="2328310" y="2275508"/>
                <a:ext cx="149424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 flipV="1">
                <a:off x="2228693" y="1510530"/>
                <a:ext cx="1045975" cy="504056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円/楕円 35"/>
              <p:cNvSpPr/>
              <p:nvPr/>
            </p:nvSpPr>
            <p:spPr>
              <a:xfrm>
                <a:off x="1979652" y="1798562"/>
                <a:ext cx="398467" cy="64807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7" name="直線コネクタ 36"/>
              <p:cNvCxnSpPr>
                <a:stCxn id="38" idx="7"/>
              </p:cNvCxnSpPr>
              <p:nvPr/>
            </p:nvCxnSpPr>
            <p:spPr>
              <a:xfrm flipV="1">
                <a:off x="3345465" y="1654546"/>
                <a:ext cx="477094" cy="51463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円/楕円 37"/>
              <p:cNvSpPr/>
              <p:nvPr/>
            </p:nvSpPr>
            <p:spPr>
              <a:xfrm>
                <a:off x="3260437" y="2137541"/>
                <a:ext cx="99616" cy="21602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9" name="図 38" descr="txp_fig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420208" y="1364058"/>
                <a:ext cx="160096" cy="180018"/>
              </a:xfrm>
              <a:prstGeom prst="rect">
                <a:avLst/>
              </a:prstGeom>
              <a:noFill/>
            </p:spPr>
          </p:pic>
          <p:pic>
            <p:nvPicPr>
              <p:cNvPr id="40" name="図 39" descr="txp_fig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887744" y="1544078"/>
                <a:ext cx="177884" cy="232023"/>
              </a:xfrm>
              <a:prstGeom prst="rect">
                <a:avLst/>
              </a:prstGeom>
              <a:noFill/>
            </p:spPr>
          </p:pic>
          <p:pic>
            <p:nvPicPr>
              <p:cNvPr id="41" name="図 40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0743" y="2088094"/>
                <a:ext cx="202363" cy="297220"/>
              </a:xfrm>
              <a:prstGeom prst="rect">
                <a:avLst/>
              </a:prstGeom>
            </p:spPr>
          </p:pic>
          <p:pic>
            <p:nvPicPr>
              <p:cNvPr id="42" name="図 41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7881" y="2156898"/>
                <a:ext cx="257290" cy="211471"/>
              </a:xfrm>
              <a:prstGeom prst="rect">
                <a:avLst/>
              </a:prstGeom>
            </p:spPr>
          </p:pic>
        </p:grpSp>
        <p:sp>
          <p:nvSpPr>
            <p:cNvPr id="43" name="円/楕円 42"/>
            <p:cNvSpPr/>
            <p:nvPr/>
          </p:nvSpPr>
          <p:spPr>
            <a:xfrm>
              <a:off x="5304688" y="4495286"/>
              <a:ext cx="347432" cy="12341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4193618" y="211113"/>
            <a:ext cx="2094711" cy="983785"/>
            <a:chOff x="1250743" y="1401528"/>
            <a:chExt cx="2823620" cy="1263858"/>
          </a:xfrm>
        </p:grpSpPr>
        <p:cxnSp>
          <p:nvCxnSpPr>
            <p:cNvPr id="46" name="直線コネクタ 45"/>
            <p:cNvCxnSpPr/>
            <p:nvPr/>
          </p:nvCxnSpPr>
          <p:spPr>
            <a:xfrm flipV="1">
              <a:off x="2342581" y="2213785"/>
              <a:ext cx="932127" cy="1588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図 46" descr="txp_fig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260989" y="1510530"/>
              <a:ext cx="384235" cy="232025"/>
            </a:xfrm>
            <a:prstGeom prst="rect">
              <a:avLst/>
            </a:prstGeom>
            <a:noFill/>
          </p:spPr>
        </p:pic>
        <p:cxnSp>
          <p:nvCxnSpPr>
            <p:cNvPr id="48" name="直線コネクタ 47"/>
            <p:cNvCxnSpPr/>
            <p:nvPr/>
          </p:nvCxnSpPr>
          <p:spPr>
            <a:xfrm>
              <a:off x="1581185" y="2230610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1581185" y="2302618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1581185" y="1654546"/>
              <a:ext cx="498083" cy="21602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2328310" y="2275508"/>
              <a:ext cx="149424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flipV="1">
              <a:off x="2228693" y="1510530"/>
              <a:ext cx="1045975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円/楕円 52"/>
            <p:cNvSpPr/>
            <p:nvPr/>
          </p:nvSpPr>
          <p:spPr>
            <a:xfrm>
              <a:off x="1979652" y="1798562"/>
              <a:ext cx="398467" cy="6480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4" name="直線コネクタ 53"/>
            <p:cNvCxnSpPr>
              <a:stCxn id="55" idx="7"/>
            </p:cNvCxnSpPr>
            <p:nvPr/>
          </p:nvCxnSpPr>
          <p:spPr>
            <a:xfrm flipV="1">
              <a:off x="3345465" y="1654546"/>
              <a:ext cx="477094" cy="51463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円/楕円 54"/>
            <p:cNvSpPr/>
            <p:nvPr/>
          </p:nvSpPr>
          <p:spPr>
            <a:xfrm>
              <a:off x="3260437" y="2137541"/>
              <a:ext cx="99616" cy="2160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6" name="図 55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896479" y="1537642"/>
              <a:ext cx="160096" cy="180018"/>
            </a:xfrm>
            <a:prstGeom prst="rect">
              <a:avLst/>
            </a:prstGeom>
            <a:noFill/>
          </p:spPr>
        </p:pic>
        <p:pic>
          <p:nvPicPr>
            <p:cNvPr id="57" name="図 56" descr="txp_fig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896479" y="2153292"/>
              <a:ext cx="177884" cy="232022"/>
            </a:xfrm>
            <a:prstGeom prst="rect">
              <a:avLst/>
            </a:prstGeom>
            <a:noFill/>
          </p:spPr>
        </p:pic>
        <p:pic>
          <p:nvPicPr>
            <p:cNvPr id="58" name="図 5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743" y="2088094"/>
              <a:ext cx="202363" cy="297220"/>
            </a:xfrm>
            <a:prstGeom prst="rect">
              <a:avLst/>
            </a:prstGeom>
          </p:spPr>
        </p:pic>
        <p:sp>
          <p:nvSpPr>
            <p:cNvPr id="59" name="円/楕円 58"/>
            <p:cNvSpPr/>
            <p:nvPr/>
          </p:nvSpPr>
          <p:spPr>
            <a:xfrm>
              <a:off x="2634860" y="2137541"/>
              <a:ext cx="437019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0" name="図 5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645" y="2385313"/>
              <a:ext cx="928004" cy="280073"/>
            </a:xfrm>
            <a:prstGeom prst="rect">
              <a:avLst/>
            </a:prstGeom>
          </p:spPr>
        </p:pic>
        <p:pic>
          <p:nvPicPr>
            <p:cNvPr id="61" name="図 6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722" y="1401528"/>
              <a:ext cx="257290" cy="2114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391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97"/>
    </mc:Choice>
    <mc:Fallback xmlns="">
      <p:transition spd="slow" advTm="5379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Thank you very much!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864D-434F-4770-B9BD-4068722A89E5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1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5"/>
    </mc:Choice>
    <mc:Fallback xmlns="">
      <p:transition spd="slow" advTm="322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角丸四角形 108"/>
          <p:cNvSpPr/>
          <p:nvPr/>
        </p:nvSpPr>
        <p:spPr>
          <a:xfrm>
            <a:off x="810890" y="5056837"/>
            <a:ext cx="7513495" cy="12524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784399" y="4978926"/>
            <a:ext cx="678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Alt-Grassberger-Sandhas(AGS) eq. </a:t>
            </a:r>
            <a:r>
              <a:rPr lang="en-US" altLang="ja-JP" dirty="0">
                <a:solidFill>
                  <a:srgbClr val="002060"/>
                </a:solidFill>
              </a:rPr>
              <a:t>:</a:t>
            </a:r>
            <a:r>
              <a:rPr lang="en-US" altLang="ja-JP" dirty="0" smtClean="0">
                <a:solidFill>
                  <a:srgbClr val="002060"/>
                </a:solidFill>
              </a:rPr>
              <a:t> </a:t>
            </a:r>
            <a:r>
              <a:rPr lang="en-US" altLang="ja-JP" i="1" dirty="0" err="1" smtClean="0">
                <a:solidFill>
                  <a:srgbClr val="002060"/>
                </a:solidFill>
              </a:rPr>
              <a:t>X</a:t>
            </a:r>
            <a:r>
              <a:rPr lang="en-US" altLang="ja-JP" sz="1400" i="1" dirty="0" err="1" smtClean="0">
                <a:solidFill>
                  <a:srgbClr val="002060"/>
                </a:solidFill>
              </a:rPr>
              <a:t>ij</a:t>
            </a:r>
            <a:r>
              <a:rPr lang="ja-JP" altLang="en-US" dirty="0" smtClean="0">
                <a:solidFill>
                  <a:srgbClr val="002060"/>
                </a:solidFill>
              </a:rPr>
              <a:t>；</a:t>
            </a:r>
            <a:r>
              <a:rPr lang="en-US" altLang="ja-JP" dirty="0" smtClean="0">
                <a:solidFill>
                  <a:srgbClr val="002060"/>
                </a:solidFill>
              </a:rPr>
              <a:t>quasi two-body amplitude</a:t>
            </a:r>
            <a:endParaRPr lang="en-US" altLang="ja-JP" dirty="0">
              <a:solidFill>
                <a:srgbClr val="00206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3200" i="1" dirty="0" smtClean="0">
                <a:solidFill>
                  <a:srgbClr val="0000FF"/>
                </a:solidFill>
              </a:rPr>
              <a:t>K</a:t>
            </a:r>
            <a:r>
              <a:rPr kumimoji="1" lang="en-US" altLang="ja-JP" sz="3200" i="1" baseline="30000" dirty="0" smtClean="0">
                <a:solidFill>
                  <a:srgbClr val="0000FF"/>
                </a:solidFill>
              </a:rPr>
              <a:t>-</a:t>
            </a:r>
            <a:r>
              <a:rPr kumimoji="1" lang="en-US" altLang="ja-JP" sz="3200" i="1" dirty="0" smtClean="0">
                <a:solidFill>
                  <a:srgbClr val="0000FF"/>
                </a:solidFill>
              </a:rPr>
              <a:t>d -&gt; </a:t>
            </a:r>
            <a:r>
              <a:rPr kumimoji="1" lang="en-US" altLang="ja-JP" sz="3200" i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pS</a:t>
            </a:r>
            <a:r>
              <a:rPr kumimoji="1" lang="en-US" altLang="ja-JP" sz="3200" i="1" dirty="0" err="1" smtClean="0">
                <a:solidFill>
                  <a:srgbClr val="0000FF"/>
                </a:solidFill>
              </a:rPr>
              <a:t>n</a:t>
            </a:r>
            <a:r>
              <a:rPr kumimoji="1" lang="en-US" altLang="ja-JP" sz="3200" i="1" dirty="0" smtClean="0">
                <a:solidFill>
                  <a:srgbClr val="0000FF"/>
                </a:solidFill>
              </a:rPr>
              <a:t> reaction</a:t>
            </a:r>
            <a:endParaRPr kumimoji="1" lang="ja-JP" altLang="en-US" sz="3200" i="1" dirty="0">
              <a:solidFill>
                <a:srgbClr val="0000FF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FF0E-F067-4398-BD38-3A4960942229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1947508" y="2108191"/>
            <a:ext cx="455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=</a:t>
            </a:r>
            <a:endParaRPr kumimoji="1" lang="ja-JP" altLang="en-US" sz="4000" dirty="0"/>
          </a:p>
        </p:txBody>
      </p:sp>
      <p:sp>
        <p:nvSpPr>
          <p:cNvPr id="242" name="テキスト ボックス 241"/>
          <p:cNvSpPr txBox="1"/>
          <p:nvPr/>
        </p:nvSpPr>
        <p:spPr>
          <a:xfrm>
            <a:off x="5410517" y="2203499"/>
            <a:ext cx="455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+</a:t>
            </a:r>
            <a:endParaRPr kumimoji="1" lang="ja-JP" altLang="en-US" sz="4000" dirty="0"/>
          </a:p>
        </p:txBody>
      </p:sp>
      <p:pic>
        <p:nvPicPr>
          <p:cNvPr id="246" name="図 2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93" y="4644089"/>
            <a:ext cx="1160145" cy="255270"/>
          </a:xfrm>
          <a:prstGeom prst="rect">
            <a:avLst/>
          </a:prstGeom>
        </p:spPr>
      </p:pic>
      <p:grpSp>
        <p:nvGrpSpPr>
          <p:cNvPr id="215" name="グループ化 214"/>
          <p:cNvGrpSpPr/>
          <p:nvPr/>
        </p:nvGrpSpPr>
        <p:grpSpPr>
          <a:xfrm>
            <a:off x="480448" y="1285241"/>
            <a:ext cx="2126293" cy="854984"/>
            <a:chOff x="1250743" y="1401528"/>
            <a:chExt cx="2333269" cy="1045106"/>
          </a:xfrm>
        </p:grpSpPr>
        <p:cxnSp>
          <p:nvCxnSpPr>
            <p:cNvPr id="218" name="直線コネクタ 217"/>
            <p:cNvCxnSpPr/>
            <p:nvPr/>
          </p:nvCxnSpPr>
          <p:spPr>
            <a:xfrm flipV="1">
              <a:off x="2354588" y="1987275"/>
              <a:ext cx="920080" cy="11670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8" name="図 237" descr="txp_fig.pn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260989" y="1510530"/>
              <a:ext cx="384235" cy="232025"/>
            </a:xfrm>
            <a:prstGeom prst="rect">
              <a:avLst/>
            </a:prstGeom>
            <a:noFill/>
          </p:spPr>
        </p:pic>
        <p:cxnSp>
          <p:nvCxnSpPr>
            <p:cNvPr id="239" name="直線コネクタ 238"/>
            <p:cNvCxnSpPr/>
            <p:nvPr/>
          </p:nvCxnSpPr>
          <p:spPr>
            <a:xfrm>
              <a:off x="1581185" y="2230610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線コネクタ 244"/>
            <p:cNvCxnSpPr/>
            <p:nvPr/>
          </p:nvCxnSpPr>
          <p:spPr>
            <a:xfrm>
              <a:off x="1581185" y="2302618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線コネクタ 246"/>
            <p:cNvCxnSpPr/>
            <p:nvPr/>
          </p:nvCxnSpPr>
          <p:spPr>
            <a:xfrm>
              <a:off x="1581185" y="1654546"/>
              <a:ext cx="498083" cy="21602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線コネクタ 247"/>
            <p:cNvCxnSpPr/>
            <p:nvPr/>
          </p:nvCxnSpPr>
          <p:spPr>
            <a:xfrm>
              <a:off x="2328310" y="2275507"/>
              <a:ext cx="988356" cy="271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線コネクタ 248"/>
            <p:cNvCxnSpPr/>
            <p:nvPr/>
          </p:nvCxnSpPr>
          <p:spPr>
            <a:xfrm flipV="1">
              <a:off x="2228693" y="1510530"/>
              <a:ext cx="1045975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円/楕円 249"/>
            <p:cNvSpPr/>
            <p:nvPr/>
          </p:nvSpPr>
          <p:spPr>
            <a:xfrm>
              <a:off x="1979652" y="1798562"/>
              <a:ext cx="398467" cy="6480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3" name="図 252" descr="txp_fig.pn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360344" y="1834568"/>
              <a:ext cx="160096" cy="180018"/>
            </a:xfrm>
            <a:prstGeom prst="rect">
              <a:avLst/>
            </a:prstGeom>
            <a:noFill/>
          </p:spPr>
        </p:pic>
        <p:pic>
          <p:nvPicPr>
            <p:cNvPr id="254" name="図 253" descr="txp_fig.pn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406128" y="2153292"/>
              <a:ext cx="177884" cy="232022"/>
            </a:xfrm>
            <a:prstGeom prst="rect">
              <a:avLst/>
            </a:prstGeom>
            <a:noFill/>
          </p:spPr>
        </p:pic>
        <p:pic>
          <p:nvPicPr>
            <p:cNvPr id="255" name="図 254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743" y="2088094"/>
              <a:ext cx="202363" cy="297220"/>
            </a:xfrm>
            <a:prstGeom prst="rect">
              <a:avLst/>
            </a:prstGeom>
          </p:spPr>
        </p:pic>
        <p:pic>
          <p:nvPicPr>
            <p:cNvPr id="258" name="図 257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722" y="1401528"/>
              <a:ext cx="257290" cy="211472"/>
            </a:xfrm>
            <a:prstGeom prst="rect">
              <a:avLst/>
            </a:prstGeom>
          </p:spPr>
        </p:pic>
      </p:grpSp>
      <p:grpSp>
        <p:nvGrpSpPr>
          <p:cNvPr id="33" name="グループ化 32"/>
          <p:cNvGrpSpPr/>
          <p:nvPr/>
        </p:nvGrpSpPr>
        <p:grpSpPr>
          <a:xfrm>
            <a:off x="2470572" y="2013462"/>
            <a:ext cx="2747272" cy="1184759"/>
            <a:chOff x="2483768" y="2495280"/>
            <a:chExt cx="2747272" cy="1184759"/>
          </a:xfrm>
        </p:grpSpPr>
        <p:cxnSp>
          <p:nvCxnSpPr>
            <p:cNvPr id="110" name="直線コネクタ 109"/>
            <p:cNvCxnSpPr/>
            <p:nvPr/>
          </p:nvCxnSpPr>
          <p:spPr>
            <a:xfrm flipV="1">
              <a:off x="3570120" y="2663232"/>
              <a:ext cx="1199419" cy="2660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/>
            <p:nvPr/>
          </p:nvCxnSpPr>
          <p:spPr>
            <a:xfrm>
              <a:off x="3520276" y="3246707"/>
              <a:ext cx="11093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>
              <a:off x="3612504" y="3306254"/>
              <a:ext cx="13472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>
              <a:off x="3027225" y="2758937"/>
              <a:ext cx="477569" cy="1610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>
              <a:off x="3027225" y="3260755"/>
              <a:ext cx="521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 flipV="1">
              <a:off x="4727418" y="3003737"/>
              <a:ext cx="232333" cy="1560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/>
            <p:nvPr/>
          </p:nvCxnSpPr>
          <p:spPr>
            <a:xfrm>
              <a:off x="3027225" y="3303825"/>
              <a:ext cx="521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角丸四角形 117"/>
            <p:cNvSpPr/>
            <p:nvPr/>
          </p:nvSpPr>
          <p:spPr>
            <a:xfrm>
              <a:off x="3304068" y="2649959"/>
              <a:ext cx="504482" cy="762844"/>
            </a:xfrm>
            <a:prstGeom prst="round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角丸四角形 118"/>
            <p:cNvSpPr/>
            <p:nvPr/>
          </p:nvSpPr>
          <p:spPr>
            <a:xfrm>
              <a:off x="4197270" y="3162900"/>
              <a:ext cx="198129" cy="2661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4629662" y="3092510"/>
              <a:ext cx="207800" cy="33649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図 2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3146196"/>
              <a:ext cx="516255" cy="255270"/>
            </a:xfrm>
            <a:prstGeom prst="rect">
              <a:avLst/>
            </a:prstGeom>
          </p:spPr>
        </p:pic>
        <p:pic>
          <p:nvPicPr>
            <p:cNvPr id="123" name="図 122" descr="txp_fig.pn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5095294" y="2906031"/>
              <a:ext cx="135746" cy="175713"/>
            </a:xfrm>
            <a:prstGeom prst="rect">
              <a:avLst/>
            </a:prstGeom>
            <a:noFill/>
          </p:spPr>
        </p:pic>
        <p:pic>
          <p:nvPicPr>
            <p:cNvPr id="124" name="図 123" descr="txp_fig.pn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5067797" y="3211645"/>
              <a:ext cx="156559" cy="235078"/>
            </a:xfrm>
            <a:prstGeom prst="rect">
              <a:avLst/>
            </a:prstGeom>
            <a:noFill/>
          </p:spPr>
        </p:pic>
        <p:pic>
          <p:nvPicPr>
            <p:cNvPr id="125" name="図 124" descr="txp_fig.pn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4945937" y="2495280"/>
              <a:ext cx="171534" cy="195122"/>
            </a:xfrm>
            <a:prstGeom prst="rect">
              <a:avLst/>
            </a:prstGeom>
            <a:noFill/>
          </p:spPr>
        </p:pic>
        <p:sp>
          <p:nvSpPr>
            <p:cNvPr id="126" name="テキスト ボックス 125"/>
            <p:cNvSpPr txBox="1"/>
            <p:nvPr/>
          </p:nvSpPr>
          <p:spPr>
            <a:xfrm>
              <a:off x="3341540" y="2776384"/>
              <a:ext cx="457161" cy="442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X</a:t>
              </a:r>
              <a:endParaRPr kumimoji="1" lang="ja-JP" altLang="en-US" sz="3200" dirty="0"/>
            </a:p>
          </p:txBody>
        </p:sp>
        <p:sp>
          <p:nvSpPr>
            <p:cNvPr id="127" name="テキスト ボックス 126"/>
            <p:cNvSpPr txBox="1"/>
            <p:nvPr/>
          </p:nvSpPr>
          <p:spPr>
            <a:xfrm>
              <a:off x="4097909" y="2944664"/>
              <a:ext cx="636166" cy="442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 smtClean="0">
                  <a:latin typeface="Symbol" pitchFamily="18" charset="2"/>
                </a:rPr>
                <a:t>t</a:t>
              </a:r>
              <a:endParaRPr kumimoji="1" lang="ja-JP" altLang="en-US" sz="3200" dirty="0">
                <a:latin typeface="Symbol" pitchFamily="18" charset="2"/>
              </a:endParaRPr>
            </a:p>
          </p:txBody>
        </p:sp>
        <p:sp>
          <p:nvSpPr>
            <p:cNvPr id="128" name="テキスト ボックス 127"/>
            <p:cNvSpPr txBox="1"/>
            <p:nvPr/>
          </p:nvSpPr>
          <p:spPr>
            <a:xfrm>
              <a:off x="4579328" y="3023720"/>
              <a:ext cx="380423" cy="349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g</a:t>
              </a:r>
              <a:endParaRPr kumimoji="1" lang="ja-JP" altLang="en-US" sz="2400" dirty="0"/>
            </a:p>
          </p:txBody>
        </p:sp>
        <p:pic>
          <p:nvPicPr>
            <p:cNvPr id="138" name="図 137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906" y="3429000"/>
              <a:ext cx="476000" cy="251039"/>
            </a:xfrm>
            <a:prstGeom prst="rect">
              <a:avLst/>
            </a:prstGeom>
          </p:spPr>
        </p:pic>
        <p:pic>
          <p:nvPicPr>
            <p:cNvPr id="140" name="図 139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992" y="3441571"/>
              <a:ext cx="425547" cy="235800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895" y="2601005"/>
              <a:ext cx="229935" cy="256282"/>
            </a:xfrm>
            <a:prstGeom prst="rect">
              <a:avLst/>
            </a:prstGeom>
          </p:spPr>
        </p:pic>
      </p:grpSp>
      <p:grpSp>
        <p:nvGrpSpPr>
          <p:cNvPr id="34" name="グループ化 33"/>
          <p:cNvGrpSpPr/>
          <p:nvPr/>
        </p:nvGrpSpPr>
        <p:grpSpPr>
          <a:xfrm>
            <a:off x="5808523" y="1988840"/>
            <a:ext cx="2747272" cy="1206713"/>
            <a:chOff x="5515427" y="2492612"/>
            <a:chExt cx="2747272" cy="1206713"/>
          </a:xfrm>
        </p:grpSpPr>
        <p:pic>
          <p:nvPicPr>
            <p:cNvPr id="193" name="図 192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5632" y="3444055"/>
              <a:ext cx="466725" cy="255270"/>
            </a:xfrm>
            <a:prstGeom prst="rect">
              <a:avLst/>
            </a:prstGeom>
          </p:spPr>
        </p:pic>
        <p:grpSp>
          <p:nvGrpSpPr>
            <p:cNvPr id="259" name="グループ化 258"/>
            <p:cNvGrpSpPr/>
            <p:nvPr/>
          </p:nvGrpSpPr>
          <p:grpSpPr>
            <a:xfrm>
              <a:off x="5515427" y="2492612"/>
              <a:ext cx="2747272" cy="1182091"/>
              <a:chOff x="2483768" y="2495280"/>
              <a:chExt cx="2747272" cy="1182091"/>
            </a:xfrm>
          </p:grpSpPr>
          <p:cxnSp>
            <p:nvCxnSpPr>
              <p:cNvPr id="260" name="直線コネクタ 259"/>
              <p:cNvCxnSpPr/>
              <p:nvPr/>
            </p:nvCxnSpPr>
            <p:spPr>
              <a:xfrm flipV="1">
                <a:off x="3570120" y="2663232"/>
                <a:ext cx="1199419" cy="26609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線コネクタ 260"/>
              <p:cNvCxnSpPr/>
              <p:nvPr/>
            </p:nvCxnSpPr>
            <p:spPr>
              <a:xfrm>
                <a:off x="3520276" y="3246707"/>
                <a:ext cx="11093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線コネクタ 261"/>
              <p:cNvCxnSpPr/>
              <p:nvPr/>
            </p:nvCxnSpPr>
            <p:spPr>
              <a:xfrm>
                <a:off x="3612504" y="3306254"/>
                <a:ext cx="13472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線コネクタ 262"/>
              <p:cNvCxnSpPr/>
              <p:nvPr/>
            </p:nvCxnSpPr>
            <p:spPr>
              <a:xfrm>
                <a:off x="3027225" y="2758937"/>
                <a:ext cx="477569" cy="1610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直線コネクタ 263"/>
              <p:cNvCxnSpPr/>
              <p:nvPr/>
            </p:nvCxnSpPr>
            <p:spPr>
              <a:xfrm>
                <a:off x="3027225" y="3260755"/>
                <a:ext cx="5218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線コネクタ 264"/>
              <p:cNvCxnSpPr/>
              <p:nvPr/>
            </p:nvCxnSpPr>
            <p:spPr>
              <a:xfrm flipV="1">
                <a:off x="4727418" y="3003737"/>
                <a:ext cx="232333" cy="156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直線コネクタ 265"/>
              <p:cNvCxnSpPr/>
              <p:nvPr/>
            </p:nvCxnSpPr>
            <p:spPr>
              <a:xfrm>
                <a:off x="3027225" y="3303825"/>
                <a:ext cx="5218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7" name="角丸四角形 266"/>
              <p:cNvSpPr/>
              <p:nvPr/>
            </p:nvSpPr>
            <p:spPr>
              <a:xfrm>
                <a:off x="3304068" y="2649959"/>
                <a:ext cx="504482" cy="762844"/>
              </a:xfrm>
              <a:prstGeom prst="roundRect">
                <a:avLst/>
              </a:prstGeom>
              <a:solidFill>
                <a:srgbClr val="FF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8" name="角丸四角形 267"/>
              <p:cNvSpPr/>
              <p:nvPr/>
            </p:nvSpPr>
            <p:spPr>
              <a:xfrm>
                <a:off x="4197270" y="3162900"/>
                <a:ext cx="198129" cy="266100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円/楕円 268"/>
              <p:cNvSpPr/>
              <p:nvPr/>
            </p:nvSpPr>
            <p:spPr>
              <a:xfrm>
                <a:off x="4629662" y="3092510"/>
                <a:ext cx="207800" cy="33649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70" name="図 269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3768" y="3146196"/>
                <a:ext cx="516255" cy="255270"/>
              </a:xfrm>
              <a:prstGeom prst="rect">
                <a:avLst/>
              </a:prstGeom>
            </p:spPr>
          </p:pic>
          <p:pic>
            <p:nvPicPr>
              <p:cNvPr id="271" name="図 270" descr="txp_fig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5095294" y="2906031"/>
                <a:ext cx="135746" cy="175713"/>
              </a:xfrm>
              <a:prstGeom prst="rect">
                <a:avLst/>
              </a:prstGeom>
              <a:noFill/>
            </p:spPr>
          </p:pic>
          <p:pic>
            <p:nvPicPr>
              <p:cNvPr id="272" name="図 271" descr="txp_fig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5067797" y="3211645"/>
                <a:ext cx="156559" cy="235078"/>
              </a:xfrm>
              <a:prstGeom prst="rect">
                <a:avLst/>
              </a:prstGeom>
              <a:noFill/>
            </p:spPr>
          </p:pic>
          <p:pic>
            <p:nvPicPr>
              <p:cNvPr id="273" name="図 272" descr="txp_fig.png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4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4945937" y="2495280"/>
                <a:ext cx="171534" cy="195122"/>
              </a:xfrm>
              <a:prstGeom prst="rect">
                <a:avLst/>
              </a:prstGeom>
              <a:noFill/>
            </p:spPr>
          </p:pic>
          <p:sp>
            <p:nvSpPr>
              <p:cNvPr id="274" name="テキスト ボックス 273"/>
              <p:cNvSpPr txBox="1"/>
              <p:nvPr/>
            </p:nvSpPr>
            <p:spPr>
              <a:xfrm>
                <a:off x="3341540" y="2776384"/>
                <a:ext cx="457161" cy="442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dirty="0" smtClean="0"/>
                  <a:t>X</a:t>
                </a:r>
                <a:endParaRPr kumimoji="1" lang="ja-JP" altLang="en-US" sz="3200" dirty="0"/>
              </a:p>
            </p:txBody>
          </p:sp>
          <p:sp>
            <p:nvSpPr>
              <p:cNvPr id="275" name="テキスト ボックス 274"/>
              <p:cNvSpPr txBox="1"/>
              <p:nvPr/>
            </p:nvSpPr>
            <p:spPr>
              <a:xfrm>
                <a:off x="4097909" y="2944664"/>
                <a:ext cx="636166" cy="442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dirty="0" smtClean="0">
                    <a:latin typeface="Symbol" pitchFamily="18" charset="2"/>
                  </a:rPr>
                  <a:t>t</a:t>
                </a:r>
                <a:endParaRPr kumimoji="1" lang="ja-JP" altLang="en-US" sz="3200" dirty="0">
                  <a:latin typeface="Symbol" pitchFamily="18" charset="2"/>
                </a:endParaRPr>
              </a:p>
            </p:txBody>
          </p:sp>
          <p:sp>
            <p:nvSpPr>
              <p:cNvPr id="276" name="テキスト ボックス 275"/>
              <p:cNvSpPr txBox="1"/>
              <p:nvPr/>
            </p:nvSpPr>
            <p:spPr>
              <a:xfrm>
                <a:off x="4579328" y="3023720"/>
                <a:ext cx="380423" cy="349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g</a:t>
                </a:r>
                <a:endParaRPr kumimoji="1" lang="ja-JP" altLang="en-US" sz="2400" dirty="0"/>
              </a:p>
            </p:txBody>
          </p:sp>
          <p:pic>
            <p:nvPicPr>
              <p:cNvPr id="278" name="図 277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3992" y="3441571"/>
                <a:ext cx="425547" cy="235800"/>
              </a:xfrm>
              <a:prstGeom prst="rect">
                <a:avLst/>
              </a:prstGeom>
            </p:spPr>
          </p:pic>
          <p:pic>
            <p:nvPicPr>
              <p:cNvPr id="279" name="図 27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1895" y="2601005"/>
                <a:ext cx="229935" cy="256282"/>
              </a:xfrm>
              <a:prstGeom prst="rect">
                <a:avLst/>
              </a:prstGeom>
            </p:spPr>
          </p:pic>
        </p:grpSp>
      </p:grpSp>
      <p:pic>
        <p:nvPicPr>
          <p:cNvPr id="68" name="図 6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612120" y="4358625"/>
            <a:ext cx="2028527" cy="273756"/>
          </a:xfrm>
          <a:prstGeom prst="rect">
            <a:avLst/>
          </a:prstGeom>
          <a:noFill/>
        </p:spPr>
      </p:pic>
      <p:pic>
        <p:nvPicPr>
          <p:cNvPr id="69" name="図 68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547664" y="5373216"/>
            <a:ext cx="6190284" cy="865167"/>
          </a:xfrm>
          <a:prstGeom prst="rect">
            <a:avLst/>
          </a:prstGeom>
          <a:noFill/>
        </p:spPr>
      </p:pic>
      <p:pic>
        <p:nvPicPr>
          <p:cNvPr id="70" name="図 6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35" y="4742666"/>
            <a:ext cx="3903345" cy="270510"/>
          </a:xfrm>
          <a:prstGeom prst="rect">
            <a:avLst/>
          </a:prstGeom>
        </p:spPr>
      </p:pic>
      <p:sp>
        <p:nvSpPr>
          <p:cNvPr id="77" name="テキスト ボックス 76"/>
          <p:cNvSpPr txBox="1"/>
          <p:nvPr/>
        </p:nvSpPr>
        <p:spPr>
          <a:xfrm>
            <a:off x="5399674" y="3330117"/>
            <a:ext cx="455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+</a:t>
            </a:r>
            <a:endParaRPr kumimoji="1" lang="ja-JP" altLang="en-US" sz="4000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2459729" y="3165871"/>
            <a:ext cx="2751431" cy="1152915"/>
            <a:chOff x="2459729" y="3165871"/>
            <a:chExt cx="2751431" cy="1152915"/>
          </a:xfrm>
        </p:grpSpPr>
        <p:cxnSp>
          <p:nvCxnSpPr>
            <p:cNvPr id="79" name="直線コネクタ 78"/>
            <p:cNvCxnSpPr/>
            <p:nvPr/>
          </p:nvCxnSpPr>
          <p:spPr>
            <a:xfrm flipV="1">
              <a:off x="3546081" y="3308032"/>
              <a:ext cx="1199419" cy="2660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>
              <a:off x="3496237" y="3891507"/>
              <a:ext cx="11093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3588465" y="3951054"/>
              <a:ext cx="13472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3003186" y="3403737"/>
              <a:ext cx="477569" cy="1610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>
              <a:off x="3003186" y="3905555"/>
              <a:ext cx="521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 flipV="1">
              <a:off x="4703379" y="3648537"/>
              <a:ext cx="232333" cy="1560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>
              <a:off x="3003186" y="3948625"/>
              <a:ext cx="521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角丸四角形 85"/>
            <p:cNvSpPr/>
            <p:nvPr/>
          </p:nvSpPr>
          <p:spPr>
            <a:xfrm>
              <a:off x="3280029" y="3294759"/>
              <a:ext cx="504482" cy="762844"/>
            </a:xfrm>
            <a:prstGeom prst="round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7" name="角丸四角形 86"/>
            <p:cNvSpPr/>
            <p:nvPr/>
          </p:nvSpPr>
          <p:spPr>
            <a:xfrm>
              <a:off x="4173231" y="3807700"/>
              <a:ext cx="198129" cy="2661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4605623" y="3737310"/>
              <a:ext cx="207800" cy="33649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9" name="図 88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729" y="3790996"/>
              <a:ext cx="516255" cy="255270"/>
            </a:xfrm>
            <a:prstGeom prst="rect">
              <a:avLst/>
            </a:prstGeom>
          </p:spPr>
        </p:pic>
        <p:pic>
          <p:nvPicPr>
            <p:cNvPr id="90" name="図 89" descr="txp_fig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5020484" y="3916128"/>
              <a:ext cx="135746" cy="175713"/>
            </a:xfrm>
            <a:prstGeom prst="rect">
              <a:avLst/>
            </a:prstGeom>
            <a:noFill/>
          </p:spPr>
        </p:pic>
        <p:pic>
          <p:nvPicPr>
            <p:cNvPr id="91" name="図 90" descr="txp_fig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4892497" y="3165871"/>
              <a:ext cx="156559" cy="235078"/>
            </a:xfrm>
            <a:prstGeom prst="rect">
              <a:avLst/>
            </a:prstGeom>
            <a:noFill/>
          </p:spPr>
        </p:pic>
        <p:pic>
          <p:nvPicPr>
            <p:cNvPr id="92" name="図 91" descr="txp_fig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5039626" y="3520252"/>
              <a:ext cx="171534" cy="195122"/>
            </a:xfrm>
            <a:prstGeom prst="rect">
              <a:avLst/>
            </a:prstGeom>
            <a:noFill/>
          </p:spPr>
        </p:pic>
        <p:sp>
          <p:nvSpPr>
            <p:cNvPr id="93" name="テキスト ボックス 92"/>
            <p:cNvSpPr txBox="1"/>
            <p:nvPr/>
          </p:nvSpPr>
          <p:spPr>
            <a:xfrm>
              <a:off x="3317501" y="3421184"/>
              <a:ext cx="457161" cy="442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X</a:t>
              </a:r>
              <a:endParaRPr kumimoji="1" lang="ja-JP" altLang="en-US" sz="3200" dirty="0"/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4073870" y="3589464"/>
              <a:ext cx="636166" cy="442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 smtClean="0">
                  <a:latin typeface="Symbol" pitchFamily="18" charset="2"/>
                </a:rPr>
                <a:t>t</a:t>
              </a:r>
              <a:endParaRPr kumimoji="1" lang="ja-JP" altLang="en-US" sz="3200" dirty="0">
                <a:latin typeface="Symbol" pitchFamily="18" charset="2"/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4555289" y="3668520"/>
              <a:ext cx="380423" cy="349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g</a:t>
              </a:r>
              <a:endParaRPr kumimoji="1" lang="ja-JP" altLang="en-US" sz="2400" dirty="0"/>
            </a:p>
          </p:txBody>
        </p:sp>
        <p:pic>
          <p:nvPicPr>
            <p:cNvPr id="10" name="図 9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626" y="4107608"/>
              <a:ext cx="406596" cy="211178"/>
            </a:xfrm>
            <a:prstGeom prst="rect">
              <a:avLst/>
            </a:prstGeom>
          </p:spPr>
        </p:pic>
        <p:pic>
          <p:nvPicPr>
            <p:cNvPr id="98" name="図 97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7856" y="3245805"/>
              <a:ext cx="229935" cy="256282"/>
            </a:xfrm>
            <a:prstGeom prst="rect">
              <a:avLst/>
            </a:prstGeom>
          </p:spPr>
        </p:pic>
        <p:pic>
          <p:nvPicPr>
            <p:cNvPr id="142" name="図 14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548" y="4107608"/>
              <a:ext cx="406596" cy="211178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5797680" y="3269504"/>
            <a:ext cx="2690270" cy="1083549"/>
            <a:chOff x="5797680" y="3269504"/>
            <a:chExt cx="2690270" cy="1083549"/>
          </a:xfrm>
        </p:grpSpPr>
        <p:cxnSp>
          <p:nvCxnSpPr>
            <p:cNvPr id="102" name="直線コネクタ 101"/>
            <p:cNvCxnSpPr/>
            <p:nvPr/>
          </p:nvCxnSpPr>
          <p:spPr>
            <a:xfrm flipV="1">
              <a:off x="6884032" y="3371635"/>
              <a:ext cx="1199419" cy="2660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>
              <a:off x="6834188" y="3955110"/>
              <a:ext cx="11093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>
              <a:off x="6926416" y="4014657"/>
              <a:ext cx="13472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>
              <a:off x="6341137" y="3467340"/>
              <a:ext cx="477569" cy="1610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>
            <a:xfrm>
              <a:off x="6341137" y="3969158"/>
              <a:ext cx="521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 flipV="1">
              <a:off x="8041330" y="3712140"/>
              <a:ext cx="232333" cy="1560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/>
            <p:cNvCxnSpPr/>
            <p:nvPr/>
          </p:nvCxnSpPr>
          <p:spPr>
            <a:xfrm>
              <a:off x="6341137" y="4012228"/>
              <a:ext cx="521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角丸四角形 121"/>
            <p:cNvSpPr/>
            <p:nvPr/>
          </p:nvSpPr>
          <p:spPr>
            <a:xfrm>
              <a:off x="6617980" y="3358362"/>
              <a:ext cx="504482" cy="762844"/>
            </a:xfrm>
            <a:prstGeom prst="round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角丸四角形 128"/>
            <p:cNvSpPr/>
            <p:nvPr/>
          </p:nvSpPr>
          <p:spPr>
            <a:xfrm>
              <a:off x="7511182" y="3871303"/>
              <a:ext cx="198129" cy="2661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7943574" y="3800913"/>
              <a:ext cx="207800" cy="33649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1" name="図 13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680" y="3854599"/>
              <a:ext cx="516255" cy="255270"/>
            </a:xfrm>
            <a:prstGeom prst="rect">
              <a:avLst/>
            </a:prstGeom>
          </p:spPr>
        </p:pic>
        <p:pic>
          <p:nvPicPr>
            <p:cNvPr id="132" name="図 131" descr="txp_fig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8316416" y="3269504"/>
              <a:ext cx="135746" cy="175713"/>
            </a:xfrm>
            <a:prstGeom prst="rect">
              <a:avLst/>
            </a:prstGeom>
            <a:noFill/>
          </p:spPr>
        </p:pic>
        <p:pic>
          <p:nvPicPr>
            <p:cNvPr id="133" name="図 132" descr="txp_fig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8316416" y="3589233"/>
              <a:ext cx="156559" cy="235078"/>
            </a:xfrm>
            <a:prstGeom prst="rect">
              <a:avLst/>
            </a:prstGeom>
            <a:noFill/>
          </p:spPr>
        </p:pic>
        <p:pic>
          <p:nvPicPr>
            <p:cNvPr id="134" name="図 133" descr="txp_fig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8316416" y="3898167"/>
              <a:ext cx="171534" cy="195122"/>
            </a:xfrm>
            <a:prstGeom prst="rect">
              <a:avLst/>
            </a:prstGeom>
            <a:noFill/>
          </p:spPr>
        </p:pic>
        <p:sp>
          <p:nvSpPr>
            <p:cNvPr id="135" name="テキスト ボックス 134"/>
            <p:cNvSpPr txBox="1"/>
            <p:nvPr/>
          </p:nvSpPr>
          <p:spPr>
            <a:xfrm>
              <a:off x="6655452" y="3484787"/>
              <a:ext cx="457161" cy="442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X</a:t>
              </a:r>
              <a:endParaRPr kumimoji="1" lang="ja-JP" altLang="en-US" sz="3200" dirty="0"/>
            </a:p>
          </p:txBody>
        </p:sp>
        <p:sp>
          <p:nvSpPr>
            <p:cNvPr id="136" name="テキスト ボックス 135"/>
            <p:cNvSpPr txBox="1"/>
            <p:nvPr/>
          </p:nvSpPr>
          <p:spPr>
            <a:xfrm>
              <a:off x="7411821" y="3653067"/>
              <a:ext cx="636166" cy="442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 smtClean="0">
                  <a:latin typeface="Symbol" pitchFamily="18" charset="2"/>
                </a:rPr>
                <a:t>t</a:t>
              </a:r>
              <a:endParaRPr kumimoji="1" lang="ja-JP" altLang="en-US" sz="3200" dirty="0">
                <a:latin typeface="Symbol" pitchFamily="18" charset="2"/>
              </a:endParaRPr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7893240" y="3732123"/>
              <a:ext cx="380423" cy="349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g</a:t>
              </a:r>
              <a:endParaRPr kumimoji="1" lang="ja-JP" altLang="en-US" sz="2400" dirty="0"/>
            </a:p>
          </p:txBody>
        </p:sp>
        <p:pic>
          <p:nvPicPr>
            <p:cNvPr id="12" name="図 1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7905" y="4149974"/>
              <a:ext cx="383426" cy="203079"/>
            </a:xfrm>
            <a:prstGeom prst="rect">
              <a:avLst/>
            </a:prstGeom>
          </p:spPr>
        </p:pic>
        <p:pic>
          <p:nvPicPr>
            <p:cNvPr id="141" name="図 14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807" y="3309408"/>
              <a:ext cx="229935" cy="256282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2199" y="4137403"/>
              <a:ext cx="378528" cy="196600"/>
            </a:xfrm>
            <a:prstGeom prst="rect">
              <a:avLst/>
            </a:prstGeom>
          </p:spPr>
        </p:pic>
      </p:grpSp>
      <p:sp>
        <p:nvSpPr>
          <p:cNvPr id="145" name="テキスト ボックス 144"/>
          <p:cNvSpPr txBox="1"/>
          <p:nvPr/>
        </p:nvSpPr>
        <p:spPr>
          <a:xfrm>
            <a:off x="1907704" y="3297178"/>
            <a:ext cx="455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+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3948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i="1" dirty="0" smtClean="0">
                <a:solidFill>
                  <a:srgbClr val="002060"/>
                </a:solidFill>
              </a:rPr>
              <a:t>KN threshold</a:t>
            </a:r>
            <a:endParaRPr kumimoji="1" lang="ja-JP" altLang="en-US" sz="4000" i="1" dirty="0">
              <a:solidFill>
                <a:srgbClr val="00206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B48-1B48-4661-8133-432E37C9C5CA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31" name="図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82330"/>
            <a:ext cx="2689860" cy="666750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07" y="2708920"/>
            <a:ext cx="2773680" cy="676275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105" y="2763782"/>
            <a:ext cx="2769870" cy="600075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30" y="3549005"/>
            <a:ext cx="2684145" cy="600075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1075675" y="1356016"/>
            <a:ext cx="2747272" cy="1184759"/>
            <a:chOff x="2483768" y="2495280"/>
            <a:chExt cx="2747272" cy="1184759"/>
          </a:xfrm>
        </p:grpSpPr>
        <p:cxnSp>
          <p:nvCxnSpPr>
            <p:cNvPr id="37" name="直線コネクタ 36"/>
            <p:cNvCxnSpPr/>
            <p:nvPr/>
          </p:nvCxnSpPr>
          <p:spPr>
            <a:xfrm flipV="1">
              <a:off x="3570120" y="2663232"/>
              <a:ext cx="1199419" cy="2660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3520276" y="3246707"/>
              <a:ext cx="11093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3612504" y="3306254"/>
              <a:ext cx="13472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3027225" y="2758937"/>
              <a:ext cx="477569" cy="1610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3027225" y="3260755"/>
              <a:ext cx="521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V="1">
              <a:off x="4727418" y="3003737"/>
              <a:ext cx="232333" cy="1560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3027225" y="3303825"/>
              <a:ext cx="521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角丸四角形 43"/>
            <p:cNvSpPr/>
            <p:nvPr/>
          </p:nvSpPr>
          <p:spPr>
            <a:xfrm>
              <a:off x="3304068" y="2649959"/>
              <a:ext cx="504482" cy="762844"/>
            </a:xfrm>
            <a:prstGeom prst="round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角丸四角形 44"/>
            <p:cNvSpPr/>
            <p:nvPr/>
          </p:nvSpPr>
          <p:spPr>
            <a:xfrm>
              <a:off x="4197270" y="3162900"/>
              <a:ext cx="198129" cy="2661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4629662" y="3092510"/>
              <a:ext cx="207800" cy="33649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7" name="図 4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3146196"/>
              <a:ext cx="516255" cy="255270"/>
            </a:xfrm>
            <a:prstGeom prst="rect">
              <a:avLst/>
            </a:prstGeom>
          </p:spPr>
        </p:pic>
        <p:pic>
          <p:nvPicPr>
            <p:cNvPr id="48" name="図 47" descr="txp_fig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5095294" y="2906031"/>
              <a:ext cx="135746" cy="175713"/>
            </a:xfrm>
            <a:prstGeom prst="rect">
              <a:avLst/>
            </a:prstGeom>
            <a:noFill/>
          </p:spPr>
        </p:pic>
        <p:pic>
          <p:nvPicPr>
            <p:cNvPr id="49" name="図 48" descr="txp_fig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5067797" y="3211645"/>
              <a:ext cx="156559" cy="235078"/>
            </a:xfrm>
            <a:prstGeom prst="rect">
              <a:avLst/>
            </a:prstGeom>
            <a:noFill/>
          </p:spPr>
        </p:pic>
        <p:pic>
          <p:nvPicPr>
            <p:cNvPr id="50" name="図 49" descr="txp_fig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4945937" y="2495280"/>
              <a:ext cx="171534" cy="195122"/>
            </a:xfrm>
            <a:prstGeom prst="rect">
              <a:avLst/>
            </a:prstGeom>
            <a:noFill/>
          </p:spPr>
        </p:pic>
        <p:sp>
          <p:nvSpPr>
            <p:cNvPr id="51" name="テキスト ボックス 50"/>
            <p:cNvSpPr txBox="1"/>
            <p:nvPr/>
          </p:nvSpPr>
          <p:spPr>
            <a:xfrm>
              <a:off x="3341540" y="2776384"/>
              <a:ext cx="457161" cy="442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X</a:t>
              </a:r>
              <a:endParaRPr kumimoji="1" lang="ja-JP" altLang="en-US" sz="3200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4097909" y="2944664"/>
              <a:ext cx="636166" cy="442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 smtClean="0">
                  <a:latin typeface="Symbol" pitchFamily="18" charset="2"/>
                </a:rPr>
                <a:t>t</a:t>
              </a:r>
              <a:endParaRPr kumimoji="1" lang="ja-JP" altLang="en-US" sz="3200" dirty="0">
                <a:latin typeface="Symbol" pitchFamily="18" charset="2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4579328" y="3023720"/>
              <a:ext cx="380423" cy="349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g</a:t>
              </a:r>
              <a:endParaRPr kumimoji="1" lang="ja-JP" altLang="en-US" sz="2400" dirty="0"/>
            </a:p>
          </p:txBody>
        </p:sp>
        <p:pic>
          <p:nvPicPr>
            <p:cNvPr id="54" name="図 5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906" y="3429000"/>
              <a:ext cx="476000" cy="251039"/>
            </a:xfrm>
            <a:prstGeom prst="rect">
              <a:avLst/>
            </a:prstGeom>
          </p:spPr>
        </p:pic>
        <p:pic>
          <p:nvPicPr>
            <p:cNvPr id="55" name="図 5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992" y="3441571"/>
              <a:ext cx="425547" cy="235800"/>
            </a:xfrm>
            <a:prstGeom prst="rect">
              <a:avLst/>
            </a:prstGeom>
          </p:spPr>
        </p:pic>
        <p:pic>
          <p:nvPicPr>
            <p:cNvPr id="56" name="図 55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895" y="2601005"/>
              <a:ext cx="229935" cy="256282"/>
            </a:xfrm>
            <a:prstGeom prst="rect">
              <a:avLst/>
            </a:prstGeom>
          </p:spPr>
        </p:pic>
      </p:grpSp>
      <p:pic>
        <p:nvPicPr>
          <p:cNvPr id="64" name="図 6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33" y="5053244"/>
            <a:ext cx="5212151" cy="685809"/>
          </a:xfrm>
          <a:prstGeom prst="rect">
            <a:avLst/>
          </a:prstGeom>
        </p:spPr>
      </p:pic>
      <p:sp>
        <p:nvSpPr>
          <p:cNvPr id="62" name="テキスト ボックス 61"/>
          <p:cNvSpPr txBox="1"/>
          <p:nvPr/>
        </p:nvSpPr>
        <p:spPr>
          <a:xfrm>
            <a:off x="1075674" y="4653136"/>
            <a:ext cx="2145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KN threshold:</a:t>
            </a:r>
            <a:endParaRPr kumimoji="1" lang="ja-JP" altLang="en-US" sz="2000" dirty="0"/>
          </a:p>
        </p:txBody>
      </p:sp>
      <p:pic>
        <p:nvPicPr>
          <p:cNvPr id="63" name="図 6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93" y="4736986"/>
            <a:ext cx="2032939" cy="27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30" y="2060848"/>
            <a:ext cx="4374232" cy="30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3200" i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pS</a:t>
            </a:r>
            <a:r>
              <a:rPr kumimoji="1" lang="en-US" altLang="ja-JP" sz="3200" i="1" dirty="0" smtClean="0">
                <a:solidFill>
                  <a:srgbClr val="0070C0"/>
                </a:solidFill>
              </a:rPr>
              <a:t> invariant mass distribution</a:t>
            </a:r>
            <a:endParaRPr kumimoji="1" lang="ja-JP" altLang="en-US" sz="3200" i="1" dirty="0">
              <a:solidFill>
                <a:srgbClr val="0070C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F812-6901-4C90-99EE-8A01356B3534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6194227" y="408645"/>
            <a:ext cx="2094711" cy="983785"/>
            <a:chOff x="1250743" y="1401528"/>
            <a:chExt cx="2823620" cy="1263858"/>
          </a:xfrm>
        </p:grpSpPr>
        <p:cxnSp>
          <p:nvCxnSpPr>
            <p:cNvPr id="9" name="直線コネクタ 8"/>
            <p:cNvCxnSpPr/>
            <p:nvPr/>
          </p:nvCxnSpPr>
          <p:spPr>
            <a:xfrm flipV="1">
              <a:off x="2342581" y="2213785"/>
              <a:ext cx="932127" cy="1588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9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260989" y="1510530"/>
              <a:ext cx="384235" cy="232025"/>
            </a:xfrm>
            <a:prstGeom prst="rect">
              <a:avLst/>
            </a:prstGeom>
            <a:noFill/>
          </p:spPr>
        </p:pic>
        <p:cxnSp>
          <p:nvCxnSpPr>
            <p:cNvPr id="11" name="直線コネクタ 10"/>
            <p:cNvCxnSpPr/>
            <p:nvPr/>
          </p:nvCxnSpPr>
          <p:spPr>
            <a:xfrm>
              <a:off x="1581185" y="2230610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1581185" y="2302618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1581185" y="1654546"/>
              <a:ext cx="498083" cy="21602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2328310" y="2275508"/>
              <a:ext cx="149424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2228693" y="1510530"/>
              <a:ext cx="1045975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1979652" y="1798562"/>
              <a:ext cx="398467" cy="6480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/>
            <p:cNvCxnSpPr>
              <a:stCxn id="18" idx="7"/>
            </p:cNvCxnSpPr>
            <p:nvPr/>
          </p:nvCxnSpPr>
          <p:spPr>
            <a:xfrm flipV="1">
              <a:off x="3345465" y="1654546"/>
              <a:ext cx="477094" cy="51463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円/楕円 17"/>
            <p:cNvSpPr/>
            <p:nvPr/>
          </p:nvSpPr>
          <p:spPr>
            <a:xfrm>
              <a:off x="3260437" y="2137541"/>
              <a:ext cx="99616" cy="2160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 descr="txp_fig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896479" y="1537642"/>
              <a:ext cx="160096" cy="180018"/>
            </a:xfrm>
            <a:prstGeom prst="rect">
              <a:avLst/>
            </a:prstGeom>
            <a:noFill/>
          </p:spPr>
        </p:pic>
        <p:pic>
          <p:nvPicPr>
            <p:cNvPr id="20" name="図 19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896479" y="2153292"/>
              <a:ext cx="177884" cy="232022"/>
            </a:xfrm>
            <a:prstGeom prst="rect">
              <a:avLst/>
            </a:prstGeom>
            <a:noFill/>
          </p:spPr>
        </p:pic>
        <p:pic>
          <p:nvPicPr>
            <p:cNvPr id="21" name="図 2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743" y="2088094"/>
              <a:ext cx="202363" cy="297220"/>
            </a:xfrm>
            <a:prstGeom prst="rect">
              <a:avLst/>
            </a:prstGeom>
          </p:spPr>
        </p:pic>
        <p:sp>
          <p:nvSpPr>
            <p:cNvPr id="22" name="円/楕円 21"/>
            <p:cNvSpPr/>
            <p:nvPr/>
          </p:nvSpPr>
          <p:spPr>
            <a:xfrm>
              <a:off x="2634860" y="2137541"/>
              <a:ext cx="437019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図 2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645" y="2385313"/>
              <a:ext cx="928004" cy="280073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722" y="1401528"/>
              <a:ext cx="257290" cy="211472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060848"/>
            <a:ext cx="4137635" cy="28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テキスト ボックス 31"/>
          <p:cNvSpPr txBox="1"/>
          <p:nvPr/>
        </p:nvSpPr>
        <p:spPr>
          <a:xfrm>
            <a:off x="1099152" y="1688889"/>
            <a:ext cx="120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E-dep.</a:t>
            </a:r>
            <a:endParaRPr kumimoji="1" lang="ja-JP" altLang="en-US" sz="24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370334" y="1648512"/>
            <a:ext cx="120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E-</a:t>
            </a:r>
            <a:r>
              <a:rPr kumimoji="1" lang="en-US" altLang="ja-JP" sz="2400" dirty="0" err="1" smtClean="0"/>
              <a:t>indep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34" name="図 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3" y="1390293"/>
            <a:ext cx="1659255" cy="31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62484" y="388892"/>
            <a:ext cx="1830437" cy="562715"/>
          </a:xfrm>
          <a:prstGeom prst="rect">
            <a:avLst/>
          </a:prstGeom>
          <a:noFill/>
        </p:spPr>
      </p:pic>
      <p:sp>
        <p:nvSpPr>
          <p:cNvPr id="30" name="テキスト ボックス 29"/>
          <p:cNvSpPr txBox="1"/>
          <p:nvPr/>
        </p:nvSpPr>
        <p:spPr>
          <a:xfrm>
            <a:off x="3131840" y="377861"/>
            <a:ext cx="1663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err="1" smtClean="0"/>
              <a:t>J</a:t>
            </a:r>
            <a:r>
              <a:rPr lang="en-US" altLang="ja-JP" sz="3200" baseline="30000" dirty="0" err="1" smtClean="0">
                <a:latin typeface="Symbol" pitchFamily="18" charset="2"/>
              </a:rPr>
              <a:t>p</a:t>
            </a:r>
            <a:r>
              <a:rPr kumimoji="1" lang="en-US" altLang="ja-JP" sz="3200" dirty="0" smtClean="0"/>
              <a:t>=1/2</a:t>
            </a:r>
            <a:r>
              <a:rPr kumimoji="1" lang="en-US" altLang="ja-JP" sz="3200" baseline="30000" dirty="0" smtClean="0"/>
              <a:t>-</a:t>
            </a:r>
            <a:r>
              <a:rPr lang="en-US" altLang="ja-JP" sz="3200" dirty="0" smtClean="0"/>
              <a:t>,</a:t>
            </a:r>
            <a:endParaRPr lang="en-US" altLang="ja-JP" sz="3200" baseline="30000" dirty="0" smtClean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51520" y="1268760"/>
            <a:ext cx="849694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　</a:t>
            </a:r>
            <a:r>
              <a:rPr lang="en-US" altLang="ja-JP" sz="2800" dirty="0" smtClean="0"/>
              <a:t>	      quasi</a:t>
            </a:r>
            <a:r>
              <a:rPr kumimoji="1" lang="en-US" altLang="ja-JP" sz="2800" dirty="0" smtClean="0"/>
              <a:t> bound state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i="1" dirty="0" err="1" smtClean="0"/>
              <a:t>Dalitz</a:t>
            </a:r>
            <a:r>
              <a:rPr lang="en-US" altLang="ja-JP" i="1" dirty="0" smtClean="0"/>
              <a:t>, Wong, </a:t>
            </a:r>
            <a:r>
              <a:rPr lang="en-US" altLang="ja-JP" i="1" dirty="0" err="1" smtClean="0"/>
              <a:t>Tajasekaran</a:t>
            </a:r>
            <a:r>
              <a:rPr lang="en-US" altLang="ja-JP" i="1" dirty="0" smtClean="0"/>
              <a:t>, PR 153(1967)1617</a:t>
            </a:r>
          </a:p>
          <a:p>
            <a:pPr lvl="1">
              <a:buFont typeface="Arial" pitchFamily="34" charset="0"/>
              <a:buChar char="•"/>
            </a:pPr>
            <a:endParaRPr lang="en-US" altLang="ja-JP" i="1" dirty="0"/>
          </a:p>
          <a:p>
            <a:pPr lvl="1">
              <a:buFont typeface="Arial" pitchFamily="34" charset="0"/>
              <a:buChar char="•"/>
            </a:pPr>
            <a:endParaRPr lang="en-US" altLang="ja-JP" i="1" dirty="0" smtClean="0"/>
          </a:p>
          <a:p>
            <a:pPr lvl="1"/>
            <a:r>
              <a:rPr lang="en-US" altLang="ja-JP" sz="2800" dirty="0" smtClean="0"/>
              <a:t>Phenomenological KN</a:t>
            </a:r>
          </a:p>
          <a:p>
            <a:pPr lvl="1"/>
            <a:r>
              <a:rPr lang="en-US" altLang="ja-JP" sz="2800" dirty="0"/>
              <a:t>	</a:t>
            </a:r>
            <a:r>
              <a:rPr lang="en-US" altLang="ja-JP" sz="2800" dirty="0" smtClean="0">
                <a:latin typeface="Symbol" panose="05050102010706020507" pitchFamily="18" charset="2"/>
              </a:rPr>
              <a:t>L</a:t>
            </a:r>
            <a:r>
              <a:rPr lang="en-US" altLang="ja-JP" sz="2800" dirty="0" smtClean="0"/>
              <a:t>(1405) binding energy and scattering data</a:t>
            </a:r>
          </a:p>
          <a:p>
            <a:pPr lvl="1"/>
            <a:endParaRPr lang="en-US" altLang="ja-JP" sz="2800" dirty="0" smtClean="0"/>
          </a:p>
          <a:p>
            <a:pPr lvl="1"/>
            <a:endParaRPr lang="en-US" altLang="ja-JP" sz="2800" dirty="0" smtClean="0"/>
          </a:p>
          <a:p>
            <a:pPr lvl="1"/>
            <a:endParaRPr lang="en-US" altLang="ja-JP" sz="2800" dirty="0"/>
          </a:p>
          <a:p>
            <a:pPr lvl="1"/>
            <a:r>
              <a:rPr lang="en-US" altLang="ja-JP" sz="2800" dirty="0" smtClean="0"/>
              <a:t>Chiral SU(3) KN interaction</a:t>
            </a:r>
          </a:p>
          <a:p>
            <a:pPr lvl="1"/>
            <a:endParaRPr lang="en-US" altLang="ja-JP" sz="2800" dirty="0" smtClean="0"/>
          </a:p>
        </p:txBody>
      </p:sp>
      <p:pic>
        <p:nvPicPr>
          <p:cNvPr id="44" name="図 4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115616" y="1381418"/>
            <a:ext cx="576064" cy="288032"/>
          </a:xfrm>
          <a:prstGeom prst="rect">
            <a:avLst/>
          </a:prstGeom>
          <a:noFill/>
        </p:spPr>
      </p:pic>
      <p:grpSp>
        <p:nvGrpSpPr>
          <p:cNvPr id="24" name="グループ化 12"/>
          <p:cNvGrpSpPr/>
          <p:nvPr/>
        </p:nvGrpSpPr>
        <p:grpSpPr>
          <a:xfrm>
            <a:off x="6035632" y="1525434"/>
            <a:ext cx="504056" cy="504056"/>
            <a:chOff x="1691680" y="1738133"/>
            <a:chExt cx="720080" cy="720080"/>
          </a:xfrm>
        </p:grpSpPr>
        <p:sp>
          <p:nvSpPr>
            <p:cNvPr id="37" name="円/楕円 36"/>
            <p:cNvSpPr/>
            <p:nvPr/>
          </p:nvSpPr>
          <p:spPr>
            <a:xfrm>
              <a:off x="1691680" y="1738133"/>
              <a:ext cx="720080" cy="7200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0000"/>
                  </a:schemeClr>
                </a:gs>
                <a:gs pos="40000">
                  <a:schemeClr val="bg1">
                    <a:lumMod val="80000"/>
                  </a:schemeClr>
                </a:gs>
                <a:gs pos="70000">
                  <a:schemeClr val="bg1">
                    <a:lumMod val="9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1763688" y="1978890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2051720" y="1970506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5" name="直線コネクタ 24"/>
          <p:cNvCxnSpPr/>
          <p:nvPr/>
        </p:nvCxnSpPr>
        <p:spPr>
          <a:xfrm flipV="1">
            <a:off x="6589266" y="1813466"/>
            <a:ext cx="670502" cy="16893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グループ化 16"/>
          <p:cNvGrpSpPr/>
          <p:nvPr/>
        </p:nvGrpSpPr>
        <p:grpSpPr>
          <a:xfrm>
            <a:off x="7259768" y="1525434"/>
            <a:ext cx="576064" cy="576064"/>
            <a:chOff x="5868145" y="1772817"/>
            <a:chExt cx="741784" cy="720081"/>
          </a:xfrm>
        </p:grpSpPr>
        <p:sp>
          <p:nvSpPr>
            <p:cNvPr id="33" name="円/楕円 32"/>
            <p:cNvSpPr/>
            <p:nvPr/>
          </p:nvSpPr>
          <p:spPr>
            <a:xfrm>
              <a:off x="5868145" y="1772817"/>
              <a:ext cx="741784" cy="72008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0000"/>
                  </a:schemeClr>
                </a:gs>
                <a:gs pos="40000">
                  <a:schemeClr val="bg1">
                    <a:lumMod val="80000"/>
                  </a:schemeClr>
                </a:gs>
                <a:gs pos="70000">
                  <a:schemeClr val="bg1">
                    <a:lumMod val="9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5961856" y="1885581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6249888" y="1885581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6105872" y="2132856"/>
              <a:ext cx="288033" cy="288031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1" name="図 3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323664" y="1209528"/>
            <a:ext cx="216024" cy="243898"/>
          </a:xfrm>
          <a:prstGeom prst="rect">
            <a:avLst/>
          </a:prstGeom>
          <a:noFill/>
        </p:spPr>
      </p:pic>
      <p:pic>
        <p:nvPicPr>
          <p:cNvPr id="32" name="図 3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403784" y="1237402"/>
            <a:ext cx="238455" cy="209551"/>
          </a:xfrm>
          <a:prstGeom prst="rect">
            <a:avLst/>
          </a:prstGeom>
          <a:noFill/>
        </p:spPr>
      </p:pic>
      <p:pic>
        <p:nvPicPr>
          <p:cNvPr id="41" name="図 40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809626" y="522050"/>
            <a:ext cx="1152128" cy="296398"/>
          </a:xfrm>
          <a:prstGeom prst="rect">
            <a:avLst/>
          </a:prstGeom>
          <a:noFill/>
        </p:spPr>
      </p:pic>
      <p:sp>
        <p:nvSpPr>
          <p:cNvPr id="3" name="角丸四角形 2"/>
          <p:cNvSpPr/>
          <p:nvPr/>
        </p:nvSpPr>
        <p:spPr>
          <a:xfrm>
            <a:off x="611560" y="202197"/>
            <a:ext cx="5760640" cy="93610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DFC1-EE82-4F42-9750-A79F6C857DB5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82924" y="3429000"/>
            <a:ext cx="5361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Akaishi, Yamazaki, PRC65(2002</a:t>
            </a:r>
            <a:r>
              <a:rPr lang="en-US" altLang="ja-JP" sz="2400" dirty="0"/>
              <a:t>) </a:t>
            </a:r>
            <a:r>
              <a:rPr lang="en-US" altLang="ja-JP" sz="2400" dirty="0" smtClean="0"/>
              <a:t>044005.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Shevchenko, PRC85(2012</a:t>
            </a:r>
            <a:r>
              <a:rPr lang="en-US" altLang="ja-JP" sz="2400" dirty="0"/>
              <a:t>) 034001.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809541" y="5036983"/>
            <a:ext cx="5434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Kaiser, Siegel, Weise, NPA594(1995</a:t>
            </a:r>
            <a:r>
              <a:rPr lang="en-US" altLang="ja-JP" sz="2400" dirty="0"/>
              <a:t>) 325.</a:t>
            </a:r>
            <a:endParaRPr kumimoji="1" lang="en-US" altLang="ja-JP" sz="2400" dirty="0" smtClean="0"/>
          </a:p>
          <a:p>
            <a:r>
              <a:rPr lang="en-US" altLang="ja-JP" sz="2400" dirty="0" err="1" smtClean="0"/>
              <a:t>Oset</a:t>
            </a:r>
            <a:r>
              <a:rPr lang="en-US" altLang="ja-JP" sz="2400" dirty="0" smtClean="0"/>
              <a:t>, Ramos, NPA635(1998</a:t>
            </a:r>
            <a:r>
              <a:rPr lang="en-US" altLang="ja-JP" sz="2400" dirty="0"/>
              <a:t>) 99</a:t>
            </a:r>
            <a:r>
              <a:rPr lang="en-US" altLang="ja-JP" sz="2400" dirty="0" smtClean="0"/>
              <a:t>.</a:t>
            </a:r>
          </a:p>
          <a:p>
            <a:r>
              <a:rPr kumimoji="1" lang="en-US" altLang="ja-JP" sz="2400" dirty="0" err="1" smtClean="0"/>
              <a:t>Hyodo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Jido</a:t>
            </a:r>
            <a:r>
              <a:rPr lang="en-US" altLang="ja-JP" sz="2400" dirty="0" smtClean="0"/>
              <a:t>, PPNP67(2012)55.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327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52"/>
    </mc:Choice>
    <mc:Fallback xmlns="">
      <p:transition spd="slow" advTm="5645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3" y="1982942"/>
            <a:ext cx="4340018" cy="303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44" y="1982942"/>
            <a:ext cx="4310456" cy="301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3200" i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pS</a:t>
            </a:r>
            <a:r>
              <a:rPr kumimoji="1" lang="en-US" altLang="ja-JP" sz="3200" i="1" dirty="0" smtClean="0">
                <a:solidFill>
                  <a:srgbClr val="0070C0"/>
                </a:solidFill>
              </a:rPr>
              <a:t> invariant mass distribution</a:t>
            </a:r>
            <a:endParaRPr kumimoji="1" lang="ja-JP" altLang="en-US" sz="3200" i="1" dirty="0">
              <a:solidFill>
                <a:srgbClr val="0070C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BC9E-AEFE-4585-BD04-9CA3D043F2EC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6194227" y="408645"/>
            <a:ext cx="2094711" cy="983785"/>
            <a:chOff x="1250743" y="1401528"/>
            <a:chExt cx="2823620" cy="1263858"/>
          </a:xfrm>
        </p:grpSpPr>
        <p:cxnSp>
          <p:nvCxnSpPr>
            <p:cNvPr id="9" name="直線コネクタ 8"/>
            <p:cNvCxnSpPr/>
            <p:nvPr/>
          </p:nvCxnSpPr>
          <p:spPr>
            <a:xfrm flipV="1">
              <a:off x="2342581" y="2213785"/>
              <a:ext cx="932127" cy="1588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9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260989" y="1510530"/>
              <a:ext cx="384235" cy="232025"/>
            </a:xfrm>
            <a:prstGeom prst="rect">
              <a:avLst/>
            </a:prstGeom>
            <a:noFill/>
          </p:spPr>
        </p:pic>
        <p:cxnSp>
          <p:nvCxnSpPr>
            <p:cNvPr id="11" name="直線コネクタ 10"/>
            <p:cNvCxnSpPr/>
            <p:nvPr/>
          </p:nvCxnSpPr>
          <p:spPr>
            <a:xfrm>
              <a:off x="1581185" y="2230610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1581185" y="2302618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1581185" y="1654546"/>
              <a:ext cx="498083" cy="21602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2328310" y="2275508"/>
              <a:ext cx="149424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2228693" y="1510530"/>
              <a:ext cx="1045975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1979652" y="1798562"/>
              <a:ext cx="398467" cy="6480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/>
            <p:cNvCxnSpPr>
              <a:stCxn id="18" idx="7"/>
            </p:cNvCxnSpPr>
            <p:nvPr/>
          </p:nvCxnSpPr>
          <p:spPr>
            <a:xfrm flipV="1">
              <a:off x="3345465" y="1654546"/>
              <a:ext cx="477094" cy="51463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円/楕円 17"/>
            <p:cNvSpPr/>
            <p:nvPr/>
          </p:nvSpPr>
          <p:spPr>
            <a:xfrm>
              <a:off x="3260437" y="2137541"/>
              <a:ext cx="99616" cy="2160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 descr="txp_fig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896479" y="1537642"/>
              <a:ext cx="160096" cy="180018"/>
            </a:xfrm>
            <a:prstGeom prst="rect">
              <a:avLst/>
            </a:prstGeom>
            <a:noFill/>
          </p:spPr>
        </p:pic>
        <p:pic>
          <p:nvPicPr>
            <p:cNvPr id="20" name="図 19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896479" y="2153292"/>
              <a:ext cx="177884" cy="232022"/>
            </a:xfrm>
            <a:prstGeom prst="rect">
              <a:avLst/>
            </a:prstGeom>
            <a:noFill/>
          </p:spPr>
        </p:pic>
        <p:pic>
          <p:nvPicPr>
            <p:cNvPr id="21" name="図 2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743" y="2088094"/>
              <a:ext cx="202363" cy="297220"/>
            </a:xfrm>
            <a:prstGeom prst="rect">
              <a:avLst/>
            </a:prstGeom>
          </p:spPr>
        </p:pic>
        <p:sp>
          <p:nvSpPr>
            <p:cNvPr id="22" name="円/楕円 21"/>
            <p:cNvSpPr/>
            <p:nvPr/>
          </p:nvSpPr>
          <p:spPr>
            <a:xfrm>
              <a:off x="2634860" y="2137541"/>
              <a:ext cx="437019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図 2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645" y="2385313"/>
              <a:ext cx="928004" cy="280073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722" y="1401528"/>
              <a:ext cx="257290" cy="211472"/>
            </a:xfrm>
            <a:prstGeom prst="rect">
              <a:avLst/>
            </a:prstGeom>
          </p:spPr>
        </p:pic>
      </p:grp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3426"/>
            <a:ext cx="1659255" cy="310515"/>
          </a:xfrm>
          <a:prstGeom prst="rect">
            <a:avLst/>
          </a:prstGeom>
        </p:spPr>
      </p:pic>
      <p:sp>
        <p:nvSpPr>
          <p:cNvPr id="28" name="角丸四角形 27"/>
          <p:cNvSpPr/>
          <p:nvPr/>
        </p:nvSpPr>
        <p:spPr>
          <a:xfrm>
            <a:off x="944122" y="5094185"/>
            <a:ext cx="734481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700206" y="5157192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Quasi free peak also depends on </a:t>
            </a:r>
          </a:p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the two-body KN-</a:t>
            </a:r>
            <a:r>
              <a:rPr kumimoji="1" lang="en-US" altLang="ja-JP" sz="32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pS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 interaction 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99152" y="1628800"/>
            <a:ext cx="120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E-dep.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370334" y="1648512"/>
            <a:ext cx="120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E-</a:t>
            </a:r>
            <a:r>
              <a:rPr kumimoji="1" lang="en-US" altLang="ja-JP" sz="2400" dirty="0" err="1" smtClean="0"/>
              <a:t>indep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076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20" y="2064721"/>
            <a:ext cx="4368699" cy="305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3200" i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pS</a:t>
            </a:r>
            <a:r>
              <a:rPr kumimoji="1" lang="en-US" altLang="ja-JP" sz="3200" i="1" dirty="0" smtClean="0">
                <a:solidFill>
                  <a:srgbClr val="0070C0"/>
                </a:solidFill>
              </a:rPr>
              <a:t> invariant mass distribution</a:t>
            </a:r>
            <a:endParaRPr kumimoji="1" lang="ja-JP" altLang="en-US" sz="3200" i="1" dirty="0">
              <a:solidFill>
                <a:srgbClr val="0070C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C168-135B-4CE4-8444-846EC9419D5E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6194227" y="408645"/>
            <a:ext cx="2094711" cy="983785"/>
            <a:chOff x="1250743" y="1401528"/>
            <a:chExt cx="2823620" cy="1263858"/>
          </a:xfrm>
        </p:grpSpPr>
        <p:cxnSp>
          <p:nvCxnSpPr>
            <p:cNvPr id="9" name="直線コネクタ 8"/>
            <p:cNvCxnSpPr/>
            <p:nvPr/>
          </p:nvCxnSpPr>
          <p:spPr>
            <a:xfrm flipV="1">
              <a:off x="2342581" y="2213785"/>
              <a:ext cx="932127" cy="1588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9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260989" y="1510530"/>
              <a:ext cx="384235" cy="232025"/>
            </a:xfrm>
            <a:prstGeom prst="rect">
              <a:avLst/>
            </a:prstGeom>
            <a:noFill/>
          </p:spPr>
        </p:pic>
        <p:cxnSp>
          <p:nvCxnSpPr>
            <p:cNvPr id="11" name="直線コネクタ 10"/>
            <p:cNvCxnSpPr/>
            <p:nvPr/>
          </p:nvCxnSpPr>
          <p:spPr>
            <a:xfrm>
              <a:off x="1581185" y="2230610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1581185" y="2302618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1581185" y="1654546"/>
              <a:ext cx="498083" cy="21602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2328310" y="2275508"/>
              <a:ext cx="149424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2228693" y="1510530"/>
              <a:ext cx="1045975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1979652" y="1798562"/>
              <a:ext cx="398467" cy="6480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/>
            <p:cNvCxnSpPr>
              <a:stCxn id="18" idx="7"/>
            </p:cNvCxnSpPr>
            <p:nvPr/>
          </p:nvCxnSpPr>
          <p:spPr>
            <a:xfrm flipV="1">
              <a:off x="3345465" y="1654546"/>
              <a:ext cx="477094" cy="51463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円/楕円 17"/>
            <p:cNvSpPr/>
            <p:nvPr/>
          </p:nvSpPr>
          <p:spPr>
            <a:xfrm>
              <a:off x="3260437" y="2137541"/>
              <a:ext cx="99616" cy="2160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 descr="txp_fig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896479" y="1537642"/>
              <a:ext cx="160096" cy="180018"/>
            </a:xfrm>
            <a:prstGeom prst="rect">
              <a:avLst/>
            </a:prstGeom>
            <a:noFill/>
          </p:spPr>
        </p:pic>
        <p:pic>
          <p:nvPicPr>
            <p:cNvPr id="20" name="図 19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896479" y="2153292"/>
              <a:ext cx="177884" cy="232022"/>
            </a:xfrm>
            <a:prstGeom prst="rect">
              <a:avLst/>
            </a:prstGeom>
            <a:noFill/>
          </p:spPr>
        </p:pic>
        <p:pic>
          <p:nvPicPr>
            <p:cNvPr id="21" name="図 2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743" y="2088094"/>
              <a:ext cx="202363" cy="297220"/>
            </a:xfrm>
            <a:prstGeom prst="rect">
              <a:avLst/>
            </a:prstGeom>
          </p:spPr>
        </p:pic>
        <p:sp>
          <p:nvSpPr>
            <p:cNvPr id="22" name="円/楕円 21"/>
            <p:cNvSpPr/>
            <p:nvPr/>
          </p:nvSpPr>
          <p:spPr>
            <a:xfrm>
              <a:off x="2634860" y="2137541"/>
              <a:ext cx="437019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図 2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645" y="2385313"/>
              <a:ext cx="928004" cy="280073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722" y="1401528"/>
              <a:ext cx="257290" cy="211472"/>
            </a:xfrm>
            <a:prstGeom prst="rect">
              <a:avLst/>
            </a:prstGeom>
          </p:spPr>
        </p:pic>
      </p:grpSp>
      <p:sp>
        <p:nvSpPr>
          <p:cNvPr id="28" name="角丸四角形 27"/>
          <p:cNvSpPr/>
          <p:nvPr/>
        </p:nvSpPr>
        <p:spPr>
          <a:xfrm>
            <a:off x="944122" y="5094185"/>
            <a:ext cx="734481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700206" y="5229199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d(K</a:t>
            </a:r>
            <a:r>
              <a:rPr kumimoji="1" lang="en-US" altLang="ja-JP" sz="2800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,n) reaction may be useful to distinguish  dynamical model of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(1405)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060848"/>
            <a:ext cx="4137635" cy="28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テキスト ボックス 31"/>
          <p:cNvSpPr txBox="1"/>
          <p:nvPr/>
        </p:nvSpPr>
        <p:spPr>
          <a:xfrm>
            <a:off x="1099152" y="1688889"/>
            <a:ext cx="120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E-dep.</a:t>
            </a:r>
            <a:endParaRPr kumimoji="1" lang="ja-JP" altLang="en-US" sz="24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370334" y="1648512"/>
            <a:ext cx="120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E-</a:t>
            </a:r>
            <a:r>
              <a:rPr kumimoji="1" lang="en-US" altLang="ja-JP" sz="2400" dirty="0" err="1" smtClean="0"/>
              <a:t>indep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137633" cy="28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3" y="1390293"/>
            <a:ext cx="1659255" cy="31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3200" i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pS</a:t>
            </a:r>
            <a:r>
              <a:rPr kumimoji="1" lang="en-US" altLang="ja-JP" sz="3200" i="1" dirty="0" smtClean="0">
                <a:solidFill>
                  <a:srgbClr val="0070C0"/>
                </a:solidFill>
              </a:rPr>
              <a:t> invariant mass distribution</a:t>
            </a:r>
            <a:endParaRPr kumimoji="1" lang="ja-JP" altLang="en-US" sz="3200" i="1" dirty="0">
              <a:solidFill>
                <a:srgbClr val="0070C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4ABB-CFEC-4309-84B9-BB2895BF05B4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6194227" y="408645"/>
            <a:ext cx="2094711" cy="983785"/>
            <a:chOff x="1250743" y="1401528"/>
            <a:chExt cx="2823620" cy="1263858"/>
          </a:xfrm>
        </p:grpSpPr>
        <p:cxnSp>
          <p:nvCxnSpPr>
            <p:cNvPr id="9" name="直線コネクタ 8"/>
            <p:cNvCxnSpPr/>
            <p:nvPr/>
          </p:nvCxnSpPr>
          <p:spPr>
            <a:xfrm flipV="1">
              <a:off x="2342581" y="2213785"/>
              <a:ext cx="932127" cy="1588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9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260989" y="1510530"/>
              <a:ext cx="384235" cy="232025"/>
            </a:xfrm>
            <a:prstGeom prst="rect">
              <a:avLst/>
            </a:prstGeom>
            <a:noFill/>
          </p:spPr>
        </p:pic>
        <p:cxnSp>
          <p:nvCxnSpPr>
            <p:cNvPr id="11" name="直線コネクタ 10"/>
            <p:cNvCxnSpPr/>
            <p:nvPr/>
          </p:nvCxnSpPr>
          <p:spPr>
            <a:xfrm>
              <a:off x="1581185" y="2230610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1581185" y="2302618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1581185" y="1654546"/>
              <a:ext cx="498083" cy="21602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2328310" y="2275508"/>
              <a:ext cx="149424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2228693" y="1510530"/>
              <a:ext cx="1045975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1979652" y="1798562"/>
              <a:ext cx="398467" cy="6480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/>
            <p:cNvCxnSpPr>
              <a:stCxn id="18" idx="7"/>
            </p:cNvCxnSpPr>
            <p:nvPr/>
          </p:nvCxnSpPr>
          <p:spPr>
            <a:xfrm flipV="1">
              <a:off x="3345465" y="1654546"/>
              <a:ext cx="477094" cy="51463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円/楕円 17"/>
            <p:cNvSpPr/>
            <p:nvPr/>
          </p:nvSpPr>
          <p:spPr>
            <a:xfrm>
              <a:off x="3260437" y="2137541"/>
              <a:ext cx="99616" cy="2160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 descr="txp_fig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896479" y="1537642"/>
              <a:ext cx="160096" cy="180018"/>
            </a:xfrm>
            <a:prstGeom prst="rect">
              <a:avLst/>
            </a:prstGeom>
            <a:noFill/>
          </p:spPr>
        </p:pic>
        <p:pic>
          <p:nvPicPr>
            <p:cNvPr id="20" name="図 19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896479" y="2153292"/>
              <a:ext cx="177884" cy="232022"/>
            </a:xfrm>
            <a:prstGeom prst="rect">
              <a:avLst/>
            </a:prstGeom>
            <a:noFill/>
          </p:spPr>
        </p:pic>
        <p:pic>
          <p:nvPicPr>
            <p:cNvPr id="21" name="図 2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743" y="2088094"/>
              <a:ext cx="202363" cy="297220"/>
            </a:xfrm>
            <a:prstGeom prst="rect">
              <a:avLst/>
            </a:prstGeom>
          </p:spPr>
        </p:pic>
        <p:sp>
          <p:nvSpPr>
            <p:cNvPr id="22" name="円/楕円 21"/>
            <p:cNvSpPr/>
            <p:nvPr/>
          </p:nvSpPr>
          <p:spPr>
            <a:xfrm>
              <a:off x="2634860" y="2137541"/>
              <a:ext cx="437019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図 2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645" y="2385313"/>
              <a:ext cx="928004" cy="280073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722" y="1401528"/>
              <a:ext cx="257290" cy="211472"/>
            </a:xfrm>
            <a:prstGeom prst="rect">
              <a:avLst/>
            </a:prstGeom>
          </p:spPr>
        </p:pic>
      </p:grp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3426"/>
            <a:ext cx="1659255" cy="310515"/>
          </a:xfrm>
          <a:prstGeom prst="rect">
            <a:avLst/>
          </a:prstGeom>
        </p:spPr>
      </p:pic>
      <p:sp>
        <p:nvSpPr>
          <p:cNvPr id="28" name="角丸四角形 27"/>
          <p:cNvSpPr/>
          <p:nvPr/>
        </p:nvSpPr>
        <p:spPr>
          <a:xfrm>
            <a:off x="944122" y="5094185"/>
            <a:ext cx="734481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700206" y="5157192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Quasi free peak also depends on </a:t>
            </a:r>
          </a:p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the two-body KN-</a:t>
            </a:r>
            <a:r>
              <a:rPr kumimoji="1" lang="en-US" altLang="ja-JP" sz="32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pS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 interaction 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63" y="1988840"/>
            <a:ext cx="4316297" cy="30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1099152" y="1628800"/>
            <a:ext cx="120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E-dep.</a:t>
            </a:r>
            <a:endParaRPr kumimoji="1" lang="ja-JP" alt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50" y="1988840"/>
            <a:ext cx="4290234" cy="300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5370334" y="1648512"/>
            <a:ext cx="120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E-</a:t>
            </a:r>
            <a:r>
              <a:rPr kumimoji="1" lang="en-US" altLang="ja-JP" sz="2400" dirty="0" err="1" smtClean="0"/>
              <a:t>indep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109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706090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i="1" dirty="0" smtClean="0">
                <a:solidFill>
                  <a:srgbClr val="0000FF"/>
                </a:solidFill>
              </a:rPr>
              <a:t>Coupled channel equation for </a:t>
            </a:r>
            <a:endParaRPr kumimoji="1" lang="ja-JP" altLang="en-US" sz="3200" i="1" dirty="0">
              <a:solidFill>
                <a:srgbClr val="0000FF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015874" y="96668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Faddeev eq.</a:t>
            </a:r>
            <a:endParaRPr kumimoji="1" lang="ja-JP" altLang="en-US" sz="2400" dirty="0"/>
          </a:p>
        </p:txBody>
      </p:sp>
      <p:sp>
        <p:nvSpPr>
          <p:cNvPr id="75" name="角丸四角形 74"/>
          <p:cNvSpPr/>
          <p:nvPr/>
        </p:nvSpPr>
        <p:spPr>
          <a:xfrm>
            <a:off x="224922" y="2196879"/>
            <a:ext cx="8640960" cy="316835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195736" y="1555199"/>
            <a:ext cx="3678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separable 2-body Interaction</a:t>
            </a:r>
            <a:r>
              <a:rPr lang="ja-JP" altLang="en-US" sz="2000" dirty="0" smtClean="0"/>
              <a:t>；</a:t>
            </a:r>
            <a:endParaRPr kumimoji="1" lang="ja-JP" altLang="en-US" sz="2000" dirty="0"/>
          </a:p>
        </p:txBody>
      </p:sp>
      <p:pic>
        <p:nvPicPr>
          <p:cNvPr id="79" name="図 7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904702" y="1619779"/>
            <a:ext cx="2520280" cy="340119"/>
          </a:xfrm>
          <a:prstGeom prst="rect">
            <a:avLst/>
          </a:prstGeom>
          <a:noFill/>
        </p:spPr>
      </p:pic>
      <p:sp>
        <p:nvSpPr>
          <p:cNvPr id="80" name="下矢印 79"/>
          <p:cNvSpPr/>
          <p:nvPr/>
        </p:nvSpPr>
        <p:spPr>
          <a:xfrm>
            <a:off x="1740465" y="1556791"/>
            <a:ext cx="432048" cy="416079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9" name="図 12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40946" y="3059317"/>
            <a:ext cx="8168066" cy="1141586"/>
          </a:xfrm>
          <a:prstGeom prst="rect">
            <a:avLst/>
          </a:prstGeom>
          <a:noFill/>
        </p:spPr>
      </p:pic>
      <p:sp>
        <p:nvSpPr>
          <p:cNvPr id="130" name="テキスト ボックス 129"/>
          <p:cNvSpPr txBox="1"/>
          <p:nvPr/>
        </p:nvSpPr>
        <p:spPr>
          <a:xfrm>
            <a:off x="224922" y="2267229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</a:rPr>
              <a:t>Alt-Grassberger-Sandhas(AGS) eq. </a:t>
            </a:r>
            <a:r>
              <a:rPr lang="en-US" altLang="ja-JP" sz="2000" dirty="0">
                <a:solidFill>
                  <a:srgbClr val="002060"/>
                </a:solidFill>
              </a:rPr>
              <a:t>:</a:t>
            </a:r>
            <a:r>
              <a:rPr lang="en-US" altLang="ja-JP" sz="2000" dirty="0" smtClean="0">
                <a:solidFill>
                  <a:srgbClr val="002060"/>
                </a:solidFill>
              </a:rPr>
              <a:t> </a:t>
            </a:r>
            <a:r>
              <a:rPr lang="en-US" altLang="ja-JP" sz="2000" i="1" dirty="0" err="1" smtClean="0">
                <a:solidFill>
                  <a:srgbClr val="002060"/>
                </a:solidFill>
              </a:rPr>
              <a:t>X</a:t>
            </a:r>
            <a:r>
              <a:rPr lang="en-US" altLang="ja-JP" sz="1600" i="1" dirty="0" err="1" smtClean="0">
                <a:solidFill>
                  <a:srgbClr val="002060"/>
                </a:solidFill>
              </a:rPr>
              <a:t>ij</a:t>
            </a:r>
            <a:r>
              <a:rPr lang="ja-JP" altLang="en-US" sz="2000" dirty="0" smtClean="0">
                <a:solidFill>
                  <a:srgbClr val="002060"/>
                </a:solidFill>
              </a:rPr>
              <a:t>；</a:t>
            </a:r>
            <a:r>
              <a:rPr lang="en-US" altLang="ja-JP" sz="2000" dirty="0" smtClean="0">
                <a:solidFill>
                  <a:srgbClr val="002060"/>
                </a:solidFill>
              </a:rPr>
              <a:t>quasi two-body amplitude</a:t>
            </a:r>
            <a:endParaRPr lang="en-US" altLang="ja-JP" sz="2000" dirty="0">
              <a:solidFill>
                <a:srgbClr val="002060"/>
              </a:solidFill>
            </a:endParaRPr>
          </a:p>
        </p:txBody>
      </p:sp>
      <p:pic>
        <p:nvPicPr>
          <p:cNvPr id="14" name="図 13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244521" y="5534188"/>
            <a:ext cx="5541955" cy="526181"/>
          </a:xfrm>
          <a:prstGeom prst="rect">
            <a:avLst/>
          </a:prstGeom>
          <a:noFill/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87278"/>
            <a:ext cx="2297410" cy="31669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1020385" y="4254744"/>
            <a:ext cx="6696744" cy="1038479"/>
            <a:chOff x="899592" y="4632061"/>
            <a:chExt cx="6696744" cy="1038479"/>
          </a:xfrm>
        </p:grpSpPr>
        <p:cxnSp>
          <p:nvCxnSpPr>
            <p:cNvPr id="17" name="直線コネクタ 16"/>
            <p:cNvCxnSpPr/>
            <p:nvPr/>
          </p:nvCxnSpPr>
          <p:spPr>
            <a:xfrm>
              <a:off x="1115616" y="4909810"/>
              <a:ext cx="10081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1115616" y="5413866"/>
              <a:ext cx="10081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1115616" y="5341858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1691680" y="4981818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角丸四角形 20"/>
            <p:cNvSpPr/>
            <p:nvPr/>
          </p:nvSpPr>
          <p:spPr>
            <a:xfrm>
              <a:off x="1475656" y="4837802"/>
              <a:ext cx="432048" cy="648072"/>
            </a:xfrm>
            <a:prstGeom prst="round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403648" y="4837802"/>
              <a:ext cx="6480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800" i="1" dirty="0" err="1" smtClean="0"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X</a:t>
              </a:r>
              <a:r>
                <a:rPr lang="en-US" altLang="ja-JP" i="1" dirty="0" err="1" smtClean="0"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ij</a:t>
              </a:r>
              <a:endParaRPr kumimoji="1" lang="ja-JP" altLang="en-US" i="1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3" name="直線コネクタ 22"/>
            <p:cNvCxnSpPr/>
            <p:nvPr/>
          </p:nvCxnSpPr>
          <p:spPr>
            <a:xfrm>
              <a:off x="3059832" y="4909810"/>
              <a:ext cx="10081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3059832" y="5413866"/>
              <a:ext cx="10081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3059832" y="5341858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3635896" y="4981818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>
              <a:off x="3383868" y="5089830"/>
              <a:ext cx="360040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4932040" y="4909810"/>
              <a:ext cx="23042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4932040" y="5413866"/>
              <a:ext cx="23042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4932040" y="5341858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5508104" y="4981818"/>
              <a:ext cx="10081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rot="5400000">
              <a:off x="5256076" y="5089830"/>
              <a:ext cx="360040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6804248" y="4981818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角丸四角形 34"/>
            <p:cNvSpPr/>
            <p:nvPr/>
          </p:nvSpPr>
          <p:spPr>
            <a:xfrm>
              <a:off x="6516216" y="4837802"/>
              <a:ext cx="504056" cy="648072"/>
            </a:xfrm>
            <a:prstGeom prst="round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444208" y="4837802"/>
              <a:ext cx="6480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ja-JP" sz="2800" i="1" dirty="0" err="1" smtClean="0"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X</a:t>
              </a:r>
              <a:r>
                <a:rPr lang="en-US" altLang="ja-JP" i="1" dirty="0" err="1" smtClean="0"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</a:rPr>
                <a:t>nj</a:t>
              </a:r>
              <a:endParaRPr lang="ja-JP" altLang="en-US" i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3347864" y="4909810"/>
              <a:ext cx="6480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800" i="1" dirty="0" err="1" smtClean="0">
                  <a:ln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Z</a:t>
              </a:r>
              <a:r>
                <a:rPr lang="en-US" altLang="ja-JP" i="1" dirty="0" err="1" smtClean="0"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ij</a:t>
              </a:r>
              <a:endParaRPr lang="ja-JP" altLang="en-US" sz="2800" i="1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220072" y="4837802"/>
              <a:ext cx="6480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ja-JP" sz="2800" i="1" dirty="0" err="1" smtClean="0">
                  <a:ln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Z</a:t>
              </a:r>
              <a:r>
                <a:rPr lang="en-US" altLang="ja-JP" i="1" dirty="0" err="1" smtClean="0"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</a:rPr>
                <a:t>in</a:t>
              </a:r>
              <a:endParaRPr lang="ja-JP" altLang="en-US" i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5796136" y="4765794"/>
              <a:ext cx="504056" cy="36004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819450" y="4632061"/>
              <a:ext cx="7200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800" i="1" dirty="0" err="1"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Symbol" pitchFamily="18" charset="2"/>
                </a:rPr>
                <a:t>t</a:t>
              </a:r>
              <a:r>
                <a:rPr lang="en-US" altLang="ja-JP" i="1" dirty="0" err="1" smtClean="0"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n</a:t>
              </a:r>
              <a:endParaRPr kumimoji="1" lang="ja-JP" altLang="en-US" sz="1200" i="1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411760" y="4837802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=</a:t>
              </a:r>
              <a:endParaRPr kumimoji="1" lang="ja-JP" altLang="en-US" sz="32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4211960" y="4837802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 smtClean="0"/>
                <a:t>+</a:t>
              </a:r>
              <a:endParaRPr kumimoji="1" lang="ja-JP" altLang="en-US" sz="3200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899592" y="469378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/>
                <a:t>i</a:t>
              </a:r>
              <a:endParaRPr kumimoji="1" lang="ja-JP" altLang="en-US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2123728" y="519784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j</a:t>
              </a: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2915816" y="469378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/>
                <a:t>i</a:t>
              </a:r>
              <a:endParaRPr kumimoji="1" lang="ja-JP" altLang="en-US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3995936" y="519784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j</a:t>
              </a: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4788024" y="469378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/>
                <a:t>i</a:t>
              </a:r>
              <a:endParaRPr kumimoji="1" lang="ja-JP" altLang="en-US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7308304" y="519784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j</a:t>
              </a: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5868144" y="530120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n</a:t>
              </a:r>
            </a:p>
          </p:txBody>
        </p:sp>
      </p:grpSp>
      <p:pic>
        <p:nvPicPr>
          <p:cNvPr id="4" name="図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08" y="6180274"/>
            <a:ext cx="3903345" cy="270510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089" y="925617"/>
            <a:ext cx="1235723" cy="271900"/>
          </a:xfrm>
          <a:prstGeom prst="rect">
            <a:avLst/>
          </a:prstGeo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673A-1E3E-4F3F-BBC6-DC2B39F45FA6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291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77"/>
    </mc:Choice>
    <mc:Fallback xmlns="">
      <p:transition spd="slow" advTm="43777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844778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dirty="0" smtClean="0">
                <a:solidFill>
                  <a:srgbClr val="0000FF"/>
                </a:solidFill>
              </a:rPr>
              <a:t>Model of 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			     system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43400" y="1195068"/>
            <a:ext cx="489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2-body meson-baryon interaction</a:t>
            </a:r>
            <a:r>
              <a:rPr kumimoji="1" lang="en-US" altLang="ja-JP" sz="3200" dirty="0" smtClean="0"/>
              <a:t>;</a:t>
            </a:r>
            <a:endParaRPr kumimoji="1" lang="ja-JP" altLang="en-US" sz="3200" dirty="0"/>
          </a:p>
        </p:txBody>
      </p:sp>
      <p:pic>
        <p:nvPicPr>
          <p:cNvPr id="73" name="図 7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197798" y="2996952"/>
            <a:ext cx="792088" cy="203773"/>
          </a:xfrm>
          <a:prstGeom prst="rect">
            <a:avLst/>
          </a:prstGeom>
          <a:noFill/>
        </p:spPr>
      </p:pic>
      <p:pic>
        <p:nvPicPr>
          <p:cNvPr id="78" name="図 7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384494" y="1429786"/>
            <a:ext cx="1296144" cy="340149"/>
          </a:xfrm>
          <a:prstGeom prst="rect">
            <a:avLst/>
          </a:prstGeom>
          <a:noFill/>
        </p:spPr>
      </p:pic>
      <p:pic>
        <p:nvPicPr>
          <p:cNvPr id="74" name="図 73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73009" y="2204910"/>
            <a:ext cx="1209734" cy="288032"/>
          </a:xfrm>
          <a:prstGeom prst="rect">
            <a:avLst/>
          </a:prstGeom>
          <a:noFill/>
        </p:spPr>
      </p:pic>
      <p:grpSp>
        <p:nvGrpSpPr>
          <p:cNvPr id="69" name="グループ化 68"/>
          <p:cNvGrpSpPr/>
          <p:nvPr/>
        </p:nvGrpSpPr>
        <p:grpSpPr>
          <a:xfrm>
            <a:off x="2267744" y="1922839"/>
            <a:ext cx="1800200" cy="923213"/>
            <a:chOff x="2627784" y="2206509"/>
            <a:chExt cx="1800200" cy="923213"/>
          </a:xfrm>
        </p:grpSpPr>
        <p:grpSp>
          <p:nvGrpSpPr>
            <p:cNvPr id="80" name="グループ化 79"/>
            <p:cNvGrpSpPr/>
            <p:nvPr/>
          </p:nvGrpSpPr>
          <p:grpSpPr>
            <a:xfrm>
              <a:off x="2627784" y="2276872"/>
              <a:ext cx="1800200" cy="792088"/>
              <a:chOff x="2123728" y="2204864"/>
              <a:chExt cx="1800200" cy="792088"/>
            </a:xfrm>
          </p:grpSpPr>
          <p:cxnSp>
            <p:nvCxnSpPr>
              <p:cNvPr id="5" name="直線コネクタ 4"/>
              <p:cNvCxnSpPr/>
              <p:nvPr/>
            </p:nvCxnSpPr>
            <p:spPr>
              <a:xfrm>
                <a:off x="2411760" y="2564904"/>
                <a:ext cx="122413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コネクタ 5"/>
              <p:cNvCxnSpPr/>
              <p:nvPr/>
            </p:nvCxnSpPr>
            <p:spPr>
              <a:xfrm>
                <a:off x="2411760" y="2636912"/>
                <a:ext cx="122413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円/楕円 6"/>
              <p:cNvSpPr/>
              <p:nvPr/>
            </p:nvSpPr>
            <p:spPr>
              <a:xfrm>
                <a:off x="2771800" y="2420888"/>
                <a:ext cx="504056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" name="直線コネクタ 9"/>
              <p:cNvCxnSpPr/>
              <p:nvPr/>
            </p:nvCxnSpPr>
            <p:spPr>
              <a:xfrm rot="16200000" flipV="1">
                <a:off x="2087724" y="2240868"/>
                <a:ext cx="360040" cy="2880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>
              <a:xfrm rot="5400000">
                <a:off x="2123728" y="2636912"/>
                <a:ext cx="288032" cy="2880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 rot="16200000" flipV="1">
                <a:off x="3599892" y="2672916"/>
                <a:ext cx="360040" cy="2880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 rot="5400000" flipH="1" flipV="1">
                <a:off x="3599892" y="2240868"/>
                <a:ext cx="360040" cy="2880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円/楕円 17"/>
              <p:cNvSpPr/>
              <p:nvPr/>
            </p:nvSpPr>
            <p:spPr>
              <a:xfrm>
                <a:off x="2339752" y="2492896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3563888" y="2492896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64" name="図 63" descr="txp_fig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2771800" y="2780928"/>
              <a:ext cx="466611" cy="288032"/>
            </a:xfrm>
            <a:prstGeom prst="rect">
              <a:avLst/>
            </a:prstGeom>
            <a:noFill/>
          </p:spPr>
        </p:pic>
        <p:pic>
          <p:nvPicPr>
            <p:cNvPr id="72" name="図 71" descr="txp_fig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779912" y="2852936"/>
              <a:ext cx="448584" cy="276786"/>
            </a:xfrm>
            <a:prstGeom prst="rect">
              <a:avLst/>
            </a:prstGeom>
            <a:noFill/>
          </p:spPr>
        </p:pic>
        <p:pic>
          <p:nvPicPr>
            <p:cNvPr id="79" name="図 78" descr="txp_fig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226770" y="2206509"/>
              <a:ext cx="589156" cy="301510"/>
            </a:xfrm>
            <a:prstGeom prst="rect">
              <a:avLst/>
            </a:prstGeom>
            <a:noFill/>
          </p:spPr>
        </p:pic>
      </p:grpSp>
      <p:pic>
        <p:nvPicPr>
          <p:cNvPr id="66" name="図 6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442829" y="3037586"/>
            <a:ext cx="601461" cy="190627"/>
          </a:xfrm>
          <a:prstGeom prst="rect">
            <a:avLst/>
          </a:prstGeom>
          <a:noFill/>
        </p:spPr>
      </p:pic>
      <p:pic>
        <p:nvPicPr>
          <p:cNvPr id="65" name="図 6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40000"/>
            <a:ext cx="2448272" cy="337489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1" y="5538073"/>
            <a:ext cx="2087947" cy="385788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80" y="3370882"/>
            <a:ext cx="1869177" cy="906362"/>
          </a:xfrm>
          <a:prstGeom prst="rect">
            <a:avLst/>
          </a:prstGeom>
        </p:spPr>
      </p:pic>
      <p:sp>
        <p:nvSpPr>
          <p:cNvPr id="82" name="テキスト ボックス 81"/>
          <p:cNvSpPr txBox="1"/>
          <p:nvPr/>
        </p:nvSpPr>
        <p:spPr>
          <a:xfrm>
            <a:off x="543400" y="4456574"/>
            <a:ext cx="4896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2-body </a:t>
            </a:r>
            <a:r>
              <a:rPr lang="en-US" altLang="ja-JP" sz="2400" dirty="0" smtClean="0"/>
              <a:t>baryon</a:t>
            </a:r>
            <a:r>
              <a:rPr kumimoji="1" lang="en-US" altLang="ja-JP" sz="2400" dirty="0" smtClean="0"/>
              <a:t>-baryon interaction;</a:t>
            </a:r>
            <a:endParaRPr kumimoji="1" lang="ja-JP" altLang="en-US" sz="3200" dirty="0"/>
          </a:p>
        </p:txBody>
      </p:sp>
      <p:pic>
        <p:nvPicPr>
          <p:cNvPr id="83" name="図 82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030452" y="5005139"/>
            <a:ext cx="792088" cy="203773"/>
          </a:xfrm>
          <a:prstGeom prst="rect">
            <a:avLst/>
          </a:prstGeom>
          <a:noFill/>
        </p:spPr>
      </p:pic>
      <p:pic>
        <p:nvPicPr>
          <p:cNvPr id="85" name="図 84" descr="txp_fig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960104" y="5018285"/>
            <a:ext cx="601461" cy="190627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5973578" y="5353252"/>
            <a:ext cx="2511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Yamaguchi-type separable interaction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74607"/>
            <a:ext cx="1376526" cy="302881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94" y="3484708"/>
            <a:ext cx="2069383" cy="438474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79B5-4FEF-419C-8F71-673E5AD4C4F2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801" y="5538073"/>
            <a:ext cx="1488451" cy="3857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87" y="4582630"/>
            <a:ext cx="973743" cy="2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7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57"/>
    </mc:Choice>
    <mc:Fallback xmlns="">
      <p:transition spd="slow" advTm="22457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844778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dirty="0" smtClean="0">
                <a:solidFill>
                  <a:srgbClr val="0000FF"/>
                </a:solidFill>
              </a:rPr>
              <a:t>Model of 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			     system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23528" y="119675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3-body particle exchange (</a:t>
            </a:r>
            <a:r>
              <a:rPr kumimoji="1" lang="en-US" altLang="ja-JP" sz="2400" dirty="0" smtClean="0"/>
              <a:t>Z) interaction</a:t>
            </a:r>
            <a:endParaRPr kumimoji="1" lang="ja-JP" altLang="en-US" sz="2400" dirty="0"/>
          </a:p>
        </p:txBody>
      </p:sp>
      <p:pic>
        <p:nvPicPr>
          <p:cNvPr id="65" name="図 6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40000"/>
            <a:ext cx="2448272" cy="337489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2200388" y="3012939"/>
            <a:ext cx="2078302" cy="2019893"/>
            <a:chOff x="3302787" y="2414730"/>
            <a:chExt cx="2078302" cy="2019893"/>
          </a:xfrm>
        </p:grpSpPr>
        <p:grpSp>
          <p:nvGrpSpPr>
            <p:cNvPr id="67" name="グループ化 66"/>
            <p:cNvGrpSpPr/>
            <p:nvPr/>
          </p:nvGrpSpPr>
          <p:grpSpPr>
            <a:xfrm>
              <a:off x="3302787" y="2414730"/>
              <a:ext cx="2078302" cy="2019893"/>
              <a:chOff x="4860032" y="4427700"/>
              <a:chExt cx="2078302" cy="2019893"/>
            </a:xfrm>
          </p:grpSpPr>
          <p:grpSp>
            <p:nvGrpSpPr>
              <p:cNvPr id="37" name="グループ化 36"/>
              <p:cNvGrpSpPr/>
              <p:nvPr/>
            </p:nvGrpSpPr>
            <p:grpSpPr>
              <a:xfrm>
                <a:off x="5148064" y="4653136"/>
                <a:ext cx="889001" cy="1440160"/>
                <a:chOff x="3923928" y="4365104"/>
                <a:chExt cx="889001" cy="1440160"/>
              </a:xfrm>
            </p:grpSpPr>
            <p:cxnSp>
              <p:nvCxnSpPr>
                <p:cNvPr id="38" name="直線コネクタ 37"/>
                <p:cNvCxnSpPr/>
                <p:nvPr/>
              </p:nvCxnSpPr>
              <p:spPr>
                <a:xfrm rot="5400000">
                  <a:off x="3203848" y="5085184"/>
                  <a:ext cx="14401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コネクタ 38"/>
                <p:cNvCxnSpPr/>
                <p:nvPr/>
              </p:nvCxnSpPr>
              <p:spPr>
                <a:xfrm rot="5400000">
                  <a:off x="4128853" y="5080461"/>
                  <a:ext cx="136815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コネクタ 40"/>
                <p:cNvCxnSpPr/>
                <p:nvPr/>
              </p:nvCxnSpPr>
              <p:spPr>
                <a:xfrm rot="10800000" flipV="1">
                  <a:off x="3995936" y="4941168"/>
                  <a:ext cx="720080" cy="2880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4" name="図 43" descr="txp_fig.png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5436096" y="5146392"/>
                <a:ext cx="144016" cy="144016"/>
              </a:xfrm>
              <a:prstGeom prst="rect">
                <a:avLst/>
              </a:prstGeom>
              <a:noFill/>
            </p:spPr>
          </p:pic>
          <p:pic>
            <p:nvPicPr>
              <p:cNvPr id="45" name="図 44" descr="txp_fig.png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5940152" y="6165304"/>
                <a:ext cx="198655" cy="174576"/>
              </a:xfrm>
              <a:prstGeom prst="rect">
                <a:avLst/>
              </a:prstGeom>
              <a:noFill/>
            </p:spPr>
          </p:pic>
          <p:pic>
            <p:nvPicPr>
              <p:cNvPr id="49" name="図 48" descr="txp_fig.png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5868144" y="4427700"/>
                <a:ext cx="1070190" cy="304270"/>
              </a:xfrm>
              <a:prstGeom prst="rect">
                <a:avLst/>
              </a:prstGeom>
              <a:noFill/>
            </p:spPr>
          </p:pic>
          <p:pic>
            <p:nvPicPr>
              <p:cNvPr id="51" name="図 50" descr="txp_fig.png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4860032" y="6165304"/>
                <a:ext cx="846865" cy="282289"/>
              </a:xfrm>
              <a:prstGeom prst="rect">
                <a:avLst/>
              </a:prstGeom>
              <a:noFill/>
            </p:spPr>
          </p:pic>
        </p:grpSp>
        <p:pic>
          <p:nvPicPr>
            <p:cNvPr id="3" name="図 2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2271" y="2425111"/>
              <a:ext cx="186690" cy="175260"/>
            </a:xfrm>
            <a:prstGeom prst="rect">
              <a:avLst/>
            </a:prstGeom>
          </p:spPr>
        </p:pic>
      </p:grpSp>
      <p:grpSp>
        <p:nvGrpSpPr>
          <p:cNvPr id="13" name="グループ化 12"/>
          <p:cNvGrpSpPr/>
          <p:nvPr/>
        </p:nvGrpSpPr>
        <p:grpSpPr>
          <a:xfrm>
            <a:off x="478705" y="3017043"/>
            <a:ext cx="1587370" cy="1929218"/>
            <a:chOff x="1138864" y="2383347"/>
            <a:chExt cx="1587370" cy="1929218"/>
          </a:xfrm>
        </p:grpSpPr>
        <p:grpSp>
          <p:nvGrpSpPr>
            <p:cNvPr id="68" name="グループ化 67"/>
            <p:cNvGrpSpPr/>
            <p:nvPr/>
          </p:nvGrpSpPr>
          <p:grpSpPr>
            <a:xfrm>
              <a:off x="1245838" y="2383347"/>
              <a:ext cx="1062751" cy="1902768"/>
              <a:chOff x="1770787" y="4396317"/>
              <a:chExt cx="1062751" cy="1902768"/>
            </a:xfrm>
          </p:grpSpPr>
          <p:grpSp>
            <p:nvGrpSpPr>
              <p:cNvPr id="84" name="グループ化 83"/>
              <p:cNvGrpSpPr/>
              <p:nvPr/>
            </p:nvGrpSpPr>
            <p:grpSpPr>
              <a:xfrm>
                <a:off x="1837453" y="4654508"/>
                <a:ext cx="864096" cy="1440160"/>
                <a:chOff x="3923928" y="4365104"/>
                <a:chExt cx="864096" cy="1440160"/>
              </a:xfrm>
            </p:grpSpPr>
            <p:cxnSp>
              <p:nvCxnSpPr>
                <p:cNvPr id="54" name="直線コネクタ 53"/>
                <p:cNvCxnSpPr/>
                <p:nvPr/>
              </p:nvCxnSpPr>
              <p:spPr>
                <a:xfrm rot="5400000">
                  <a:off x="3203848" y="5085184"/>
                  <a:ext cx="14401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コネクタ 54"/>
                <p:cNvCxnSpPr/>
                <p:nvPr/>
              </p:nvCxnSpPr>
              <p:spPr>
                <a:xfrm rot="5400000">
                  <a:off x="4103948" y="5121188"/>
                  <a:ext cx="136815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55"/>
                <p:cNvCxnSpPr/>
                <p:nvPr/>
              </p:nvCxnSpPr>
              <p:spPr>
                <a:xfrm rot="10800000" flipV="1">
                  <a:off x="3995936" y="4941168"/>
                  <a:ext cx="720080" cy="2880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9" name="図 58" descr="txp_fig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2202835" y="5044389"/>
                <a:ext cx="186616" cy="210696"/>
              </a:xfrm>
              <a:prstGeom prst="rect">
                <a:avLst/>
              </a:prstGeom>
              <a:noFill/>
            </p:spPr>
          </p:pic>
          <p:pic>
            <p:nvPicPr>
              <p:cNvPr id="60" name="図 59" descr="txp_fig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1770787" y="4396317"/>
                <a:ext cx="198655" cy="174576"/>
              </a:xfrm>
              <a:prstGeom prst="rect">
                <a:avLst/>
              </a:prstGeom>
              <a:noFill/>
            </p:spPr>
          </p:pic>
          <p:pic>
            <p:nvPicPr>
              <p:cNvPr id="61" name="図 60" descr="txp_fig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2634883" y="6124509"/>
                <a:ext cx="198655" cy="174576"/>
              </a:xfrm>
              <a:prstGeom prst="rect">
                <a:avLst/>
              </a:prstGeom>
              <a:noFill/>
            </p:spPr>
          </p:pic>
        </p:grpSp>
        <p:pic>
          <p:nvPicPr>
            <p:cNvPr id="9" name="図 8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864" y="4085088"/>
              <a:ext cx="844447" cy="227477"/>
            </a:xfrm>
            <a:prstGeom prst="rect">
              <a:avLst/>
            </a:prstGeom>
          </p:spPr>
        </p:pic>
        <p:pic>
          <p:nvPicPr>
            <p:cNvPr id="95" name="図 94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944" y="2407370"/>
              <a:ext cx="835290" cy="225010"/>
            </a:xfrm>
            <a:prstGeom prst="rect">
              <a:avLst/>
            </a:prstGeom>
          </p:spPr>
        </p:pic>
      </p:grpSp>
      <p:sp>
        <p:nvSpPr>
          <p:cNvPr id="21" name="テキスト ボックス 20"/>
          <p:cNvSpPr txBox="1"/>
          <p:nvPr/>
        </p:nvSpPr>
        <p:spPr>
          <a:xfrm>
            <a:off x="358616" y="1921443"/>
            <a:ext cx="244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meson exchange</a:t>
            </a:r>
            <a:endParaRPr kumimoji="1" lang="ja-JP" altLang="en-US" dirty="0"/>
          </a:p>
        </p:txBody>
      </p:sp>
      <p:sp>
        <p:nvSpPr>
          <p:cNvPr id="22" name="角丸四角形 21"/>
          <p:cNvSpPr/>
          <p:nvPr/>
        </p:nvSpPr>
        <p:spPr>
          <a:xfrm>
            <a:off x="358616" y="2488439"/>
            <a:ext cx="3997360" cy="26207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4588615" y="1658417"/>
            <a:ext cx="244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baryon</a:t>
            </a:r>
            <a:r>
              <a:rPr kumimoji="1" lang="en-US" altLang="ja-JP" dirty="0" smtClean="0"/>
              <a:t> exchange</a:t>
            </a:r>
            <a:endParaRPr kumimoji="1" lang="ja-JP" altLang="en-US" dirty="0"/>
          </a:p>
        </p:txBody>
      </p:sp>
      <p:sp>
        <p:nvSpPr>
          <p:cNvPr id="126" name="角丸四角形 125"/>
          <p:cNvSpPr/>
          <p:nvPr/>
        </p:nvSpPr>
        <p:spPr>
          <a:xfrm>
            <a:off x="4557335" y="2027749"/>
            <a:ext cx="3997360" cy="44255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473809" y="2562875"/>
            <a:ext cx="151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K</a:t>
            </a:r>
            <a:r>
              <a:rPr kumimoji="1" lang="en-US" altLang="ja-JP" dirty="0" smtClean="0">
                <a:solidFill>
                  <a:srgbClr val="FF0000"/>
                </a:solidFill>
              </a:rPr>
              <a:t> exchange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357296" y="2578392"/>
            <a:ext cx="151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kumimoji="1" lang="en-US" altLang="ja-JP" dirty="0" smtClean="0">
                <a:solidFill>
                  <a:srgbClr val="FF0000"/>
                </a:solidFill>
              </a:rPr>
              <a:t> exchange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076883" y="2067159"/>
            <a:ext cx="151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>
                <a:solidFill>
                  <a:srgbClr val="FF0000"/>
                </a:solidFill>
              </a:rPr>
              <a:t> exchange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6828177" y="2046481"/>
            <a:ext cx="151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kumimoji="1" lang="en-US" altLang="ja-JP" dirty="0" smtClean="0">
                <a:solidFill>
                  <a:srgbClr val="FF0000"/>
                </a:solidFill>
              </a:rPr>
              <a:t> exchange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1473511" y="3350306"/>
            <a:ext cx="0" cy="51027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 flipV="1">
            <a:off x="702411" y="4150217"/>
            <a:ext cx="0" cy="57788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 flipV="1">
            <a:off x="3313429" y="3304169"/>
            <a:ext cx="0" cy="51027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 flipV="1">
            <a:off x="2533217" y="4099070"/>
            <a:ext cx="0" cy="571494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 flipV="1">
            <a:off x="5951409" y="2701493"/>
            <a:ext cx="0" cy="5102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 flipV="1">
            <a:off x="5896061" y="4750543"/>
            <a:ext cx="0" cy="4751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 flipV="1">
            <a:off x="5220072" y="3472862"/>
            <a:ext cx="0" cy="5471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 flipV="1">
            <a:off x="5212350" y="5490030"/>
            <a:ext cx="0" cy="5102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円/楕円 127"/>
          <p:cNvSpPr/>
          <p:nvPr/>
        </p:nvSpPr>
        <p:spPr>
          <a:xfrm>
            <a:off x="613973" y="4096225"/>
            <a:ext cx="169008" cy="123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/>
          <p:cNvSpPr/>
          <p:nvPr/>
        </p:nvSpPr>
        <p:spPr>
          <a:xfrm>
            <a:off x="1389007" y="3798792"/>
            <a:ext cx="169008" cy="123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129"/>
          <p:cNvSpPr/>
          <p:nvPr/>
        </p:nvSpPr>
        <p:spPr>
          <a:xfrm>
            <a:off x="2448713" y="4047452"/>
            <a:ext cx="169008" cy="123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円/楕円 130"/>
          <p:cNvSpPr/>
          <p:nvPr/>
        </p:nvSpPr>
        <p:spPr>
          <a:xfrm>
            <a:off x="3258287" y="3764768"/>
            <a:ext cx="169008" cy="123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1" name="図 9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35" y="561230"/>
            <a:ext cx="1533634" cy="318087"/>
          </a:xfrm>
          <a:prstGeom prst="rect">
            <a:avLst/>
          </a:prstGeo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B209-3443-467B-B856-221FE012853A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697035" y="4439156"/>
            <a:ext cx="1845546" cy="1814251"/>
            <a:chOff x="4697035" y="4439156"/>
            <a:chExt cx="1845546" cy="1814251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5094709" y="4439156"/>
              <a:ext cx="1447872" cy="1775388"/>
              <a:chOff x="6802542" y="4592411"/>
              <a:chExt cx="1626748" cy="1922820"/>
            </a:xfrm>
          </p:grpSpPr>
          <p:grpSp>
            <p:nvGrpSpPr>
              <p:cNvPr id="112" name="グループ化 111"/>
              <p:cNvGrpSpPr/>
              <p:nvPr/>
            </p:nvGrpSpPr>
            <p:grpSpPr>
              <a:xfrm>
                <a:off x="6889381" y="4843034"/>
                <a:ext cx="864096" cy="1440160"/>
                <a:chOff x="1837453" y="4654508"/>
                <a:chExt cx="864096" cy="1440160"/>
              </a:xfrm>
            </p:grpSpPr>
            <p:grpSp>
              <p:nvGrpSpPr>
                <p:cNvPr id="113" name="グループ化 112"/>
                <p:cNvGrpSpPr/>
                <p:nvPr/>
              </p:nvGrpSpPr>
              <p:grpSpPr>
                <a:xfrm>
                  <a:off x="1837453" y="4654508"/>
                  <a:ext cx="864096" cy="1440160"/>
                  <a:chOff x="3923928" y="4365104"/>
                  <a:chExt cx="864096" cy="1440160"/>
                </a:xfrm>
              </p:grpSpPr>
              <p:cxnSp>
                <p:nvCxnSpPr>
                  <p:cNvPr id="115" name="直線コネクタ 114"/>
                  <p:cNvCxnSpPr/>
                  <p:nvPr/>
                </p:nvCxnSpPr>
                <p:spPr>
                  <a:xfrm rot="5400000">
                    <a:off x="3203848" y="5085184"/>
                    <a:ext cx="144016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直線コネクタ 115"/>
                  <p:cNvCxnSpPr/>
                  <p:nvPr/>
                </p:nvCxnSpPr>
                <p:spPr>
                  <a:xfrm rot="5400000">
                    <a:off x="4103948" y="5121188"/>
                    <a:ext cx="1368152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直線コネクタ 116"/>
                  <p:cNvCxnSpPr/>
                  <p:nvPr/>
                </p:nvCxnSpPr>
                <p:spPr>
                  <a:xfrm rot="10800000" flipV="1">
                    <a:off x="3995936" y="4941168"/>
                    <a:ext cx="720080" cy="28803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14" name="図 113" descr="txp_fig.png"/>
                <p:cNvPicPr>
                  <a:picLocks noChangeAspect="1"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3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2134360" y="5138720"/>
                  <a:ext cx="198655" cy="174576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21" name="図 120" descr="txp_fig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7932035" y="6371215"/>
                <a:ext cx="144016" cy="144016"/>
              </a:xfrm>
              <a:prstGeom prst="rect">
                <a:avLst/>
              </a:prstGeom>
              <a:noFill/>
            </p:spPr>
          </p:pic>
          <p:pic>
            <p:nvPicPr>
              <p:cNvPr id="122" name="図 121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2542" y="4620796"/>
                <a:ext cx="186690" cy="175260"/>
              </a:xfrm>
              <a:prstGeom prst="rect">
                <a:avLst/>
              </a:prstGeom>
            </p:spPr>
          </p:pic>
          <p:pic>
            <p:nvPicPr>
              <p:cNvPr id="124" name="図 123" descr="txp_fig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7359100" y="4592411"/>
                <a:ext cx="1070190" cy="304270"/>
              </a:xfrm>
              <a:prstGeom prst="rect">
                <a:avLst/>
              </a:prstGeom>
              <a:noFill/>
            </p:spPr>
          </p:pic>
        </p:grpSp>
        <p:pic>
          <p:nvPicPr>
            <p:cNvPr id="10" name="図 9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035" y="5986707"/>
              <a:ext cx="1299210" cy="266700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6449683" y="2459004"/>
            <a:ext cx="1899451" cy="1848432"/>
            <a:chOff x="6449683" y="2459004"/>
            <a:chExt cx="1899451" cy="1848432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7011977" y="2459004"/>
              <a:ext cx="1337157" cy="1777547"/>
              <a:chOff x="7011977" y="2459004"/>
              <a:chExt cx="1337157" cy="1777547"/>
            </a:xfrm>
          </p:grpSpPr>
          <p:grpSp>
            <p:nvGrpSpPr>
              <p:cNvPr id="17" name="グループ化 16"/>
              <p:cNvGrpSpPr/>
              <p:nvPr/>
            </p:nvGrpSpPr>
            <p:grpSpPr>
              <a:xfrm>
                <a:off x="7011977" y="2459004"/>
                <a:ext cx="1337157" cy="1777547"/>
                <a:chOff x="7578128" y="2499743"/>
                <a:chExt cx="1521191" cy="1930388"/>
              </a:xfrm>
            </p:grpSpPr>
            <p:grpSp>
              <p:nvGrpSpPr>
                <p:cNvPr id="97" name="グループ化 96"/>
                <p:cNvGrpSpPr/>
                <p:nvPr/>
              </p:nvGrpSpPr>
              <p:grpSpPr>
                <a:xfrm>
                  <a:off x="7578128" y="2499743"/>
                  <a:ext cx="930762" cy="1698351"/>
                  <a:chOff x="1770787" y="4396317"/>
                  <a:chExt cx="930762" cy="1698351"/>
                </a:xfrm>
              </p:grpSpPr>
              <p:grpSp>
                <p:nvGrpSpPr>
                  <p:cNvPr id="98" name="グループ化 97"/>
                  <p:cNvGrpSpPr/>
                  <p:nvPr/>
                </p:nvGrpSpPr>
                <p:grpSpPr>
                  <a:xfrm>
                    <a:off x="1837453" y="4654508"/>
                    <a:ext cx="864096" cy="1440160"/>
                    <a:chOff x="3923928" y="4365104"/>
                    <a:chExt cx="864096" cy="1440160"/>
                  </a:xfrm>
                </p:grpSpPr>
                <p:cxnSp>
                  <p:nvCxnSpPr>
                    <p:cNvPr id="100" name="直線コネクタ 99"/>
                    <p:cNvCxnSpPr/>
                    <p:nvPr/>
                  </p:nvCxnSpPr>
                  <p:spPr>
                    <a:xfrm rot="5400000">
                      <a:off x="3203848" y="5085184"/>
                      <a:ext cx="1440160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直線コネクタ 100"/>
                    <p:cNvCxnSpPr/>
                    <p:nvPr/>
                  </p:nvCxnSpPr>
                  <p:spPr>
                    <a:xfrm rot="5400000">
                      <a:off x="4103948" y="5121188"/>
                      <a:ext cx="1368152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直線コネクタ 101"/>
                    <p:cNvCxnSpPr/>
                    <p:nvPr/>
                  </p:nvCxnSpPr>
                  <p:spPr>
                    <a:xfrm rot="10800000" flipV="1">
                      <a:off x="3995936" y="4941168"/>
                      <a:ext cx="720080" cy="288032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99" name="図 98" descr="txp_fig.png"/>
                  <p:cNvPicPr>
                    <a:picLocks noChangeAspect="1"/>
                  </p:cNvPicPr>
                  <p:nvPr>
                    <p:custDataLst>
                      <p:tags r:id="rId12"/>
                    </p:custDataLst>
                  </p:nvPr>
                </p:nvPicPr>
                <p:blipFill>
                  <a:blip r:embed="rId3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lum/>
                  </a:blip>
                  <a:stretch>
                    <a:fillRect/>
                  </a:stretch>
                </p:blipFill>
                <p:spPr>
                  <a:xfrm>
                    <a:off x="1770787" y="4396317"/>
                    <a:ext cx="198655" cy="174576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09" name="図 108" descr="txp_fig.png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8475312" y="4286115"/>
                  <a:ext cx="144016" cy="14401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0" name="図 109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4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41701" y="3216230"/>
                  <a:ext cx="186690" cy="175260"/>
                </a:xfrm>
                <a:prstGeom prst="rect">
                  <a:avLst/>
                </a:prstGeom>
              </p:spPr>
            </p:pic>
            <p:pic>
              <p:nvPicPr>
                <p:cNvPr id="111" name="図 110" descr="txp_fig.png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3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8252454" y="2516297"/>
                  <a:ext cx="846865" cy="282289"/>
                </a:xfrm>
                <a:prstGeom prst="rect">
                  <a:avLst/>
                </a:prstGeom>
                <a:noFill/>
              </p:spPr>
            </p:pic>
          </p:grpSp>
          <p:cxnSp>
            <p:nvCxnSpPr>
              <p:cNvPr id="106" name="直線コネクタ 105"/>
              <p:cNvCxnSpPr/>
              <p:nvPr/>
            </p:nvCxnSpPr>
            <p:spPr>
              <a:xfrm flipV="1">
                <a:off x="7786384" y="2734185"/>
                <a:ext cx="0" cy="5102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コネクタ 122"/>
              <p:cNvCxnSpPr/>
              <p:nvPr/>
            </p:nvCxnSpPr>
            <p:spPr>
              <a:xfrm flipV="1">
                <a:off x="7120718" y="3484189"/>
                <a:ext cx="0" cy="5471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円/楕円 133"/>
              <p:cNvSpPr/>
              <p:nvPr/>
            </p:nvSpPr>
            <p:spPr>
              <a:xfrm>
                <a:off x="7017593" y="3443080"/>
                <a:ext cx="169008" cy="12356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円/楕円 134"/>
              <p:cNvSpPr/>
              <p:nvPr/>
            </p:nvSpPr>
            <p:spPr>
              <a:xfrm>
                <a:off x="7716117" y="3176590"/>
                <a:ext cx="169008" cy="12356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03" name="図 10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683" y="4040736"/>
              <a:ext cx="1299210" cy="266700"/>
            </a:xfrm>
            <a:prstGeom prst="rect">
              <a:avLst/>
            </a:prstGeom>
          </p:spPr>
        </p:pic>
      </p:grpSp>
      <p:grpSp>
        <p:nvGrpSpPr>
          <p:cNvPr id="19" name="グループ化 18"/>
          <p:cNvGrpSpPr/>
          <p:nvPr/>
        </p:nvGrpSpPr>
        <p:grpSpPr>
          <a:xfrm>
            <a:off x="4972550" y="2404912"/>
            <a:ext cx="1583467" cy="1928827"/>
            <a:chOff x="4972550" y="2404912"/>
            <a:chExt cx="1583467" cy="1928827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5107977" y="2404912"/>
              <a:ext cx="1448040" cy="1928827"/>
              <a:chOff x="5515203" y="2347343"/>
              <a:chExt cx="1532690" cy="2015687"/>
            </a:xfrm>
          </p:grpSpPr>
          <p:grpSp>
            <p:nvGrpSpPr>
              <p:cNvPr id="76" name="グループ化 75"/>
              <p:cNvGrpSpPr/>
              <p:nvPr/>
            </p:nvGrpSpPr>
            <p:grpSpPr>
              <a:xfrm>
                <a:off x="5515203" y="2347343"/>
                <a:ext cx="930762" cy="1698351"/>
                <a:chOff x="1770787" y="4396317"/>
                <a:chExt cx="930762" cy="1698351"/>
              </a:xfrm>
            </p:grpSpPr>
            <p:grpSp>
              <p:nvGrpSpPr>
                <p:cNvPr id="81" name="グループ化 80"/>
                <p:cNvGrpSpPr/>
                <p:nvPr/>
              </p:nvGrpSpPr>
              <p:grpSpPr>
                <a:xfrm>
                  <a:off x="1837453" y="4654508"/>
                  <a:ext cx="864096" cy="1440160"/>
                  <a:chOff x="3923928" y="4365104"/>
                  <a:chExt cx="864096" cy="1440160"/>
                </a:xfrm>
              </p:grpSpPr>
              <p:cxnSp>
                <p:nvCxnSpPr>
                  <p:cNvPr id="90" name="直線コネクタ 89"/>
                  <p:cNvCxnSpPr/>
                  <p:nvPr/>
                </p:nvCxnSpPr>
                <p:spPr>
                  <a:xfrm rot="10800000" flipV="1">
                    <a:off x="3995936" y="4941168"/>
                    <a:ext cx="720080" cy="28803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線コネクタ 87"/>
                  <p:cNvCxnSpPr/>
                  <p:nvPr/>
                </p:nvCxnSpPr>
                <p:spPr>
                  <a:xfrm rot="5400000">
                    <a:off x="3203848" y="5085184"/>
                    <a:ext cx="144016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線コネクタ 88"/>
                  <p:cNvCxnSpPr/>
                  <p:nvPr/>
                </p:nvCxnSpPr>
                <p:spPr>
                  <a:xfrm rot="5400000">
                    <a:off x="4103948" y="5121188"/>
                    <a:ext cx="1368152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83" name="図 82" descr="txp_fig.png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3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1770787" y="4396317"/>
                  <a:ext cx="198655" cy="174576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93" name="図 92" descr="txp_fig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5866258" y="3037090"/>
                <a:ext cx="198655" cy="174576"/>
              </a:xfrm>
              <a:prstGeom prst="rect">
                <a:avLst/>
              </a:prstGeom>
              <a:noFill/>
            </p:spPr>
          </p:pic>
          <p:pic>
            <p:nvPicPr>
              <p:cNvPr id="94" name="図 93" descr="txp_fig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6353138" y="4152334"/>
                <a:ext cx="186616" cy="210696"/>
              </a:xfrm>
              <a:prstGeom prst="rect">
                <a:avLst/>
              </a:prstGeom>
              <a:noFill/>
            </p:spPr>
          </p:pic>
          <p:pic>
            <p:nvPicPr>
              <p:cNvPr id="96" name="図 9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4913" y="2380344"/>
                <a:ext cx="982980" cy="264795"/>
              </a:xfrm>
              <a:prstGeom prst="rect">
                <a:avLst/>
              </a:prstGeom>
            </p:spPr>
          </p:pic>
        </p:grpSp>
        <p:pic>
          <p:nvPicPr>
            <p:cNvPr id="18" name="図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550" y="4067039"/>
              <a:ext cx="621030" cy="266700"/>
            </a:xfrm>
            <a:prstGeom prst="rect">
              <a:avLst/>
            </a:prstGeom>
          </p:spPr>
        </p:pic>
      </p:grpSp>
      <p:sp>
        <p:nvSpPr>
          <p:cNvPr id="132" name="円/楕円 131"/>
          <p:cNvSpPr/>
          <p:nvPr/>
        </p:nvSpPr>
        <p:spPr>
          <a:xfrm>
            <a:off x="5117312" y="3417053"/>
            <a:ext cx="169008" cy="123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円/楕円 132"/>
          <p:cNvSpPr/>
          <p:nvPr/>
        </p:nvSpPr>
        <p:spPr>
          <a:xfrm>
            <a:off x="5854419" y="3156480"/>
            <a:ext cx="169008" cy="123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円/楕円 135"/>
          <p:cNvSpPr/>
          <p:nvPr/>
        </p:nvSpPr>
        <p:spPr>
          <a:xfrm>
            <a:off x="5805814" y="5155270"/>
            <a:ext cx="169008" cy="123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5126650" y="5406621"/>
            <a:ext cx="169008" cy="123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68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73"/>
    </mc:Choice>
    <mc:Fallback xmlns="">
      <p:transition spd="slow" advTm="16173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3200" i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pS</a:t>
            </a:r>
            <a:r>
              <a:rPr kumimoji="1" lang="en-US" altLang="ja-JP" sz="3200" i="1" dirty="0" smtClean="0">
                <a:solidFill>
                  <a:srgbClr val="0070C0"/>
                </a:solidFill>
              </a:rPr>
              <a:t> (I=0) invariant mass distribution</a:t>
            </a:r>
            <a:endParaRPr kumimoji="1" lang="ja-JP" altLang="en-US" sz="3200" i="1" dirty="0">
              <a:solidFill>
                <a:srgbClr val="0070C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A11B-B99C-42D3-89F4-56EE5D5F9E57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26</a:t>
            </a:fld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6601042" y="284951"/>
            <a:ext cx="2094711" cy="983785"/>
            <a:chOff x="1250743" y="1401528"/>
            <a:chExt cx="2823620" cy="1263858"/>
          </a:xfrm>
        </p:grpSpPr>
        <p:cxnSp>
          <p:nvCxnSpPr>
            <p:cNvPr id="9" name="直線コネクタ 8"/>
            <p:cNvCxnSpPr/>
            <p:nvPr/>
          </p:nvCxnSpPr>
          <p:spPr>
            <a:xfrm flipV="1">
              <a:off x="2342581" y="2213785"/>
              <a:ext cx="932127" cy="1588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9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260989" y="1510530"/>
              <a:ext cx="384235" cy="232025"/>
            </a:xfrm>
            <a:prstGeom prst="rect">
              <a:avLst/>
            </a:prstGeom>
            <a:noFill/>
          </p:spPr>
        </p:pic>
        <p:cxnSp>
          <p:nvCxnSpPr>
            <p:cNvPr id="11" name="直線コネクタ 10"/>
            <p:cNvCxnSpPr/>
            <p:nvPr/>
          </p:nvCxnSpPr>
          <p:spPr>
            <a:xfrm>
              <a:off x="1581185" y="2230610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1581185" y="2302618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1581185" y="1654546"/>
              <a:ext cx="498083" cy="21602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2328310" y="2275508"/>
              <a:ext cx="149424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2228693" y="1510530"/>
              <a:ext cx="1045975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1979652" y="1798562"/>
              <a:ext cx="398467" cy="6480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/>
            <p:cNvCxnSpPr>
              <a:stCxn id="18" idx="7"/>
            </p:cNvCxnSpPr>
            <p:nvPr/>
          </p:nvCxnSpPr>
          <p:spPr>
            <a:xfrm flipV="1">
              <a:off x="3345465" y="1654546"/>
              <a:ext cx="477094" cy="51463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円/楕円 17"/>
            <p:cNvSpPr/>
            <p:nvPr/>
          </p:nvSpPr>
          <p:spPr>
            <a:xfrm>
              <a:off x="3260437" y="2137541"/>
              <a:ext cx="99616" cy="2160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 descr="txp_fig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896479" y="1537642"/>
              <a:ext cx="160096" cy="180018"/>
            </a:xfrm>
            <a:prstGeom prst="rect">
              <a:avLst/>
            </a:prstGeom>
            <a:noFill/>
          </p:spPr>
        </p:pic>
        <p:pic>
          <p:nvPicPr>
            <p:cNvPr id="20" name="図 19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896479" y="2153292"/>
              <a:ext cx="177884" cy="232022"/>
            </a:xfrm>
            <a:prstGeom prst="rect">
              <a:avLst/>
            </a:prstGeom>
            <a:noFill/>
          </p:spPr>
        </p:pic>
        <p:pic>
          <p:nvPicPr>
            <p:cNvPr id="21" name="図 2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743" y="2088094"/>
              <a:ext cx="202363" cy="297220"/>
            </a:xfrm>
            <a:prstGeom prst="rect">
              <a:avLst/>
            </a:prstGeom>
          </p:spPr>
        </p:pic>
        <p:sp>
          <p:nvSpPr>
            <p:cNvPr id="22" name="円/楕円 21"/>
            <p:cNvSpPr/>
            <p:nvPr/>
          </p:nvSpPr>
          <p:spPr>
            <a:xfrm>
              <a:off x="2634860" y="2137541"/>
              <a:ext cx="437019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図 2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645" y="2385313"/>
              <a:ext cx="928004" cy="280073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722" y="1401528"/>
              <a:ext cx="257290" cy="211472"/>
            </a:xfrm>
            <a:prstGeom prst="rect">
              <a:avLst/>
            </a:prstGeom>
          </p:spPr>
        </p:pic>
      </p:grp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3" y="1390293"/>
            <a:ext cx="1659255" cy="310515"/>
          </a:xfrm>
          <a:prstGeom prst="rect">
            <a:avLst/>
          </a:prstGeom>
        </p:spPr>
      </p:pic>
      <p:sp>
        <p:nvSpPr>
          <p:cNvPr id="28" name="角丸四角形 27"/>
          <p:cNvSpPr/>
          <p:nvPr/>
        </p:nvSpPr>
        <p:spPr>
          <a:xfrm>
            <a:off x="944122" y="5094185"/>
            <a:ext cx="734481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528" y="2045245"/>
            <a:ext cx="4108487" cy="287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1700206" y="5229199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Signature of the </a:t>
            </a:r>
            <a:r>
              <a:rPr lang="en-US" altLang="ja-JP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800" dirty="0" smtClean="0">
                <a:solidFill>
                  <a:srgbClr val="FF0000"/>
                </a:solidFill>
              </a:rPr>
              <a:t>(1405) shows up on the invariant mass distribution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053" name="テキスト ボックス 2052"/>
          <p:cNvSpPr txBox="1"/>
          <p:nvPr/>
        </p:nvSpPr>
        <p:spPr>
          <a:xfrm>
            <a:off x="6955507" y="175187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1405</a:t>
            </a:r>
            <a:endParaRPr kumimoji="1" lang="ja-JP" altLang="en-US" dirty="0"/>
          </a:p>
        </p:txBody>
      </p:sp>
      <p:sp>
        <p:nvSpPr>
          <p:cNvPr id="2054" name="テキスト ボックス 2053"/>
          <p:cNvSpPr txBox="1"/>
          <p:nvPr/>
        </p:nvSpPr>
        <p:spPr>
          <a:xfrm>
            <a:off x="3094195" y="170275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1419</a:t>
            </a:r>
            <a:endParaRPr kumimoji="1" lang="ja-JP" altLang="en-US" dirty="0"/>
          </a:p>
        </p:txBody>
      </p:sp>
      <p:sp>
        <p:nvSpPr>
          <p:cNvPr id="52" name="右矢印 51"/>
          <p:cNvSpPr/>
          <p:nvPr/>
        </p:nvSpPr>
        <p:spPr>
          <a:xfrm flipH="1">
            <a:off x="6886472" y="3523381"/>
            <a:ext cx="288922" cy="534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コネクタ 48"/>
          <p:cNvCxnSpPr/>
          <p:nvPr/>
        </p:nvCxnSpPr>
        <p:spPr>
          <a:xfrm>
            <a:off x="6893689" y="2072089"/>
            <a:ext cx="0" cy="249779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1" y="2060848"/>
            <a:ext cx="4086199" cy="286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099152" y="1688889"/>
            <a:ext cx="120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E-dep.</a:t>
            </a:r>
            <a:endParaRPr kumimoji="1" lang="ja-JP" altLang="en-US" sz="24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370334" y="1648512"/>
            <a:ext cx="120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E-</a:t>
            </a:r>
            <a:r>
              <a:rPr kumimoji="1" lang="en-US" altLang="ja-JP" sz="2400" dirty="0" err="1" smtClean="0"/>
              <a:t>indep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cxnSp>
        <p:nvCxnSpPr>
          <p:cNvPr id="54" name="直線コネクタ 53"/>
          <p:cNvCxnSpPr/>
          <p:nvPr/>
        </p:nvCxnSpPr>
        <p:spPr>
          <a:xfrm>
            <a:off x="3287699" y="2032889"/>
            <a:ext cx="0" cy="2497797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2987824" y="2011323"/>
            <a:ext cx="0" cy="249779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右矢印 55"/>
          <p:cNvSpPr/>
          <p:nvPr/>
        </p:nvSpPr>
        <p:spPr>
          <a:xfrm flipH="1">
            <a:off x="2987824" y="3314150"/>
            <a:ext cx="250832" cy="534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コネクタ 46"/>
          <p:cNvCxnSpPr/>
          <p:nvPr/>
        </p:nvCxnSpPr>
        <p:spPr>
          <a:xfrm>
            <a:off x="7215685" y="2072090"/>
            <a:ext cx="0" cy="2497797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3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850106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i="1" dirty="0" smtClean="0">
                <a:solidFill>
                  <a:srgbClr val="0000FF"/>
                </a:solidFill>
              </a:rPr>
              <a:t>S</a:t>
            </a:r>
            <a:r>
              <a:rPr kumimoji="1" lang="en-US" altLang="ja-JP" sz="3200" i="1" dirty="0" smtClean="0">
                <a:solidFill>
                  <a:srgbClr val="0000FF"/>
                </a:solidFill>
              </a:rPr>
              <a:t>ingularity of particle exchange interaction</a:t>
            </a:r>
            <a:endParaRPr kumimoji="1" lang="ja-JP" altLang="en-US" sz="3200" i="1" dirty="0">
              <a:solidFill>
                <a:srgbClr val="0000FF"/>
              </a:solidFill>
            </a:endParaRPr>
          </a:p>
        </p:txBody>
      </p:sp>
      <p:cxnSp>
        <p:nvCxnSpPr>
          <p:cNvPr id="29" name="直線コネクタ 28"/>
          <p:cNvCxnSpPr>
            <a:stCxn id="35" idx="2"/>
          </p:cNvCxnSpPr>
          <p:nvPr/>
        </p:nvCxnSpPr>
        <p:spPr>
          <a:xfrm flipV="1">
            <a:off x="4700685" y="2420888"/>
            <a:ext cx="3543723" cy="1079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618685" y="5228619"/>
            <a:ext cx="76293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methods to handle moon shape singularity numerically 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1403648" y="6021288"/>
            <a:ext cx="432048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51720" y="5862463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2060"/>
                </a:solidFill>
              </a:rPr>
              <a:t>s</a:t>
            </a:r>
            <a:r>
              <a:rPr lang="en-US" altLang="ja-JP" sz="2400" dirty="0" smtClean="0">
                <a:solidFill>
                  <a:srgbClr val="002060"/>
                </a:solidFill>
              </a:rPr>
              <a:t>pline interpolation</a:t>
            </a:r>
            <a:r>
              <a:rPr lang="en-US" altLang="ja-JP" sz="2400" dirty="0" smtClean="0">
                <a:solidFill>
                  <a:srgbClr val="FF0000"/>
                </a:solidFill>
              </a:rPr>
              <a:t>, point method</a:t>
            </a:r>
          </a:p>
        </p:txBody>
      </p:sp>
      <p:grpSp>
        <p:nvGrpSpPr>
          <p:cNvPr id="106" name="グループ化 105"/>
          <p:cNvGrpSpPr/>
          <p:nvPr/>
        </p:nvGrpSpPr>
        <p:grpSpPr>
          <a:xfrm>
            <a:off x="5451007" y="2879642"/>
            <a:ext cx="1605269" cy="1512167"/>
            <a:chOff x="5148064" y="2780928"/>
            <a:chExt cx="1893301" cy="1763167"/>
          </a:xfrm>
        </p:grpSpPr>
        <p:grpSp>
          <p:nvGrpSpPr>
            <p:cNvPr id="47" name="グループ化 46"/>
            <p:cNvGrpSpPr/>
            <p:nvPr/>
          </p:nvGrpSpPr>
          <p:grpSpPr>
            <a:xfrm>
              <a:off x="5456395" y="2780928"/>
              <a:ext cx="1584970" cy="1522094"/>
              <a:chOff x="1474862" y="3284984"/>
              <a:chExt cx="1584970" cy="1522094"/>
            </a:xfrm>
          </p:grpSpPr>
          <p:cxnSp>
            <p:nvCxnSpPr>
              <p:cNvPr id="22" name="直線矢印コネクタ 21"/>
              <p:cNvCxnSpPr/>
              <p:nvPr/>
            </p:nvCxnSpPr>
            <p:spPr>
              <a:xfrm>
                <a:off x="1475656" y="4797152"/>
                <a:ext cx="1584176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矢印コネクタ 22"/>
              <p:cNvCxnSpPr/>
              <p:nvPr/>
            </p:nvCxnSpPr>
            <p:spPr>
              <a:xfrm rot="5400000" flipH="1" flipV="1">
                <a:off x="718778" y="4041068"/>
                <a:ext cx="1512962" cy="79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グループ化 43"/>
              <p:cNvGrpSpPr/>
              <p:nvPr/>
            </p:nvGrpSpPr>
            <p:grpSpPr>
              <a:xfrm>
                <a:off x="1475656" y="3600000"/>
                <a:ext cx="1359478" cy="1207078"/>
                <a:chOff x="1465118" y="3593522"/>
                <a:chExt cx="1359478" cy="1207078"/>
              </a:xfrm>
              <a:noFill/>
            </p:grpSpPr>
            <p:sp>
              <p:nvSpPr>
                <p:cNvPr id="28" name="フリーフォーム 27"/>
                <p:cNvSpPr/>
                <p:nvPr/>
              </p:nvSpPr>
              <p:spPr>
                <a:xfrm>
                  <a:off x="1475656" y="3933055"/>
                  <a:ext cx="936104" cy="864097"/>
                </a:xfrm>
                <a:custGeom>
                  <a:avLst/>
                  <a:gdLst>
                    <a:gd name="connsiteX0" fmla="*/ 0 w 987136"/>
                    <a:gd name="connsiteY0" fmla="*/ 0 h 987136"/>
                    <a:gd name="connsiteX1" fmla="*/ 737755 w 987136"/>
                    <a:gd name="connsiteY1" fmla="*/ 311727 h 987136"/>
                    <a:gd name="connsiteX2" fmla="*/ 987136 w 987136"/>
                    <a:gd name="connsiteY2" fmla="*/ 987136 h 987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87136" h="987136">
                      <a:moveTo>
                        <a:pt x="0" y="0"/>
                      </a:moveTo>
                      <a:cubicBezTo>
                        <a:pt x="286616" y="73602"/>
                        <a:pt x="573232" y="147204"/>
                        <a:pt x="737755" y="311727"/>
                      </a:cubicBezTo>
                      <a:cubicBezTo>
                        <a:pt x="902278" y="476250"/>
                        <a:pt x="944707" y="731693"/>
                        <a:pt x="987136" y="987136"/>
                      </a:cubicBez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 42"/>
                <p:cNvSpPr/>
                <p:nvPr/>
              </p:nvSpPr>
              <p:spPr>
                <a:xfrm>
                  <a:off x="1465118" y="3593522"/>
                  <a:ext cx="1359478" cy="1207078"/>
                </a:xfrm>
                <a:custGeom>
                  <a:avLst/>
                  <a:gdLst>
                    <a:gd name="connsiteX0" fmla="*/ 0 w 1359478"/>
                    <a:gd name="connsiteY0" fmla="*/ 334242 h 1207078"/>
                    <a:gd name="connsiteX1" fmla="*/ 644237 w 1359478"/>
                    <a:gd name="connsiteY1" fmla="*/ 32905 h 1207078"/>
                    <a:gd name="connsiteX2" fmla="*/ 1122218 w 1359478"/>
                    <a:gd name="connsiteY2" fmla="*/ 136814 h 1207078"/>
                    <a:gd name="connsiteX3" fmla="*/ 1330037 w 1359478"/>
                    <a:gd name="connsiteY3" fmla="*/ 573233 h 1207078"/>
                    <a:gd name="connsiteX4" fmla="*/ 945573 w 1359478"/>
                    <a:gd name="connsiteY4" fmla="*/ 1207078 h 120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9478" h="1207078">
                      <a:moveTo>
                        <a:pt x="0" y="334242"/>
                      </a:moveTo>
                      <a:cubicBezTo>
                        <a:pt x="228600" y="200026"/>
                        <a:pt x="457201" y="65810"/>
                        <a:pt x="644237" y="32905"/>
                      </a:cubicBezTo>
                      <a:cubicBezTo>
                        <a:pt x="831273" y="0"/>
                        <a:pt x="1007918" y="46759"/>
                        <a:pt x="1122218" y="136814"/>
                      </a:cubicBezTo>
                      <a:cubicBezTo>
                        <a:pt x="1236518" y="226869"/>
                        <a:pt x="1359478" y="394856"/>
                        <a:pt x="1330037" y="573233"/>
                      </a:cubicBezTo>
                      <a:cubicBezTo>
                        <a:pt x="1300596" y="751610"/>
                        <a:pt x="1123084" y="979344"/>
                        <a:pt x="945573" y="1207078"/>
                      </a:cubicBez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pic>
          <p:nvPicPr>
            <p:cNvPr id="94" name="図 93" descr="txp_fig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6680531" y="4365104"/>
              <a:ext cx="216024" cy="178991"/>
            </a:xfrm>
            <a:prstGeom prst="rect">
              <a:avLst/>
            </a:prstGeom>
            <a:noFill/>
          </p:spPr>
        </p:pic>
        <p:pic>
          <p:nvPicPr>
            <p:cNvPr id="96" name="図 95" descr="txp_fig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5148064" y="2977839"/>
              <a:ext cx="243798" cy="216024"/>
            </a:xfrm>
            <a:prstGeom prst="rect">
              <a:avLst/>
            </a:prstGeom>
            <a:noFill/>
          </p:spPr>
        </p:pic>
      </p:grpSp>
      <p:sp>
        <p:nvSpPr>
          <p:cNvPr id="51" name="テキスト ボックス 50"/>
          <p:cNvSpPr txBox="1"/>
          <p:nvPr/>
        </p:nvSpPr>
        <p:spPr>
          <a:xfrm>
            <a:off x="4932040" y="4429681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 moon shape singularity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53950" y="4383182"/>
            <a:ext cx="128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Z-diagram</a:t>
            </a:r>
            <a:endParaRPr kumimoji="1" lang="ja-JP" altLang="en-US" dirty="0"/>
          </a:p>
        </p:txBody>
      </p:sp>
      <p:pic>
        <p:nvPicPr>
          <p:cNvPr id="35" name="図 3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105885" y="1502676"/>
            <a:ext cx="7189599" cy="929011"/>
          </a:xfrm>
          <a:prstGeom prst="rect">
            <a:avLst/>
          </a:prstGeom>
          <a:noFill/>
        </p:spPr>
      </p:pic>
      <p:grpSp>
        <p:nvGrpSpPr>
          <p:cNvPr id="6" name="グループ化 5"/>
          <p:cNvGrpSpPr/>
          <p:nvPr/>
        </p:nvGrpSpPr>
        <p:grpSpPr>
          <a:xfrm>
            <a:off x="1401183" y="2852936"/>
            <a:ext cx="2162705" cy="1405733"/>
            <a:chOff x="1401183" y="2852936"/>
            <a:chExt cx="2162705" cy="1405733"/>
          </a:xfrm>
        </p:grpSpPr>
        <p:grpSp>
          <p:nvGrpSpPr>
            <p:cNvPr id="50" name="グループ化 49"/>
            <p:cNvGrpSpPr/>
            <p:nvPr/>
          </p:nvGrpSpPr>
          <p:grpSpPr>
            <a:xfrm>
              <a:off x="1401183" y="2852936"/>
              <a:ext cx="2162705" cy="1405733"/>
              <a:chOff x="4788024" y="2924944"/>
              <a:chExt cx="2162705" cy="1405733"/>
            </a:xfrm>
          </p:grpSpPr>
          <p:grpSp>
            <p:nvGrpSpPr>
              <p:cNvPr id="126" name="グループ化 125"/>
              <p:cNvGrpSpPr/>
              <p:nvPr/>
            </p:nvGrpSpPr>
            <p:grpSpPr>
              <a:xfrm>
                <a:off x="4788024" y="2924944"/>
                <a:ext cx="2162705" cy="1405733"/>
                <a:chOff x="1617207" y="2924944"/>
                <a:chExt cx="2162705" cy="1405733"/>
              </a:xfrm>
            </p:grpSpPr>
            <p:grpSp>
              <p:nvGrpSpPr>
                <p:cNvPr id="98" name="グループ化 97"/>
                <p:cNvGrpSpPr/>
                <p:nvPr/>
              </p:nvGrpSpPr>
              <p:grpSpPr>
                <a:xfrm rot="16200000">
                  <a:off x="2123728" y="2924944"/>
                  <a:ext cx="864096" cy="1440160"/>
                  <a:chOff x="1619672" y="4365104"/>
                  <a:chExt cx="864096" cy="1440160"/>
                </a:xfrm>
              </p:grpSpPr>
              <p:cxnSp>
                <p:nvCxnSpPr>
                  <p:cNvPr id="99" name="直線コネクタ 98"/>
                  <p:cNvCxnSpPr/>
                  <p:nvPr/>
                </p:nvCxnSpPr>
                <p:spPr>
                  <a:xfrm rot="5400000">
                    <a:off x="899592" y="5085184"/>
                    <a:ext cx="144016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線コネクタ 99"/>
                  <p:cNvCxnSpPr/>
                  <p:nvPr/>
                </p:nvCxnSpPr>
                <p:spPr>
                  <a:xfrm rot="5400000">
                    <a:off x="1763688" y="5085184"/>
                    <a:ext cx="144016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線コネクタ 100"/>
                  <p:cNvCxnSpPr/>
                  <p:nvPr/>
                </p:nvCxnSpPr>
                <p:spPr>
                  <a:xfrm rot="10800000" flipV="1">
                    <a:off x="1691680" y="4941168"/>
                    <a:ext cx="720080" cy="28803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07" name="図 106" descr="txp_fig.png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1763688" y="4077072"/>
                  <a:ext cx="177448" cy="23659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9" name="図 108" descr="txp_fig.png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3275856" y="2924944"/>
                  <a:ext cx="178604" cy="25321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1" name="図 110" descr="txp_fig.png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3131840" y="3501008"/>
                  <a:ext cx="648072" cy="235663"/>
                </a:xfrm>
                <a:prstGeom prst="rect">
                  <a:avLst/>
                </a:prstGeom>
                <a:noFill/>
              </p:spPr>
            </p:pic>
            <p:sp>
              <p:nvSpPr>
                <p:cNvPr id="121" name="フリーフォーム 120"/>
                <p:cNvSpPr/>
                <p:nvPr/>
              </p:nvSpPr>
              <p:spPr>
                <a:xfrm>
                  <a:off x="2618509" y="3501007"/>
                  <a:ext cx="436418" cy="104637"/>
                </a:xfrm>
                <a:custGeom>
                  <a:avLst/>
                  <a:gdLst>
                    <a:gd name="connsiteX0" fmla="*/ 436418 w 436418"/>
                    <a:gd name="connsiteY0" fmla="*/ 140276 h 140276"/>
                    <a:gd name="connsiteX1" fmla="*/ 238991 w 436418"/>
                    <a:gd name="connsiteY1" fmla="*/ 5195 h 140276"/>
                    <a:gd name="connsiteX2" fmla="*/ 0 w 436418"/>
                    <a:gd name="connsiteY2" fmla="*/ 109104 h 140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6418" h="140276">
                      <a:moveTo>
                        <a:pt x="436418" y="140276"/>
                      </a:moveTo>
                      <a:cubicBezTo>
                        <a:pt x="374072" y="75333"/>
                        <a:pt x="311727" y="10390"/>
                        <a:pt x="238991" y="5195"/>
                      </a:cubicBezTo>
                      <a:cubicBezTo>
                        <a:pt x="166255" y="0"/>
                        <a:pt x="83127" y="54552"/>
                        <a:pt x="0" y="10910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23" name="図 122" descr="txp_fig.png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3137882" y="4077466"/>
                  <a:ext cx="309731" cy="25321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5" name="図 124" descr="txp_fig.png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1617207" y="2938903"/>
                  <a:ext cx="309730" cy="226080"/>
                </a:xfrm>
                <a:prstGeom prst="rect">
                  <a:avLst/>
                </a:prstGeom>
                <a:noFill/>
              </p:spPr>
            </p:pic>
          </p:grpSp>
          <p:cxnSp>
            <p:nvCxnSpPr>
              <p:cNvPr id="48" name="直線コネクタ 47"/>
              <p:cNvCxnSpPr/>
              <p:nvPr/>
            </p:nvCxnSpPr>
            <p:spPr>
              <a:xfrm rot="5400000">
                <a:off x="5076056" y="3645024"/>
                <a:ext cx="1296144" cy="0"/>
              </a:xfrm>
              <a:prstGeom prst="line">
                <a:avLst/>
              </a:prstGeom>
              <a:ln w="254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直線コネクタ 4"/>
            <p:cNvCxnSpPr/>
            <p:nvPr/>
          </p:nvCxnSpPr>
          <p:spPr>
            <a:xfrm flipH="1">
              <a:off x="1619672" y="3212976"/>
              <a:ext cx="57606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H="1">
              <a:off x="2498396" y="3933056"/>
              <a:ext cx="57606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円/楕円 37"/>
            <p:cNvSpPr/>
            <p:nvPr/>
          </p:nvSpPr>
          <p:spPr>
            <a:xfrm>
              <a:off x="2159732" y="3092975"/>
              <a:ext cx="72008" cy="1885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2481057" y="3880259"/>
              <a:ext cx="72008" cy="1885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F7AA-211D-4277-95B1-34E237D13E7B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39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61"/>
    </mc:Choice>
    <mc:Fallback xmlns="">
      <p:transition spd="slow" advTm="3766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2868" y="260576"/>
            <a:ext cx="3106688" cy="828620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i="1" dirty="0" smtClean="0">
                <a:solidFill>
                  <a:srgbClr val="0000FF"/>
                </a:solidFill>
              </a:rPr>
              <a:t>Point method</a:t>
            </a:r>
            <a:endParaRPr kumimoji="1" lang="ja-JP" altLang="en-US" sz="3200" i="1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99992" y="31147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dirty="0" smtClean="0"/>
              <a:t>L. </a:t>
            </a:r>
            <a:r>
              <a:rPr lang="en-US" altLang="ja-JP" b="1" i="1" dirty="0" err="1" smtClean="0"/>
              <a:t>Schlessinger</a:t>
            </a:r>
            <a:r>
              <a:rPr kumimoji="1" lang="en-US" altLang="ja-JP" b="1" i="1" dirty="0" smtClean="0"/>
              <a:t>, PR 167, 1411(1968)</a:t>
            </a:r>
            <a:endParaRPr kumimoji="1" lang="ja-JP" altLang="en-US" b="1" i="1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1635075" y="3399507"/>
            <a:ext cx="5400600" cy="1080120"/>
            <a:chOff x="1907704" y="3212976"/>
            <a:chExt cx="5760640" cy="1199898"/>
          </a:xfrm>
        </p:grpSpPr>
        <p:sp>
          <p:nvSpPr>
            <p:cNvPr id="16" name="正方形/長方形 15"/>
            <p:cNvSpPr/>
            <p:nvPr/>
          </p:nvSpPr>
          <p:spPr>
            <a:xfrm>
              <a:off x="4209378" y="4100134"/>
              <a:ext cx="1226717" cy="3127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057250" y="4100134"/>
              <a:ext cx="1082702" cy="3127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図 22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907704" y="3212976"/>
              <a:ext cx="5760640" cy="1194279"/>
            </a:xfrm>
            <a:prstGeom prst="rect">
              <a:avLst/>
            </a:prstGeom>
            <a:noFill/>
          </p:spPr>
        </p:pic>
      </p:grpSp>
      <p:sp>
        <p:nvSpPr>
          <p:cNvPr id="24" name="右矢印 23"/>
          <p:cNvSpPr/>
          <p:nvPr/>
        </p:nvSpPr>
        <p:spPr>
          <a:xfrm>
            <a:off x="4499992" y="5301208"/>
            <a:ext cx="648072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9" y="1089196"/>
            <a:ext cx="2520280" cy="176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グループ化 26"/>
          <p:cNvGrpSpPr/>
          <p:nvPr/>
        </p:nvGrpSpPr>
        <p:grpSpPr>
          <a:xfrm>
            <a:off x="755576" y="1484784"/>
            <a:ext cx="6235877" cy="1599322"/>
            <a:chOff x="658221" y="1628800"/>
            <a:chExt cx="6235877" cy="1599322"/>
          </a:xfrm>
        </p:grpSpPr>
        <p:sp>
          <p:nvSpPr>
            <p:cNvPr id="17" name="正方形/長方形 16"/>
            <p:cNvSpPr/>
            <p:nvPr/>
          </p:nvSpPr>
          <p:spPr>
            <a:xfrm>
              <a:off x="658221" y="1772378"/>
              <a:ext cx="1368152" cy="4320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602437" y="2492458"/>
              <a:ext cx="1368152" cy="3600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図 21" descr="txp_fig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755576" y="1628800"/>
              <a:ext cx="6138522" cy="1599322"/>
            </a:xfrm>
            <a:prstGeom prst="rect">
              <a:avLst/>
            </a:prstGeom>
            <a:noFill/>
          </p:spPr>
        </p:pic>
      </p:grpSp>
      <p:grpSp>
        <p:nvGrpSpPr>
          <p:cNvPr id="33" name="グループ化 32"/>
          <p:cNvGrpSpPr/>
          <p:nvPr/>
        </p:nvGrpSpPr>
        <p:grpSpPr>
          <a:xfrm>
            <a:off x="683568" y="5014117"/>
            <a:ext cx="3312368" cy="954107"/>
            <a:chOff x="539552" y="5099156"/>
            <a:chExt cx="3312368" cy="954107"/>
          </a:xfrm>
        </p:grpSpPr>
        <p:sp>
          <p:nvSpPr>
            <p:cNvPr id="26" name="角丸四角形 25"/>
            <p:cNvSpPr/>
            <p:nvPr/>
          </p:nvSpPr>
          <p:spPr>
            <a:xfrm>
              <a:off x="539552" y="5099156"/>
              <a:ext cx="3312368" cy="95410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755576" y="5099156"/>
              <a:ext cx="30243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/>
                <a:t>evaluate X at finite </a:t>
              </a:r>
              <a:r>
                <a:rPr lang="en-US" altLang="ja-JP" sz="2800" dirty="0" err="1" smtClean="0">
                  <a:latin typeface="Symbol" pitchFamily="18" charset="2"/>
                </a:rPr>
                <a:t>e</a:t>
              </a:r>
              <a:r>
                <a:rPr lang="en-US" altLang="ja-JP" sz="1600" b="1" dirty="0" err="1" smtClean="0"/>
                <a:t>i</a:t>
              </a:r>
              <a:endParaRPr kumimoji="1" lang="ja-JP" altLang="en-US" sz="2800" dirty="0">
                <a:latin typeface="Symbol" pitchFamily="18" charset="2"/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5796136" y="5014117"/>
            <a:ext cx="1994716" cy="954108"/>
            <a:chOff x="4932040" y="5184195"/>
            <a:chExt cx="4238195" cy="954108"/>
          </a:xfrm>
        </p:grpSpPr>
        <p:sp>
          <p:nvSpPr>
            <p:cNvPr id="31" name="角丸四角形 30"/>
            <p:cNvSpPr/>
            <p:nvPr/>
          </p:nvSpPr>
          <p:spPr>
            <a:xfrm>
              <a:off x="4932040" y="5184195"/>
              <a:ext cx="3816424" cy="95410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281804" y="5317688"/>
              <a:ext cx="38884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FF0000"/>
                  </a:solidFill>
                </a:rPr>
                <a:t>X at</a:t>
              </a:r>
              <a:r>
                <a:rPr kumimoji="1" lang="en-US" altLang="ja-JP" sz="2800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ja-JP" sz="2800" dirty="0" smtClean="0">
                  <a:solidFill>
                    <a:srgbClr val="FF0000"/>
                  </a:solidFill>
                  <a:latin typeface="Symbol" pitchFamily="18" charset="2"/>
                </a:rPr>
                <a:t>e</a:t>
              </a:r>
              <a:r>
                <a:rPr kumimoji="1" lang="en-US" altLang="ja-JP" sz="2800" dirty="0" smtClean="0">
                  <a:solidFill>
                    <a:srgbClr val="FF0000"/>
                  </a:solidFill>
                </a:rPr>
                <a:t>=0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4211961" y="551723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continued</a:t>
            </a:r>
          </a:p>
          <a:p>
            <a:r>
              <a:rPr lang="en-US" altLang="ja-JP" sz="2000" dirty="0" smtClean="0"/>
              <a:t>  </a:t>
            </a:r>
            <a:r>
              <a:rPr kumimoji="1" lang="en-US" altLang="ja-JP" sz="2000" dirty="0" smtClean="0"/>
              <a:t> fraction</a:t>
            </a:r>
            <a:endParaRPr kumimoji="1" lang="ja-JP" altLang="en-US" sz="2000" dirty="0"/>
          </a:p>
        </p:txBody>
      </p:sp>
      <p:sp>
        <p:nvSpPr>
          <p:cNvPr id="34" name="正方形/長方形 33"/>
          <p:cNvSpPr/>
          <p:nvPr/>
        </p:nvSpPr>
        <p:spPr>
          <a:xfrm>
            <a:off x="4427984" y="729533"/>
            <a:ext cx="4451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i="1" dirty="0" smtClean="0"/>
              <a:t>Kamada, Koike, </a:t>
            </a:r>
            <a:r>
              <a:rPr lang="en-US" altLang="ja-JP" sz="1600" b="1" i="1" dirty="0" err="1" smtClean="0"/>
              <a:t>Glökle</a:t>
            </a:r>
            <a:r>
              <a:rPr lang="en-US" altLang="ja-JP" sz="1600" b="1" i="1" dirty="0" smtClean="0"/>
              <a:t>, PTP 109, 869(2003)</a:t>
            </a:r>
            <a:endParaRPr lang="ja-JP" altLang="en-US" sz="1600" b="1" i="1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30AA-C2EE-419E-AE2C-C5B864FF0335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35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42"/>
    </mc:Choice>
    <mc:Fallback xmlns="">
      <p:transition spd="slow" advTm="38742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i="1" dirty="0" smtClean="0">
                <a:solidFill>
                  <a:srgbClr val="0000FF"/>
                </a:solidFill>
              </a:rPr>
              <a:t>test of point method</a:t>
            </a:r>
            <a:endParaRPr kumimoji="1" lang="ja-JP" altLang="en-US" i="1" dirty="0">
              <a:solidFill>
                <a:srgbClr val="0000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126876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three identical bosons model of Amado</a:t>
            </a:r>
          </a:p>
          <a:p>
            <a:r>
              <a:rPr lang="en-US" altLang="ja-JP" sz="2000" dirty="0" smtClean="0"/>
              <a:t>scattering of a boson </a:t>
            </a:r>
            <a:r>
              <a:rPr lang="en-US" altLang="ja-JP" sz="2000" i="1" dirty="0" smtClean="0"/>
              <a:t>b </a:t>
            </a:r>
            <a:r>
              <a:rPr lang="en-US" altLang="ja-JP" sz="2000" dirty="0" smtClean="0"/>
              <a:t>from a two-boson bound state </a:t>
            </a:r>
            <a:r>
              <a:rPr lang="en-US" altLang="ja-JP" sz="2000" i="1" dirty="0" smtClean="0"/>
              <a:t>d</a:t>
            </a:r>
            <a:endParaRPr kumimoji="1" lang="ja-JP" altLang="en-US" sz="2000" i="1" dirty="0"/>
          </a:p>
        </p:txBody>
      </p:sp>
      <p:sp>
        <p:nvSpPr>
          <p:cNvPr id="13" name="右矢印 12"/>
          <p:cNvSpPr/>
          <p:nvPr/>
        </p:nvSpPr>
        <p:spPr>
          <a:xfrm>
            <a:off x="827584" y="5733256"/>
            <a:ext cx="432048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31640" y="566124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We can use this method for AGS eq.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　　　　　　　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88224" y="407707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i="1" dirty="0" smtClean="0"/>
              <a:t>Matsuyama, Sato, Lee</a:t>
            </a:r>
            <a:r>
              <a:rPr kumimoji="1" lang="en-US" altLang="ja-JP" sz="1400" b="1" i="1" dirty="0" smtClean="0"/>
              <a:t>, </a:t>
            </a:r>
          </a:p>
          <a:p>
            <a:r>
              <a:rPr kumimoji="1" lang="en-US" altLang="ja-JP" sz="1400" b="1" i="1" dirty="0" smtClean="0"/>
              <a:t> PR439, 193(2003)</a:t>
            </a:r>
            <a:endParaRPr kumimoji="1" lang="ja-JP" altLang="en-US" sz="1400" b="1" i="1" dirty="0"/>
          </a:p>
        </p:txBody>
      </p:sp>
      <p:pic>
        <p:nvPicPr>
          <p:cNvPr id="17" name="図 1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915816" y="4797152"/>
            <a:ext cx="3456384" cy="25320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892966"/>
            <a:ext cx="4104456" cy="287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2771800" y="501317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m; boson mass, </a:t>
            </a:r>
            <a:r>
              <a:rPr kumimoji="1" lang="en-US" altLang="ja-JP" dirty="0" smtClean="0"/>
              <a:t>E; total energy, </a:t>
            </a:r>
          </a:p>
          <a:p>
            <a:r>
              <a:rPr kumimoji="1" lang="en-US" altLang="ja-JP" dirty="0" smtClean="0"/>
              <a:t>B; two-body binding energy, </a:t>
            </a:r>
            <a:r>
              <a:rPr kumimoji="1" lang="en-US" altLang="ja-JP" dirty="0" smtClean="0">
                <a:latin typeface="Symbol" pitchFamily="18" charset="2"/>
              </a:rPr>
              <a:t>b</a:t>
            </a:r>
            <a:r>
              <a:rPr kumimoji="1" lang="en-US" altLang="ja-JP" dirty="0" smtClean="0"/>
              <a:t>; cut-off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3A4B-72DA-42E5-A613-B9A78917526C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29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43" y="966910"/>
            <a:ext cx="3592150" cy="253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2800" i="1" dirty="0" smtClean="0">
                <a:solidFill>
                  <a:schemeClr val="tx2"/>
                </a:solidFill>
              </a:rPr>
              <a:t>Pole position of </a:t>
            </a:r>
            <a:r>
              <a:rPr kumimoji="1" lang="en-US" altLang="ja-JP" sz="2800" i="1" dirty="0" smtClean="0">
                <a:solidFill>
                  <a:schemeClr val="tx2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800" i="1" dirty="0" smtClean="0">
                <a:solidFill>
                  <a:schemeClr val="tx2"/>
                </a:solidFill>
              </a:rPr>
              <a:t>(1405) and </a:t>
            </a:r>
            <a:br>
              <a:rPr kumimoji="1" lang="en-US" altLang="ja-JP" sz="2800" i="1" dirty="0" smtClean="0">
                <a:solidFill>
                  <a:schemeClr val="tx2"/>
                </a:solidFill>
              </a:rPr>
            </a:br>
            <a:r>
              <a:rPr kumimoji="1" lang="en-US" altLang="ja-JP" sz="2800" i="1" dirty="0" smtClean="0">
                <a:solidFill>
                  <a:schemeClr val="tx2"/>
                </a:solidFill>
              </a:rPr>
              <a:t>energy dependence of the potential</a:t>
            </a:r>
            <a:endParaRPr kumimoji="1" lang="ja-JP" altLang="en-US" sz="2800" i="1" dirty="0">
              <a:solidFill>
                <a:schemeClr val="tx2"/>
              </a:solidFill>
            </a:endParaRP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406B-E4D5-43B5-B9BF-2083BF5B4D07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9989" y="3628181"/>
            <a:ext cx="427458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Phenomenological potential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62535" y="3637547"/>
            <a:ext cx="34485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Chiral SU(3) dynamics</a:t>
            </a:r>
            <a:endParaRPr kumimoji="1" lang="ja-JP" altLang="en-US" sz="2800" dirty="0"/>
          </a:p>
        </p:txBody>
      </p:sp>
      <p:sp>
        <p:nvSpPr>
          <p:cNvPr id="15" name="正方形/長方形 14"/>
          <p:cNvSpPr/>
          <p:nvPr/>
        </p:nvSpPr>
        <p:spPr>
          <a:xfrm>
            <a:off x="944707" y="4734822"/>
            <a:ext cx="312592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Symbol" panose="05050102010706020507" pitchFamily="18" charset="2"/>
              </a:rPr>
              <a:t>L</a:t>
            </a:r>
            <a:r>
              <a:rPr lang="en-US" altLang="ja-JP" sz="2800" dirty="0" smtClean="0"/>
              <a:t>(1405), one pole</a:t>
            </a:r>
          </a:p>
          <a:p>
            <a:r>
              <a:rPr lang="en-US" altLang="ja-JP" sz="2800" dirty="0" smtClean="0"/>
              <a:t>Energy independent</a:t>
            </a:r>
          </a:p>
          <a:p>
            <a:r>
              <a:rPr lang="en-US" altLang="ja-JP" sz="2800" dirty="0" smtClean="0"/>
              <a:t>strong attraction</a:t>
            </a:r>
            <a:endParaRPr lang="ja-JP" altLang="en-US" sz="2800" dirty="0"/>
          </a:p>
        </p:txBody>
      </p:sp>
      <p:sp>
        <p:nvSpPr>
          <p:cNvPr id="20" name="正方形/長方形 19"/>
          <p:cNvSpPr/>
          <p:nvPr/>
        </p:nvSpPr>
        <p:spPr>
          <a:xfrm>
            <a:off x="5725013" y="4996333"/>
            <a:ext cx="285501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Symbol" panose="05050102010706020507" pitchFamily="18" charset="2"/>
              </a:rPr>
              <a:t>L</a:t>
            </a:r>
            <a:r>
              <a:rPr lang="en-US" altLang="ja-JP" sz="2800" dirty="0" smtClean="0"/>
              <a:t>(1420), two pole</a:t>
            </a:r>
          </a:p>
          <a:p>
            <a:r>
              <a:rPr lang="en-US" altLang="ja-JP" sz="2800" dirty="0" smtClean="0"/>
              <a:t>Energy dependent</a:t>
            </a:r>
          </a:p>
          <a:p>
            <a:r>
              <a:rPr lang="en-US" altLang="ja-JP" sz="2800" dirty="0" smtClean="0"/>
              <a:t>weak attraction</a:t>
            </a:r>
            <a:endParaRPr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95736" y="4151401"/>
            <a:ext cx="2844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Akaishi, Yamazaki, PRC65(2002).</a:t>
            </a:r>
          </a:p>
          <a:p>
            <a:r>
              <a:rPr lang="en-US" altLang="ja-JP" sz="1600" dirty="0" smtClean="0"/>
              <a:t>Shevchenko, PRC85(2012).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67604" y="4203005"/>
            <a:ext cx="3188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Kaiser, Siegel, Weise, NPA594(1995).</a:t>
            </a:r>
            <a:endParaRPr kumimoji="1" lang="en-US" altLang="ja-JP" sz="1600" dirty="0" smtClean="0"/>
          </a:p>
          <a:p>
            <a:r>
              <a:rPr lang="en-US" altLang="ja-JP" sz="1600" dirty="0" err="1" smtClean="0"/>
              <a:t>Oset</a:t>
            </a:r>
            <a:r>
              <a:rPr lang="en-US" altLang="ja-JP" sz="1600" dirty="0" smtClean="0"/>
              <a:t>, Ramos, NPA635(1998).</a:t>
            </a:r>
          </a:p>
          <a:p>
            <a:r>
              <a:rPr lang="en-US" altLang="ja-JP" sz="1600" dirty="0" err="1"/>
              <a:t>Hyodo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Jido</a:t>
            </a:r>
            <a:r>
              <a:rPr lang="en-US" altLang="ja-JP" sz="1600" dirty="0"/>
              <a:t>, </a:t>
            </a:r>
            <a:r>
              <a:rPr lang="en-US" altLang="ja-JP" sz="1600" dirty="0" smtClean="0"/>
              <a:t>PPNP67(2012).</a:t>
            </a:r>
            <a:endParaRPr lang="ja-JP" altLang="en-US" sz="1600" dirty="0"/>
          </a:p>
          <a:p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380312" y="1692707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HW potential</a:t>
            </a:r>
            <a:endParaRPr lang="en-US" altLang="ja-JP" sz="2000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5462535" y="1700808"/>
            <a:ext cx="1063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6679988" y="1523430"/>
            <a:ext cx="92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Re(</a:t>
            </a:r>
            <a:r>
              <a:rPr kumimoji="1" lang="en-US" altLang="ja-JP" i="1" dirty="0" smtClean="0"/>
              <a:t>f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79988" y="1733370"/>
            <a:ext cx="92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Im</a:t>
            </a:r>
            <a:r>
              <a:rPr kumimoji="1" lang="en-US" altLang="ja-JP" dirty="0" smtClean="0"/>
              <a:t>(</a:t>
            </a:r>
            <a:r>
              <a:rPr kumimoji="1" lang="en-US" altLang="ja-JP" i="1" dirty="0" smtClean="0"/>
              <a:t>f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cxnSp>
        <p:nvCxnSpPr>
          <p:cNvPr id="22" name="直線コネクタ 21"/>
          <p:cNvCxnSpPr/>
          <p:nvPr/>
        </p:nvCxnSpPr>
        <p:spPr>
          <a:xfrm>
            <a:off x="5462535" y="1916832"/>
            <a:ext cx="1063016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5436096" y="2204864"/>
            <a:ext cx="1063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5436096" y="2420888"/>
            <a:ext cx="1063016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7452300" y="2092817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AY potential</a:t>
            </a:r>
            <a:endParaRPr lang="en-US" altLang="ja-JP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79988" y="1988840"/>
            <a:ext cx="92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Re(</a:t>
            </a:r>
            <a:r>
              <a:rPr kumimoji="1" lang="en-US" altLang="ja-JP" i="1" dirty="0" smtClean="0"/>
              <a:t>f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679988" y="2267580"/>
            <a:ext cx="92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Im</a:t>
            </a:r>
            <a:r>
              <a:rPr kumimoji="1" lang="en-US" altLang="ja-JP" dirty="0" smtClean="0"/>
              <a:t>(</a:t>
            </a:r>
            <a:r>
              <a:rPr kumimoji="1" lang="en-US" altLang="ja-JP" i="1" dirty="0" smtClean="0"/>
              <a:t>f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27576" y="2780928"/>
            <a:ext cx="346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Hyodo</a:t>
            </a:r>
            <a:r>
              <a:rPr kumimoji="1" lang="en-US" altLang="ja-JP" dirty="0" smtClean="0"/>
              <a:t>, Weise, PRC77(2008)035204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44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3600" i="1" dirty="0" smtClean="0">
                <a:solidFill>
                  <a:srgbClr val="0000FF"/>
                </a:solidFill>
              </a:rPr>
              <a:t>Model of b</a:t>
            </a:r>
            <a:r>
              <a:rPr kumimoji="1" lang="en-US" altLang="ja-JP" sz="3600" i="1" dirty="0" smtClean="0">
                <a:solidFill>
                  <a:srgbClr val="0000FF"/>
                </a:solidFill>
              </a:rPr>
              <a:t>aryon-baryon interaction</a:t>
            </a:r>
            <a:endParaRPr kumimoji="1" lang="ja-JP" altLang="en-US" sz="3600" i="1" dirty="0">
              <a:solidFill>
                <a:srgbClr val="0000FF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8" y="1708474"/>
            <a:ext cx="3977863" cy="35237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68" y="2245025"/>
            <a:ext cx="1594485" cy="61531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45" y="2245025"/>
            <a:ext cx="3013710" cy="76962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042" y="4305096"/>
            <a:ext cx="1594485" cy="56769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06" y="5366311"/>
            <a:ext cx="1447800" cy="24765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06" y="5642536"/>
            <a:ext cx="1474470" cy="25146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06" y="5918761"/>
            <a:ext cx="1487805" cy="249555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26" y="5383917"/>
            <a:ext cx="1647825" cy="24765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513" y="5338260"/>
            <a:ext cx="1693545" cy="27051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503" y="5631567"/>
            <a:ext cx="1708785" cy="272415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4" y="5053564"/>
            <a:ext cx="782955" cy="25527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69" y="5078329"/>
            <a:ext cx="782955" cy="255270"/>
          </a:xfrm>
          <a:prstGeom prst="rect">
            <a:avLst/>
          </a:prstGeom>
        </p:spPr>
      </p:pic>
      <p:sp>
        <p:nvSpPr>
          <p:cNvPr id="34" name="角丸四角形 33"/>
          <p:cNvSpPr/>
          <p:nvPr/>
        </p:nvSpPr>
        <p:spPr>
          <a:xfrm>
            <a:off x="395536" y="1427584"/>
            <a:ext cx="8486233" cy="23614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5" y="1196752"/>
            <a:ext cx="50499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NN potential (Yamaguchi potential)</a:t>
            </a:r>
            <a:endParaRPr kumimoji="1" lang="ja-JP" altLang="en-US" sz="2400" i="1" dirty="0"/>
          </a:p>
        </p:txBody>
      </p:sp>
      <p:sp>
        <p:nvSpPr>
          <p:cNvPr id="36" name="角丸四角形 35"/>
          <p:cNvSpPr/>
          <p:nvPr/>
        </p:nvSpPr>
        <p:spPr>
          <a:xfrm>
            <a:off x="478255" y="4135818"/>
            <a:ext cx="8486233" cy="21714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3884518"/>
            <a:ext cx="1944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i="1" dirty="0"/>
              <a:t>Y</a:t>
            </a:r>
            <a:r>
              <a:rPr lang="en-US" altLang="ja-JP" sz="2400" i="1" dirty="0" smtClean="0"/>
              <a:t>N potential</a:t>
            </a:r>
            <a:endParaRPr kumimoji="1" lang="ja-JP" altLang="en-US" sz="2400" i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028061" y="3946073"/>
            <a:ext cx="41362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i="1" dirty="0" smtClean="0"/>
              <a:t>Torres, </a:t>
            </a:r>
            <a:r>
              <a:rPr kumimoji="1" lang="en-US" altLang="ja-JP" sz="1600" i="1" dirty="0" err="1" smtClean="0"/>
              <a:t>Dalitz</a:t>
            </a:r>
            <a:r>
              <a:rPr kumimoji="1" lang="en-US" altLang="ja-JP" sz="1600" i="1" dirty="0" smtClean="0"/>
              <a:t>, </a:t>
            </a:r>
            <a:r>
              <a:rPr kumimoji="1" lang="en-US" altLang="ja-JP" sz="1600" i="1" dirty="0" err="1" smtClean="0"/>
              <a:t>Deloff</a:t>
            </a:r>
            <a:r>
              <a:rPr kumimoji="1" lang="en-US" altLang="ja-JP" sz="1600" i="1" dirty="0" smtClean="0"/>
              <a:t>, PLB 174, 213 (1986)</a:t>
            </a:r>
            <a:endParaRPr kumimoji="1" lang="ja-JP" altLang="en-US" sz="1600" i="1" dirty="0"/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19952"/>
            <a:ext cx="5760640" cy="554584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73B5-1A79-4100-8500-69DAB9930D97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pic>
        <p:nvPicPr>
          <p:cNvPr id="20" name="図 1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98" y="3284984"/>
            <a:ext cx="168211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i="1" dirty="0" smtClean="0">
                <a:solidFill>
                  <a:schemeClr val="tx2"/>
                </a:solidFill>
              </a:rPr>
              <a:t>K</a:t>
            </a:r>
            <a:r>
              <a:rPr kumimoji="1" lang="en-US" altLang="ja-JP" i="1" baseline="30000" dirty="0" smtClean="0">
                <a:solidFill>
                  <a:schemeClr val="tx2"/>
                </a:solidFill>
              </a:rPr>
              <a:t>-</a:t>
            </a:r>
            <a:r>
              <a:rPr kumimoji="1" lang="en-US" altLang="ja-JP" i="1" dirty="0" smtClean="0">
                <a:solidFill>
                  <a:schemeClr val="tx2"/>
                </a:solidFill>
              </a:rPr>
              <a:t>p scattering length</a:t>
            </a:r>
            <a:endParaRPr kumimoji="1" lang="ja-JP" altLang="en-US" i="1" dirty="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SIDDHARTA</a:t>
            </a:r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 E-dep.			E-</a:t>
            </a:r>
            <a:r>
              <a:rPr kumimoji="1" lang="en-US" altLang="ja-JP" dirty="0" err="1" smtClean="0"/>
              <a:t>indep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210E-4C4A-4364-BC6C-8F1D69C979BA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20" name="図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17" y="2295154"/>
            <a:ext cx="3981450" cy="27432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58807"/>
            <a:ext cx="3096344" cy="30085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94775"/>
            <a:ext cx="2865120" cy="30861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42478"/>
            <a:ext cx="2865119" cy="33129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13" y="3578739"/>
            <a:ext cx="2686050" cy="26098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13" y="3994775"/>
            <a:ext cx="2865120" cy="30861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13" y="4437158"/>
            <a:ext cx="2668905" cy="3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i="1" dirty="0" smtClean="0">
                <a:solidFill>
                  <a:srgbClr val="0000FF"/>
                </a:solidFill>
              </a:rPr>
              <a:t>Coupling constant</a:t>
            </a:r>
            <a:endParaRPr kumimoji="1" lang="ja-JP" altLang="en-US" i="1" dirty="0">
              <a:solidFill>
                <a:srgbClr val="0000FF"/>
              </a:solidFill>
            </a:endParaRPr>
          </a:p>
        </p:txBody>
      </p:sp>
      <p:pic>
        <p:nvPicPr>
          <p:cNvPr id="5" name="図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699792" y="1556792"/>
            <a:ext cx="3318127" cy="1152128"/>
          </a:xfrm>
          <a:prstGeom prst="rect">
            <a:avLst/>
          </a:prstGeom>
          <a:noFill/>
        </p:spPr>
      </p:pic>
      <p:pic>
        <p:nvPicPr>
          <p:cNvPr id="6" name="図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627784" y="2996952"/>
            <a:ext cx="4250984" cy="1584176"/>
          </a:xfrm>
          <a:prstGeom prst="rect">
            <a:avLst/>
          </a:prstGeom>
          <a:noFill/>
        </p:spPr>
      </p:pic>
      <p:pic>
        <p:nvPicPr>
          <p:cNvPr id="7" name="図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699792" y="5013176"/>
            <a:ext cx="1512169" cy="468807"/>
          </a:xfrm>
          <a:prstGeom prst="rect">
            <a:avLst/>
          </a:prstGeom>
          <a:noFill/>
        </p:spPr>
      </p:pic>
      <p:pic>
        <p:nvPicPr>
          <p:cNvPr id="8" name="図 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699792" y="5661248"/>
            <a:ext cx="1595005" cy="432048"/>
          </a:xfrm>
          <a:prstGeom prst="rect">
            <a:avLst/>
          </a:prstGeom>
          <a:noFill/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BA63-6F6B-4EB8-9D2A-107BA6EABDDA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03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i="1" dirty="0" smtClean="0">
                <a:solidFill>
                  <a:srgbClr val="0000FF"/>
                </a:solidFill>
              </a:rPr>
              <a:t>Meson Octet</a:t>
            </a:r>
            <a:endParaRPr kumimoji="1" lang="ja-JP" altLang="en-US" i="1" dirty="0">
              <a:solidFill>
                <a:srgbClr val="0000FF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24" y="1844824"/>
            <a:ext cx="5534025" cy="236410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51" y="4509120"/>
            <a:ext cx="4789170" cy="676275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A7EF-8331-4698-9B71-A1C905AA02BE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55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i="1" dirty="0" smtClean="0">
                <a:solidFill>
                  <a:srgbClr val="0000FF"/>
                </a:solidFill>
              </a:rPr>
              <a:t>Baryon Octet</a:t>
            </a:r>
            <a:endParaRPr kumimoji="1" lang="ja-JP" altLang="en-US" i="1" dirty="0">
              <a:solidFill>
                <a:srgbClr val="0000FF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6526530" cy="23317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74" y="4797152"/>
            <a:ext cx="6671310" cy="676275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5363-E7B0-4520-9230-4C020E6FE744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03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i="1" dirty="0" smtClean="0">
                <a:solidFill>
                  <a:srgbClr val="002060"/>
                </a:solidFill>
              </a:rPr>
              <a:t>Signature of </a:t>
            </a:r>
            <a:br>
              <a:rPr kumimoji="1" lang="en-US" altLang="ja-JP" i="1" dirty="0" smtClean="0">
                <a:solidFill>
                  <a:srgbClr val="002060"/>
                </a:solidFill>
              </a:rPr>
            </a:br>
            <a:r>
              <a:rPr kumimoji="1" lang="en-US" altLang="ja-JP" i="1" dirty="0" smtClean="0">
                <a:solidFill>
                  <a:srgbClr val="002060"/>
                </a:solidFill>
              </a:rPr>
              <a:t>strange </a:t>
            </a:r>
            <a:r>
              <a:rPr lang="en-US" altLang="ja-JP" i="1" dirty="0" err="1" smtClean="0">
                <a:solidFill>
                  <a:srgbClr val="002060"/>
                </a:solidFill>
              </a:rPr>
              <a:t>d</a:t>
            </a:r>
            <a:r>
              <a:rPr kumimoji="1" lang="en-US" altLang="ja-JP" i="1" dirty="0" err="1" smtClean="0">
                <a:solidFill>
                  <a:srgbClr val="002060"/>
                </a:solidFill>
              </a:rPr>
              <a:t>ibaryon</a:t>
            </a:r>
            <a:r>
              <a:rPr kumimoji="1" lang="en-US" altLang="ja-JP" i="1" dirty="0" smtClean="0">
                <a:solidFill>
                  <a:srgbClr val="002060"/>
                </a:solidFill>
              </a:rPr>
              <a:t> resonance</a:t>
            </a:r>
            <a:endParaRPr kumimoji="1" lang="ja-JP" altLang="en-US" i="1" dirty="0">
              <a:solidFill>
                <a:srgbClr val="00206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5ACA-D874-4EFF-A612-21FB73D786D2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2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i="1" dirty="0" smtClean="0">
                <a:solidFill>
                  <a:srgbClr val="0000FF"/>
                </a:solidFill>
              </a:rPr>
              <a:t>AGS equations</a:t>
            </a:r>
            <a:endParaRPr kumimoji="1" lang="ja-JP" altLang="en-US" i="1" dirty="0">
              <a:solidFill>
                <a:srgbClr val="0000FF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484784"/>
            <a:ext cx="7949565" cy="317373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58" y="5325338"/>
            <a:ext cx="855345" cy="20764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58" y="4991265"/>
            <a:ext cx="933450" cy="24193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75" y="5605052"/>
            <a:ext cx="815340" cy="17907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85" y="5827612"/>
            <a:ext cx="948690" cy="19431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785" y="6066839"/>
            <a:ext cx="874395" cy="251460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DD92-EFA0-4440-AD58-FF6848AA78B8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96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3200" i="1" dirty="0" smtClean="0">
                <a:solidFill>
                  <a:srgbClr val="0000FF"/>
                </a:solidFill>
              </a:rPr>
              <a:t>Break-up cross section</a:t>
            </a:r>
            <a:endParaRPr kumimoji="1" lang="ja-JP" altLang="en-US" sz="3200" i="1" dirty="0">
              <a:solidFill>
                <a:srgbClr val="0000FF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37A6-783C-4E45-8E72-E08DBA1C2480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766686" y="1412776"/>
            <a:ext cx="2072796" cy="788709"/>
            <a:chOff x="1235630" y="4592116"/>
            <a:chExt cx="3000331" cy="1157140"/>
          </a:xfrm>
        </p:grpSpPr>
        <p:cxnSp>
          <p:nvCxnSpPr>
            <p:cNvPr id="9" name="直線コネクタ 8"/>
            <p:cNvCxnSpPr/>
            <p:nvPr/>
          </p:nvCxnSpPr>
          <p:spPr>
            <a:xfrm flipV="1">
              <a:off x="3539886" y="4941168"/>
              <a:ext cx="392044" cy="36004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V="1">
              <a:off x="2243742" y="4725144"/>
              <a:ext cx="864096" cy="57606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5400000" flipH="1" flipV="1">
              <a:off x="3323862" y="5333212"/>
              <a:ext cx="288032" cy="2240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5400000" flipH="1" flipV="1">
              <a:off x="3267856" y="5333212"/>
              <a:ext cx="288032" cy="2240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1451654" y="5517232"/>
              <a:ext cx="56006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1451654" y="5589240"/>
              <a:ext cx="56006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2347754" y="5373216"/>
              <a:ext cx="560062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2291747" y="5445224"/>
              <a:ext cx="448050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2291747" y="5589240"/>
              <a:ext cx="168018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3579890" y="5301208"/>
              <a:ext cx="39204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円/楕円 18"/>
            <p:cNvSpPr/>
            <p:nvPr/>
          </p:nvSpPr>
          <p:spPr>
            <a:xfrm>
              <a:off x="3523884" y="5157192"/>
              <a:ext cx="112012" cy="2160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683790" y="5517232"/>
              <a:ext cx="672075" cy="124433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1466268" y="4848266"/>
              <a:ext cx="488373" cy="422563"/>
            </a:xfrm>
            <a:custGeom>
              <a:avLst/>
              <a:gdLst>
                <a:gd name="connsiteX0" fmla="*/ 0 w 488373"/>
                <a:gd name="connsiteY0" fmla="*/ 60613 h 422563"/>
                <a:gd name="connsiteX1" fmla="*/ 114300 w 488373"/>
                <a:gd name="connsiteY1" fmla="*/ 29441 h 422563"/>
                <a:gd name="connsiteX2" fmla="*/ 114300 w 488373"/>
                <a:gd name="connsiteY2" fmla="*/ 237259 h 422563"/>
                <a:gd name="connsiteX3" fmla="*/ 259773 w 488373"/>
                <a:gd name="connsiteY3" fmla="*/ 154131 h 422563"/>
                <a:gd name="connsiteX4" fmla="*/ 228600 w 488373"/>
                <a:gd name="connsiteY4" fmla="*/ 341168 h 422563"/>
                <a:gd name="connsiteX5" fmla="*/ 374073 w 488373"/>
                <a:gd name="connsiteY5" fmla="*/ 247650 h 422563"/>
                <a:gd name="connsiteX6" fmla="*/ 353291 w 488373"/>
                <a:gd name="connsiteY6" fmla="*/ 403513 h 422563"/>
                <a:gd name="connsiteX7" fmla="*/ 467591 w 488373"/>
                <a:gd name="connsiteY7" fmla="*/ 361950 h 422563"/>
                <a:gd name="connsiteX8" fmla="*/ 477982 w 488373"/>
                <a:gd name="connsiteY8" fmla="*/ 382731 h 42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8373" h="422563">
                  <a:moveTo>
                    <a:pt x="0" y="60613"/>
                  </a:moveTo>
                  <a:cubicBezTo>
                    <a:pt x="47625" y="30306"/>
                    <a:pt x="95250" y="0"/>
                    <a:pt x="114300" y="29441"/>
                  </a:cubicBezTo>
                  <a:cubicBezTo>
                    <a:pt x="133350" y="58882"/>
                    <a:pt x="90054" y="216477"/>
                    <a:pt x="114300" y="237259"/>
                  </a:cubicBezTo>
                  <a:cubicBezTo>
                    <a:pt x="138546" y="258041"/>
                    <a:pt x="240723" y="136813"/>
                    <a:pt x="259773" y="154131"/>
                  </a:cubicBezTo>
                  <a:cubicBezTo>
                    <a:pt x="278823" y="171449"/>
                    <a:pt x="209550" y="325581"/>
                    <a:pt x="228600" y="341168"/>
                  </a:cubicBezTo>
                  <a:cubicBezTo>
                    <a:pt x="247650" y="356755"/>
                    <a:pt x="353291" y="237259"/>
                    <a:pt x="374073" y="247650"/>
                  </a:cubicBezTo>
                  <a:cubicBezTo>
                    <a:pt x="394855" y="258041"/>
                    <a:pt x="337705" y="384463"/>
                    <a:pt x="353291" y="403513"/>
                  </a:cubicBezTo>
                  <a:cubicBezTo>
                    <a:pt x="368877" y="422563"/>
                    <a:pt x="446809" y="365414"/>
                    <a:pt x="467591" y="361950"/>
                  </a:cubicBezTo>
                  <a:cubicBezTo>
                    <a:pt x="488373" y="358486"/>
                    <a:pt x="483177" y="370608"/>
                    <a:pt x="477982" y="382731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図 21" descr="txp_fig.pn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4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307638" y="4725144"/>
              <a:ext cx="169792" cy="233936"/>
            </a:xfrm>
            <a:prstGeom prst="rect">
              <a:avLst/>
            </a:prstGeom>
            <a:noFill/>
          </p:spPr>
        </p:pic>
        <p:pic>
          <p:nvPicPr>
            <p:cNvPr id="23" name="図 22" descr="txp_fig.pn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4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235630" y="5373216"/>
              <a:ext cx="180019" cy="248026"/>
            </a:xfrm>
            <a:prstGeom prst="rect">
              <a:avLst/>
            </a:prstGeom>
            <a:noFill/>
          </p:spPr>
        </p:pic>
        <p:pic>
          <p:nvPicPr>
            <p:cNvPr id="24" name="図 23" descr="txp_fig.pn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5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144732" y="4592116"/>
              <a:ext cx="248026" cy="232024"/>
            </a:xfrm>
            <a:prstGeom prst="rect">
              <a:avLst/>
            </a:prstGeom>
            <a:noFill/>
          </p:spPr>
        </p:pic>
        <p:pic>
          <p:nvPicPr>
            <p:cNvPr id="25" name="図 24" descr="txp_fig.pn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5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4043942" y="4869160"/>
              <a:ext cx="180018" cy="180018"/>
            </a:xfrm>
            <a:prstGeom prst="rect">
              <a:avLst/>
            </a:prstGeom>
            <a:noFill/>
          </p:spPr>
        </p:pic>
        <p:pic>
          <p:nvPicPr>
            <p:cNvPr id="26" name="図 25" descr="txp_fig.pn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5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4032832" y="5202088"/>
              <a:ext cx="200019" cy="232022"/>
            </a:xfrm>
            <a:prstGeom prst="rect">
              <a:avLst/>
            </a:prstGeom>
            <a:noFill/>
          </p:spPr>
        </p:pic>
        <p:pic>
          <p:nvPicPr>
            <p:cNvPr id="27" name="図 26" descr="txp_fig.pn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5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971934" y="5517232"/>
              <a:ext cx="264027" cy="232024"/>
            </a:xfrm>
            <a:prstGeom prst="rect">
              <a:avLst/>
            </a:prstGeom>
            <a:noFill/>
          </p:spPr>
        </p:pic>
        <p:sp>
          <p:nvSpPr>
            <p:cNvPr id="28" name="円/楕円 27"/>
            <p:cNvSpPr/>
            <p:nvPr/>
          </p:nvSpPr>
          <p:spPr>
            <a:xfrm>
              <a:off x="1899704" y="5085184"/>
              <a:ext cx="448050" cy="6480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3303482" y="1426260"/>
            <a:ext cx="2340278" cy="721185"/>
            <a:chOff x="4884035" y="4653136"/>
            <a:chExt cx="3371481" cy="1080120"/>
          </a:xfrm>
        </p:grpSpPr>
        <p:pic>
          <p:nvPicPr>
            <p:cNvPr id="30" name="図 29" descr="txp_fig.pn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5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5100059" y="4797152"/>
              <a:ext cx="432048" cy="232025"/>
            </a:xfrm>
            <a:prstGeom prst="rect">
              <a:avLst/>
            </a:prstGeom>
            <a:noFill/>
          </p:spPr>
        </p:pic>
        <p:pic>
          <p:nvPicPr>
            <p:cNvPr id="31" name="図 30" descr="txp_fig.pn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5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4884035" y="5373216"/>
              <a:ext cx="504056" cy="305377"/>
            </a:xfrm>
            <a:prstGeom prst="rect">
              <a:avLst/>
            </a:prstGeom>
            <a:noFill/>
          </p:spPr>
        </p:pic>
        <p:cxnSp>
          <p:nvCxnSpPr>
            <p:cNvPr id="32" name="直線コネクタ 31"/>
            <p:cNvCxnSpPr/>
            <p:nvPr/>
          </p:nvCxnSpPr>
          <p:spPr>
            <a:xfrm rot="5400000" flipH="1" flipV="1">
              <a:off x="7332307" y="5333212"/>
              <a:ext cx="288032" cy="2240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rot="5400000" flipH="1" flipV="1">
              <a:off x="7276301" y="5333212"/>
              <a:ext cx="288032" cy="2240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5460099" y="5445224"/>
              <a:ext cx="56006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5460099" y="5517232"/>
              <a:ext cx="56006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5460099" y="5589240"/>
              <a:ext cx="56006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5460099" y="4941168"/>
              <a:ext cx="560062" cy="21602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6356199" y="5373216"/>
              <a:ext cx="560062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6300192" y="5445224"/>
              <a:ext cx="448050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6300192" y="5589240"/>
              <a:ext cx="168018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V="1">
              <a:off x="6188181" y="4797152"/>
              <a:ext cx="1176131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円/楕円 41"/>
            <p:cNvSpPr/>
            <p:nvPr/>
          </p:nvSpPr>
          <p:spPr>
            <a:xfrm>
              <a:off x="5908149" y="5085184"/>
              <a:ext cx="448050" cy="6480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3" name="直線コネクタ 42"/>
            <p:cNvCxnSpPr/>
            <p:nvPr/>
          </p:nvCxnSpPr>
          <p:spPr>
            <a:xfrm flipV="1">
              <a:off x="7588335" y="4941168"/>
              <a:ext cx="392044" cy="36004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>
              <a:off x="7588335" y="5301208"/>
              <a:ext cx="39204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円/楕円 44"/>
            <p:cNvSpPr/>
            <p:nvPr/>
          </p:nvSpPr>
          <p:spPr>
            <a:xfrm>
              <a:off x="7532329" y="5157192"/>
              <a:ext cx="112012" cy="2160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6692236" y="5517232"/>
              <a:ext cx="672075" cy="72008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7" name="図 46" descr="txp_fig.pn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5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8063497" y="4824264"/>
              <a:ext cx="180018" cy="180018"/>
            </a:xfrm>
            <a:prstGeom prst="rect">
              <a:avLst/>
            </a:prstGeom>
            <a:noFill/>
          </p:spPr>
        </p:pic>
        <p:pic>
          <p:nvPicPr>
            <p:cNvPr id="48" name="図 47" descr="txp_fig.pn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5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8052387" y="5157192"/>
              <a:ext cx="200019" cy="232022"/>
            </a:xfrm>
            <a:prstGeom prst="rect">
              <a:avLst/>
            </a:prstGeom>
            <a:noFill/>
          </p:spPr>
        </p:pic>
        <p:pic>
          <p:nvPicPr>
            <p:cNvPr id="49" name="図 48" descr="txp_fig.pn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5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7991489" y="5472336"/>
              <a:ext cx="264027" cy="232024"/>
            </a:xfrm>
            <a:prstGeom prst="rect">
              <a:avLst/>
            </a:prstGeom>
            <a:noFill/>
          </p:spPr>
        </p:pic>
        <p:pic>
          <p:nvPicPr>
            <p:cNvPr id="50" name="図 49" descr="txp_fig.pn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5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7404315" y="4653136"/>
              <a:ext cx="264027" cy="232024"/>
            </a:xfrm>
            <a:prstGeom prst="rect">
              <a:avLst/>
            </a:prstGeom>
            <a:noFill/>
          </p:spPr>
        </p:pic>
      </p:grpSp>
      <p:sp>
        <p:nvSpPr>
          <p:cNvPr id="51" name="円/楕円 50"/>
          <p:cNvSpPr/>
          <p:nvPr/>
        </p:nvSpPr>
        <p:spPr>
          <a:xfrm rot="20442515">
            <a:off x="1608232" y="1589796"/>
            <a:ext cx="1655276" cy="724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 rot="20442515">
            <a:off x="4355664" y="1521846"/>
            <a:ext cx="1655276" cy="724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9" name="グループ化 108"/>
          <p:cNvGrpSpPr/>
          <p:nvPr/>
        </p:nvGrpSpPr>
        <p:grpSpPr>
          <a:xfrm>
            <a:off x="249057" y="3631232"/>
            <a:ext cx="2098482" cy="805880"/>
            <a:chOff x="395536" y="2620728"/>
            <a:chExt cx="3118177" cy="1095169"/>
          </a:xfrm>
        </p:grpSpPr>
        <p:cxnSp>
          <p:nvCxnSpPr>
            <p:cNvPr id="53" name="直線コネクタ 52"/>
            <p:cNvCxnSpPr/>
            <p:nvPr/>
          </p:nvCxnSpPr>
          <p:spPr>
            <a:xfrm>
              <a:off x="2458073" y="2865078"/>
              <a:ext cx="6729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2458073" y="3212976"/>
              <a:ext cx="6729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2458073" y="3518586"/>
              <a:ext cx="6729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1187625" y="2837512"/>
              <a:ext cx="5503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1187624" y="2924944"/>
              <a:ext cx="5503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1187625" y="3557592"/>
              <a:ext cx="5503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角丸四角形 60"/>
            <p:cNvSpPr/>
            <p:nvPr/>
          </p:nvSpPr>
          <p:spPr>
            <a:xfrm>
              <a:off x="1737993" y="2693496"/>
              <a:ext cx="864096" cy="10081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64" name="図 63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732502"/>
              <a:ext cx="729841" cy="378436"/>
            </a:xfrm>
            <a:prstGeom prst="rect">
              <a:avLst/>
            </a:prstGeom>
          </p:spPr>
        </p:pic>
        <p:pic>
          <p:nvPicPr>
            <p:cNvPr id="65" name="図 64" descr="txp_fig.pn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616528" y="3399287"/>
              <a:ext cx="364921" cy="316610"/>
            </a:xfrm>
            <a:prstGeom prst="rect">
              <a:avLst/>
            </a:prstGeom>
            <a:noFill/>
          </p:spPr>
        </p:pic>
        <p:pic>
          <p:nvPicPr>
            <p:cNvPr id="66" name="図 65" descr="txp_fig.pn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216509" y="2620728"/>
              <a:ext cx="235198" cy="232208"/>
            </a:xfrm>
            <a:prstGeom prst="rect">
              <a:avLst/>
            </a:prstGeom>
            <a:noFill/>
          </p:spPr>
        </p:pic>
        <p:pic>
          <p:nvPicPr>
            <p:cNvPr id="67" name="図 66" descr="txp_fig.pn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229482" y="3005690"/>
              <a:ext cx="271258" cy="310660"/>
            </a:xfrm>
            <a:prstGeom prst="rect">
              <a:avLst/>
            </a:prstGeom>
            <a:noFill/>
          </p:spPr>
        </p:pic>
        <p:pic>
          <p:nvPicPr>
            <p:cNvPr id="68" name="図 67" descr="txp_fig.pn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216509" y="3428663"/>
              <a:ext cx="297204" cy="257858"/>
            </a:xfrm>
            <a:prstGeom prst="rect">
              <a:avLst/>
            </a:prstGeom>
            <a:noFill/>
          </p:spPr>
        </p:pic>
      </p:grpSp>
      <p:sp>
        <p:nvSpPr>
          <p:cNvPr id="108" name="テキスト ボックス 107"/>
          <p:cNvSpPr txBox="1"/>
          <p:nvPr/>
        </p:nvSpPr>
        <p:spPr>
          <a:xfrm>
            <a:off x="2334859" y="3646949"/>
            <a:ext cx="455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=</a:t>
            </a:r>
            <a:endParaRPr kumimoji="1" lang="ja-JP" altLang="en-US" sz="4000" dirty="0"/>
          </a:p>
        </p:txBody>
      </p:sp>
      <p:cxnSp>
        <p:nvCxnSpPr>
          <p:cNvPr id="110" name="直線コネクタ 109"/>
          <p:cNvCxnSpPr/>
          <p:nvPr/>
        </p:nvCxnSpPr>
        <p:spPr>
          <a:xfrm>
            <a:off x="3697397" y="3167748"/>
            <a:ext cx="1217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>
            <a:off x="3805503" y="3262210"/>
            <a:ext cx="11093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>
            <a:off x="3897731" y="3694206"/>
            <a:ext cx="13472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>
            <a:off x="3312452" y="3146889"/>
            <a:ext cx="5218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>
            <a:off x="3312452" y="3241352"/>
            <a:ext cx="5218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flipV="1">
            <a:off x="5018790" y="2928934"/>
            <a:ext cx="332481" cy="2063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>
            <a:off x="5018790" y="3274150"/>
            <a:ext cx="332481" cy="1002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>
            <a:off x="3312452" y="3691777"/>
            <a:ext cx="5218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角丸四角形 117"/>
          <p:cNvSpPr/>
          <p:nvPr/>
        </p:nvSpPr>
        <p:spPr>
          <a:xfrm>
            <a:off x="3589295" y="3037911"/>
            <a:ext cx="504482" cy="762844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9" name="角丸四角形 118"/>
          <p:cNvSpPr/>
          <p:nvPr/>
        </p:nvSpPr>
        <p:spPr>
          <a:xfrm>
            <a:off x="4482497" y="3108301"/>
            <a:ext cx="198129" cy="2661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/>
          <p:nvPr/>
        </p:nvSpPr>
        <p:spPr>
          <a:xfrm>
            <a:off x="4914889" y="3037911"/>
            <a:ext cx="207800" cy="33649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1" name="図 1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257" y="3067427"/>
            <a:ext cx="476000" cy="251039"/>
          </a:xfrm>
          <a:prstGeom prst="rect">
            <a:avLst/>
          </a:prstGeom>
        </p:spPr>
      </p:pic>
      <p:pic>
        <p:nvPicPr>
          <p:cNvPr id="122" name="図 12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986570" y="3576846"/>
            <a:ext cx="206345" cy="234721"/>
          </a:xfrm>
          <a:prstGeom prst="rect">
            <a:avLst/>
          </a:prstGeom>
          <a:noFill/>
        </p:spPr>
      </p:pic>
      <p:pic>
        <p:nvPicPr>
          <p:cNvPr id="123" name="図 12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416378" y="2841077"/>
            <a:ext cx="135746" cy="175713"/>
          </a:xfrm>
          <a:prstGeom prst="rect">
            <a:avLst/>
          </a:prstGeom>
          <a:noFill/>
        </p:spPr>
      </p:pic>
      <p:pic>
        <p:nvPicPr>
          <p:cNvPr id="124" name="図 123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388077" y="3274150"/>
            <a:ext cx="156559" cy="235078"/>
          </a:xfrm>
          <a:prstGeom prst="rect">
            <a:avLst/>
          </a:prstGeom>
          <a:noFill/>
        </p:spPr>
      </p:pic>
      <p:pic>
        <p:nvPicPr>
          <p:cNvPr id="125" name="図 124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380590" y="3594216"/>
            <a:ext cx="171534" cy="195122"/>
          </a:xfrm>
          <a:prstGeom prst="rect">
            <a:avLst/>
          </a:prstGeom>
          <a:noFill/>
        </p:spPr>
      </p:pic>
      <p:sp>
        <p:nvSpPr>
          <p:cNvPr id="126" name="テキスト ボックス 125"/>
          <p:cNvSpPr txBox="1"/>
          <p:nvPr/>
        </p:nvSpPr>
        <p:spPr>
          <a:xfrm>
            <a:off x="3626767" y="3164336"/>
            <a:ext cx="457161" cy="442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X</a:t>
            </a:r>
            <a:endParaRPr kumimoji="1" lang="ja-JP" altLang="en-US" sz="3200" dirty="0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4383136" y="2922542"/>
            <a:ext cx="636166" cy="442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Symbol" pitchFamily="18" charset="2"/>
              </a:rPr>
              <a:t>t</a:t>
            </a:r>
            <a:endParaRPr kumimoji="1" lang="ja-JP" altLang="en-US" sz="3200" dirty="0">
              <a:latin typeface="Symbol" pitchFamily="18" charset="2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4864555" y="2969121"/>
            <a:ext cx="380423" cy="349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g</a:t>
            </a:r>
            <a:endParaRPr kumimoji="1" lang="ja-JP" altLang="en-US" sz="2400" dirty="0"/>
          </a:p>
        </p:txBody>
      </p:sp>
      <p:pic>
        <p:nvPicPr>
          <p:cNvPr id="138" name="図 13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33" y="2789511"/>
            <a:ext cx="476000" cy="251039"/>
          </a:xfrm>
          <a:prstGeom prst="rect">
            <a:avLst/>
          </a:prstGeom>
        </p:spPr>
      </p:pic>
      <p:pic>
        <p:nvPicPr>
          <p:cNvPr id="140" name="図 1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55" y="2789511"/>
            <a:ext cx="425547" cy="235800"/>
          </a:xfrm>
          <a:prstGeom prst="rect">
            <a:avLst/>
          </a:prstGeom>
        </p:spPr>
      </p:pic>
      <p:cxnSp>
        <p:nvCxnSpPr>
          <p:cNvPr id="171" name="直線コネクタ 170"/>
          <p:cNvCxnSpPr/>
          <p:nvPr/>
        </p:nvCxnSpPr>
        <p:spPr>
          <a:xfrm>
            <a:off x="6889236" y="3110630"/>
            <a:ext cx="1217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/>
          <p:nvPr/>
        </p:nvCxnSpPr>
        <p:spPr>
          <a:xfrm>
            <a:off x="6997342" y="3205092"/>
            <a:ext cx="11093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/>
          <p:nvPr/>
        </p:nvCxnSpPr>
        <p:spPr>
          <a:xfrm>
            <a:off x="7089570" y="3637088"/>
            <a:ext cx="13472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/>
          <p:nvPr/>
        </p:nvCxnSpPr>
        <p:spPr>
          <a:xfrm>
            <a:off x="6504291" y="3089771"/>
            <a:ext cx="5218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6504291" y="3184234"/>
            <a:ext cx="5218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コネクタ 175"/>
          <p:cNvCxnSpPr/>
          <p:nvPr/>
        </p:nvCxnSpPr>
        <p:spPr>
          <a:xfrm flipV="1">
            <a:off x="8210629" y="2871816"/>
            <a:ext cx="332481" cy="2063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コネクタ 176"/>
          <p:cNvCxnSpPr/>
          <p:nvPr/>
        </p:nvCxnSpPr>
        <p:spPr>
          <a:xfrm>
            <a:off x="8210629" y="3217032"/>
            <a:ext cx="332481" cy="1002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/>
          <p:cNvCxnSpPr/>
          <p:nvPr/>
        </p:nvCxnSpPr>
        <p:spPr>
          <a:xfrm>
            <a:off x="6504291" y="3634659"/>
            <a:ext cx="5218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角丸四角形 178"/>
          <p:cNvSpPr/>
          <p:nvPr/>
        </p:nvSpPr>
        <p:spPr>
          <a:xfrm>
            <a:off x="6781134" y="2980793"/>
            <a:ext cx="504482" cy="762844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0" name="角丸四角形 179"/>
          <p:cNvSpPr/>
          <p:nvPr/>
        </p:nvSpPr>
        <p:spPr>
          <a:xfrm>
            <a:off x="7674336" y="3051183"/>
            <a:ext cx="198129" cy="2661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円/楕円 180"/>
          <p:cNvSpPr/>
          <p:nvPr/>
        </p:nvSpPr>
        <p:spPr>
          <a:xfrm>
            <a:off x="8106728" y="2980793"/>
            <a:ext cx="207800" cy="33649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2" name="図 18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96" y="3010309"/>
            <a:ext cx="476000" cy="251039"/>
          </a:xfrm>
          <a:prstGeom prst="rect">
            <a:avLst/>
          </a:prstGeom>
        </p:spPr>
      </p:pic>
      <p:pic>
        <p:nvPicPr>
          <p:cNvPr id="183" name="図 182" descr="txp_fig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178409" y="3519728"/>
            <a:ext cx="206345" cy="234721"/>
          </a:xfrm>
          <a:prstGeom prst="rect">
            <a:avLst/>
          </a:prstGeom>
          <a:noFill/>
        </p:spPr>
      </p:pic>
      <p:pic>
        <p:nvPicPr>
          <p:cNvPr id="184" name="図 183" descr="txp_fig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608217" y="2783959"/>
            <a:ext cx="135746" cy="175713"/>
          </a:xfrm>
          <a:prstGeom prst="rect">
            <a:avLst/>
          </a:prstGeom>
          <a:noFill/>
        </p:spPr>
      </p:pic>
      <p:pic>
        <p:nvPicPr>
          <p:cNvPr id="185" name="図 184" descr="txp_fig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579916" y="3217032"/>
            <a:ext cx="156559" cy="235078"/>
          </a:xfrm>
          <a:prstGeom prst="rect">
            <a:avLst/>
          </a:prstGeom>
          <a:noFill/>
        </p:spPr>
      </p:pic>
      <p:pic>
        <p:nvPicPr>
          <p:cNvPr id="186" name="図 185" descr="txp_fig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572429" y="3537098"/>
            <a:ext cx="171534" cy="195122"/>
          </a:xfrm>
          <a:prstGeom prst="rect">
            <a:avLst/>
          </a:prstGeom>
          <a:noFill/>
        </p:spPr>
      </p:pic>
      <p:sp>
        <p:nvSpPr>
          <p:cNvPr id="187" name="テキスト ボックス 186"/>
          <p:cNvSpPr txBox="1"/>
          <p:nvPr/>
        </p:nvSpPr>
        <p:spPr>
          <a:xfrm>
            <a:off x="6818606" y="3107218"/>
            <a:ext cx="457161" cy="442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X</a:t>
            </a:r>
            <a:endParaRPr kumimoji="1" lang="ja-JP" altLang="en-US" sz="3200" dirty="0"/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7574975" y="2865424"/>
            <a:ext cx="636166" cy="442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Symbol" pitchFamily="18" charset="2"/>
              </a:rPr>
              <a:t>t</a:t>
            </a:r>
            <a:endParaRPr kumimoji="1" lang="ja-JP" altLang="en-US" sz="3200" dirty="0">
              <a:latin typeface="Symbol" pitchFamily="18" charset="2"/>
            </a:endParaRP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8056394" y="2912003"/>
            <a:ext cx="380423" cy="349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g</a:t>
            </a:r>
            <a:endParaRPr kumimoji="1" lang="ja-JP" altLang="en-US" sz="2400" dirty="0"/>
          </a:p>
        </p:txBody>
      </p:sp>
      <p:pic>
        <p:nvPicPr>
          <p:cNvPr id="191" name="図 1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594" y="2732393"/>
            <a:ext cx="425547" cy="235800"/>
          </a:xfrm>
          <a:prstGeom prst="rect">
            <a:avLst/>
          </a:prstGeom>
        </p:spPr>
      </p:pic>
      <p:pic>
        <p:nvPicPr>
          <p:cNvPr id="193" name="図 19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733687"/>
            <a:ext cx="466725" cy="255270"/>
          </a:xfrm>
          <a:prstGeom prst="rect">
            <a:avLst/>
          </a:prstGeom>
        </p:spPr>
      </p:pic>
      <p:cxnSp>
        <p:nvCxnSpPr>
          <p:cNvPr id="195" name="直線コネクタ 194"/>
          <p:cNvCxnSpPr/>
          <p:nvPr/>
        </p:nvCxnSpPr>
        <p:spPr>
          <a:xfrm>
            <a:off x="3522582" y="4910830"/>
            <a:ext cx="1217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コネクタ 195"/>
          <p:cNvCxnSpPr/>
          <p:nvPr/>
        </p:nvCxnSpPr>
        <p:spPr>
          <a:xfrm>
            <a:off x="3630687" y="5005292"/>
            <a:ext cx="11093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/>
          <p:nvPr/>
        </p:nvCxnSpPr>
        <p:spPr>
          <a:xfrm>
            <a:off x="3722915" y="5437288"/>
            <a:ext cx="1347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/>
          <p:cNvCxnSpPr/>
          <p:nvPr/>
        </p:nvCxnSpPr>
        <p:spPr>
          <a:xfrm>
            <a:off x="3137636" y="4889971"/>
            <a:ext cx="5218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>
            <a:off x="3137636" y="4984434"/>
            <a:ext cx="5218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 flipV="1">
            <a:off x="4843974" y="4672016"/>
            <a:ext cx="332481" cy="2063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コネクタ 200"/>
          <p:cNvCxnSpPr/>
          <p:nvPr/>
        </p:nvCxnSpPr>
        <p:spPr>
          <a:xfrm>
            <a:off x="4843974" y="5017232"/>
            <a:ext cx="332481" cy="1002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/>
          <p:cNvCxnSpPr/>
          <p:nvPr/>
        </p:nvCxnSpPr>
        <p:spPr>
          <a:xfrm>
            <a:off x="3137636" y="5434859"/>
            <a:ext cx="5218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角丸四角形 202"/>
          <p:cNvSpPr/>
          <p:nvPr/>
        </p:nvSpPr>
        <p:spPr>
          <a:xfrm>
            <a:off x="3414479" y="4780993"/>
            <a:ext cx="504482" cy="762844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4" name="角丸四角形 203"/>
          <p:cNvSpPr/>
          <p:nvPr/>
        </p:nvSpPr>
        <p:spPr>
          <a:xfrm>
            <a:off x="4307681" y="4851383"/>
            <a:ext cx="198129" cy="2661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/楕円 204"/>
          <p:cNvSpPr/>
          <p:nvPr/>
        </p:nvSpPr>
        <p:spPr>
          <a:xfrm>
            <a:off x="4740074" y="4780993"/>
            <a:ext cx="207800" cy="33649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6" name="図 20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41" y="4810509"/>
            <a:ext cx="476000" cy="251039"/>
          </a:xfrm>
          <a:prstGeom prst="rect">
            <a:avLst/>
          </a:prstGeom>
        </p:spPr>
      </p:pic>
      <p:pic>
        <p:nvPicPr>
          <p:cNvPr id="207" name="図 206" descr="txp_fig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811754" y="5319928"/>
            <a:ext cx="206345" cy="234721"/>
          </a:xfrm>
          <a:prstGeom prst="rect">
            <a:avLst/>
          </a:prstGeom>
          <a:noFill/>
        </p:spPr>
      </p:pic>
      <p:pic>
        <p:nvPicPr>
          <p:cNvPr id="208" name="図 207" descr="txp_fig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241562" y="4584159"/>
            <a:ext cx="135746" cy="175713"/>
          </a:xfrm>
          <a:prstGeom prst="rect">
            <a:avLst/>
          </a:prstGeom>
          <a:noFill/>
        </p:spPr>
      </p:pic>
      <p:pic>
        <p:nvPicPr>
          <p:cNvPr id="209" name="図 208" descr="txp_fig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227839" y="5354162"/>
            <a:ext cx="156559" cy="235078"/>
          </a:xfrm>
          <a:prstGeom prst="rect">
            <a:avLst/>
          </a:prstGeom>
          <a:noFill/>
        </p:spPr>
      </p:pic>
      <p:pic>
        <p:nvPicPr>
          <p:cNvPr id="210" name="図 209" descr="txp_fig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219805" y="5031108"/>
            <a:ext cx="171534" cy="195122"/>
          </a:xfrm>
          <a:prstGeom prst="rect">
            <a:avLst/>
          </a:prstGeom>
          <a:noFill/>
        </p:spPr>
      </p:pic>
      <p:sp>
        <p:nvSpPr>
          <p:cNvPr id="211" name="テキスト ボックス 210"/>
          <p:cNvSpPr txBox="1"/>
          <p:nvPr/>
        </p:nvSpPr>
        <p:spPr>
          <a:xfrm>
            <a:off x="3451951" y="4907418"/>
            <a:ext cx="457161" cy="442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X</a:t>
            </a:r>
            <a:endParaRPr kumimoji="1" lang="ja-JP" altLang="en-US" sz="3200" dirty="0"/>
          </a:p>
        </p:txBody>
      </p:sp>
      <p:sp>
        <p:nvSpPr>
          <p:cNvPr id="212" name="テキスト ボックス 211"/>
          <p:cNvSpPr txBox="1"/>
          <p:nvPr/>
        </p:nvSpPr>
        <p:spPr>
          <a:xfrm>
            <a:off x="4208321" y="4665624"/>
            <a:ext cx="636166" cy="442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Symbol" pitchFamily="18" charset="2"/>
              </a:rPr>
              <a:t>t</a:t>
            </a:r>
            <a:endParaRPr kumimoji="1" lang="ja-JP" altLang="en-US" sz="3200" dirty="0">
              <a:latin typeface="Symbol" pitchFamily="18" charset="2"/>
            </a:endParaRPr>
          </a:p>
        </p:txBody>
      </p:sp>
      <p:sp>
        <p:nvSpPr>
          <p:cNvPr id="213" name="テキスト ボックス 212"/>
          <p:cNvSpPr txBox="1"/>
          <p:nvPr/>
        </p:nvSpPr>
        <p:spPr>
          <a:xfrm>
            <a:off x="4689739" y="4712203"/>
            <a:ext cx="380424" cy="349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g</a:t>
            </a:r>
            <a:endParaRPr kumimoji="1" lang="ja-JP" altLang="en-US" sz="2400" dirty="0"/>
          </a:p>
        </p:txBody>
      </p:sp>
      <p:pic>
        <p:nvPicPr>
          <p:cNvPr id="216" name="図 21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41" y="4533887"/>
            <a:ext cx="491490" cy="255270"/>
          </a:xfrm>
          <a:prstGeom prst="rect">
            <a:avLst/>
          </a:prstGeom>
        </p:spPr>
      </p:pic>
      <p:pic>
        <p:nvPicPr>
          <p:cNvPr id="217" name="図 21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61" y="4533887"/>
            <a:ext cx="491490" cy="255270"/>
          </a:xfrm>
          <a:prstGeom prst="rect">
            <a:avLst/>
          </a:prstGeom>
        </p:spPr>
      </p:pic>
      <p:cxnSp>
        <p:nvCxnSpPr>
          <p:cNvPr id="219" name="直線コネクタ 218"/>
          <p:cNvCxnSpPr/>
          <p:nvPr/>
        </p:nvCxnSpPr>
        <p:spPr>
          <a:xfrm>
            <a:off x="6879707" y="4910832"/>
            <a:ext cx="1217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コネクタ 219"/>
          <p:cNvCxnSpPr/>
          <p:nvPr/>
        </p:nvCxnSpPr>
        <p:spPr>
          <a:xfrm>
            <a:off x="6987812" y="5005294"/>
            <a:ext cx="11093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コネクタ 220"/>
          <p:cNvCxnSpPr/>
          <p:nvPr/>
        </p:nvCxnSpPr>
        <p:spPr>
          <a:xfrm>
            <a:off x="7080040" y="5437290"/>
            <a:ext cx="13472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/>
          <p:cNvCxnSpPr/>
          <p:nvPr/>
        </p:nvCxnSpPr>
        <p:spPr>
          <a:xfrm>
            <a:off x="6494761" y="4889972"/>
            <a:ext cx="5218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/>
          <p:cNvCxnSpPr/>
          <p:nvPr/>
        </p:nvCxnSpPr>
        <p:spPr>
          <a:xfrm>
            <a:off x="6494761" y="4984435"/>
            <a:ext cx="5218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/>
          <p:cNvCxnSpPr/>
          <p:nvPr/>
        </p:nvCxnSpPr>
        <p:spPr>
          <a:xfrm flipV="1">
            <a:off x="8201099" y="4672017"/>
            <a:ext cx="332481" cy="2063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コネクタ 224"/>
          <p:cNvCxnSpPr/>
          <p:nvPr/>
        </p:nvCxnSpPr>
        <p:spPr>
          <a:xfrm>
            <a:off x="8201099" y="5017233"/>
            <a:ext cx="332481" cy="1002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/>
          <p:cNvCxnSpPr/>
          <p:nvPr/>
        </p:nvCxnSpPr>
        <p:spPr>
          <a:xfrm>
            <a:off x="6494761" y="5434861"/>
            <a:ext cx="5218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角丸四角形 226"/>
          <p:cNvSpPr/>
          <p:nvPr/>
        </p:nvSpPr>
        <p:spPr>
          <a:xfrm>
            <a:off x="6771604" y="4780994"/>
            <a:ext cx="504482" cy="762844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8" name="角丸四角形 227"/>
          <p:cNvSpPr/>
          <p:nvPr/>
        </p:nvSpPr>
        <p:spPr>
          <a:xfrm>
            <a:off x="7664806" y="4851384"/>
            <a:ext cx="198129" cy="2661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円/楕円 228"/>
          <p:cNvSpPr/>
          <p:nvPr/>
        </p:nvSpPr>
        <p:spPr>
          <a:xfrm>
            <a:off x="8097198" y="4780994"/>
            <a:ext cx="207800" cy="33649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0" name="図 229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66" y="4810510"/>
            <a:ext cx="476000" cy="251039"/>
          </a:xfrm>
          <a:prstGeom prst="rect">
            <a:avLst/>
          </a:prstGeom>
        </p:spPr>
      </p:pic>
      <p:pic>
        <p:nvPicPr>
          <p:cNvPr id="231" name="図 230" descr="txp_fig.pn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168879" y="5319930"/>
            <a:ext cx="206345" cy="234721"/>
          </a:xfrm>
          <a:prstGeom prst="rect">
            <a:avLst/>
          </a:prstGeom>
          <a:noFill/>
        </p:spPr>
      </p:pic>
      <p:pic>
        <p:nvPicPr>
          <p:cNvPr id="232" name="図 231" descr="txp_fig.pn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618623" y="5359487"/>
            <a:ext cx="135746" cy="175713"/>
          </a:xfrm>
          <a:prstGeom prst="rect">
            <a:avLst/>
          </a:prstGeom>
          <a:noFill/>
        </p:spPr>
      </p:pic>
      <p:pic>
        <p:nvPicPr>
          <p:cNvPr id="233" name="図 232" descr="txp_fig.pn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597810" y="4545916"/>
            <a:ext cx="156559" cy="235078"/>
          </a:xfrm>
          <a:prstGeom prst="rect">
            <a:avLst/>
          </a:prstGeom>
          <a:noFill/>
        </p:spPr>
      </p:pic>
      <p:pic>
        <p:nvPicPr>
          <p:cNvPr id="234" name="図 233" descr="txp_fig.pn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576930" y="5031109"/>
            <a:ext cx="171534" cy="195123"/>
          </a:xfrm>
          <a:prstGeom prst="rect">
            <a:avLst/>
          </a:prstGeom>
          <a:noFill/>
        </p:spPr>
      </p:pic>
      <p:sp>
        <p:nvSpPr>
          <p:cNvPr id="235" name="テキスト ボックス 234"/>
          <p:cNvSpPr txBox="1"/>
          <p:nvPr/>
        </p:nvSpPr>
        <p:spPr>
          <a:xfrm>
            <a:off x="6809076" y="4907419"/>
            <a:ext cx="457161" cy="442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X</a:t>
            </a:r>
            <a:endParaRPr kumimoji="1" lang="ja-JP" altLang="en-US" sz="3200" dirty="0"/>
          </a:p>
        </p:txBody>
      </p:sp>
      <p:sp>
        <p:nvSpPr>
          <p:cNvPr id="236" name="テキスト ボックス 235"/>
          <p:cNvSpPr txBox="1"/>
          <p:nvPr/>
        </p:nvSpPr>
        <p:spPr>
          <a:xfrm>
            <a:off x="7565445" y="4665625"/>
            <a:ext cx="636166" cy="442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Symbol" pitchFamily="18" charset="2"/>
              </a:rPr>
              <a:t>t</a:t>
            </a:r>
            <a:endParaRPr kumimoji="1" lang="ja-JP" altLang="en-US" sz="3200" dirty="0">
              <a:latin typeface="Symbol" pitchFamily="18" charset="2"/>
            </a:endParaRPr>
          </a:p>
        </p:txBody>
      </p:sp>
      <p:sp>
        <p:nvSpPr>
          <p:cNvPr id="237" name="テキスト ボックス 236"/>
          <p:cNvSpPr txBox="1"/>
          <p:nvPr/>
        </p:nvSpPr>
        <p:spPr>
          <a:xfrm>
            <a:off x="8046864" y="4712204"/>
            <a:ext cx="380423" cy="349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g</a:t>
            </a:r>
            <a:endParaRPr kumimoji="1" lang="ja-JP" altLang="en-US" sz="2400" dirty="0"/>
          </a:p>
        </p:txBody>
      </p:sp>
      <p:pic>
        <p:nvPicPr>
          <p:cNvPr id="241" name="図 240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46" y="4533887"/>
            <a:ext cx="491490" cy="255270"/>
          </a:xfrm>
          <a:prstGeom prst="rect">
            <a:avLst/>
          </a:prstGeom>
        </p:spPr>
      </p:pic>
      <p:pic>
        <p:nvPicPr>
          <p:cNvPr id="240" name="図 239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86" y="4533887"/>
            <a:ext cx="481965" cy="255270"/>
          </a:xfrm>
          <a:prstGeom prst="rect">
            <a:avLst/>
          </a:prstGeom>
        </p:spPr>
      </p:pic>
      <p:sp>
        <p:nvSpPr>
          <p:cNvPr id="242" name="テキスト ボックス 241"/>
          <p:cNvSpPr txBox="1"/>
          <p:nvPr/>
        </p:nvSpPr>
        <p:spPr>
          <a:xfrm>
            <a:off x="5572951" y="2988957"/>
            <a:ext cx="455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+</a:t>
            </a:r>
            <a:endParaRPr kumimoji="1" lang="ja-JP" altLang="en-US" sz="4000" dirty="0"/>
          </a:p>
        </p:txBody>
      </p:sp>
      <p:sp>
        <p:nvSpPr>
          <p:cNvPr id="243" name="テキスト ボックス 242"/>
          <p:cNvSpPr txBox="1"/>
          <p:nvPr/>
        </p:nvSpPr>
        <p:spPr>
          <a:xfrm>
            <a:off x="5580112" y="4821919"/>
            <a:ext cx="455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+</a:t>
            </a:r>
            <a:endParaRPr kumimoji="1" lang="ja-JP" altLang="en-US" sz="4000" dirty="0"/>
          </a:p>
        </p:txBody>
      </p:sp>
      <p:sp>
        <p:nvSpPr>
          <p:cNvPr id="244" name="テキスト ボックス 243"/>
          <p:cNvSpPr txBox="1"/>
          <p:nvPr/>
        </p:nvSpPr>
        <p:spPr>
          <a:xfrm>
            <a:off x="2123728" y="4834113"/>
            <a:ext cx="455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+</a:t>
            </a:r>
            <a:endParaRPr kumimoji="1" lang="ja-JP" altLang="en-US" sz="4000" dirty="0"/>
          </a:p>
        </p:txBody>
      </p:sp>
      <p:pic>
        <p:nvPicPr>
          <p:cNvPr id="246" name="図 245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75" y="5808662"/>
            <a:ext cx="1160145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3200" i="1" dirty="0" smtClean="0">
                <a:solidFill>
                  <a:srgbClr val="0000FF"/>
                </a:solidFill>
              </a:rPr>
              <a:t>Each channel contribution to cross section</a:t>
            </a:r>
            <a:endParaRPr kumimoji="1" lang="ja-JP" altLang="en-US" sz="3200" i="1" dirty="0">
              <a:solidFill>
                <a:srgbClr val="0000FF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8658-9EAB-4E8A-B6A3-2492D005C179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572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04" y="2204864"/>
            <a:ext cx="4572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691680" y="18541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E-</a:t>
            </a:r>
            <a:r>
              <a:rPr lang="en-US" altLang="ja-JP" dirty="0" err="1" smtClean="0"/>
              <a:t>indep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44208" y="18448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E-dep.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51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4000" i="1" dirty="0" smtClean="0">
                <a:solidFill>
                  <a:srgbClr val="0000FF"/>
                </a:solidFill>
              </a:rPr>
              <a:t>Normalization</a:t>
            </a:r>
            <a:endParaRPr kumimoji="1" lang="ja-JP" altLang="en-US" sz="4000" i="1" dirty="0">
              <a:solidFill>
                <a:srgbClr val="0000FF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54" y="3501008"/>
            <a:ext cx="1942500" cy="655432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92E7-84C7-4DA2-8E18-5217C90F65FB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4375832"/>
            <a:ext cx="4750953" cy="70935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929284"/>
            <a:ext cx="1559023" cy="38494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8840"/>
            <a:ext cx="1562553" cy="40714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472783" y="2716573"/>
            <a:ext cx="709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There is arbitrariness how to factorize V.</a:t>
            </a:r>
            <a:endParaRPr kumimoji="1" lang="ja-JP" altLang="en-US" sz="2400" dirty="0"/>
          </a:p>
        </p:txBody>
      </p:sp>
      <p:sp>
        <p:nvSpPr>
          <p:cNvPr id="16" name="右矢印 15"/>
          <p:cNvSpPr/>
          <p:nvPr/>
        </p:nvSpPr>
        <p:spPr>
          <a:xfrm>
            <a:off x="3707904" y="1988840"/>
            <a:ext cx="1080120" cy="31944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35679" y="5377571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There are no arbitrariness.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 rot="10800000">
            <a:off x="2962670" y="4941168"/>
            <a:ext cx="529210" cy="57606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2483768" y="4941168"/>
            <a:ext cx="151216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8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>
          <a:xfrm>
            <a:off x="179512" y="877488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000" u="sng" dirty="0" smtClean="0"/>
              <a:t>theoretical investigations:</a:t>
            </a:r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lvl="1">
              <a:buNone/>
            </a:pPr>
            <a:r>
              <a:rPr lang="en-US" altLang="ja-JP" sz="2000" dirty="0" smtClean="0"/>
              <a:t>           </a:t>
            </a:r>
            <a:endParaRPr lang="en-US" altLang="ja-JP" sz="1600" dirty="0" smtClean="0"/>
          </a:p>
        </p:txBody>
      </p: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70609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i="1" dirty="0" smtClean="0">
                <a:solidFill>
                  <a:srgbClr val="0000FF"/>
                </a:solidFill>
              </a:rPr>
              <a:t>strange </a:t>
            </a:r>
            <a:r>
              <a:rPr lang="en-US" altLang="ja-JP" sz="3600" i="1" dirty="0" err="1" smtClean="0">
                <a:solidFill>
                  <a:srgbClr val="0000FF"/>
                </a:solidFill>
              </a:rPr>
              <a:t>dibaryon</a:t>
            </a:r>
            <a:r>
              <a:rPr lang="en-US" altLang="ja-JP" sz="3600" i="1" dirty="0" smtClean="0">
                <a:solidFill>
                  <a:srgbClr val="0000FF"/>
                </a:solidFill>
              </a:rPr>
              <a:t> </a:t>
            </a:r>
            <a:endParaRPr kumimoji="1" lang="ja-JP" altLang="en-US" sz="3600" i="1" dirty="0">
              <a:solidFill>
                <a:srgbClr val="0000FF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59" y="487280"/>
            <a:ext cx="2513434" cy="34647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74607"/>
            <a:ext cx="1376526" cy="302881"/>
          </a:xfrm>
          <a:prstGeom prst="rect">
            <a:avLst/>
          </a:prstGeom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78BC-6303-4AEA-AC2B-F85B46FB9AE8}" type="datetime1">
              <a:rPr kumimoji="1" lang="ja-JP" altLang="en-US" smtClean="0"/>
              <a:t>2014/4/7</a:t>
            </a:fld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020303"/>
              </p:ext>
            </p:extLst>
          </p:nvPr>
        </p:nvGraphicFramePr>
        <p:xfrm>
          <a:off x="343098" y="1340768"/>
          <a:ext cx="7882002" cy="1697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6654"/>
                <a:gridCol w="2880320"/>
                <a:gridCol w="3005028"/>
              </a:tblGrid>
              <a:tr h="321806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　  </a:t>
                      </a:r>
                      <a:r>
                        <a:rPr kumimoji="1" lang="en-US" altLang="ja-JP" dirty="0" smtClean="0"/>
                        <a:t> interactions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Phenomenological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Chiral</a:t>
                      </a:r>
                      <a:r>
                        <a:rPr kumimoji="1" lang="en-US" altLang="ja-JP" baseline="0" dirty="0" smtClean="0"/>
                        <a:t> SU(3)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92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/>
                        <a:t>Variational</a:t>
                      </a:r>
                      <a:r>
                        <a:rPr kumimoji="1" lang="en-US" altLang="ja-JP" baseline="0" dirty="0" smtClean="0"/>
                        <a:t> 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i="1" dirty="0" smtClean="0">
                          <a:solidFill>
                            <a:prstClr val="black"/>
                          </a:solidFill>
                          <a:ea typeface="+mn-ea"/>
                        </a:rPr>
                        <a:t>Akaishi, Yamazaki[1]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i="1" dirty="0" err="1" smtClean="0">
                          <a:solidFill>
                            <a:prstClr val="black"/>
                          </a:solidFill>
                          <a:ea typeface="+mn-ea"/>
                        </a:rPr>
                        <a:t>Wycech</a:t>
                      </a:r>
                      <a:r>
                        <a:rPr lang="en-US" altLang="ja-JP" sz="1800" i="1" dirty="0" smtClean="0">
                          <a:solidFill>
                            <a:prstClr val="black"/>
                          </a:solidFill>
                          <a:ea typeface="+mn-ea"/>
                        </a:rPr>
                        <a:t>, Green[5]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i="1" dirty="0" err="1" smtClean="0">
                          <a:solidFill>
                            <a:srgbClr val="0000FF"/>
                          </a:solidFill>
                          <a:ea typeface="+mn-ea"/>
                        </a:rPr>
                        <a:t>Doté</a:t>
                      </a:r>
                      <a:r>
                        <a:rPr lang="en-US" altLang="ja-JP" sz="1800" i="1" dirty="0" smtClean="0">
                          <a:solidFill>
                            <a:srgbClr val="0000FF"/>
                          </a:solidFill>
                          <a:ea typeface="+mn-ea"/>
                        </a:rPr>
                        <a:t>, </a:t>
                      </a:r>
                      <a:r>
                        <a:rPr lang="en-US" altLang="ja-JP" sz="1800" i="1" dirty="0" err="1" smtClean="0">
                          <a:solidFill>
                            <a:srgbClr val="0000FF"/>
                          </a:solidFill>
                          <a:ea typeface="+mn-ea"/>
                        </a:rPr>
                        <a:t>Hyodo</a:t>
                      </a:r>
                      <a:r>
                        <a:rPr lang="en-US" altLang="ja-JP" sz="1800" i="1" dirty="0" smtClean="0">
                          <a:solidFill>
                            <a:srgbClr val="0000FF"/>
                          </a:solidFill>
                          <a:ea typeface="+mn-ea"/>
                        </a:rPr>
                        <a:t>, Weise[4]</a:t>
                      </a:r>
                      <a:r>
                        <a:rPr lang="en-US" altLang="ja-JP" sz="1800" i="1" dirty="0" smtClean="0">
                          <a:solidFill>
                            <a:prstClr val="black"/>
                          </a:solidFill>
                          <a:ea typeface="+mn-ea"/>
                        </a:rPr>
                        <a:t> </a:t>
                      </a:r>
                    </a:p>
                    <a:p>
                      <a:r>
                        <a:rPr kumimoji="1" lang="en-US" altLang="ja-JP" i="1" dirty="0" err="1" smtClean="0">
                          <a:solidFill>
                            <a:srgbClr val="0000FF"/>
                          </a:solidFill>
                        </a:rPr>
                        <a:t>Barnea</a:t>
                      </a:r>
                      <a:r>
                        <a:rPr kumimoji="1" lang="en-US" altLang="ja-JP" i="1" dirty="0" smtClean="0">
                          <a:solidFill>
                            <a:srgbClr val="0000FF"/>
                          </a:solidFill>
                        </a:rPr>
                        <a:t>,</a:t>
                      </a:r>
                      <a:r>
                        <a:rPr kumimoji="1" lang="ja-JP" altLang="en-US" i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1" lang="en-US" altLang="ja-JP" i="1" baseline="0" dirty="0" smtClean="0">
                          <a:solidFill>
                            <a:srgbClr val="0000FF"/>
                          </a:solidFill>
                        </a:rPr>
                        <a:t>Gal, </a:t>
                      </a:r>
                      <a:r>
                        <a:rPr kumimoji="1" lang="en-US" altLang="ja-JP" i="1" baseline="0" dirty="0" err="1" smtClean="0">
                          <a:solidFill>
                            <a:srgbClr val="0000FF"/>
                          </a:solidFill>
                        </a:rPr>
                        <a:t>Liverts</a:t>
                      </a:r>
                      <a:r>
                        <a:rPr kumimoji="1" lang="en-US" altLang="ja-JP" i="1" baseline="0" dirty="0" smtClean="0">
                          <a:solidFill>
                            <a:srgbClr val="0000FF"/>
                          </a:solidFill>
                        </a:rPr>
                        <a:t>[7]</a:t>
                      </a:r>
                      <a:endParaRPr kumimoji="1" lang="ja-JP" altLang="en-US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555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/>
                        <a:t>Faddeev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baseline="0" dirty="0" err="1" smtClean="0"/>
                        <a:t>eqs</a:t>
                      </a:r>
                      <a:r>
                        <a:rPr kumimoji="1" lang="en-US" altLang="ja-JP" baseline="0" dirty="0" smtClean="0"/>
                        <a:t>.</a:t>
                      </a:r>
                      <a:endParaRPr kumimoji="1" lang="ja-JP" altLang="en-US" dirty="0" smtClean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i="1" dirty="0" smtClean="0">
                          <a:solidFill>
                            <a:prstClr val="black"/>
                          </a:solidFill>
                          <a:ea typeface="+mn-ea"/>
                        </a:rPr>
                        <a:t>Shevchenko, Gal , Mares[2]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i="1" dirty="0" smtClean="0">
                          <a:solidFill>
                            <a:prstClr val="black"/>
                          </a:solidFill>
                          <a:ea typeface="+mn-ea"/>
                        </a:rPr>
                        <a:t>Ikeda, Sato[3]</a:t>
                      </a:r>
                    </a:p>
                    <a:p>
                      <a:r>
                        <a:rPr kumimoji="1" lang="en-US" altLang="ja-JP" sz="1800" i="1" dirty="0" smtClean="0">
                          <a:solidFill>
                            <a:srgbClr val="0000FF"/>
                          </a:solidFill>
                          <a:ea typeface="+mn-ea"/>
                        </a:rPr>
                        <a:t>Ikeda, </a:t>
                      </a:r>
                      <a:r>
                        <a:rPr kumimoji="1" lang="en-US" altLang="ja-JP" sz="1800" i="1" dirty="0" err="1" smtClean="0">
                          <a:solidFill>
                            <a:srgbClr val="0000FF"/>
                          </a:solidFill>
                          <a:ea typeface="+mn-ea"/>
                        </a:rPr>
                        <a:t>Kamano</a:t>
                      </a:r>
                      <a:r>
                        <a:rPr kumimoji="1" lang="en-US" altLang="ja-JP" sz="1800" i="1" dirty="0" smtClean="0">
                          <a:solidFill>
                            <a:srgbClr val="0000FF"/>
                          </a:solidFill>
                          <a:ea typeface="+mn-ea"/>
                        </a:rPr>
                        <a:t>, Sato[6]</a:t>
                      </a:r>
                      <a:endParaRPr kumimoji="1" lang="ja-JP" alt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323528" y="3068959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B</a:t>
            </a:r>
            <a:r>
              <a:rPr lang="en-US" altLang="ja-JP" sz="2400" dirty="0" smtClean="0"/>
              <a:t>lack</a:t>
            </a:r>
            <a:r>
              <a:rPr lang="ja-JP" altLang="en-US" sz="2400" dirty="0" smtClean="0"/>
              <a:t>；</a:t>
            </a:r>
            <a:r>
              <a:rPr lang="en-US" altLang="ja-JP" sz="2400" dirty="0" smtClean="0"/>
              <a:t>E-</a:t>
            </a:r>
            <a:r>
              <a:rPr lang="en-US" altLang="ja-JP" sz="2400" dirty="0" err="1" smtClean="0"/>
              <a:t>indep</a:t>
            </a:r>
            <a:r>
              <a:rPr lang="en-US" altLang="ja-JP" sz="2400" dirty="0" smtClean="0"/>
              <a:t>.,     </a:t>
            </a:r>
            <a:r>
              <a:rPr lang="en-US" altLang="ja-JP" sz="2400" dirty="0" smtClean="0">
                <a:solidFill>
                  <a:srgbClr val="0000FF"/>
                </a:solidFill>
              </a:rPr>
              <a:t>Blue</a:t>
            </a:r>
            <a:r>
              <a:rPr lang="ja-JP" altLang="en-US" sz="2400" dirty="0" smtClean="0">
                <a:solidFill>
                  <a:srgbClr val="0000FF"/>
                </a:solidFill>
              </a:rPr>
              <a:t>；</a:t>
            </a:r>
            <a:r>
              <a:rPr lang="en-US" altLang="ja-JP" sz="2400" dirty="0" smtClean="0">
                <a:solidFill>
                  <a:srgbClr val="0000FF"/>
                </a:solidFill>
              </a:rPr>
              <a:t>E-dep.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4581128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[1]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Akaishi, Yamazaki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PRC </a:t>
            </a:r>
            <a:r>
              <a:rPr lang="en-US" altLang="ja-JP" sz="1400" b="1" dirty="0"/>
              <a:t>65</a:t>
            </a:r>
            <a:r>
              <a:rPr lang="en-US" altLang="ja-JP" sz="1400" dirty="0"/>
              <a:t>, 044005 (2002</a:t>
            </a:r>
            <a:r>
              <a:rPr lang="en-US" altLang="ja-JP" sz="1400" dirty="0" smtClean="0"/>
              <a:t>)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[2]</a:t>
            </a:r>
            <a:r>
              <a:rPr lang="en-US" altLang="ja-JP" sz="1400" dirty="0" smtClean="0"/>
              <a:t> Shevchenko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Gal,  </a:t>
            </a:r>
            <a:r>
              <a:rPr lang="en-US" altLang="ja-JP" sz="1400" dirty="0"/>
              <a:t>Mares, </a:t>
            </a:r>
            <a:r>
              <a:rPr lang="en-US" altLang="ja-JP" sz="1400" dirty="0" smtClean="0"/>
              <a:t>PRL. </a:t>
            </a:r>
            <a:r>
              <a:rPr lang="en-US" altLang="ja-JP" sz="1400" b="1" dirty="0"/>
              <a:t>98</a:t>
            </a:r>
            <a:r>
              <a:rPr lang="en-US" altLang="ja-JP" sz="1400" dirty="0"/>
              <a:t>, 082301 (2007</a:t>
            </a:r>
            <a:r>
              <a:rPr lang="en-US" altLang="ja-JP" sz="1400" dirty="0" smtClean="0"/>
              <a:t>)</a:t>
            </a:r>
          </a:p>
          <a:p>
            <a:r>
              <a:rPr kumimoji="1" lang="en-US" altLang="ja-JP" sz="1400" dirty="0" smtClean="0"/>
              <a:t>[3]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Ikeda, Sato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PRC </a:t>
            </a:r>
            <a:r>
              <a:rPr lang="en-US" altLang="ja-JP" sz="1400" b="1" dirty="0"/>
              <a:t>76</a:t>
            </a:r>
            <a:r>
              <a:rPr lang="en-US" altLang="ja-JP" sz="1400" dirty="0"/>
              <a:t>, 035203 (2007</a:t>
            </a:r>
            <a:r>
              <a:rPr lang="en-US" altLang="ja-JP" sz="1400" dirty="0" smtClean="0"/>
              <a:t>)</a:t>
            </a:r>
          </a:p>
          <a:p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44008" y="4581128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[4]</a:t>
            </a:r>
            <a:r>
              <a:rPr lang="en-US" altLang="ja-JP" sz="1400" dirty="0"/>
              <a:t> Dote</a:t>
            </a:r>
            <a:r>
              <a:rPr lang="en-US" altLang="ja-JP" sz="1400" dirty="0" smtClean="0"/>
              <a:t>, </a:t>
            </a:r>
            <a:r>
              <a:rPr lang="en-US" altLang="ja-JP" sz="1400" dirty="0" err="1"/>
              <a:t>Hyodo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and </a:t>
            </a:r>
            <a:r>
              <a:rPr lang="en-US" altLang="ja-JP" sz="1400" dirty="0"/>
              <a:t>Weise, </a:t>
            </a:r>
            <a:r>
              <a:rPr lang="en-US" altLang="ja-JP" sz="1400" dirty="0" smtClean="0"/>
              <a:t>NPA </a:t>
            </a:r>
            <a:r>
              <a:rPr lang="en-US" altLang="ja-JP" sz="1400" b="1" dirty="0"/>
              <a:t>804</a:t>
            </a:r>
            <a:r>
              <a:rPr lang="en-US" altLang="ja-JP" sz="1400" dirty="0"/>
              <a:t>, 197 (2008)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[5]</a:t>
            </a:r>
            <a:r>
              <a:rPr lang="en-US" altLang="ja-JP" sz="1400" dirty="0" smtClean="0"/>
              <a:t> </a:t>
            </a:r>
            <a:r>
              <a:rPr lang="en-US" altLang="ja-JP" sz="1400" dirty="0" err="1"/>
              <a:t>Wycech</a:t>
            </a:r>
            <a:r>
              <a:rPr lang="en-US" altLang="ja-JP" sz="1400" dirty="0"/>
              <a:t> and A. M. Green, </a:t>
            </a:r>
            <a:r>
              <a:rPr lang="en-US" altLang="ja-JP" sz="1400" dirty="0" smtClean="0"/>
              <a:t>PRC </a:t>
            </a:r>
            <a:r>
              <a:rPr lang="en-US" altLang="ja-JP" sz="1400" b="1" dirty="0"/>
              <a:t>79</a:t>
            </a:r>
            <a:r>
              <a:rPr lang="en-US" altLang="ja-JP" sz="1400" dirty="0"/>
              <a:t>, 014001 (2009)</a:t>
            </a:r>
            <a:endParaRPr lang="en-US" altLang="ja-JP" sz="1400" dirty="0" smtClean="0"/>
          </a:p>
          <a:p>
            <a:r>
              <a:rPr kumimoji="1" lang="en-US" altLang="ja-JP" sz="1400" dirty="0" smtClean="0"/>
              <a:t>[6]</a:t>
            </a:r>
            <a:r>
              <a:rPr lang="en-US" altLang="ja-JP" sz="1400" dirty="0" smtClean="0"/>
              <a:t> Ikeda</a:t>
            </a:r>
            <a:r>
              <a:rPr lang="en-US" altLang="ja-JP" sz="1400" dirty="0"/>
              <a:t>, </a:t>
            </a:r>
            <a:r>
              <a:rPr lang="en-US" altLang="ja-JP" sz="1400" dirty="0" err="1" smtClean="0"/>
              <a:t>Kamano</a:t>
            </a:r>
            <a:r>
              <a:rPr lang="en-US" altLang="ja-JP" sz="1400" dirty="0" smtClean="0"/>
              <a:t>, Sato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PTP </a:t>
            </a:r>
            <a:r>
              <a:rPr lang="en-US" altLang="ja-JP" sz="1400" b="1" dirty="0"/>
              <a:t>124</a:t>
            </a:r>
            <a:r>
              <a:rPr lang="en-US" altLang="ja-JP" sz="1400" dirty="0"/>
              <a:t>, 533 (2010</a:t>
            </a:r>
            <a:r>
              <a:rPr lang="en-US" altLang="ja-JP" sz="1400" dirty="0" smtClean="0"/>
              <a:t>)</a:t>
            </a:r>
          </a:p>
          <a:p>
            <a:r>
              <a:rPr kumimoji="1" lang="en-US" altLang="ja-JP" sz="1400" dirty="0" smtClean="0"/>
              <a:t>[7] </a:t>
            </a:r>
            <a:r>
              <a:rPr kumimoji="1" lang="en-US" altLang="ja-JP" sz="1400" dirty="0" err="1" smtClean="0"/>
              <a:t>Barnea</a:t>
            </a:r>
            <a:r>
              <a:rPr lang="en-US" altLang="ja-JP" sz="1400" dirty="0" smtClean="0"/>
              <a:t>, Gal, </a:t>
            </a:r>
            <a:r>
              <a:rPr lang="en-US" altLang="ja-JP" sz="1400" dirty="0" err="1" smtClean="0"/>
              <a:t>Liverts</a:t>
            </a:r>
            <a:r>
              <a:rPr lang="en-US" altLang="ja-JP" sz="1400" dirty="0" smtClean="0"/>
              <a:t>, PLB </a:t>
            </a:r>
            <a:r>
              <a:rPr lang="en-US" altLang="ja-JP" sz="1400" b="1" dirty="0" smtClean="0"/>
              <a:t>712</a:t>
            </a:r>
            <a:r>
              <a:rPr lang="en-US" altLang="ja-JP" sz="1400" dirty="0" smtClean="0"/>
              <a:t>, 132(2012)</a:t>
            </a:r>
            <a:endParaRPr kumimoji="1" lang="ja-JP" altLang="en-US" sz="1400" dirty="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0" y="3576462"/>
            <a:ext cx="7084695" cy="99250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9" y="1413535"/>
            <a:ext cx="447675" cy="21526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799691" y="5394715"/>
            <a:ext cx="6840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The difference are enhanced in </a:t>
            </a:r>
          </a:p>
          <a:p>
            <a:r>
              <a:rPr lang="en-US" altLang="ja-JP" sz="3200" dirty="0" smtClean="0">
                <a:solidFill>
                  <a:srgbClr val="FF0000"/>
                </a:solidFill>
              </a:rPr>
              <a:t>“kaonic” nuclear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 systems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4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28"/>
    </mc:Choice>
    <mc:Fallback xmlns="">
      <p:transition spd="slow" advTm="56228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850106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sz="3200" i="1" dirty="0" smtClean="0">
                <a:solidFill>
                  <a:srgbClr val="0000FF"/>
                </a:solidFill>
              </a:rPr>
              <a:t>cutoff (model parameters)</a:t>
            </a:r>
            <a:endParaRPr kumimoji="1" lang="ja-JP" altLang="en-US" sz="3200" i="1" dirty="0">
              <a:solidFill>
                <a:srgbClr val="0000FF"/>
              </a:solidFill>
            </a:endParaRP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AC5-597E-4CC3-95F5-6E76D26C6DA4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pic>
        <p:nvPicPr>
          <p:cNvPr id="16" name="図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9" y="980728"/>
            <a:ext cx="8119156" cy="8850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30" y="2114272"/>
            <a:ext cx="1895987" cy="391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827584" y="21235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E-</a:t>
            </a:r>
            <a:r>
              <a:rPr lang="en-US" altLang="ja-JP" dirty="0" err="1" smtClean="0"/>
              <a:t>indep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436096" y="23395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E-dep.</a:t>
            </a:r>
            <a:endParaRPr kumimoji="1" lang="ja-JP" alt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23564"/>
            <a:ext cx="1774280" cy="408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0" y="2996951"/>
            <a:ext cx="2088232" cy="159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2016224" cy="158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057526" y="1835532"/>
            <a:ext cx="4050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Ikeda, </a:t>
            </a:r>
            <a:r>
              <a:rPr kumimoji="1" lang="en-US" altLang="ja-JP" sz="1600" dirty="0" err="1" smtClean="0"/>
              <a:t>Kamano</a:t>
            </a:r>
            <a:r>
              <a:rPr kumimoji="1" lang="en-US" altLang="ja-JP" sz="1600" dirty="0" smtClean="0"/>
              <a:t>, Sato, PTP124, 533 (2010)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043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616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sz="2800" i="1" dirty="0" smtClean="0">
                <a:solidFill>
                  <a:srgbClr val="0000FF"/>
                </a:solidFill>
              </a:rPr>
              <a:t>Signature of strange </a:t>
            </a:r>
            <a:r>
              <a:rPr lang="en-US" altLang="ja-JP" sz="2800" i="1" dirty="0" err="1" smtClean="0">
                <a:solidFill>
                  <a:srgbClr val="0000FF"/>
                </a:solidFill>
              </a:rPr>
              <a:t>dibaryon</a:t>
            </a:r>
            <a:r>
              <a:rPr lang="en-US" altLang="ja-JP" sz="2800" i="1" dirty="0" smtClean="0">
                <a:solidFill>
                  <a:srgbClr val="0000FF"/>
                </a:solidFill>
              </a:rPr>
              <a:t> resonance</a:t>
            </a:r>
            <a:endParaRPr kumimoji="1" lang="ja-JP" altLang="en-US" sz="2800" i="1" dirty="0">
              <a:solidFill>
                <a:srgbClr val="0000FF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9F15-FF0C-4D96-A26D-0833C3C82DEC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41</a:t>
            </a:fld>
            <a:endParaRPr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5152"/>
            <a:ext cx="4572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96" y="2288108"/>
            <a:ext cx="4572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547664" y="19261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E-</a:t>
            </a:r>
            <a:r>
              <a:rPr lang="en-US" altLang="ja-JP" dirty="0" err="1" smtClean="0"/>
              <a:t>indep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0192" y="19168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E-dep.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9" y="1052736"/>
            <a:ext cx="8119156" cy="88505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20414"/>
            <a:ext cx="3528392" cy="22407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5" y="5427896"/>
            <a:ext cx="3780927" cy="24011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5869600"/>
            <a:ext cx="3744415" cy="22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4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86657"/>
            <a:ext cx="3813754" cy="266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44" y="2787933"/>
            <a:ext cx="3954789" cy="27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5192" y="274638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3600" i="1" dirty="0" smtClean="0">
                <a:solidFill>
                  <a:schemeClr val="tx2"/>
                </a:solidFill>
              </a:rPr>
              <a:t>Signature of the </a:t>
            </a:r>
            <a:r>
              <a:rPr lang="en-US" altLang="ja-JP" sz="3600" i="1" dirty="0" err="1" smtClean="0">
                <a:solidFill>
                  <a:schemeClr val="tx2"/>
                </a:solidFill>
              </a:rPr>
              <a:t>K</a:t>
            </a:r>
            <a:r>
              <a:rPr lang="en-US" altLang="ja-JP" sz="3600" i="1" baseline="30000" dirty="0" err="1" smtClean="0">
                <a:solidFill>
                  <a:schemeClr val="tx2"/>
                </a:solidFill>
              </a:rPr>
              <a:t>bar</a:t>
            </a:r>
            <a:r>
              <a:rPr lang="en-US" altLang="ja-JP" sz="3600" i="1" dirty="0" err="1" smtClean="0">
                <a:solidFill>
                  <a:schemeClr val="tx2"/>
                </a:solidFill>
              </a:rPr>
              <a:t>NN-</a:t>
            </a:r>
            <a:r>
              <a:rPr lang="en-US" altLang="ja-JP" sz="3600" i="1" dirty="0" err="1" smtClean="0">
                <a:solidFill>
                  <a:schemeClr val="tx2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3600" i="1" dirty="0" err="1" smtClean="0">
                <a:solidFill>
                  <a:schemeClr val="tx2"/>
                </a:solidFill>
              </a:rPr>
              <a:t>YN</a:t>
            </a:r>
            <a:r>
              <a:rPr kumimoji="1" lang="en-US" altLang="ja-JP" sz="3600" i="1" dirty="0" smtClean="0">
                <a:solidFill>
                  <a:schemeClr val="tx2"/>
                </a:solidFill>
              </a:rPr>
              <a:t> resonance</a:t>
            </a:r>
            <a:endParaRPr kumimoji="1" lang="ja-JP" altLang="en-US" sz="3600" i="1" dirty="0">
              <a:solidFill>
                <a:schemeClr val="tx2"/>
              </a:solidFill>
            </a:endParaRPr>
          </a:p>
        </p:txBody>
      </p:sp>
      <p:sp>
        <p:nvSpPr>
          <p:cNvPr id="4" name="円/楕円 3"/>
          <p:cNvSpPr/>
          <p:nvPr/>
        </p:nvSpPr>
        <p:spPr>
          <a:xfrm rot="20442515">
            <a:off x="1639610" y="1732537"/>
            <a:ext cx="1655276" cy="914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 flipH="1">
            <a:off x="3275856" y="1814219"/>
            <a:ext cx="532905" cy="40647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438603" y="1516730"/>
            <a:ext cx="2565424" cy="943724"/>
            <a:chOff x="4884035" y="4653136"/>
            <a:chExt cx="3491534" cy="1080120"/>
          </a:xfrm>
        </p:grpSpPr>
        <p:pic>
          <p:nvPicPr>
            <p:cNvPr id="20" name="図 19" descr="txp_fig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5100059" y="4797152"/>
              <a:ext cx="432048" cy="232025"/>
            </a:xfrm>
            <a:prstGeom prst="rect">
              <a:avLst/>
            </a:prstGeom>
            <a:noFill/>
          </p:spPr>
        </p:pic>
        <p:pic>
          <p:nvPicPr>
            <p:cNvPr id="21" name="図 20" descr="txp_fig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4884035" y="5373216"/>
              <a:ext cx="504056" cy="305377"/>
            </a:xfrm>
            <a:prstGeom prst="rect">
              <a:avLst/>
            </a:prstGeom>
            <a:noFill/>
          </p:spPr>
        </p:pic>
        <p:cxnSp>
          <p:nvCxnSpPr>
            <p:cNvPr id="22" name="直線コネクタ 21"/>
            <p:cNvCxnSpPr/>
            <p:nvPr/>
          </p:nvCxnSpPr>
          <p:spPr>
            <a:xfrm rot="5400000" flipH="1" flipV="1">
              <a:off x="7332307" y="5333212"/>
              <a:ext cx="288032" cy="2240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rot="5400000" flipH="1" flipV="1">
              <a:off x="7276301" y="5333212"/>
              <a:ext cx="288032" cy="2240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5460099" y="5445224"/>
              <a:ext cx="56006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5460099" y="5517232"/>
              <a:ext cx="56006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5460099" y="5589240"/>
              <a:ext cx="56006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5460099" y="4941168"/>
              <a:ext cx="560062" cy="21602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6356199" y="5373216"/>
              <a:ext cx="560062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6300192" y="5445224"/>
              <a:ext cx="448050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6300192" y="5589240"/>
              <a:ext cx="1811351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V="1">
              <a:off x="6188180" y="4797152"/>
              <a:ext cx="1176131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円/楕円 31"/>
            <p:cNvSpPr/>
            <p:nvPr/>
          </p:nvSpPr>
          <p:spPr>
            <a:xfrm>
              <a:off x="5908149" y="5085184"/>
              <a:ext cx="448050" cy="6480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" name="直線コネクタ 32"/>
            <p:cNvCxnSpPr/>
            <p:nvPr/>
          </p:nvCxnSpPr>
          <p:spPr>
            <a:xfrm>
              <a:off x="7588334" y="5301210"/>
              <a:ext cx="160966" cy="26740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7599446" y="5226232"/>
              <a:ext cx="39204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円/楕円 34"/>
            <p:cNvSpPr/>
            <p:nvPr/>
          </p:nvSpPr>
          <p:spPr>
            <a:xfrm>
              <a:off x="7532329" y="5157192"/>
              <a:ext cx="112012" cy="2160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6692236" y="5517232"/>
              <a:ext cx="672075" cy="72008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9" name="図 38" descr="txp_fig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8111542" y="5085184"/>
              <a:ext cx="264027" cy="232024"/>
            </a:xfrm>
            <a:prstGeom prst="rect">
              <a:avLst/>
            </a:prstGeom>
            <a:noFill/>
          </p:spPr>
        </p:pic>
        <p:pic>
          <p:nvPicPr>
            <p:cNvPr id="40" name="図 39" descr="txp_fig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7404315" y="4653136"/>
              <a:ext cx="264027" cy="232024"/>
            </a:xfrm>
            <a:prstGeom prst="rect">
              <a:avLst/>
            </a:prstGeom>
            <a:noFill/>
          </p:spPr>
        </p:pic>
      </p:grpSp>
      <p:sp>
        <p:nvSpPr>
          <p:cNvPr id="43" name="テキスト ボックス 42"/>
          <p:cNvSpPr txBox="1"/>
          <p:nvPr/>
        </p:nvSpPr>
        <p:spPr>
          <a:xfrm>
            <a:off x="2045470" y="2607295"/>
            <a:ext cx="112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E-dep.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267040" y="1084674"/>
            <a:ext cx="5443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 </a:t>
            </a:r>
            <a:r>
              <a:rPr lang="en-US" altLang="ja-JP" sz="2000" dirty="0" smtClean="0"/>
              <a:t>Ohnishi, Ikeda, </a:t>
            </a:r>
            <a:r>
              <a:rPr lang="en-US" altLang="ja-JP" sz="2000" dirty="0" err="1" smtClean="0"/>
              <a:t>Kamano</a:t>
            </a:r>
            <a:r>
              <a:rPr lang="en-US" altLang="ja-JP" sz="2000" dirty="0" smtClean="0"/>
              <a:t>, Sato PRC88(2013)025204</a:t>
            </a:r>
            <a:endParaRPr lang="en-US" altLang="ja-JP" sz="20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173694" y="5589240"/>
            <a:ext cx="7584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Significant difference on production spectra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c</a:t>
            </a:r>
            <a:r>
              <a:rPr lang="en-US" altLang="ja-JP" sz="2400" dirty="0" smtClean="0">
                <a:solidFill>
                  <a:srgbClr val="FF0000"/>
                </a:solidFill>
              </a:rPr>
              <a:t>an be u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sed to </a:t>
            </a:r>
            <a:r>
              <a:rPr lang="en-US" altLang="ja-JP" sz="2400" dirty="0" smtClean="0">
                <a:solidFill>
                  <a:srgbClr val="FF0000"/>
                </a:solidFill>
              </a:rPr>
              <a:t>obtain </a:t>
            </a:r>
            <a:r>
              <a:rPr lang="en-US" altLang="ja-JP" sz="2400" dirty="0" err="1">
                <a:solidFill>
                  <a:srgbClr val="FF0000"/>
                </a:solidFill>
              </a:rPr>
              <a:t>K</a:t>
            </a:r>
            <a:r>
              <a:rPr lang="en-US" altLang="ja-JP" sz="2400" baseline="30000" dirty="0" err="1">
                <a:solidFill>
                  <a:srgbClr val="FF0000"/>
                </a:solidFill>
              </a:rPr>
              <a:t>bar</a:t>
            </a:r>
            <a:r>
              <a:rPr lang="en-US" altLang="ja-JP" sz="2400" dirty="0" err="1">
                <a:solidFill>
                  <a:srgbClr val="FF0000"/>
                </a:solidFill>
              </a:rPr>
              <a:t>N</a:t>
            </a:r>
            <a:r>
              <a:rPr lang="en-US" altLang="ja-JP" sz="2400" dirty="0">
                <a:solidFill>
                  <a:srgbClr val="FF0000"/>
                </a:solidFill>
              </a:rPr>
              <a:t> interaction </a:t>
            </a:r>
            <a:r>
              <a:rPr lang="en-US" altLang="ja-JP" sz="2400" dirty="0" smtClean="0">
                <a:solidFill>
                  <a:srgbClr val="FF0000"/>
                </a:solidFill>
              </a:rPr>
              <a:t>information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grpSp>
        <p:nvGrpSpPr>
          <p:cNvPr id="47" name="グループ化 46"/>
          <p:cNvGrpSpPr>
            <a:grpSpLocks noChangeAspect="1"/>
          </p:cNvGrpSpPr>
          <p:nvPr/>
        </p:nvGrpSpPr>
        <p:grpSpPr>
          <a:xfrm>
            <a:off x="7524328" y="1628800"/>
            <a:ext cx="945491" cy="945491"/>
            <a:chOff x="7668344" y="3429000"/>
            <a:chExt cx="1080120" cy="1080120"/>
          </a:xfrm>
        </p:grpSpPr>
        <p:sp>
          <p:nvSpPr>
            <p:cNvPr id="48" name="円/楕円 47"/>
            <p:cNvSpPr>
              <a:spLocks noChangeAspect="1"/>
            </p:cNvSpPr>
            <p:nvPr/>
          </p:nvSpPr>
          <p:spPr>
            <a:xfrm>
              <a:off x="7668344" y="3429000"/>
              <a:ext cx="1080120" cy="1080120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lumMod val="0"/>
                    <a:lumOff val="100000"/>
                  </a:srgbClr>
                </a:gs>
                <a:gs pos="50000">
                  <a:schemeClr val="bg1">
                    <a:lumMod val="90000"/>
                  </a:schemeClr>
                </a:gs>
                <a:gs pos="100000">
                  <a:srgbClr val="FFFF00">
                    <a:lumMod val="0"/>
                  </a:srgbClr>
                </a:gs>
                <a:gs pos="100000">
                  <a:srgbClr val="00B0F0">
                    <a:lumMod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>
              <a:spLocks noChangeAspect="1"/>
            </p:cNvSpPr>
            <p:nvPr/>
          </p:nvSpPr>
          <p:spPr>
            <a:xfrm>
              <a:off x="7746130" y="3933056"/>
              <a:ext cx="426270" cy="428471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>
              <a:spLocks noChangeAspect="1"/>
            </p:cNvSpPr>
            <p:nvPr/>
          </p:nvSpPr>
          <p:spPr>
            <a:xfrm>
              <a:off x="7956376" y="3485028"/>
              <a:ext cx="445700" cy="448028"/>
            </a:xfrm>
            <a:prstGeom prst="ellipse">
              <a:avLst/>
            </a:prstGeom>
            <a:gradFill>
              <a:gsLst>
                <a:gs pos="0">
                  <a:srgbClr val="FF0000">
                    <a:lumMod val="29000"/>
                    <a:lumOff val="71000"/>
                  </a:srgbClr>
                </a:gs>
                <a:gs pos="50000">
                  <a:srgbClr val="FF0000"/>
                </a:gs>
                <a:gs pos="100000">
                  <a:srgbClr val="FF0000">
                    <a:lumMod val="69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1" name="図 5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3985" y="3543801"/>
              <a:ext cx="330483" cy="330483"/>
            </a:xfrm>
            <a:prstGeom prst="rect">
              <a:avLst/>
            </a:prstGeom>
          </p:spPr>
        </p:pic>
        <p:pic>
          <p:nvPicPr>
            <p:cNvPr id="52" name="図 5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8592" y="4032809"/>
              <a:ext cx="281800" cy="228963"/>
            </a:xfrm>
            <a:prstGeom prst="rect">
              <a:avLst/>
            </a:prstGeom>
          </p:spPr>
        </p:pic>
        <p:sp>
          <p:nvSpPr>
            <p:cNvPr id="53" name="円/楕円 52"/>
            <p:cNvSpPr>
              <a:spLocks noChangeAspect="1"/>
            </p:cNvSpPr>
            <p:nvPr/>
          </p:nvSpPr>
          <p:spPr>
            <a:xfrm>
              <a:off x="8250186" y="3933056"/>
              <a:ext cx="426270" cy="428471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4" name="図 5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2035" y="4032809"/>
              <a:ext cx="281800" cy="228963"/>
            </a:xfrm>
            <a:prstGeom prst="rect">
              <a:avLst/>
            </a:prstGeom>
          </p:spPr>
        </p:pic>
      </p:grpSp>
      <p:pic>
        <p:nvPicPr>
          <p:cNvPr id="57" name="図 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11" y="2199139"/>
            <a:ext cx="200187" cy="231168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6084950" y="2564904"/>
            <a:ext cx="184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E-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indep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grpSp>
        <p:nvGrpSpPr>
          <p:cNvPr id="83" name="グループ化 82"/>
          <p:cNvGrpSpPr/>
          <p:nvPr/>
        </p:nvGrpSpPr>
        <p:grpSpPr>
          <a:xfrm>
            <a:off x="3950370" y="1704373"/>
            <a:ext cx="2459174" cy="847206"/>
            <a:chOff x="4539008" y="1634795"/>
            <a:chExt cx="2459174" cy="847206"/>
          </a:xfrm>
        </p:grpSpPr>
        <p:cxnSp>
          <p:nvCxnSpPr>
            <p:cNvPr id="58" name="直線コネクタ 57"/>
            <p:cNvCxnSpPr/>
            <p:nvPr/>
          </p:nvCxnSpPr>
          <p:spPr>
            <a:xfrm flipV="1">
              <a:off x="5991596" y="1740769"/>
              <a:ext cx="70630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>
              <a:off x="5989954" y="1802734"/>
              <a:ext cx="1851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グループ化 4"/>
            <p:cNvGrpSpPr/>
            <p:nvPr/>
          </p:nvGrpSpPr>
          <p:grpSpPr>
            <a:xfrm>
              <a:off x="4539008" y="1634795"/>
              <a:ext cx="2420271" cy="752334"/>
              <a:chOff x="395536" y="2693496"/>
              <a:chExt cx="3596329" cy="1022401"/>
            </a:xfrm>
          </p:grpSpPr>
          <p:cxnSp>
            <p:nvCxnSpPr>
              <p:cNvPr id="8" name="直線コネクタ 7"/>
              <p:cNvCxnSpPr/>
              <p:nvPr/>
            </p:nvCxnSpPr>
            <p:spPr>
              <a:xfrm>
                <a:off x="2500752" y="3544609"/>
                <a:ext cx="113030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/>
              <p:nvPr/>
            </p:nvCxnSpPr>
            <p:spPr>
              <a:xfrm>
                <a:off x="1187625" y="2837512"/>
                <a:ext cx="55036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>
              <a:xfrm>
                <a:off x="1187624" y="2924944"/>
                <a:ext cx="55036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>
              <a:xfrm>
                <a:off x="1187625" y="3557592"/>
                <a:ext cx="55036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角丸四角形 11"/>
              <p:cNvSpPr/>
              <p:nvPr/>
            </p:nvSpPr>
            <p:spPr>
              <a:xfrm>
                <a:off x="1737993" y="2693496"/>
                <a:ext cx="864096" cy="1008112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3" name="図 12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2732502"/>
                <a:ext cx="729841" cy="378436"/>
              </a:xfrm>
              <a:prstGeom prst="rect">
                <a:avLst/>
              </a:prstGeom>
            </p:spPr>
          </p:pic>
          <p:pic>
            <p:nvPicPr>
              <p:cNvPr id="14" name="図 13" descr="txp_fig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616528" y="3399287"/>
                <a:ext cx="364921" cy="316610"/>
              </a:xfrm>
              <a:prstGeom prst="rect">
                <a:avLst/>
              </a:prstGeom>
              <a:noFill/>
            </p:spPr>
          </p:pic>
          <p:pic>
            <p:nvPicPr>
              <p:cNvPr id="17" name="図 16" descr="txp_fig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694662" y="2771214"/>
                <a:ext cx="297203" cy="257858"/>
              </a:xfrm>
              <a:prstGeom prst="rect">
                <a:avLst/>
              </a:prstGeom>
              <a:noFill/>
            </p:spPr>
          </p:pic>
        </p:grpSp>
        <p:pic>
          <p:nvPicPr>
            <p:cNvPr id="3" name="図 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7995" y="2093211"/>
              <a:ext cx="200187" cy="231168"/>
            </a:xfrm>
            <a:prstGeom prst="rect">
              <a:avLst/>
            </a:prstGeom>
          </p:spPr>
        </p:pic>
        <p:cxnSp>
          <p:nvCxnSpPr>
            <p:cNvPr id="64" name="直線コネクタ 63"/>
            <p:cNvCxnSpPr/>
            <p:nvPr/>
          </p:nvCxnSpPr>
          <p:spPr>
            <a:xfrm>
              <a:off x="6160268" y="1798746"/>
              <a:ext cx="236542" cy="41004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図 7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123" y="1906155"/>
              <a:ext cx="195229" cy="195229"/>
            </a:xfrm>
            <a:prstGeom prst="rect">
              <a:avLst/>
            </a:prstGeom>
          </p:spPr>
        </p:pic>
        <p:pic>
          <p:nvPicPr>
            <p:cNvPr id="80" name="図 79" descr="txp_fig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6121752" y="2292256"/>
              <a:ext cx="200013" cy="189745"/>
            </a:xfrm>
            <a:prstGeom prst="rect">
              <a:avLst/>
            </a:prstGeom>
            <a:noFill/>
          </p:spPr>
        </p:pic>
        <p:sp>
          <p:nvSpPr>
            <p:cNvPr id="81" name="円/楕円 80"/>
            <p:cNvSpPr/>
            <p:nvPr/>
          </p:nvSpPr>
          <p:spPr>
            <a:xfrm>
              <a:off x="6433737" y="2152657"/>
              <a:ext cx="82301" cy="18874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6156087" y="1704373"/>
              <a:ext cx="82301" cy="18874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5543531" y="3049330"/>
            <a:ext cx="342817" cy="260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1539415" y="3138677"/>
            <a:ext cx="342817" cy="260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2013/8/5</a:t>
            </a:r>
            <a:endParaRPr kumimoji="1" lang="ja-JP" altLang="en-US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38" name="図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37" y="3139888"/>
            <a:ext cx="1524292" cy="232789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20" y="4561497"/>
            <a:ext cx="1327782" cy="222568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98" y="3436693"/>
            <a:ext cx="1524292" cy="232789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28" y="4430579"/>
            <a:ext cx="1327782" cy="222568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7368529" y="5127238"/>
            <a:ext cx="1567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E</a:t>
            </a:r>
            <a:r>
              <a:rPr kumimoji="1" lang="en-US" altLang="ja-JP" sz="2000" baseline="-25000" dirty="0" smtClean="0"/>
              <a:t>R</a:t>
            </a:r>
            <a:r>
              <a:rPr kumimoji="1" lang="en-US" altLang="ja-JP" sz="2000" dirty="0" smtClean="0"/>
              <a:t>=2319MeV</a:t>
            </a:r>
            <a:endParaRPr kumimoji="1" lang="ja-JP" altLang="en-US" sz="20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318734" y="5189130"/>
            <a:ext cx="1567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E</a:t>
            </a:r>
            <a:r>
              <a:rPr kumimoji="1" lang="en-US" altLang="ja-JP" sz="2000" baseline="-25000" dirty="0" smtClean="0"/>
              <a:t>R</a:t>
            </a:r>
            <a:r>
              <a:rPr kumimoji="1" lang="en-US" altLang="ja-JP" sz="2000" dirty="0" smtClean="0"/>
              <a:t>=2357MeV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635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21" y="3948655"/>
            <a:ext cx="4864587" cy="274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5339" y="895116"/>
            <a:ext cx="8424936" cy="5630228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s</a:t>
            </a:r>
            <a:r>
              <a:rPr lang="en-US" altLang="ja-JP" sz="2400" dirty="0" smtClean="0">
                <a:solidFill>
                  <a:srgbClr val="FF0000"/>
                </a:solidFill>
              </a:rPr>
              <a:t>ignal of  </a:t>
            </a:r>
            <a:r>
              <a:rPr lang="en-US" altLang="ja-JP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dirty="0" smtClean="0">
                <a:solidFill>
                  <a:srgbClr val="FF0000"/>
                </a:solidFill>
              </a:rPr>
              <a:t>(1405) from  reactions</a:t>
            </a:r>
          </a:p>
          <a:p>
            <a:endParaRPr lang="en-US" altLang="ja-JP" sz="2800" dirty="0">
              <a:solidFill>
                <a:srgbClr val="FF0000"/>
              </a:solidFill>
            </a:endParaRPr>
          </a:p>
          <a:p>
            <a:endParaRPr lang="en-US" altLang="ja-JP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800" dirty="0">
              <a:solidFill>
                <a:srgbClr val="FF0000"/>
              </a:solidFill>
            </a:endParaRPr>
          </a:p>
        </p:txBody>
      </p:sp>
      <p:sp>
        <p:nvSpPr>
          <p:cNvPr id="88" name="タイトル 1"/>
          <p:cNvSpPr>
            <a:spLocks noGrp="1"/>
          </p:cNvSpPr>
          <p:nvPr>
            <p:ph type="title"/>
          </p:nvPr>
        </p:nvSpPr>
        <p:spPr>
          <a:xfrm>
            <a:off x="458356" y="188640"/>
            <a:ext cx="4473683" cy="648072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i="1" dirty="0" err="1" smtClean="0">
                <a:solidFill>
                  <a:srgbClr val="0000FF"/>
                </a:solidFill>
              </a:rPr>
              <a:t>Kaon</a:t>
            </a:r>
            <a:r>
              <a:rPr lang="en-US" altLang="ja-JP" sz="3200" i="1" dirty="0">
                <a:solidFill>
                  <a:srgbClr val="0000FF"/>
                </a:solidFill>
              </a:rPr>
              <a:t> </a:t>
            </a:r>
            <a:r>
              <a:rPr lang="en-US" altLang="ja-JP" sz="3200" i="1" dirty="0" smtClean="0">
                <a:solidFill>
                  <a:srgbClr val="0000FF"/>
                </a:solidFill>
              </a:rPr>
              <a:t>induced reaction</a:t>
            </a:r>
            <a:endParaRPr kumimoji="1" lang="ja-JP" altLang="en-US" sz="3200" i="1" dirty="0">
              <a:solidFill>
                <a:srgbClr val="0000FF"/>
              </a:solidFill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F032-292C-4563-A98F-FAFB33DC3949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97" name="正方形/長方形 96"/>
          <p:cNvSpPr/>
          <p:nvPr/>
        </p:nvSpPr>
        <p:spPr>
          <a:xfrm>
            <a:off x="651240" y="3645024"/>
            <a:ext cx="3024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/>
              <a:t>J-PARC E31 experiment</a:t>
            </a:r>
            <a:endParaRPr lang="en-US" altLang="ja-JP" sz="2400" i="1" dirty="0"/>
          </a:p>
        </p:txBody>
      </p:sp>
      <p:grpSp>
        <p:nvGrpSpPr>
          <p:cNvPr id="34" name="グループ化 33"/>
          <p:cNvGrpSpPr/>
          <p:nvPr/>
        </p:nvGrpSpPr>
        <p:grpSpPr>
          <a:xfrm>
            <a:off x="1250743" y="1401528"/>
            <a:ext cx="2347013" cy="1045106"/>
            <a:chOff x="1250743" y="1401528"/>
            <a:chExt cx="2347013" cy="1045106"/>
          </a:xfrm>
        </p:grpSpPr>
        <p:pic>
          <p:nvPicPr>
            <p:cNvPr id="21" name="図 20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260989" y="1510530"/>
              <a:ext cx="384235" cy="232025"/>
            </a:xfrm>
            <a:prstGeom prst="rect">
              <a:avLst/>
            </a:prstGeom>
            <a:noFill/>
          </p:spPr>
        </p:pic>
        <p:cxnSp>
          <p:nvCxnSpPr>
            <p:cNvPr id="8" name="直線コネクタ 7"/>
            <p:cNvCxnSpPr/>
            <p:nvPr/>
          </p:nvCxnSpPr>
          <p:spPr>
            <a:xfrm>
              <a:off x="1581185" y="2230610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1581185" y="2302618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1581185" y="1654546"/>
              <a:ext cx="498083" cy="21602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V="1">
              <a:off x="2328310" y="2236704"/>
              <a:ext cx="998412" cy="388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2228693" y="1510530"/>
              <a:ext cx="1045975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円/楕円 17"/>
            <p:cNvSpPr/>
            <p:nvPr/>
          </p:nvSpPr>
          <p:spPr>
            <a:xfrm>
              <a:off x="1979652" y="1798562"/>
              <a:ext cx="398467" cy="6480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コネクタ 24"/>
            <p:cNvCxnSpPr>
              <a:stCxn id="18" idx="6"/>
            </p:cNvCxnSpPr>
            <p:nvPr/>
          </p:nvCxnSpPr>
          <p:spPr>
            <a:xfrm flipV="1">
              <a:off x="2378119" y="1903919"/>
              <a:ext cx="948603" cy="21867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図 110" descr="txp_fig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419872" y="1808822"/>
              <a:ext cx="160096" cy="180018"/>
            </a:xfrm>
            <a:prstGeom prst="rect">
              <a:avLst/>
            </a:prstGeom>
            <a:noFill/>
          </p:spPr>
        </p:pic>
        <p:pic>
          <p:nvPicPr>
            <p:cNvPr id="112" name="図 111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419872" y="2153292"/>
              <a:ext cx="177884" cy="232022"/>
            </a:xfrm>
            <a:prstGeom prst="rect">
              <a:avLst/>
            </a:prstGeom>
            <a:noFill/>
          </p:spPr>
        </p:pic>
        <p:pic>
          <p:nvPicPr>
            <p:cNvPr id="5" name="図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743" y="2088094"/>
              <a:ext cx="202363" cy="297220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722" y="1401528"/>
              <a:ext cx="257290" cy="211472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75331"/>
            <a:ext cx="2308679" cy="285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06" y="3062686"/>
            <a:ext cx="2375535" cy="31051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74334" y="3373201"/>
            <a:ext cx="4076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Peak shows up around M=1420MeV</a:t>
            </a:r>
            <a:endParaRPr kumimoji="1" lang="ja-JP" altLang="en-US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672143" y="2465229"/>
            <a:ext cx="4360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/>
              <a:t>O. Braun et al., NPB </a:t>
            </a:r>
            <a:r>
              <a:rPr lang="en-US" altLang="ja-JP" sz="2400" b="1" i="1" dirty="0"/>
              <a:t>129</a:t>
            </a:r>
            <a:r>
              <a:rPr lang="en-US" altLang="ja-JP" sz="2400" i="1" dirty="0"/>
              <a:t>, 1(1977).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816567" y="3800070"/>
            <a:ext cx="428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http://j-parc.jp/researcher/Hadron/en/pac_0907/pdf/Noumi.pdf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3425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05"/>
    </mc:Choice>
    <mc:Fallback xmlns="">
      <p:transition spd="slow" advTm="6960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5339" y="692696"/>
            <a:ext cx="8424936" cy="5630228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s</a:t>
            </a:r>
            <a:r>
              <a:rPr lang="en-US" altLang="ja-JP" sz="2400" dirty="0" smtClean="0">
                <a:solidFill>
                  <a:srgbClr val="FF0000"/>
                </a:solidFill>
              </a:rPr>
              <a:t>ignal of  </a:t>
            </a:r>
            <a:r>
              <a:rPr lang="en-US" altLang="ja-JP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dirty="0" smtClean="0">
                <a:solidFill>
                  <a:srgbClr val="FF0000"/>
                </a:solidFill>
              </a:rPr>
              <a:t>(1405) from  reactions</a:t>
            </a:r>
          </a:p>
          <a:p>
            <a:endParaRPr lang="en-US" altLang="ja-JP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altLang="ja-JP" sz="2400" dirty="0" smtClean="0"/>
              <a:t>Two-step process </a:t>
            </a:r>
            <a:r>
              <a:rPr lang="en-US" altLang="ja-JP" sz="2000" dirty="0" smtClean="0"/>
              <a:t>: </a:t>
            </a:r>
            <a:r>
              <a:rPr lang="en-US" altLang="ja-JP" sz="1800" i="1" dirty="0" err="1" smtClean="0"/>
              <a:t>Jido</a:t>
            </a:r>
            <a:r>
              <a:rPr lang="en-US" altLang="ja-JP" sz="1800" i="1" dirty="0" smtClean="0"/>
              <a:t>, </a:t>
            </a:r>
            <a:r>
              <a:rPr lang="en-US" altLang="ja-JP" sz="1800" i="1" dirty="0" err="1" smtClean="0"/>
              <a:t>Oset</a:t>
            </a:r>
            <a:r>
              <a:rPr lang="en-US" altLang="ja-JP" sz="1800" i="1" dirty="0" smtClean="0"/>
              <a:t>, </a:t>
            </a:r>
            <a:r>
              <a:rPr lang="en-US" altLang="ja-JP" sz="1800" i="1" dirty="0" err="1" smtClean="0"/>
              <a:t>Sekihara</a:t>
            </a:r>
            <a:r>
              <a:rPr lang="en-US" altLang="ja-JP" sz="1800" i="1" dirty="0" smtClean="0"/>
              <a:t>, EPJA42, 257(2009).</a:t>
            </a:r>
          </a:p>
          <a:p>
            <a:pPr lvl="1">
              <a:buNone/>
            </a:pPr>
            <a:r>
              <a:rPr lang="en-US" altLang="ja-JP" sz="1800" i="1" dirty="0"/>
              <a:t>	</a:t>
            </a:r>
            <a:r>
              <a:rPr lang="en-US" altLang="ja-JP" sz="1800" i="1" dirty="0" smtClean="0"/>
              <a:t>		           	 </a:t>
            </a:r>
            <a:r>
              <a:rPr lang="en-US" altLang="ja-JP" sz="1800" i="1" dirty="0" err="1" smtClean="0"/>
              <a:t>Miyagawa</a:t>
            </a:r>
            <a:r>
              <a:rPr lang="en-US" altLang="ja-JP" sz="1800" i="1" dirty="0" smtClean="0"/>
              <a:t>, </a:t>
            </a:r>
            <a:r>
              <a:rPr lang="en-US" altLang="ja-JP" sz="1800" i="1" dirty="0" err="1" smtClean="0"/>
              <a:t>Haidenbauer</a:t>
            </a:r>
            <a:r>
              <a:rPr lang="en-US" altLang="ja-JP" sz="1800" i="1" dirty="0" smtClean="0"/>
              <a:t>, PRC85,065201(2012).</a:t>
            </a:r>
          </a:p>
          <a:p>
            <a:pPr lvl="1">
              <a:buNone/>
            </a:pPr>
            <a:r>
              <a:rPr lang="en-US" altLang="ja-JP" sz="1800" i="1" dirty="0"/>
              <a:t>	</a:t>
            </a:r>
            <a:r>
              <a:rPr lang="en-US" altLang="ja-JP" sz="1800" i="1" dirty="0" smtClean="0"/>
              <a:t>		           	 Yamagata-</a:t>
            </a:r>
            <a:r>
              <a:rPr lang="en-US" altLang="ja-JP" sz="1800" i="1" dirty="0" err="1" smtClean="0"/>
              <a:t>Sekihara</a:t>
            </a:r>
            <a:r>
              <a:rPr lang="en-US" altLang="ja-JP" sz="1800" i="1" dirty="0" smtClean="0"/>
              <a:t>, </a:t>
            </a:r>
            <a:r>
              <a:rPr lang="en-US" altLang="ja-JP" sz="1800" i="1" dirty="0" err="1" smtClean="0"/>
              <a:t>Sekihara</a:t>
            </a:r>
            <a:r>
              <a:rPr lang="en-US" altLang="ja-JP" sz="1800" i="1" dirty="0" smtClean="0"/>
              <a:t>, </a:t>
            </a:r>
            <a:r>
              <a:rPr lang="en-US" altLang="ja-JP" sz="1800" i="1" dirty="0" err="1" smtClean="0"/>
              <a:t>Jido</a:t>
            </a:r>
            <a:r>
              <a:rPr lang="en-US" altLang="ja-JP" sz="1800" i="1" dirty="0" smtClean="0"/>
              <a:t>, PTEP043D02(2013).</a:t>
            </a:r>
          </a:p>
          <a:p>
            <a:pPr lvl="1">
              <a:buNone/>
            </a:pPr>
            <a:r>
              <a:rPr lang="en-US" altLang="ja-JP" sz="2400" dirty="0" smtClean="0"/>
              <a:t>Spectator model: </a:t>
            </a:r>
            <a:r>
              <a:rPr lang="en-US" altLang="ja-JP" sz="1800" dirty="0" err="1" smtClean="0"/>
              <a:t>Esmaili</a:t>
            </a:r>
            <a:r>
              <a:rPr lang="en-US" altLang="ja-JP" sz="1800" dirty="0" smtClean="0"/>
              <a:t>, Akaishi, Yamazaki, </a:t>
            </a:r>
            <a:r>
              <a:rPr lang="en-US" altLang="ja-JP" sz="1800" dirty="0"/>
              <a:t>PRC83, 055207 </a:t>
            </a:r>
            <a:r>
              <a:rPr lang="en-US" altLang="ja-JP" sz="1800" dirty="0" smtClean="0"/>
              <a:t>(2011</a:t>
            </a:r>
            <a:r>
              <a:rPr lang="en-US" altLang="ja-JP" sz="1800" dirty="0"/>
              <a:t>)</a:t>
            </a:r>
            <a:endParaRPr lang="en-US" altLang="ja-JP" sz="2400" dirty="0"/>
          </a:p>
          <a:p>
            <a:pPr lvl="1">
              <a:buNone/>
            </a:pPr>
            <a:endParaRPr lang="en-US" altLang="ja-JP" sz="2400" dirty="0" smtClean="0"/>
          </a:p>
          <a:p>
            <a:pPr lvl="1">
              <a:buNone/>
            </a:pPr>
            <a:endParaRPr lang="en-US" altLang="ja-JP" sz="2400" dirty="0" smtClean="0"/>
          </a:p>
          <a:p>
            <a:pPr lvl="1">
              <a:buNone/>
            </a:pPr>
            <a:endParaRPr lang="en-US" altLang="ja-JP" sz="2400" dirty="0"/>
          </a:p>
          <a:p>
            <a:pPr lvl="1"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Purpose of this work  :  within </a:t>
            </a:r>
            <a:r>
              <a:rPr lang="en-US" altLang="ja-JP" sz="2400" dirty="0" err="1" smtClean="0">
                <a:solidFill>
                  <a:srgbClr val="002060"/>
                </a:solidFill>
              </a:rPr>
              <a:t>Faddeev</a:t>
            </a:r>
            <a:r>
              <a:rPr lang="en-US" altLang="ja-JP" sz="2400" dirty="0" smtClean="0">
                <a:solidFill>
                  <a:srgbClr val="002060"/>
                </a:solidFill>
              </a:rPr>
              <a:t> approach</a:t>
            </a:r>
            <a:endParaRPr lang="en-US" altLang="ja-JP" dirty="0" smtClean="0">
              <a:solidFill>
                <a:srgbClr val="002060"/>
              </a:solidFill>
            </a:endParaRPr>
          </a:p>
          <a:p>
            <a:pPr lvl="1"/>
            <a:r>
              <a:rPr lang="en-US" altLang="ja-JP" sz="2000" dirty="0"/>
              <a:t>s</a:t>
            </a:r>
            <a:r>
              <a:rPr lang="en-US" altLang="ja-JP" sz="2000" dirty="0" smtClean="0"/>
              <a:t>tudy 3-body scattering amplitude and cross section</a:t>
            </a:r>
          </a:p>
          <a:p>
            <a:pPr lvl="1"/>
            <a:r>
              <a:rPr lang="en-US" altLang="ja-JP" sz="2000" dirty="0" smtClean="0"/>
              <a:t>examine dynamics of                     in resonance production reaction</a:t>
            </a:r>
            <a:endParaRPr lang="ja-JP" altLang="en-US" sz="2000" dirty="0" smtClean="0"/>
          </a:p>
        </p:txBody>
      </p:sp>
      <p:sp>
        <p:nvSpPr>
          <p:cNvPr id="88" name="タイトル 1"/>
          <p:cNvSpPr>
            <a:spLocks noGrp="1"/>
          </p:cNvSpPr>
          <p:nvPr>
            <p:ph type="title"/>
          </p:nvPr>
        </p:nvSpPr>
        <p:spPr>
          <a:xfrm>
            <a:off x="458356" y="188640"/>
            <a:ext cx="4473683" cy="648072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i="1" dirty="0" err="1" smtClean="0">
                <a:solidFill>
                  <a:srgbClr val="0000FF"/>
                </a:solidFill>
              </a:rPr>
              <a:t>Kaon</a:t>
            </a:r>
            <a:r>
              <a:rPr lang="en-US" altLang="ja-JP" sz="3200" i="1" dirty="0">
                <a:solidFill>
                  <a:srgbClr val="0000FF"/>
                </a:solidFill>
              </a:rPr>
              <a:t> </a:t>
            </a:r>
            <a:r>
              <a:rPr lang="en-US" altLang="ja-JP" sz="3200" i="1" dirty="0" smtClean="0">
                <a:solidFill>
                  <a:srgbClr val="0000FF"/>
                </a:solidFill>
              </a:rPr>
              <a:t>induced reaction</a:t>
            </a:r>
            <a:endParaRPr kumimoji="1" lang="ja-JP" altLang="en-US" sz="3200" i="1" dirty="0">
              <a:solidFill>
                <a:srgbClr val="0000FF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72" y="5941859"/>
            <a:ext cx="1144667" cy="223445"/>
          </a:xfrm>
          <a:prstGeom prst="rect">
            <a:avLst/>
          </a:prstGeom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F01F-E737-4E21-83DC-065BF8B1BCAA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grpSp>
        <p:nvGrpSpPr>
          <p:cNvPr id="34" name="グループ化 33"/>
          <p:cNvGrpSpPr/>
          <p:nvPr/>
        </p:nvGrpSpPr>
        <p:grpSpPr>
          <a:xfrm>
            <a:off x="1700769" y="1296810"/>
            <a:ext cx="1876649" cy="829082"/>
            <a:chOff x="1250743" y="1401528"/>
            <a:chExt cx="2347013" cy="1045106"/>
          </a:xfrm>
        </p:grpSpPr>
        <p:pic>
          <p:nvPicPr>
            <p:cNvPr id="21" name="図 20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260989" y="1510530"/>
              <a:ext cx="384235" cy="232025"/>
            </a:xfrm>
            <a:prstGeom prst="rect">
              <a:avLst/>
            </a:prstGeom>
            <a:noFill/>
          </p:spPr>
        </p:pic>
        <p:cxnSp>
          <p:nvCxnSpPr>
            <p:cNvPr id="8" name="直線コネクタ 7"/>
            <p:cNvCxnSpPr/>
            <p:nvPr/>
          </p:nvCxnSpPr>
          <p:spPr>
            <a:xfrm>
              <a:off x="1581185" y="2230610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1581185" y="2302618"/>
              <a:ext cx="4980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1581185" y="1654546"/>
              <a:ext cx="498083" cy="21602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V="1">
              <a:off x="2328310" y="2236704"/>
              <a:ext cx="998412" cy="388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2228693" y="1510530"/>
              <a:ext cx="1045975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円/楕円 17"/>
            <p:cNvSpPr/>
            <p:nvPr/>
          </p:nvSpPr>
          <p:spPr>
            <a:xfrm>
              <a:off x="1979652" y="1798562"/>
              <a:ext cx="398467" cy="6480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コネクタ 24"/>
            <p:cNvCxnSpPr>
              <a:stCxn id="18" idx="6"/>
            </p:cNvCxnSpPr>
            <p:nvPr/>
          </p:nvCxnSpPr>
          <p:spPr>
            <a:xfrm flipV="1">
              <a:off x="2378119" y="1903919"/>
              <a:ext cx="948603" cy="21867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図 110" descr="txp_fig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419872" y="1808822"/>
              <a:ext cx="160096" cy="180018"/>
            </a:xfrm>
            <a:prstGeom prst="rect">
              <a:avLst/>
            </a:prstGeom>
            <a:noFill/>
          </p:spPr>
        </p:pic>
        <p:pic>
          <p:nvPicPr>
            <p:cNvPr id="112" name="図 111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419872" y="2153292"/>
              <a:ext cx="177884" cy="232022"/>
            </a:xfrm>
            <a:prstGeom prst="rect">
              <a:avLst/>
            </a:prstGeom>
            <a:noFill/>
          </p:spPr>
        </p:pic>
        <p:pic>
          <p:nvPicPr>
            <p:cNvPr id="5" name="図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743" y="2088094"/>
              <a:ext cx="202363" cy="297220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722" y="1401528"/>
              <a:ext cx="257290" cy="211472"/>
            </a:xfrm>
            <a:prstGeom prst="rect">
              <a:avLst/>
            </a:prstGeom>
          </p:spPr>
        </p:pic>
      </p:grpSp>
      <p:sp>
        <p:nvSpPr>
          <p:cNvPr id="6" name="フリーフォーム 5"/>
          <p:cNvSpPr/>
          <p:nvPr/>
        </p:nvSpPr>
        <p:spPr>
          <a:xfrm>
            <a:off x="3867020" y="1540084"/>
            <a:ext cx="877381" cy="240323"/>
          </a:xfrm>
          <a:custGeom>
            <a:avLst/>
            <a:gdLst>
              <a:gd name="connsiteX0" fmla="*/ 0 w 914400"/>
              <a:gd name="connsiteY0" fmla="*/ 211015 h 214577"/>
              <a:gd name="connsiteX1" fmla="*/ 295422 w 914400"/>
              <a:gd name="connsiteY1" fmla="*/ 0 h 214577"/>
              <a:gd name="connsiteX2" fmla="*/ 548640 w 914400"/>
              <a:gd name="connsiteY2" fmla="*/ 211015 h 214577"/>
              <a:gd name="connsiteX3" fmla="*/ 914400 w 914400"/>
              <a:gd name="connsiteY3" fmla="*/ 112541 h 21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214577">
                <a:moveTo>
                  <a:pt x="0" y="211015"/>
                </a:moveTo>
                <a:cubicBezTo>
                  <a:pt x="101991" y="105507"/>
                  <a:pt x="203982" y="0"/>
                  <a:pt x="295422" y="0"/>
                </a:cubicBezTo>
                <a:cubicBezTo>
                  <a:pt x="386862" y="0"/>
                  <a:pt x="445477" y="192258"/>
                  <a:pt x="548640" y="211015"/>
                </a:cubicBezTo>
                <a:cubicBezTo>
                  <a:pt x="651803" y="229772"/>
                  <a:pt x="783101" y="171156"/>
                  <a:pt x="914400" y="1125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88" y="3792000"/>
            <a:ext cx="2013134" cy="139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68685"/>
            <a:ext cx="3312366" cy="14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55" y="3967962"/>
            <a:ext cx="1603717" cy="10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985345" y="2704533"/>
            <a:ext cx="203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Chiral SU(3)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71600" y="3737129"/>
            <a:ext cx="2578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phenomenological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993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05"/>
    </mc:Choice>
    <mc:Fallback xmlns="">
      <p:transition spd="slow" advTm="6960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39552" y="2204864"/>
            <a:ext cx="8496944" cy="34563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152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3600" i="1" dirty="0" smtClean="0">
                <a:solidFill>
                  <a:srgbClr val="0000FF"/>
                </a:solidFill>
              </a:rPr>
              <a:t>Meson-baryon interaction</a:t>
            </a:r>
            <a:endParaRPr kumimoji="1" lang="ja-JP" altLang="en-US" sz="3600" i="1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052736"/>
            <a:ext cx="7643192" cy="532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400" dirty="0" smtClean="0"/>
              <a:t>meson-baryon interaction based on WT Lagrangian</a:t>
            </a:r>
            <a:endParaRPr kumimoji="1" lang="en-US" altLang="ja-JP" sz="2400" dirty="0" smtClean="0"/>
          </a:p>
        </p:txBody>
      </p:sp>
      <p:pic>
        <p:nvPicPr>
          <p:cNvPr id="8" name="図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484784"/>
            <a:ext cx="4464496" cy="66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右矢印 8"/>
          <p:cNvSpPr/>
          <p:nvPr/>
        </p:nvSpPr>
        <p:spPr>
          <a:xfrm>
            <a:off x="179512" y="3573016"/>
            <a:ext cx="360040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19064" y="227687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“energy-independent” potentials (static approximation  </a:t>
            </a:r>
            <a:r>
              <a:rPr lang="ja-JP" altLang="en-US" sz="2400" dirty="0" smtClean="0">
                <a:solidFill>
                  <a:srgbClr val="FF0000"/>
                </a:solidFill>
              </a:rPr>
              <a:t>        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3568" y="400506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“energy-dependent” potentials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21" name="図 20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668344" y="2420888"/>
            <a:ext cx="648072" cy="243027"/>
          </a:xfrm>
          <a:prstGeom prst="rect">
            <a:avLst/>
          </a:prstGeom>
          <a:noFill/>
        </p:spPr>
      </p:pic>
      <p:sp>
        <p:nvSpPr>
          <p:cNvPr id="16" name="テキスト ボックス 15"/>
          <p:cNvSpPr txBox="1"/>
          <p:nvPr/>
        </p:nvSpPr>
        <p:spPr>
          <a:xfrm>
            <a:off x="1403648" y="5301208"/>
            <a:ext cx="3563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E; two body scattering energy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222216" y="4051230"/>
            <a:ext cx="266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(chiral unitary like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26" name="図 2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112067" y="2902355"/>
            <a:ext cx="6611098" cy="934177"/>
          </a:xfrm>
          <a:prstGeom prst="rect">
            <a:avLst/>
          </a:prstGeom>
          <a:noFill/>
        </p:spPr>
      </p:pic>
      <p:pic>
        <p:nvPicPr>
          <p:cNvPr id="27" name="図 26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71600" y="4509120"/>
            <a:ext cx="7354919" cy="919733"/>
          </a:xfrm>
          <a:prstGeom prst="rect">
            <a:avLst/>
          </a:prstGeom>
          <a:noFill/>
        </p:spPr>
      </p:pic>
      <p:pic>
        <p:nvPicPr>
          <p:cNvPr id="22" name="図 21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30986" y="5977504"/>
            <a:ext cx="451449" cy="339436"/>
          </a:xfrm>
          <a:prstGeom prst="rect">
            <a:avLst/>
          </a:prstGeom>
          <a:noFill/>
        </p:spPr>
      </p:pic>
      <p:sp>
        <p:nvSpPr>
          <p:cNvPr id="25" name="テキスト ボックス 24"/>
          <p:cNvSpPr txBox="1"/>
          <p:nvPr/>
        </p:nvSpPr>
        <p:spPr>
          <a:xfrm>
            <a:off x="963034" y="5923363"/>
            <a:ext cx="414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; determined by flavor SU(3) structure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893476"/>
            <a:ext cx="102870" cy="17145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65" y="2873944"/>
            <a:ext cx="102870" cy="17145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45" y="4509120"/>
            <a:ext cx="102870" cy="171450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519" y="4498128"/>
            <a:ext cx="102870" cy="171450"/>
          </a:xfrm>
          <a:prstGeom prst="rect">
            <a:avLst/>
          </a:prstGeo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7CE7-4483-403B-BE22-20C692456609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49" y="5753686"/>
            <a:ext cx="302662" cy="22381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8" y="6131332"/>
            <a:ext cx="270116" cy="174268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5395689" y="5680929"/>
            <a:ext cx="184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; baryon mass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459168" y="6050261"/>
            <a:ext cx="184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; </a:t>
            </a:r>
            <a:r>
              <a:rPr lang="en-US" altLang="ja-JP" dirty="0" smtClean="0"/>
              <a:t>meson</a:t>
            </a:r>
            <a:r>
              <a:rPr kumimoji="1" lang="en-US" altLang="ja-JP" dirty="0" smtClean="0"/>
              <a:t> mass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5652120" y="3769295"/>
            <a:ext cx="30796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Ikeda, Sato, PRC </a:t>
            </a:r>
            <a:r>
              <a:rPr lang="en-US" altLang="ja-JP" sz="1400" b="1" dirty="0"/>
              <a:t>76</a:t>
            </a:r>
            <a:r>
              <a:rPr lang="en-US" altLang="ja-JP" sz="1400" dirty="0"/>
              <a:t>, 035203 (2007)</a:t>
            </a:r>
            <a:endParaRPr lang="ja-JP" altLang="en-US" sz="1400" dirty="0"/>
          </a:p>
        </p:txBody>
      </p:sp>
      <p:sp>
        <p:nvSpPr>
          <p:cNvPr id="33" name="正方形/長方形 32"/>
          <p:cNvSpPr/>
          <p:nvPr/>
        </p:nvSpPr>
        <p:spPr>
          <a:xfrm>
            <a:off x="5292080" y="5332031"/>
            <a:ext cx="361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Ikeda, </a:t>
            </a:r>
            <a:r>
              <a:rPr lang="en-US" altLang="ja-JP" sz="1400" dirty="0" err="1"/>
              <a:t>Kamano</a:t>
            </a:r>
            <a:r>
              <a:rPr lang="en-US" altLang="ja-JP" sz="1400" dirty="0"/>
              <a:t>, Sato, PTP </a:t>
            </a:r>
            <a:r>
              <a:rPr lang="en-US" altLang="ja-JP" sz="1400" b="1" dirty="0"/>
              <a:t>124</a:t>
            </a:r>
            <a:r>
              <a:rPr lang="en-US" altLang="ja-JP" sz="1400" dirty="0"/>
              <a:t>, 533 (2010)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327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70"/>
    </mc:Choice>
    <mc:Fallback xmlns="">
      <p:transition spd="slow" advTm="5187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850106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sz="3200" i="1" dirty="0" smtClean="0">
                <a:solidFill>
                  <a:srgbClr val="0000FF"/>
                </a:solidFill>
              </a:rPr>
              <a:t>cutoff (model parameters)</a:t>
            </a:r>
            <a:endParaRPr kumimoji="1" lang="ja-JP" altLang="en-US" sz="3200" i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152" y="2853103"/>
            <a:ext cx="2682569" cy="187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2282" y="2853103"/>
            <a:ext cx="2592288" cy="18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9381" y="4605639"/>
            <a:ext cx="2724627" cy="190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84931" y="2798831"/>
            <a:ext cx="2690171" cy="188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図 1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77260" y="1844227"/>
            <a:ext cx="8153651" cy="98595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267" y="4606666"/>
            <a:ext cx="2563045" cy="179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11354" y="1245974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cutoff which </a:t>
            </a:r>
            <a:r>
              <a:rPr kumimoji="1" lang="en-US" altLang="ja-JP" sz="2000" dirty="0" smtClean="0"/>
              <a:t>reproduce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2-body cross sections. </a:t>
            </a:r>
            <a:endParaRPr kumimoji="1" lang="ja-JP" altLang="en-US" sz="200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912E-3950-4CBC-A2BE-091E9C071B4A}" type="datetime1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21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Lambda(1405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67.92016"/>
  <p:tag name="PICTUREFILESIZE" val="8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Lambda$}&#10;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Lambda(1405)$}&#10;&#10;\end{document}"/>
  <p:tag name="IGUANATEXSIZE" val="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(\bar{K}N)N\rightarrow\pi\Sigma N$}&#10;&#10;\end{document}"/>
  <p:tag name="IGUANATEXSIZE" val="2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ack}&#10;\begin{document}&#10;\begin{align}&#10;(Y=\Lambda, \Sigma)&#10;\nonumber&#10;\end{align}&#10;\end{document}"/>
  <p:tag name="IGUANATEXSIZE" val="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V({\bf q}',{\bf q})=\lambda g({\bf q}')g({\bf q}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77.8404"/>
  <p:tag name="PICTUREFILESIZE" val="188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X_{i,j}({\bf p}_i,{\bf p}_j,W)&amp;=&amp;(1-\delta_{i,j})Z_{i,j}({\bf p}_i,{\bf p}_j,W)&#10;\nonumber\\&amp;+&amp;\sum_{n\ne i}\int d{\bf p}_nZ_{i,n}({\bf p}_i,{\bf p}_n,W)&#10;\tau_n(W-E_n)X_{n,j}({\bf p}_n,{\bf p}_j,W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564.9612"/>
  <p:tag name="PICTUREFILESIZE" val="931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t_i({\bf q}',{\bf q},W-E_i)=g({\bf q}')\tau(W-E_i) g({\bf q})&#10;\nonumber&#10;\end{align}&#10;\end{document}"/>
  <p:tag name="IGUANATEXSIZE" val="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NN)&#10;\nonumber&#10;\end{align}&#10;\end{document}"/>
  <p:tag name="IGUANATEXSIZE" val="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(\bar{K}N)N\rightarrow\Lambda N$}&#10;&#10;\end{document}"/>
  <p:tag name="IGUANATEXSIZE" val="2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Sigma N)&#10;\nonumber&#10;\end{align}&#10;\end{document}"/>
  <p:tag name="IGUANATEXSIZE" val="2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bar{K}&#10;\nonumber&#10;\end{align}&#10;\end{document}"/>
  <p:tag name="IGUANATEXSIZE" val="2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Y N)&#10;\nonumber&#10;\end{align}&#10;\end{document}"/>
  <p:tag name="IGUANATEXSIZE" val="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NN)&#10;\nonumber&#10;\end{align}&#10;\end{document}"/>
  <p:tag name="IGUANATEXSIZE" val="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 N)&#10;\nonumber&#10;\end{align}&#10;\end{document}"/>
  <p:tag name="IGUANATEXSIZE" val="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bar{K}&#10;\nonumber&#10;\end{align}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(\bar{K}N)N\rightarrow\pi\Sigma N$}&#10;&#10;\end{document}"/>
  <p:tag name="IGUANATEXSIZE" val="2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 N)&#10;\nonumber&#10;\end{align}&#10;\end{document}"/>
  <p:tag name="IGUANATEXSIZE" val="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 Y)&#10;\nonumber&#10;\end{align}&#10;\end{document}"/>
  <p:tag name="IGUANATEXSIZE" val="2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NN)&#10;\nonumber&#10;\end{align}&#10;\end{document}"/>
  <p:tag name="IGUANATEXSIZE" val="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\Sigma)&#10;\nonumber&#10;\end{align}&#10;\end{document}"/>
  <p:tag name="IGUANATEXSIZE" val="2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bar{K}&#10;\nonumber&#10;\end{align}&#10;\end{document}"/>
  <p:tag name="IGUANATEXSIZE" val="2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NN)&#10;\nonumber&#10;\end{align}&#10;\end{document}"/>
  <p:tag name="IGUANATEXSIZE" val="2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(\bar{K}N)N\rightarrow\Lambda N$}&#10;&#10;\end{document}"/>
  <p:tag name="IGUANATEXSIZE" val="2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bar{K}N)&#10;\nonumber&#10;\end{align}&#10;\end{document}"/>
  <p:tag name="IGUANATEXSIZE" val="2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\Sigma)&#10;\nonumber&#10;\end{align}&#10;\end{document}"/>
  <p:tag name="IGUANATEXSIZE" val="2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bar{K}&#10;\nonumber&#10;\end{align}&#10;\end{document}"/>
  <p:tag name="IGUANATEXSIZE" val="2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Lambda$}&#10;&#10;\end{document}"/>
  <p:tag name="IGUANATEXSIZE" val="2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M_{\pi\Sigma}\equiv W -m_N -\frac{p_N^2}{ 2\eta_{N(\pi\Sigma)}} &#10;\nonumber&#10;\end{align}&#10;\end{document}"/>
  <p:tag name="IGUANATEXSIZE" val="2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M_{\bar{K}N}\equiv W -m_N -\frac{p_N^2}{ 2\eta_{N(\bar{K}N)}} &#10;\nonumber&#10;\end{align}&#10;\end{document}"/>
  <p:tag name="IGUANATEXSIZE" val="2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eta_{N(\bar{K}N)}=\frac{m_N(m_{\bar{K}}+m_N)}{(m_N+m_{\bar{K}}+m_N)}&#10;\nonumber&#10;\end{align}&#10;\end{document}"/>
  <p:tag name="IGUANATEXSIZE" val="2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eta_{N(\pi\Sigma)}=\frac{m_N(m_\pi+m_\Sigma)}{(m_N+m_\pi+m_\Sigma)}&#10;\nonumber&#10;\end{align}&#10;\end{document}"/>
  <p:tag name="IGUANATEXSIZE" val="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M_{\pi\Sigma} = m_{\bar{K}}+m_N-\frac{p_N^2}{2(m_{\bar{K}}+m_N)}+\frac{p_N^2}{2(m_\pi+m_\Sigma)}&#10;\nonumber&#10;\end{align}&#10;\end{document}"/>
  <p:tag name="IGUANATEXSIZE" val="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M_{\bar{K}N} = m_{\bar{K}}+m_N&#10;\nonumber&#10;\end{align}&#10;\end{document}"/>
  <p:tag name="IGUANATEXSIZE" val="2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NN)&#10;\nonumber&#10;\end{align}&#10;\end{document}"/>
  <p:tag name="IGUANATEXSIZE" val="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$}&#10;&#10;\end{document}"/>
  <p:tag name="IGUANATEXSIZE" val="2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bar{K}N)&#10;\nonumber&#10;\end{align}&#10;\end{document}"/>
  <p:tag name="IGUANATEXSIZE" val="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\Sigma)&#10;\nonumber&#10;\end{align}&#10;\end{document}"/>
  <p:tag name="IGUANATEXSIZE" val="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bar{K}&#10;\nonumber&#10;\end{align}&#10;\end{document}"/>
  <p:tag name="IGUANATEXSIZE" val="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p_{\bar{K}}^{lab}=600$MeV}&#10;&#10;\end{document}"/>
  <p:tag name="IGUANATEXSIZE" val="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Lambda(1405)$}&#10;&#10;\end{document}"/>
  <p:tag name="IGUANATEXSIZE" val="2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p_{\bar{K}}^{lab}=600$MeV}&#10;&#10;\end{document}"/>
  <p:tag name="IGUANATEXSIZE" val="2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Lambda(1405)$}&#10;&#10;\end{document}"/>
  <p:tag name="IGUANATEXSIZE" val="2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p_{\bar{K}}^{lab}=800$MeV}&#10;&#10;\end{document}"/>
  <p:tag name="IGUANATEXSIZE" val="2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bar{K}N)&#10;\nonumber&#10;\end{align}&#10;\end{document}"/>
  <p:tag name="IGUANATEXSIZE" val="2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Lambda(1405)$}&#10;&#10;\end{document}"/>
  <p:tag name="IGUANATEXSIZE" val="2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p_{\bar{K}}^{lab}=800$MeV}&#10;&#10;\end{document}"/>
  <p:tag name="IGUANATEXSIZE" val="2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Lambda(1405)$}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V({\bf q}',{\bf q})=\lambda g({\bf q}')g({\bf q}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77.8404"/>
  <p:tag name="PICTUREFILESIZE" val="188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X_{i,j}({\bf p}_i,{\bf p}_j,W)&amp;=&amp;(1-\delta_{i,j})Z_{i,j}({\bf p}_i,{\bf p}_j,W)&#10;\nonumber\\&amp;+&amp;\sum_{n\ne i}\int d{\bf p}_nZ_{i,n}({\bf p}_i,{\bf p}_n,W)&#10;\tau_n(W-E_n)X_{n,j}({\bf p}_n,{\bf p}_j,W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564.9612"/>
  <p:tag name="PICTUREFILESIZE" val="931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Z_{i,j}(p_i,p_j,W)=2\pi \int^1_{-1} &#10;d(\hat{\bf p}_i\cdot \hat{\bf p}_j)\frac{g(q_i)g(q_j)}&#10;{W-E_i(p_i)-E_j(p_j)-E_k({\bf p}_i+{\bf p}_j)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546.0011"/>
  <p:tag name="PICTUREFILESIZE" val="725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ue}&#10;\begin{document}&#10;\begin{align}&#10;\bar{K}NN-\pi Y N&#10;\nonumber&#10;\end{align}&#10;\end{document}"/>
  <p:tag name="IGUANATEXSIZE" val="2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t_i({\bf q}',{\bf q},W-E_i)=g({\bf q}')\tau(W-E_i) g({\bf q})&#10;\nonumber&#10;\end{align}&#10;\end{document}"/>
  <p:tag name="IGUANATEXSIZE" val="2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ue}&#10;\begin{document}&#10;\begin{align}&#10;(Y=\Lambda, \Sigma)&#10;\nonumber&#10;\end{align}&#10;\end{document}"/>
  <p:tag name="IGUANATEXSIZE" val="2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S=-1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57.84008"/>
  <p:tag name="PICTUREFILESIZE" val="38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J^\pi = 1/2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86.88016"/>
  <p:tag name="PICTUREFILESIZE" val="76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t({\bf q}',{\bf q};W)=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0.8002"/>
  <p:tag name="PICTUREFILESIZE" val="10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bar{K}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30.00008"/>
  <p:tag name="PICTUREFILESIZE" val="49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S=0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43.92008"/>
  <p:tag name="PICTUREFILESIZE" val="43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ue}&#10;\begin{document}&#10;\begin{align}&#10;\bar{K}NN-\pi Y N&#10;\nonumber&#10;\end{align}&#10;\end{document}"/>
  <p:tag name="IGUANATEXSIZE" val="2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begin{document}&#10;\begin{align}&#10;(YN)&#10;_{I=1/2,3/2}&#10;\nonumber&#10;\end{align}&#10;\end{document}"/>
  <p:tag name="IGUANATEXSIZE" val="2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begin{document}&#10;\begin{align}&#10;\begin{pmatrix}&#10;\bar{K}N\\&#10;\pi Y\\&#10;\end{pmatrix}&#10;_{I=0,1}&#10;\nonumber&#10;\end{align}&#10;\end{document}"/>
  <p:tag name="IGUANATEXSIZE" val="2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S=-1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57.84008"/>
  <p:tag name="PICTUREFILESIZE" val="38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S=0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43.92008"/>
  <p:tag name="PICTUREFILESIZE" val="43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ue}&#10;\begin{document}&#10;\begin{align}&#10;(Y=\Lambda, \Sigma)&#10;\nonumber&#10;\end{align}&#10;\end{document}"/>
  <p:tag name="IGUANATEXSIZE" val="2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begin{document}&#10;\begin{align}&#10;\left(\pi N\right)_{I=1/2,3/2}&#10;\nonumber&#10;\end{align}&#10;\end{document}"/>
  <p:tag name="IGUANATEXSIZE" val="2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(NN)_{I=0}$}&#10;&#10;\end{document}"/>
  <p:tag name="IGUANATEXSIZE" val="2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J^\pi =1^+$}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$}&#10;&#10;\end{document}"/>
  <p:tag name="IGUANATEXSIZE" val="2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g(q'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38.88008"/>
  <p:tag name="PICTUREFILESIZE" val="69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g(q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33.84008"/>
  <p:tag name="PICTUREFILESIZE" val="63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tau(W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40.80008"/>
  <p:tag name="PICTUREFILESIZE" val="60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ue}&#10;\begin{document}&#10;\begin{align}&#10;\bar{K}NN-\pi Y N&#10;\nonumber&#10;\end{align}&#10;\end{document}"/>
  <p:tag name="IGUANATEXSIZE" val="2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,color}&#10;\color{blue}&#10;\begin{document}&#10;\begin{align}&#10;(Y_K\equiv (\bar{K}N))&#10;\nonumber&#10;\end{align}&#10;\end{document}"/>
  <p:tag name="IGUANATEXSIZE" val="2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_{(I=0)}$}&#10;&#10;\end{document}"/>
  <p:tag name="IGUANATEXSIZE" val="2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bar{K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4.88"/>
  <p:tag name="PICTUREFILESIZE" val="31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begin{document}&#10;\begin{align}&#10;Y_{K(I=0,1)}&#10;\nonumber&#10;\end{align}&#10;\end{document}"/>
  <p:tag name="IGUANATEXSIZE" val="2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_{y(I=1/2,3/2)}$}&#10;&#10;\end{document}"/>
  <p:tag name="IGUANATEXSIZE" val="2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begin{document}&#10;\begin{align}&#10;Y&#10;\nonumber&#10;\end{align}&#10;\end{document}"/>
  <p:tag name="IGUANATEXSIZE" val="2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Y_{\pi(I=0,1)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72.00016"/>
  <p:tag name="PICTUREFILESIZE" val="82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_{y(I=1/2,3/2)}$}&#10;&#10;\end{document}"/>
  <p:tag name="IGUANATEXSIZE" val="2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begin{document}&#10;\begin{align}&#10;Y&#10;\nonumber&#10;\end{align}&#10;\end{document}"/>
  <p:tag name="IGUANATEXSIZE" val="2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^*_{(I=1/2,3/2)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97.92023"/>
  <p:tag name="PICTUREFILESIZE" val="118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begin{document}&#10;\begin{align}&#10;Y_{K(I=0,1)}&#10;\nonumber&#10;\end{align}&#10;\end{document}"/>
  <p:tag name="IGUANATEXSIZE" val="2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begin{document}&#10;\begin{align}&#10;Y_{K(I=0,1)}&#10;\nonumber&#10;\end{align}&#10;\end{document}"/>
  <p:tag name="IGUANATEXSIZE" val="2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bar{K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4.88"/>
  <p:tag name="PICTUREFILESIZE" val="31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begin{document}&#10;\begin{align}&#10;Y&#10;\nonumber&#10;\end{align}&#10;\end{document}"/>
  <p:tag name="IGUANATEXSIZE" val="2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^*_{(I=1/2,3/2)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97.92023"/>
  <p:tag name="PICTUREFILESIZE" val="118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Y_{\pi(I=0,1)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72.00016"/>
  <p:tag name="PICTUREFILESIZE" val="82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p_{\bar{K}}^{lab}=600$MeV}&#10;&#10;\end{document}"/>
  <p:tag name="IGUANATEXSIZE" val="2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Lambda(1405)$}&#10;&#10;\end{document}"/>
  <p:tag name="IGUANATEXSIZE" val="2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Z_{i,j}(p_i,p_j,W)=2\pi \int^1_{-1} &#10;d(\hat{\bf p}_i\cdot \hat{\bf p}_j)\frac{g(q_i)g(q_j)}&#10;{W-\frac{p_i}{2m_i}-\frac{p_j}{2m_j}&#10;-\frac{p_i^2+p_j^2+2{\bf p}_i\cdot{\bf p}_j}{2m_k}&#10;+i\epsilon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547.9211"/>
  <p:tag name="PICTUREFILESIZE" val="824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overrightarrow{p_i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41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overrightarrow{p_j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8.96"/>
  <p:tag name="PICTUREFILESIZE" val="4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^3He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32.88008"/>
  <p:tag name="PICTUREFILESIZE" val="49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-\overrightarrow{p_i}&#10;-\overrightarrow{p_j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73.92016"/>
  <p:tag name="PICTUREFILESIZE" val="76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-\overrightarrow{p_j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32.88008"/>
  <p:tag name="PICTUREFILESIZE" val="48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-\overrightarrow{p_i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32.88008"/>
  <p:tag name="PICTUREFILESIZE" val="44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p_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6.8"/>
  <p:tag name="PICTUREFILESIZE" val="33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p_j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8.96"/>
  <p:tag name="PICTUREFILESIZE" val="36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X(E+i\epsilon)&amp;=&amp;\frac{X(E+i\epsilon_1)}{1+\frac{a_1(\epsilon-\epsilon_1)}{1+\cdots}}\nonumber\\&#10;&amp;=&amp;\frac{X(E+i\epsilon_1)}{1+}\frac{a_1(\epsilon-\epsilon_1)}{1+}\frac{a_2(\epsilon-\epsilon_2)}{1+}\cdots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409.9209"/>
  <p:tag name="PICTUREFILESIZE" val="655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a_l&amp;=&amp;\frac{1}{\epsilon_l-\epsilon_{l+1}}\bigg[ 1+&#10;\frac{a_{l-1}(\epsilon_{l+l}-\epsilon_{l-1})}{1+}\frac{a_{l-2}(\epsilon_{l+1}-\epsilon_{l-1})}{1+}&#10;\cdots\nonumber\\&#10;&amp;+&amp;\frac{a_1(\epsilon_{l+1}-\epsilon_1)}{1-[X(E+i\epsilon_1)/X(E+i\epsilon_{l+1})]}\bigg]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492.001"/>
  <p:tag name="PICTUREFILESIZE" val="749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hbar=2m=1, E=1, B=1.5, \beta=5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71.9206"/>
  <p:tag name="PICTUREFILESIZE" val="184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V_{NN}({\bf q}',{\bf q})=-C_Ag_A({\bf q}')g_A({\bf q})&#10;\nonumber&#10;\end{align}&#10;\end{document}"/>
  <p:tag name="IGUANATEXSIZE" val="2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g({\bf q})=\frac{\Lambda^2}{{\bf q}^2+\Lambda^2}&#10;\nonumber&#10;\end{align}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tabular}{cc}&#10;\hline&#10;$\Lambda_A$(MeV) &amp;$C_A$(MeV fm$^3$) \\[3pt]&#10;\hline\hline&#10;340&amp;3.14 \\&#10;\hline&#10;\end{tabular}&#10;\end{document}"/>
  <p:tag name="IGUANATEXSIZE" val="2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g({\bf q})=\frac{1}{{\bf q}^2+\Lambda^2}&#10;\nonumber&#10;\end{align}&#10;\end{document}"/>
  <p:tag name="IGUANATEXSIZE" val="2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C_{\Sigma N,\Sigma N}=0.83&#10;\nonumber&#10;\end{align}&#10;\end{document}"/>
  <p:tag name="IGUANATEXSIZE" val="2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C_{\Sigma N,\Lambda N}=0.56&#10;\nonumber&#10;\end{align}&#10;\end{document}"/>
  <p:tag name="IGUANATEXSIZE" val="2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C_{\Lambda N,\Lambda N}=0.49&#10;\nonumber&#10;\end{align}&#10;\end{document}"/>
  <p:tag name="IGUANATEXSIZE" val="2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C_{\Sigma N,\Sigma N}=-0.29&#10;\nonumber&#10;\end{align}&#10;\end{document}"/>
  <p:tag name="IGUANATEXSIZE" val="2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\Lambda_{\Sigma N}=1.27{\rm fm}^{-1}&#10;\nonumber&#10;\end{align}&#10;\end{document}"/>
  <p:tag name="IGUANATEXSIZE" val="2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\Lambda_{\Lambda N}=1.33{\rm fm}^{-1}&#10;\nonumber&#10;\end{align}&#10;\end{document}"/>
  <p:tag name="IGUANATEXSIZE" val="2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I=1/2&#10;\nonumber&#10;\end{align}&#10;\end{document}"/>
  <p:tag name="IGUANATEXSIZE" val="2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I=3/2&#10;\nonumber&#10;\end{align}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equation}&#10; V_{YN}({\bf q}',{\bf q})=-\frac{C_{\alpha \beta}}{2\pi^2}(\mu_\alpha\mu_\beta)^{-1/2}&#10; (\Lambda_\alpha \Lambda_\beta)^{3/2}g_\alpha({\bf q}')g_\beta({\bf q})\nonumber&#10;\end{equation}&#10;\end{document}"/>
  <p:tag name="IGUANATEXSIZE" val="2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$E_B=2.223$MeV&#10;\end{document}"/>
  <p:tag name="IGUANATEXSIZE" val="2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a_{K^-p}=-0.65(0.10)+i0.81(0.15)$fm}&#10;&#10;\end{document}"/>
  <p:tag name="IGUANATEXSIZE" val="2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a_{K^-p}=-0.61+i0.64$fm}&#10;&#10;\end{document}"/>
  <p:tag name="IGUANATEXSIZE" val="2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a_{\bar{K}N}^{I=0}=-1.795+i0.715$fm}&#10;&#10;\end{document}"/>
  <p:tag name="IGUANATEXSIZE" val="2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a_{\bar{K}N}^{I=1}=0.581+i0.573$fm}&#10;&#10;\end{document}"/>
  <p:tag name="IGUANATEXSIZE" val="2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a_{K^-p}=-0.55+i0.48$fm}&#10;&#10;\end{document}"/>
  <p:tag name="IGUANATEXSIZE" val="2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a_{\bar{K}N}^{I=0}=-1.828+i0.377$fm}&#10;&#10;\end{document}"/>
  <p:tag name="IGUANATEXSIZE" val="2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a_{\bar{K}N}^{I=1}=0.720+i0.592$fm}&#10;&#10;\end{document}"/>
  <p:tag name="IGUANATEXSIZE" val="2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lambda_{\beta \alpha}^{I=0}=&#10;\bordermatrix{&#10;&amp; \bar{K}N &amp;\pi\Sigma \cr&#10;\bar{K}N&amp; 6&amp; -\sqrt{6}\cr&#10;\pi\Sigma&amp; -\sqrt{6}&amp; 8\cr&#10;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41.9205"/>
  <p:tag name="PICTUREFILESIZE" val="407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p_{\bar{K}}^{lab}=686\sim 844$MeV}&#10;&#10;\end{document}"/>
  <p:tag name="IGUANATEXSIZE" val="2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lambda_{\beta \alpha}^{I=1}=&#10;\bordermatrix{&#10;&amp; \bar{K}N &amp;\pi\Sigma &amp;\pi\Lambda \cr&#10;\bar{K}N&amp; 2&amp; -2&amp;-\sqrt{6}\cr&#10;\pi\Sigma&amp; -2&amp; 4&amp;0\cr&#10;\pi\Lambda&amp;-\sqrt{6}&amp;0&amp;0\cr&#10;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94.9606"/>
  <p:tag name="PICTUREFILESIZE" val="588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lambda^{I=1/2}_{\pi N-\pi N}=4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2.9602"/>
  <p:tag name="PICTUREFILESIZE" val="131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lambda^{I=3/2}_{\pi N-\pi N}=-2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17.8402"/>
  <p:tag name="PICTUREFILESIZE" val="146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 \phi =\sum_a\lambda_a\phi_a&#10; &amp;=&#10; \begin{pmatrix}&#10;  \phi_3+\frac{1}{\sqrt{3}}\phi_8 &amp;\phi_1-i\phi_2&amp;\phi_4-i\phi_5\\&#10;  \phi_1+i\phi_2&amp;-\phi_3+\frac{1}{\sqrt{3}}\phi_8&amp;\phi_6-i\phi_7\\&#10;  \phi_4+i\phi_5&amp;\phi_6+i\phi_7&amp;-\frac{2}{\sqrt{3}}\phi_8&#10; \end{pmatrix}&#10; \nonumber\\&#10; &amp;\equiv&#10; \begin{pmatrix}&#10;  \pi^0+\frac{1}{\sqrt{3}}\eta &amp; \sqrt{\mathstrut2} \pi^+ &amp; \sqrt{\mathstrut2} K^+ \\&#10;  \sqrt{\mathstrut2}\pi^-&amp;-\pi^0+\frac{1}{\sqrt{3}}\eta &amp;\sqrt{\mathstrut2}K^0\\&#10;  \sqrt{\mathstrut2}K^- &amp; \sqrt{\mathstrut2}\bar{K}^0&amp;-\frac{2}{\sqrt{3}}\eta&#10; \end{pmatrix}\label{eq:meso-oc}&#10;\nonumber&#10;\end{align}&#10;\end{document}"/>
  <p:tag name="IGUANATEXSIZE" val="2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 \phi_i(x)&amp;=\int\frac{d^3k}{\sqrt{(2\pi)^32k^0}}(a_i(\vec&#10; k)e^{-ikx}+a_i^\dagger(\vec k)e^{-ikx})\nonumber&#10;\end{align}&#10;\end{document}"/>
  <p:tag name="IGUANATEXSIZE" val="2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 B=\sum_a\frac{1}{\sqrt{2}}\lambda_aB_a&#10; &amp;=\frac{1}{\sqrt{2}}&#10; \begin{pmatrix}&#10;  B_3+\frac{1}{\sqrt{3}}B_8 &amp;B_1-iB_2&amp;B_4-iB_5\\&#10;  B_1+iB_2&amp;-B_3+\frac{1}{\sqrt{3}}B_8&amp;B_6-iB_7\\&#10;  B_4+iB_5&amp;B_6+iB_7&amp;-\frac{2}{\sqrt{3}}B_8&#10; \end{pmatrix}&#10; \nonumber\\&#10; &amp;\equiv&#10; \begin{pmatrix}&#10;  \frac{1}{\sqrt{2}}\Sigma^0+\frac{1}{\sqrt{6}}\Lambda &amp;\Sigma^+&amp;p\\&#10;  \Sigma^-&amp;-\frac{1}{\sqrt{2}}\Sigma^0+\frac{1}{\sqrt{6}}\Lambda&amp;n\\&#10;  \Xi^- &amp;\Xi^0&amp;-\frac{2}{\sqrt{6}}\Lambda&#10; \end{pmatrix}&#10;\nonumber&#10;\end{align}&#10;\end{document}"/>
  <p:tag name="IGUANATEXSIZE" val="2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 B_i(x)&amp;=\int \frac{d^3k}{\sqrt{(2\pi)^3}}\frac{M}{k^0}&#10; \sum_{s=\pm}(b_i(\vec k,s)u(\vec k,s)e^{-ikx}+d_i^\dagger(\vec&#10; k,s)v(\vec k,s)e^{ikx})&#10;\nonumber&#10;\end{align}&#10;\end{document}"/>
  <p:tag name="IGUANATEXSIZE" val="2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&amp;\begin{pmatrix}&#10;X_{Y_K Y_K}\\&#10;X_{Y_\pi Y_K}\\&#10;X_{d Y_K}\\&#10;X_{N^* Y_K}\\&#10;X_{d_y Y_K}&#10;\end{pmatrix}&#10;=&#10;\begin{pmatrix}&#10;Z_{Y_K Y_K}\\&#10;0\\&#10;Z_{d Y_K}\\&#10;0\\&#10;0&#10;\end{pmatrix}\nonumber\\&#10;&amp;-&#10;\begin{pmatrix}&#10;Z_{Y_K Y_K}\tau_{Y_KY_K}&amp;Z_{Y_K Y_K}\tau_{Y_KY_\pi}&amp;2Z_{Y_Kd}\tau_{dd}&amp;0&amp;0\\&#10;0&amp;0&amp;0&amp;Z_{Y_\pi N^*}\tau_{N^*N^*}&amp;Z_{Y_\pi d_y}\tau_{d_yd_y}\\&#10;Z_{d Y_K}\tau_{Y_KY_K}&amp;Z_{d Y_K}\tau_{Y_KY_\pi}&amp;0&amp;0&amp;0\\&#10;Z_{N^* Y_\pi}\tau_{Y_\pi Y_K}&amp;Z_{N^* Y_\pi}\tau_{Y_\pi Y_\pi}&amp;0&amp;0&amp;Z_{N^* d_y}\tau_{d_y d_y}\\&#10;Z_{d_y Y_\pi}\tau_{Y_\pi Y_K}&amp;Z_{d_y Y_\pi}\tau_{Y_\pi Y_\pi}&amp;0&amp;Z_{d_y N^*}\tau_{N^*N^*}&amp;0&#10;\end{pmatrix}&#10;\begin{pmatrix}&#10;X_{Y_K Y_K}\\&#10;X_{Y_\pi Y_K}\\&#10;X_{d Y_K}\\&#10;X_{N^* Y_K}\\&#10;X_{d_y Y_K}&#10;\end{pmatrix}&#10;\nonumber&#10;\end{align}&#10;\end{document}"/>
  <p:tag name="IGUANATEXSIZE" val="2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Y_\pi&amp;\equiv \pi Y\nonumber\end{align}&#10;\end{document}"/>
  <p:tag name="IGUANATEXSIZE" val="2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Y_K&amp;\equiv \bar{K}N\nonumber\end{align}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d&amp;\equiv NN\nonumber\end{align}&#10;\end{document}"/>
  <p:tag name="IGUANATEXSIZE" val="2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N^*&amp;\equiv \pi N\nonumber\end{align}&#10;\end{document}"/>
  <p:tag name="IGUANATEXSIZE" val="2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}&#10;\usepackage{mathrsfs}&#10;\begin{document}&#10;\begin{align}&#10;d_y &amp;\equiv  YN \nonumber\end{align}&#10;\end{document}"/>
  <p:tag name="IGUANATEXSIZE" val="2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bar{K}N)&#10;\nonumber&#10;\end{align}&#10;\end{document}"/>
  <p:tag name="IGUANATEXSIZE" val="2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bar{K}N)&#10;\nonumber&#10;\end{align}&#10;\end{document}"/>
  <p:tag name="IGUANATEXSIZE" val="2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\Sigma)&#10;\nonumber&#10;\end{align}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bar{K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4.88"/>
  <p:tag name="PICTUREFILESIZE" val="31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bar{K}N)&#10;\nonumber&#10;\end{align}&#10;\end{document}"/>
  <p:tag name="IGUANATEXSIZE" val="2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\Sigma)&#10;\nonumber&#10;\end{align}&#10;\end{document}"/>
  <p:tag name="IGUANATEXSIZE" val="2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 Y)&#10;\nonumber&#10;\end{align}&#10;\end{document}"/>
  <p:tag name="IGUANATEXSIZE" val="2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bar{K}N)&#10;\nonumber&#10;\end{align}&#10;\end{document}"/>
  <p:tag name="IGUANATEXSIZE" val="2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 N)&#10;\nonumber&#10;\end{align}&#10;\end{document}"/>
  <p:tag name="IGUANATEXSIZE" val="2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 N)&#10;\nonumber&#10;\end{align}&#10;\end{document}"/>
  <p:tag name="IGUANATEXSIZE" val="2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bar{K}N)&#10;\nonumber&#10;\end{align}&#10;\end{document}"/>
  <p:tag name="IGUANATEXSIZE" val="2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Y N)&#10;\nonumber&#10;\end{align}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Sigma N)&#10;\nonumber&#10;\end{align}&#10;\end{document}"/>
  <p:tag name="IGUANATEXSIZE" val="2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ack}&#10;\begin{document}&#10;\begin{align}&#10;(Y=\Lambda, \Sigma)&#10;\nonumber&#10;\end{align}&#10;\end{document}"/>
  <p:tag name="IGUANATEXSIZE" val="2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bar{K}N)&#10;\nonumber&#10;\end{align}&#10;\end{document}"/>
  <p:tag name="IGUANATEXSIZE" val="2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^3He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32.88008"/>
  <p:tag name="PICTUREFILESIZE" val="49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gam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7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d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9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4.88"/>
  <p:tag name="PICTUREFILESIZE" val="30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 \tau(E)\simeq \frac{[Res.]}{E-E_r}\nonumber&#10;\end{align}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ack}&#10;\begin{document}&#10;\begin{align}&#10;\bar{K}N-\pi Y&#10;\nonumber&#10;\end{align}&#10;\end{document}"/>
  <p:tag name="IGUANATEXSIZE" val="2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 t\simeq (\sqrt{[Res.]}g)\frac{1}{E-E_r}(\sqrt{[Res.]}g)\nonumber&#10;\end{align}&#10;&#10;\end{document}"/>
  <p:tag name="IGUANATEXSIZE" val="2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 V=g\lambda g\nonumber&#10;\end{align}&#10;&#10;\end{document}"/>
  <p:tag name="IGUANATEXSIZE" val="2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 t=g\tau g\nonumber&#10;\end{align}&#10;&#10;\end{document}"/>
  <p:tag name="IGUANATEXSIZE" val="2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ack}&#10;\begin{document}&#10;\begin{tabular}{l|c|c|c|c|c}&#10; &amp;$\Lambda ^{I=0}_{\bar{K}N}$(MeV) &amp;$\Lambda ^{I=0}_{\pi\Sigma}$(MeV) &amp;$\Lambda ^{I=1}_{\bar{K}N}$(MeV) &amp;$\Lambda ^{I=1}_{\pi\Sigma}$(MeV)&amp;$\Lambda ^{I=1}_{\pi\Lambda}$(MeV) \\[3pt]&#10;\hline&#10;E-indep.&amp;975-1000 &amp; 675-725 &amp; 920&amp;960&amp;640 \\&#10;E-dep.&amp;975-1000 &amp;675-725 &amp; 725&amp;725&amp;725 &#10;\end{tabular}&#10;\end{document}"/>
  <p:tag name="IGUANATEXSIZE" val="2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ack}&#10;\begin{document}&#10;\begin{tabular}{l|c|c|c|c|c}&#10; &amp;$\Lambda ^{I=0}_{\bar{K}N}$(MeV) &amp;$\Lambda ^{I=0}_{\pi\Sigma}$(MeV) &amp;$\Lambda ^{I=1}_{\bar{K}N}$(MeV) &amp;$\Lambda ^{I=1}_{\pi\Sigma}$(MeV)&amp;$\Lambda ^{I=1}_{\pi\Lambda}$(MeV) \\[3pt]&#10;\hline&#10;E-indep.&amp;975-1000 &amp; 675-725 &amp; 920&amp;960&amp;640 \\&#10;E-dep.&amp;975-1000 &amp;675-725 &amp; 725&amp;725&amp;725 &#10;\end{tabular}&#10;\end{document}"/>
  <p:tag name="IGUANATEXSIZE" val="2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E,\Gamma/2)=(2312-2326,17-20){\rm MeV}&#10;\nonumber&#10;\end{align}&#10;\end{document}"/>
  <p:tag name="IGUANATEXSIZE" val="2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E,\Gamma/2)=(2354-2361,17-23){\rm MeV}&#10;\nonumber&#10;\end{align}&#10;\end{document}"/>
  <p:tag name="IGUANATEXSIZE" val="2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E,\Gamma/2)=(2281-2303,122-160){\rm MeV}&#10;\nonumber&#10;\end{align}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L_I = \frac{i}{8F_\pi^2}&#10;  Tr(\bar{\psi}_B\gamma^\mu[[\phi,\partial_\mu\phi],\psi_B])&#10;$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74"/>
  <p:tag name="BOXHEIGHT" val="250"/>
  <p:tag name="BOXFONT" val="10"/>
  <p:tag name="BOXWRAP" val="False"/>
  <p:tag name="WORKAROUNDTRANSPARENCYBUG" val="False"/>
  <p:tag name="ALLOWFONTSUBSTITUTION" val="False"/>
  <p:tag name="BITMAPFORMAT" val="pngmono"/>
  <p:tag name="ORIGWIDTH" val="312.9606"/>
  <p:tag name="PICTUREFILESIZE" val="897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,color}&#10;\begin{document}&#10;\begin{eqnarray}&#10;\color{red}&#10;q \rightarrow 0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256"/>
  <p:tag name="ORIGWIDTH" val="48.00008"/>
  <p:tag name="PICTUREFILESIZE" val="145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V_{\alpha \beta}(q',q)&#10;=&amp;-&amp;\lambda_{\alpha\beta}\frac{1}{32\pi^2 F_\pi^2}&#10;\frac{m_\alpha +m_\beta}{\sqrt{\mathstrut m_\alpha m_\beta}}&#10;\left( \frac{\Lambda_\alpha^2}{q'^2+\Lambda_\alpha^2} \right)&#10;\left( \frac{\Lambda_\beta^2}{q^2+\Lambda_\beta^2} \right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529.9211"/>
  <p:tag name="PICTUREFILESIZE" val="928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V_{\alpha \beta}(q',q;E)&#10;=&amp;-&amp;\lambda_{\alpha\beta}\frac{1}{32\pi^2 F_\pi^2}&#10;\frac{2E-M_\alpha -M_\beta}{\sqrt{\mathstrut m_\alpha m_\beta}}&#10;\left( \frac{\Lambda_\alpha^2}{q'^2+\Lambda_\alpha^2} \right)&#10;\left( \frac{\Lambda_\beta^2}{q^2+\Lambda_\beta^2} \right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598.8012"/>
  <p:tag name="PICTUREFILESIZE" val="1012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lambda_{\alpha\beta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31.92008"/>
  <p:tag name="PICTUREFILESIZE" val="55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ack}&#10;\begin{document}&#10;\begin{align}&#10;2&#10;\nonumber&#10;\end{align}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ack}&#10;\begin{document}&#10;\begin{align}&#10;2&#10;\nonumber&#10;\end{align}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ack}&#10;\begin{document}&#10;\begin{align}&#10;2&#10;\nonumber&#10;\end{align}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ack}&#10;\begin{document}&#10;\begin{align}&#10;2&#10;\nonumber&#10;\end{align}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M&#10;\nonumber&#10;\end{align}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S=-1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57.84008"/>
  <p:tag name="PICTUREFILESIZE" val="38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m&#10;\nonumber&#10;\end{align}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tabular}{c|c|c|c|c|c}&#10;\hline&#10;        &amp; $\Lambda_{\bar{K}N}^{I=0}({\rm MeV})$ &amp;&#10;$\Lambda_{\pi \Sigma}^{I=0}({\rm MeV})$&amp;$\Lambda_{\bar{K}N}^{I=1}({\rm MeV})$&amp;&#10;$\Lambda_{\pi \Sigma}^{I=1}({\rm MeV})$&amp;$\Lambda_{\pi \Lambda}^{I=1}({\rm MeV})$&#10;\\ \hline \hline&#10;\rm E-indep. &amp;\rm 1000&amp;\rm 700&amp;\rm 920&amp;\rm 960&amp;\rm 640\\&#10;\rm E-dep.   &amp;\rm 1000&amp;\rm 700&amp;\rm 725&amp;\rm 725&amp;\rm 725\\&#10;\hline&#10;\end{tabular}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676.8013"/>
  <p:tag name="PICTUREFILESIZE" val="1238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ack}&#10;\begin{document}&#10;\begin{align}&#10;(Y=\Lambda, \Sigma)&#10;\nonumber&#10;\end{align}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V({\bf q}',{\bf q})=\lambda g({\bf q}')g({\bf q}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77.8404"/>
  <p:tag name="PICTUREFILESIZE" val="188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X_{i,j}({\bf p}_i,{\bf p}_j,W)&amp;=&amp;(1-\delta_{i,j})Z_{i,j}({\bf p}_i,{\bf p}_j,W)&#10;\nonumber\\&amp;+&amp;\sum_{n\ne i}\int d{\bf p}_nZ_{i,n}({\bf p}_i,{\bf p}_n,W)&#10;\tau_n(W-E_n)X_{n,j}({\bf p}_n,{\bf p}_j,W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564.9612"/>
  <p:tag name="PICTUREFILESIZE" val="93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t_i({\bf q}',{\bf q},W-E_i)=g({\bf q}')\tau(W-E_i) g({\bf q})&#10;\nonumber&#10;\end{align}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 Y)&#10;\nonumber&#10;\end{align}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NN)&#10;\nonumber&#10;\end{align}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ue}&#10;\begin{document}&#10;\begin{align}&#10;\bar{K}NN-\pi Y N&#10;\nonumber&#10;\end{align}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\Sigma)&#10;\nonumber&#10;\end{align}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bar{K}&#10;\nonumber&#10;\end{align}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NN)&#10;\nonumber&#10;\end{align}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bar{K}N)&#10;\nonumber&#10;\end{align}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(\pi\Sigma)&#10;\nonumber&#10;\end{align}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bar{K}&#10;\nonumber&#10;\end{align}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ue}&#10;\begin{document}&#10;\begin{align}&#10;(Y=\Lambda, \Sigma)&#10;\nonumber&#10;\end{align}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Lambda(1405)$}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p_{\bar{K}}^{lab}=700$MeV}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usepackage{color}&#10;\begin{document}&#10;\begin{tabular}{c|c|c|c|c|c|c|c}&#10;\hline&#10;            &amp; [1] &amp; [2] &amp;[3] &amp;\textcolor{blue}{[4]} &amp;[5] &amp;\textcolor{blue}{[6]}&amp;\textcolor{blue}{[7]}\\ \hline \hline&#10;B[MeV] &amp;48 &amp; \ \ 50-70  \ \ &amp; 45-80&amp;\textcolor{blue}{17-23} &amp;40-80&amp;\textcolor{blue}{9-16}&amp;\textcolor{blue}{16}\\&#10;$\Gamma$[MeV] &amp;61 &amp; 90-110 &amp; 45-75&amp;\textcolor{blue}{40-70}&amp;40-85&amp;\textcolor{blue}{34-46} &amp;\textcolor{blue}{41} \\&#10;\hline&#10;\end{tabular}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Lambda(1405)$}&#10;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p_{\bar{K}}^{lab}=700$MeV}&#10;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Lambda(1405)$}&#10;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bar{K}N\nonumber&#10;\end{align}&#10;&#10;&#10;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p_{\bar{K}}^{lab}=1000$MeV}&#10;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d$}&#10;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Lambda(1405)$}&#10;&#10;\end{document}"/>
  <p:tag name="IGUANATEXSIZE" val="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K^-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5.92008"/>
  <p:tag name="PICTUREFILESIZE" val="31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pi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Sigma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90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1216</Words>
  <Application>Microsoft Office PowerPoint</Application>
  <PresentationFormat>画面に合わせる (4:3)</PresentationFormat>
  <Paragraphs>401</Paragraphs>
  <Slides>41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6" baseType="lpstr">
      <vt:lpstr>Arial</vt:lpstr>
      <vt:lpstr>ＭＳ Ｐゴシック</vt:lpstr>
      <vt:lpstr>Calibri</vt:lpstr>
      <vt:lpstr>Symbol</vt:lpstr>
      <vt:lpstr>Office テーマ</vt:lpstr>
      <vt:lpstr>Shota Ohnishi (Tokyo Inst. Tech. / RIKEN)</vt:lpstr>
      <vt:lpstr>PowerPoint プレゼンテーション</vt:lpstr>
      <vt:lpstr>Pole position of L(1405) and  energy dependence of the potential</vt:lpstr>
      <vt:lpstr>strange dibaryon </vt:lpstr>
      <vt:lpstr>Signature of the KbarNN-pYN resonance</vt:lpstr>
      <vt:lpstr>Kaon induced reaction</vt:lpstr>
      <vt:lpstr>Kaon induced reaction</vt:lpstr>
      <vt:lpstr>Meson-baryon interaction</vt:lpstr>
      <vt:lpstr>cutoff (model parameters)</vt:lpstr>
      <vt:lpstr>Pole positions of two-body amplitude</vt:lpstr>
      <vt:lpstr>K-d -&gt; pSn reaction</vt:lpstr>
      <vt:lpstr>p+S- invariant mass distribution</vt:lpstr>
      <vt:lpstr>PowerPoint プレゼンテーション</vt:lpstr>
      <vt:lpstr>PowerPoint プレゼンテーション</vt:lpstr>
      <vt:lpstr>Conclusion</vt:lpstr>
      <vt:lpstr>Thank you very much!</vt:lpstr>
      <vt:lpstr>K-d -&gt; pSn reaction</vt:lpstr>
      <vt:lpstr>KN threshold</vt:lpstr>
      <vt:lpstr>pS invariant mass distribution</vt:lpstr>
      <vt:lpstr>pS invariant mass distribution</vt:lpstr>
      <vt:lpstr>pS invariant mass distribution</vt:lpstr>
      <vt:lpstr>pS invariant mass distribution</vt:lpstr>
      <vt:lpstr>Coupled channel equation for </vt:lpstr>
      <vt:lpstr>Model of         system</vt:lpstr>
      <vt:lpstr>Model of         system</vt:lpstr>
      <vt:lpstr>pS (I=0) invariant mass distribution</vt:lpstr>
      <vt:lpstr>Singularity of particle exchange interaction</vt:lpstr>
      <vt:lpstr>Point method</vt:lpstr>
      <vt:lpstr>test of point method</vt:lpstr>
      <vt:lpstr>Model of baryon-baryon interaction</vt:lpstr>
      <vt:lpstr>K-p scattering length</vt:lpstr>
      <vt:lpstr>Coupling constant</vt:lpstr>
      <vt:lpstr>Meson Octet</vt:lpstr>
      <vt:lpstr>Baryon Octet</vt:lpstr>
      <vt:lpstr>Signature of  strange dibaryon resonance</vt:lpstr>
      <vt:lpstr>AGS equations</vt:lpstr>
      <vt:lpstr>Break-up cross section</vt:lpstr>
      <vt:lpstr>Each channel contribution to cross section</vt:lpstr>
      <vt:lpstr>Normalization</vt:lpstr>
      <vt:lpstr>cutoff (model parameters)</vt:lpstr>
      <vt:lpstr>Signature of strange dibaryon resonance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Shota Ohnishi (Tokyo Inst. Tech. / RIKEN)</dc:title>
  <dc:creator>sonishi</dc:creator>
  <cp:lastModifiedBy>sonishi</cp:lastModifiedBy>
  <cp:revision>104</cp:revision>
  <cp:lastPrinted>2014-03-12T08:14:24Z</cp:lastPrinted>
  <dcterms:created xsi:type="dcterms:W3CDTF">2014-03-09T11:32:40Z</dcterms:created>
  <dcterms:modified xsi:type="dcterms:W3CDTF">2014-04-07T05:54:05Z</dcterms:modified>
</cp:coreProperties>
</file>