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Default Extension="wmf" ContentType="image/x-wmf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17.xml" ContentType="application/vnd.openxmlformats-officedocument.presentationml.notes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embeddings/Microsoft_Equation3.bin" ContentType="application/vnd.openxmlformats-officedocument.oleObject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85" r:id="rId1"/>
  </p:sldMasterIdLst>
  <p:notesMasterIdLst>
    <p:notesMasterId r:id="rId43"/>
  </p:notesMasterIdLst>
  <p:handoutMasterIdLst>
    <p:handoutMasterId r:id="rId44"/>
  </p:handoutMasterIdLst>
  <p:sldIdLst>
    <p:sldId id="256" r:id="rId2"/>
    <p:sldId id="298" r:id="rId3"/>
    <p:sldId id="277" r:id="rId4"/>
    <p:sldId id="308" r:id="rId5"/>
    <p:sldId id="299" r:id="rId6"/>
    <p:sldId id="300" r:id="rId7"/>
    <p:sldId id="301" r:id="rId8"/>
    <p:sldId id="260" r:id="rId9"/>
    <p:sldId id="263" r:id="rId10"/>
    <p:sldId id="264" r:id="rId11"/>
    <p:sldId id="265" r:id="rId12"/>
    <p:sldId id="318" r:id="rId13"/>
    <p:sldId id="309" r:id="rId14"/>
    <p:sldId id="310" r:id="rId15"/>
    <p:sldId id="305" r:id="rId16"/>
    <p:sldId id="257" r:id="rId17"/>
    <p:sldId id="258" r:id="rId18"/>
    <p:sldId id="259" r:id="rId19"/>
    <p:sldId id="307" r:id="rId20"/>
    <p:sldId id="268" r:id="rId21"/>
    <p:sldId id="269" r:id="rId22"/>
    <p:sldId id="280" r:id="rId23"/>
    <p:sldId id="270" r:id="rId24"/>
    <p:sldId id="271" r:id="rId25"/>
    <p:sldId id="272" r:id="rId26"/>
    <p:sldId id="313" r:id="rId27"/>
    <p:sldId id="315" r:id="rId28"/>
    <p:sldId id="314" r:id="rId29"/>
    <p:sldId id="273" r:id="rId30"/>
    <p:sldId id="274" r:id="rId31"/>
    <p:sldId id="278" r:id="rId32"/>
    <p:sldId id="316" r:id="rId33"/>
    <p:sldId id="317" r:id="rId34"/>
    <p:sldId id="312" r:id="rId35"/>
    <p:sldId id="279" r:id="rId36"/>
    <p:sldId id="281" r:id="rId37"/>
    <p:sldId id="284" r:id="rId38"/>
    <p:sldId id="285" r:id="rId39"/>
    <p:sldId id="286" r:id="rId40"/>
    <p:sldId id="287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1725" autoAdjust="0"/>
  </p:normalViewPr>
  <p:slideViewPr>
    <p:cSldViewPr snapToGrid="0" snapToObjects="1">
      <p:cViewPr>
        <p:scale>
          <a:sx n="100" d="100"/>
          <a:sy n="100" d="100"/>
        </p:scale>
        <p:origin x="-536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notesMaster" Target="notesMasters/notesMaster1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printerSettings" Target="printerSettings/printerSettings1.bin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tableStyles" Target="tableStyles.xml"/><Relationship Id="rId44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presProps" Target="presProps.xml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ict"/><Relationship Id="rId1" Type="http://schemas.openxmlformats.org/officeDocument/2006/relationships/image" Target="../media/image3.pict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74.wmf"/><Relationship Id="rId1" Type="http://schemas.openxmlformats.org/officeDocument/2006/relationships/image" Target="../media/image71.wmf"/><Relationship Id="rId2" Type="http://schemas.openxmlformats.org/officeDocument/2006/relationships/image" Target="../media/image72.wmf"/><Relationship Id="rId3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864BC-6F3A-C840-8297-9572F4788278}" type="datetimeFigureOut">
              <a:rPr lang="en-US" smtClean="0"/>
              <a:pPr/>
              <a:t>6/23/11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97CD9-FBD9-9B4A-8842-7679074F3F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A3736-0EF5-5541-9A67-E0D02E0B1685}" type="datetimeFigureOut">
              <a:rPr lang="en-US" smtClean="0"/>
              <a:pPr/>
              <a:t>6/23/11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F9964-1285-434E-BA83-1B1759B1E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42076F-F0F7-5E4C-87F6-68B139C4E3E2}" type="slidenum">
              <a:rPr lang="en-US"/>
              <a:pPr/>
              <a:t>4</a:t>
            </a:fld>
            <a:endParaRPr lang="en-US"/>
          </a:p>
        </p:txBody>
      </p:sp>
      <p:sp>
        <p:nvSpPr>
          <p:cNvPr id="49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9A8AF1-7446-5146-9F6D-3FE39FBE3D3A}" type="slidenum">
              <a:rPr lang="en-US">
                <a:latin typeface="Times" pitchFamily="-106" charset="0"/>
              </a:rPr>
              <a:pPr/>
              <a:t>21</a:t>
            </a:fld>
            <a:endParaRPr lang="en-US">
              <a:latin typeface="Times" pitchFamily="-106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975238-873D-8346-B35F-9BAEAD1A42F6}" type="slidenum">
              <a:rPr lang="en-US">
                <a:latin typeface="Times" pitchFamily="-106" charset="0"/>
              </a:rPr>
              <a:pPr/>
              <a:t>23</a:t>
            </a:fld>
            <a:endParaRPr lang="en-US">
              <a:latin typeface="Times" pitchFamily="-106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A9201F-3571-44FC-91E4-3D6238D561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C7ADD-BD08-0D4F-AD1E-9FE104EC39EF}" type="slidenum">
              <a:rPr lang="en-US">
                <a:latin typeface="Times" pitchFamily="-106" charset="0"/>
              </a:rPr>
              <a:pPr/>
              <a:t>25</a:t>
            </a:fld>
            <a:endParaRPr lang="en-US">
              <a:latin typeface="Times" pitchFamily="-106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498" tIns="45249" rIns="90498" bIns="45249"/>
          <a:lstStyle/>
          <a:p>
            <a:r>
              <a:rPr lang="en-US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1D83A1-78F2-0142-BF31-4BF98D00DEF8}" type="slidenum">
              <a:rPr lang="en-US">
                <a:latin typeface="Times" pitchFamily="-106" charset="0"/>
              </a:rPr>
              <a:pPr/>
              <a:t>26</a:t>
            </a:fld>
            <a:endParaRPr lang="en-US">
              <a:latin typeface="Times" pitchFamily="-106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BD282B-A30E-5D40-BDA5-93ED0D5E773A}" type="slidenum">
              <a:rPr lang="en-US">
                <a:latin typeface="Times" pitchFamily="-106" charset="0"/>
              </a:rPr>
              <a:pPr/>
              <a:t>27</a:t>
            </a:fld>
            <a:endParaRPr lang="en-US">
              <a:latin typeface="Times" pitchFamily="-106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498" tIns="45249" rIns="90498" bIns="45249"/>
          <a:lstStyle/>
          <a:p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41A6F1-8F7C-2642-BD76-967E05EE3D28}" type="slidenum">
              <a:rPr lang="en-US"/>
              <a:pPr/>
              <a:t>29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700" dirty="0">
              <a:latin typeface="Tahom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F0B39C-E2A6-1E46-84A5-6ED6A803A77D}" type="slidenum">
              <a:rPr lang="en-US"/>
              <a:pPr/>
              <a:t>34</a:t>
            </a:fld>
            <a:endParaRPr lang="en-US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D2DE92-2B8A-6543-A971-36721038AA59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49BB6-9B7C-4BF5-B708-FA1A15BFB24D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0499" tIns="45249" rIns="90499" bIns="45249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2936AE6F-0960-42F7-9669-79FC85849ACC}" type="slidenum">
              <a:rPr lang="en-US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687388"/>
            <a:ext cx="4567237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184275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dependent,</a:t>
            </a:r>
            <a:r>
              <a:rPr lang="en-US" baseline="0" dirty="0" smtClean="0"/>
              <a:t> plot generated from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025B5-5F48-5146-8BAC-B2EB97FFB78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1CD58F-E68B-4385-9E39-07C61E891A70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noFill/>
          <a:ln>
            <a:miter lim="800000"/>
            <a:headEnd/>
            <a:tailEnd/>
          </a:ln>
        </p:spPr>
        <p:txBody>
          <a:bodyPr wrap="square" lIns="88869" tIns="44435" rIns="88869" bIns="44435" numCol="1" anchorCtr="0" compatLnSpc="1">
            <a:prstTxWarp prst="textNoShape">
              <a:avLst/>
            </a:prstTxWarp>
          </a:bodyPr>
          <a:lstStyle/>
          <a:p>
            <a:pPr algn="ctr" defTabSz="912813" eaLnBrk="0" fontAlgn="base" hangingPunct="0">
              <a:spcBef>
                <a:spcPct val="0"/>
              </a:spcBef>
              <a:spcAft>
                <a:spcPct val="0"/>
              </a:spcAft>
            </a:pPr>
            <a:fld id="{329FBBF6-E8CD-44B4-9244-98788DE2B190}" type="slidenum">
              <a:rPr lang="en-US">
                <a:solidFill>
                  <a:srgbClr val="000000"/>
                </a:solidFill>
              </a:rPr>
              <a:pPr algn="ctr" defTabSz="912813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16" tIns="46459" rIns="92916" bIns="46459" anchor="b"/>
          <a:lstStyle/>
          <a:p>
            <a:pPr algn="r" defTabSz="927100" eaLnBrk="0" hangingPunct="0"/>
            <a:fld id="{6B35E618-CC5C-470F-A5A7-6CAC7BD9835F}" type="slidenum">
              <a:rPr lang="en-US" sz="1200">
                <a:solidFill>
                  <a:srgbClr val="000000"/>
                </a:solidFill>
              </a:rPr>
              <a:pPr algn="r" defTabSz="927100" eaLnBrk="0" hangingPunct="0"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688975"/>
            <a:ext cx="4559300" cy="34210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3212"/>
          </a:xfrm>
          <a:noFill/>
        </p:spPr>
        <p:txBody>
          <a:bodyPr wrap="square" lIns="92916" tIns="46459" rIns="92916" bIns="46459" numCol="1" anchor="t" anchorCtr="0" compatLnSpc="1">
            <a:prstTxWarp prst="textNoShape">
              <a:avLst/>
            </a:prstTxWarp>
          </a:bodyPr>
          <a:lstStyle/>
          <a:p>
            <a:pPr defTabSz="1189038">
              <a:spcBef>
                <a:spcPct val="0"/>
              </a:spcBef>
            </a:pPr>
            <a:r>
              <a:rPr lang="en-US" smtClean="0">
                <a:latin typeface="Arial" pitchFamily="34" charset="0"/>
              </a:rPr>
              <a:t>Note BSM not included in project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D358EC-ED5D-8D47-BD61-BE7CA861F501}" type="slidenum">
              <a:rPr lang="en-US">
                <a:latin typeface="Times" pitchFamily="-105" charset="0"/>
              </a:rPr>
              <a:pPr/>
              <a:t>9</a:t>
            </a:fld>
            <a:endParaRPr lang="en-US">
              <a:latin typeface="Times" pitchFamily="-105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5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8B54B0-007F-9A4E-8339-5AFB59079B0E}" type="slidenum">
              <a:rPr lang="en-US">
                <a:latin typeface="Times" pitchFamily="-105" charset="0"/>
              </a:rPr>
              <a:pPr/>
              <a:t>10</a:t>
            </a:fld>
            <a:endParaRPr lang="en-US">
              <a:latin typeface="Times" pitchFamily="-105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105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275CC-7873-ED4D-A6E2-0641B9EA5F18}" type="slidenum">
              <a:rPr lang="en-US">
                <a:latin typeface="Times" pitchFamily="-105" charset="0"/>
              </a:rPr>
              <a:pPr/>
              <a:t>11</a:t>
            </a:fld>
            <a:endParaRPr lang="en-US">
              <a:latin typeface="Times" pitchFamily="-105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5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DA047-1599-814F-9D6B-4263E3E7F7C4}" type="slidenum">
              <a:rPr lang="en-US">
                <a:latin typeface="Times" pitchFamily="-109" charset="0"/>
              </a:rPr>
              <a:pPr/>
              <a:t>12</a:t>
            </a:fld>
            <a:endParaRPr lang="en-US">
              <a:latin typeface="Times" pitchFamily="-109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9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623888"/>
            <a:ext cx="4154487" cy="3116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06824" y="3948546"/>
            <a:ext cx="4437529" cy="374072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spcBef>
                <a:spcPts val="404"/>
              </a:spcBef>
              <a:tabLst>
                <a:tab pos="0" algn="l"/>
                <a:tab pos="820583" algn="l"/>
                <a:tab pos="1641165" algn="l"/>
                <a:tab pos="2461748" algn="l"/>
                <a:tab pos="3282330" algn="l"/>
                <a:tab pos="4102913" algn="l"/>
                <a:tab pos="4923495" algn="l"/>
                <a:tab pos="5744078" algn="l"/>
                <a:tab pos="6564660" algn="l"/>
                <a:tab pos="7385243" algn="l"/>
                <a:tab pos="8205826" algn="l"/>
                <a:tab pos="9026408" algn="l"/>
              </a:tabLst>
            </a:pPr>
            <a:r>
              <a:rPr lang="en-US" dirty="0">
                <a:ea typeface="msgothic" charset="0"/>
                <a:cs typeface="msgothic" charset="0"/>
              </a:rPr>
              <a:t>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47078" y="4051012"/>
            <a:ext cx="6649290" cy="11155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06294" indent="-306294">
              <a:lnSpc>
                <a:spcPct val="93000"/>
              </a:lnSpc>
              <a:spcBef>
                <a:spcPts val="404"/>
              </a:spcBef>
              <a:buClr>
                <a:srgbClr val="FF0000"/>
              </a:buClr>
              <a:buSzPct val="160000"/>
              <a:buFont typeface="Comic Sans MS" pitchFamily="-109" charset="0"/>
              <a:buChar char="•"/>
              <a:tabLst>
                <a:tab pos="306294" algn="l"/>
                <a:tab pos="1126877" algn="l"/>
                <a:tab pos="1947459" algn="l"/>
                <a:tab pos="2768042" algn="l"/>
                <a:tab pos="3588625" algn="l"/>
                <a:tab pos="4409207" algn="l"/>
                <a:tab pos="5229790" algn="l"/>
                <a:tab pos="6050372" algn="l"/>
                <a:tab pos="6870955" algn="l"/>
                <a:tab pos="7691537" algn="l"/>
                <a:tab pos="8512120" algn="l"/>
                <a:tab pos="9332702" algn="l"/>
              </a:tabLst>
            </a:pPr>
            <a:r>
              <a:rPr lang="en-US" sz="1100" dirty="0">
                <a:solidFill>
                  <a:srgbClr val="000000"/>
                </a:solidFill>
                <a:ea typeface="msgothic" charset="0"/>
                <a:cs typeface="msgothic" charset="0"/>
              </a:rPr>
              <a:t>g</a:t>
            </a:r>
            <a:r>
              <a:rPr lang="en-US" sz="1100" baseline="-25000" dirty="0">
                <a:solidFill>
                  <a:srgbClr val="000000"/>
                </a:solidFill>
                <a:ea typeface="msgothic" charset="0"/>
                <a:cs typeface="msgothic" charset="0"/>
              </a:rPr>
              <a:t>2 </a:t>
            </a:r>
            <a:r>
              <a:rPr lang="en-US" sz="1100" dirty="0">
                <a:solidFill>
                  <a:srgbClr val="000000"/>
                </a:solidFill>
                <a:ea typeface="msgothic" charset="0"/>
                <a:cs typeface="msgothic" charset="0"/>
              </a:rPr>
              <a:t> for </a:t>
            </a:r>
            <a:r>
              <a:rPr lang="en-US" sz="1100" baseline="30000" dirty="0">
                <a:solidFill>
                  <a:srgbClr val="000000"/>
                </a:solidFill>
                <a:ea typeface="msgothic" charset="0"/>
                <a:cs typeface="msgothic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ea typeface="msgothic" charset="0"/>
                <a:cs typeface="msgothic" charset="0"/>
              </a:rPr>
              <a:t>He is extracted directly from L and T spin-dependent cross sections measured within the same experiment.</a:t>
            </a:r>
          </a:p>
          <a:p>
            <a:pPr marL="306294" indent="-306294">
              <a:spcBef>
                <a:spcPts val="404"/>
              </a:spcBef>
              <a:buClr>
                <a:srgbClr val="FF0000"/>
              </a:buClr>
              <a:buSzPct val="160000"/>
              <a:buFont typeface="Comic Sans MS" pitchFamily="-109" charset="0"/>
              <a:buChar char="•"/>
              <a:tabLst>
                <a:tab pos="306294" algn="l"/>
                <a:tab pos="1126877" algn="l"/>
                <a:tab pos="1947459" algn="l"/>
                <a:tab pos="2768042" algn="l"/>
                <a:tab pos="3588625" algn="l"/>
                <a:tab pos="4409207" algn="l"/>
                <a:tab pos="5229790" algn="l"/>
                <a:tab pos="6050372" algn="l"/>
                <a:tab pos="6870955" algn="l"/>
                <a:tab pos="7691537" algn="l"/>
                <a:tab pos="8512120" algn="l"/>
                <a:tab pos="9332702" algn="l"/>
              </a:tabLst>
            </a:pPr>
            <a:r>
              <a:rPr lang="en-US" sz="1100" dirty="0">
                <a:solidFill>
                  <a:srgbClr val="000000"/>
                </a:solidFill>
                <a:ea typeface="msgothic" charset="0"/>
                <a:cs typeface="msgothic" charset="0"/>
              </a:rPr>
              <a:t>Strength of SHMS/HMS: </a:t>
            </a:r>
            <a:br>
              <a:rPr lang="en-US" sz="1100" dirty="0">
                <a:solidFill>
                  <a:srgbClr val="000000"/>
                </a:solidFill>
                <a:ea typeface="msgothic" charset="0"/>
                <a:cs typeface="msgothic" charset="0"/>
              </a:rPr>
            </a:br>
            <a:r>
              <a:rPr lang="en-US" sz="1100" dirty="0">
                <a:solidFill>
                  <a:srgbClr val="000000"/>
                </a:solidFill>
                <a:ea typeface="msgothic" charset="0"/>
                <a:cs typeface="msgothic" charset="0"/>
              </a:rPr>
              <a:t>	nearly constant Q</a:t>
            </a:r>
            <a:r>
              <a:rPr lang="en-US" sz="1100" baseline="33000" dirty="0">
                <a:solidFill>
                  <a:srgbClr val="000000"/>
                </a:solidFill>
                <a:ea typeface="msgothic" charset="0"/>
                <a:cs typeface="msgothic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ea typeface="msgothic" charset="0"/>
                <a:cs typeface="msgothic" charset="0"/>
              </a:rPr>
              <a:t> (but less coverage for </a:t>
            </a:r>
            <a:r>
              <a:rPr lang="en-US" sz="1100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x</a:t>
            </a:r>
            <a:r>
              <a:rPr lang="en-US" sz="1100" dirty="0">
                <a:solidFill>
                  <a:srgbClr val="000000"/>
                </a:solidFill>
                <a:ea typeface="msgothic" charset="0"/>
                <a:cs typeface="msgothic" charset="0"/>
              </a:rPr>
              <a:t> &lt; 0.3)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2474F-CEC5-F642-9620-FD3474EB96D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0813" cy="760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08413" cy="4646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447800"/>
            <a:ext cx="3810000" cy="4646613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228600"/>
            <a:ext cx="87630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FF"/>
                </a:solidFill>
              </a:defRPr>
            </a:lvl1pPr>
          </a:lstStyle>
          <a:p>
            <a:r>
              <a:rPr lang="en-US" dirty="0" smtClean="0"/>
              <a:t>June 20-24,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FF"/>
                </a:solidFill>
              </a:defRPr>
            </a:lvl1pPr>
          </a:lstStyle>
          <a:p>
            <a:r>
              <a:rPr lang="en-US" smtClean="0"/>
              <a:t>PacSPIN2011, Cairns, QLD, Australia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619C8-A375-448C-891B-9999C6BE8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4" Type="http://schemas.openxmlformats.org/officeDocument/2006/relationships/image" Target="../media/image18.png"/><Relationship Id="rId10" Type="http://schemas.openxmlformats.org/officeDocument/2006/relationships/image" Target="../media/image24.png"/><Relationship Id="rId5" Type="http://schemas.openxmlformats.org/officeDocument/2006/relationships/image" Target="../media/image19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9" Type="http://schemas.openxmlformats.org/officeDocument/2006/relationships/image" Target="../media/image23.png"/><Relationship Id="rId3" Type="http://schemas.openxmlformats.org/officeDocument/2006/relationships/image" Target="../media/image17.png"/><Relationship Id="rId6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4" Type="http://schemas.openxmlformats.org/officeDocument/2006/relationships/image" Target="../media/image26.pdf"/><Relationship Id="rId5" Type="http://schemas.openxmlformats.org/officeDocument/2006/relationships/image" Target="../media/image27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eg"/><Relationship Id="rId6" Type="http://schemas.openxmlformats.org/officeDocument/2006/relationships/image" Target="../media/image28.pd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5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5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wmf"/><Relationship Id="rId3" Type="http://schemas.openxmlformats.org/officeDocument/2006/relationships/image" Target="../media/image42.wmf"/></Relationships>
</file>

<file path=ppt/slides/_rels/slide17.xml.rels><?xml version="1.0" encoding="UTF-8" standalone="yes"?>
<Relationships xmlns="http://schemas.openxmlformats.org/package/2006/relationships"><Relationship Id="rId14" Type="http://schemas.openxmlformats.org/officeDocument/2006/relationships/image" Target="../media/image55.png"/><Relationship Id="rId20" Type="http://schemas.openxmlformats.org/officeDocument/2006/relationships/image" Target="../media/image61.png"/><Relationship Id="rId4" Type="http://schemas.openxmlformats.org/officeDocument/2006/relationships/image" Target="../media/image45.png"/><Relationship Id="rId21" Type="http://schemas.openxmlformats.org/officeDocument/2006/relationships/image" Target="../media/image62.pdf"/><Relationship Id="rId22" Type="http://schemas.openxmlformats.org/officeDocument/2006/relationships/image" Target="../media/image63.png"/><Relationship Id="rId7" Type="http://schemas.openxmlformats.org/officeDocument/2006/relationships/image" Target="../media/image48.pdf"/><Relationship Id="rId11" Type="http://schemas.openxmlformats.org/officeDocument/2006/relationships/image" Target="../media/image52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6" Type="http://schemas.openxmlformats.org/officeDocument/2006/relationships/image" Target="../media/image57.png"/><Relationship Id="rId8" Type="http://schemas.openxmlformats.org/officeDocument/2006/relationships/image" Target="../media/image49.png"/><Relationship Id="rId13" Type="http://schemas.openxmlformats.org/officeDocument/2006/relationships/image" Target="../media/image54.pdf"/><Relationship Id="rId10" Type="http://schemas.openxmlformats.org/officeDocument/2006/relationships/image" Target="../media/image51.png"/><Relationship Id="rId5" Type="http://schemas.openxmlformats.org/officeDocument/2006/relationships/image" Target="../media/image46.pdf"/><Relationship Id="rId15" Type="http://schemas.openxmlformats.org/officeDocument/2006/relationships/image" Target="../media/image56.pdf"/><Relationship Id="rId12" Type="http://schemas.openxmlformats.org/officeDocument/2006/relationships/image" Target="../media/image53.png"/><Relationship Id="rId17" Type="http://schemas.openxmlformats.org/officeDocument/2006/relationships/image" Target="../media/image58.pdf"/><Relationship Id="rId19" Type="http://schemas.openxmlformats.org/officeDocument/2006/relationships/image" Target="../media/image60.pdf"/><Relationship Id="rId2" Type="http://schemas.openxmlformats.org/officeDocument/2006/relationships/notesSlide" Target="../notesSlides/notesSlide9.xml"/><Relationship Id="rId9" Type="http://schemas.openxmlformats.org/officeDocument/2006/relationships/image" Target="../media/image50.pdf"/><Relationship Id="rId3" Type="http://schemas.openxmlformats.org/officeDocument/2006/relationships/image" Target="../media/image44.pdf"/><Relationship Id="rId18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df"/><Relationship Id="rId3" Type="http://schemas.openxmlformats.org/officeDocument/2006/relationships/image" Target="../media/image65.png"/><Relationship Id="rId6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5" Type="http://schemas.openxmlformats.org/officeDocument/2006/relationships/oleObject" Target="../embeddings/Microsoft_Equation2.bin"/><Relationship Id="rId7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5.jpeg"/><Relationship Id="rId6" Type="http://schemas.openxmlformats.org/officeDocument/2006/relationships/oleObject" Target="../embeddings/Microsoft_Equation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df"/><Relationship Id="rId4" Type="http://schemas.openxmlformats.org/officeDocument/2006/relationships/image" Target="../media/image78.pdf"/><Relationship Id="rId10" Type="http://schemas.openxmlformats.org/officeDocument/2006/relationships/image" Target="../media/image84.jpeg"/><Relationship Id="rId5" Type="http://schemas.openxmlformats.org/officeDocument/2006/relationships/image" Target="../media/image79.png"/><Relationship Id="rId7" Type="http://schemas.openxmlformats.org/officeDocument/2006/relationships/image" Target="../media/image81.png"/><Relationship Id="rId11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df"/><Relationship Id="rId9" Type="http://schemas.openxmlformats.org/officeDocument/2006/relationships/image" Target="../media/image83.png"/><Relationship Id="rId3" Type="http://schemas.openxmlformats.org/officeDocument/2006/relationships/image" Target="../media/image77.png"/><Relationship Id="rId6" Type="http://schemas.openxmlformats.org/officeDocument/2006/relationships/image" Target="../media/image80.pd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3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5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3.pd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pdf"/><Relationship Id="rId3" Type="http://schemas.openxmlformats.org/officeDocument/2006/relationships/image" Target="../media/image202.png"/><Relationship Id="rId5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5.png"/><Relationship Id="rId5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8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Relationship Id="rId5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0.pd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5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Relationship Id="rId5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df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6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Relationship Id="rId5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2303166"/>
            <a:ext cx="9144000" cy="4178598"/>
          </a:xfrm>
        </p:spPr>
        <p:txBody>
          <a:bodyPr>
            <a:normAutofit lnSpcReduction="10000"/>
          </a:bodyPr>
          <a:lstStyle/>
          <a:p>
            <a:endParaRPr lang="en-US" sz="2400" dirty="0" smtClean="0"/>
          </a:p>
          <a:p>
            <a:pPr>
              <a:buClr>
                <a:srgbClr val="FF0000"/>
              </a:buClr>
              <a:buFont typeface="Wingdings" charset="2"/>
              <a:buChar char=""/>
            </a:pPr>
            <a:r>
              <a:rPr lang="en-US" sz="2400" dirty="0" smtClean="0"/>
              <a:t> Nucleon spin structure and Imaging in the Valence quark region</a:t>
            </a:r>
          </a:p>
          <a:p>
            <a:pPr lvl="1">
              <a:buClr>
                <a:srgbClr val="008000"/>
              </a:buClr>
              <a:buFont typeface="Arial"/>
              <a:buChar char="➥"/>
            </a:pPr>
            <a:r>
              <a:rPr lang="en-US" sz="2000" dirty="0" smtClean="0"/>
              <a:t>Inclusive measurements at large </a:t>
            </a:r>
            <a:r>
              <a:rPr lang="en-US" sz="2000" dirty="0" err="1" smtClean="0"/>
              <a:t>x</a:t>
            </a:r>
            <a:r>
              <a:rPr lang="en-US" sz="2000" dirty="0" smtClean="0"/>
              <a:t>; </a:t>
            </a:r>
            <a:r>
              <a:rPr lang="en-US" sz="2000" dirty="0" smtClean="0">
                <a:solidFill>
                  <a:srgbClr val="FF00FF"/>
                </a:solidFill>
              </a:rPr>
              <a:t>quark models tests and Lattice QCD tests</a:t>
            </a:r>
          </a:p>
          <a:p>
            <a:pPr lvl="1">
              <a:buClr>
                <a:srgbClr val="008000"/>
              </a:buClr>
              <a:buFont typeface="Arial"/>
              <a:buChar char="➥"/>
            </a:pPr>
            <a:r>
              <a:rPr lang="en-US" sz="2000" dirty="0" smtClean="0"/>
              <a:t>Exclusive measurements in the valence region (imaging): </a:t>
            </a:r>
            <a:r>
              <a:rPr lang="en-US" sz="2000" dirty="0" smtClean="0">
                <a:solidFill>
                  <a:srgbClr val="FF00FF"/>
                </a:solidFill>
              </a:rPr>
              <a:t>DVCS + DVMP + Lattice to create an image.</a:t>
            </a:r>
          </a:p>
          <a:p>
            <a:pPr lvl="1">
              <a:buClr>
                <a:srgbClr val="008000"/>
              </a:buClr>
              <a:buFont typeface="Arial"/>
              <a:buChar char="➥"/>
            </a:pPr>
            <a:r>
              <a:rPr lang="en-US" sz="2000" dirty="0" smtClean="0"/>
              <a:t>Semi-inclusive measurements </a:t>
            </a:r>
            <a:r>
              <a:rPr lang="en-US" sz="2000" dirty="0" smtClean="0">
                <a:solidFill>
                  <a:srgbClr val="FF00FF"/>
                </a:solidFill>
              </a:rPr>
              <a:t>(dynamical imaging)</a:t>
            </a:r>
          </a:p>
          <a:p>
            <a:pPr lvl="1"/>
            <a:endParaRPr lang="en-US" sz="2000" dirty="0" smtClean="0"/>
          </a:p>
          <a:p>
            <a:pPr>
              <a:buClr>
                <a:srgbClr val="FF0000"/>
              </a:buClr>
              <a:buFont typeface="Wingdings" charset="2"/>
              <a:buChar char=""/>
            </a:pPr>
            <a:r>
              <a:rPr lang="en-US" sz="2400" dirty="0" smtClean="0"/>
              <a:t>Nucleon spin structure at an EIC</a:t>
            </a:r>
          </a:p>
          <a:p>
            <a:pPr lvl="1">
              <a:buClr>
                <a:srgbClr val="008000"/>
              </a:buClr>
              <a:buFont typeface="Arial"/>
              <a:buChar char="➥"/>
            </a:pPr>
            <a:r>
              <a:rPr lang="en-US" sz="2000" dirty="0" smtClean="0"/>
              <a:t>Inclusive measurements at lower </a:t>
            </a:r>
            <a:r>
              <a:rPr lang="en-US" sz="2000" dirty="0" err="1" smtClean="0"/>
              <a:t>x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rgbClr val="FF00FF"/>
                </a:solidFill>
              </a:rPr>
              <a:t>evolution of g</a:t>
            </a:r>
            <a:r>
              <a:rPr lang="en-US" sz="2000" baseline="-25000" dirty="0" smtClean="0">
                <a:solidFill>
                  <a:srgbClr val="FF00FF"/>
                </a:solidFill>
              </a:rPr>
              <a:t>1, </a:t>
            </a:r>
            <a:r>
              <a:rPr lang="en-US" sz="2000" dirty="0" smtClean="0">
                <a:solidFill>
                  <a:srgbClr val="FF00FF"/>
                </a:solidFill>
              </a:rPr>
              <a:t> first moment, and g</a:t>
            </a:r>
            <a:r>
              <a:rPr lang="en-US" sz="2000" baseline="-25000" dirty="0" smtClean="0">
                <a:solidFill>
                  <a:srgbClr val="FF00FF"/>
                </a:solidFill>
              </a:rPr>
              <a:t>2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smtClean="0"/>
              <a:t>)</a:t>
            </a:r>
          </a:p>
          <a:p>
            <a:pPr lvl="1">
              <a:buClr>
                <a:srgbClr val="008000"/>
              </a:buClr>
              <a:buFont typeface="Arial"/>
              <a:buChar char="➥"/>
            </a:pPr>
            <a:r>
              <a:rPr lang="en-US" sz="2000" dirty="0" smtClean="0"/>
              <a:t>Exclusive measurement (</a:t>
            </a:r>
            <a:r>
              <a:rPr lang="en-US" sz="2000" dirty="0" smtClean="0">
                <a:solidFill>
                  <a:srgbClr val="FF00FF"/>
                </a:solidFill>
              </a:rPr>
              <a:t>Imaging of the glue and the sea </a:t>
            </a:r>
            <a:r>
              <a:rPr lang="en-US" sz="2000" dirty="0" smtClean="0"/>
              <a:t>)</a:t>
            </a:r>
          </a:p>
          <a:p>
            <a:pPr lvl="1">
              <a:buClr>
                <a:srgbClr val="008000"/>
              </a:buClr>
              <a:buFont typeface="Arial"/>
              <a:buChar char="➥"/>
            </a:pPr>
            <a:r>
              <a:rPr lang="en-US" sz="2000" dirty="0" smtClean="0"/>
              <a:t> Semi-inclusive measurements (</a:t>
            </a:r>
            <a:r>
              <a:rPr lang="en-US" sz="2000" dirty="0" smtClean="0">
                <a:solidFill>
                  <a:srgbClr val="FF00FF"/>
                </a:solidFill>
              </a:rPr>
              <a:t>dynamical imaging with a focus on the sea and glue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lvl="1"/>
            <a:endParaRPr lang="en-US" sz="2000" dirty="0" smtClean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0800" cy="1841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9400" y="1841500"/>
            <a:ext cx="1374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OUTLINE: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8656" y="1195169"/>
            <a:ext cx="2081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Zein-Eddine Meziani</a:t>
            </a:r>
          </a:p>
          <a:p>
            <a:pPr algn="ctr"/>
            <a:r>
              <a:rPr lang="en-US" dirty="0" smtClean="0">
                <a:solidFill>
                  <a:srgbClr val="FF00FF"/>
                </a:solidFill>
              </a:rPr>
              <a:t>Temple University</a:t>
            </a:r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12" name="Picture 11" descr="cerndesy1_4-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325" y="601366"/>
            <a:ext cx="1906675" cy="2145009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73387" y="274638"/>
            <a:ext cx="7391400" cy="652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Spin at </a:t>
            </a:r>
            <a:r>
              <a:rPr lang="en-US" dirty="0" err="1" smtClean="0"/>
              <a:t>JLab</a:t>
            </a:r>
            <a:r>
              <a:rPr lang="en-US" dirty="0" smtClean="0"/>
              <a:t> 12 </a:t>
            </a:r>
            <a:r>
              <a:rPr lang="en-US" dirty="0" err="1" smtClean="0"/>
              <a:t>GeV</a:t>
            </a:r>
            <a:r>
              <a:rPr lang="en-US" dirty="0" smtClean="0"/>
              <a:t> and EIC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228600" y="152400"/>
            <a:ext cx="8382000" cy="9906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000099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omic Sans MS" pitchFamily="28" charset="0"/>
              </a:rPr>
              <a:t>Effect of</a:t>
            </a:r>
            <a:r>
              <a:rPr lang="en-US" sz="3200" dirty="0" smtClean="0">
                <a:solidFill>
                  <a:schemeClr val="bg1"/>
                </a:solidFill>
                <a:latin typeface="Comic Sans MS" pitchFamily="28" charset="0"/>
              </a:rPr>
              <a:t> considering transverse momentum of quarks in the nucleon</a:t>
            </a:r>
            <a:endParaRPr lang="en-US" sz="3200" b="1" dirty="0">
              <a:solidFill>
                <a:srgbClr val="FC9600"/>
              </a:solidFill>
              <a:latin typeface="Comic Sans MS" pitchFamily="28" charset="0"/>
            </a:endParaRPr>
          </a:p>
        </p:txBody>
      </p:sp>
      <p:pic>
        <p:nvPicPr>
          <p:cNvPr id="32771" name="Picture 3" descr="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63119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09600" y="1143000"/>
            <a:ext cx="4851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Brush Script MT" pitchFamily="-105" charset="0"/>
                <a:ea typeface="ＭＳ Ｐゴシック" pitchFamily="-105" charset="-128"/>
                <a:cs typeface="ＭＳ Ｐゴシック" pitchFamily="-105" charset="-128"/>
              </a:rPr>
              <a:t>Inclusive Hall A and B and Semi-Inclusive Hermes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279525" y="57086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Brush Script MT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32774" name="Picture 6" descr="image-8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4343400"/>
            <a:ext cx="3619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image-8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1752600"/>
            <a:ext cx="4127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5461584" y="1200090"/>
            <a:ext cx="354444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Calibri"/>
                <a:ea typeface="ＭＳ Ｐゴシック" pitchFamily="-105" charset="-128"/>
                <a:cs typeface="Calibri"/>
              </a:rPr>
              <a:t>Avakian</a:t>
            </a:r>
            <a:r>
              <a:rPr lang="en-US" sz="1400" dirty="0">
                <a:latin typeface="Calibri"/>
                <a:ea typeface="ＭＳ Ｐゴシック" pitchFamily="-105" charset="-128"/>
                <a:cs typeface="Calibri"/>
              </a:rPr>
              <a:t>, Brodsky, </a:t>
            </a:r>
            <a:r>
              <a:rPr lang="en-US" sz="1400" dirty="0" err="1">
                <a:latin typeface="Calibri"/>
                <a:ea typeface="ＭＳ Ｐゴシック" pitchFamily="-105" charset="-128"/>
                <a:cs typeface="Calibri"/>
              </a:rPr>
              <a:t>Deur</a:t>
            </a:r>
            <a:r>
              <a:rPr lang="en-US" sz="1400" dirty="0">
                <a:latin typeface="Calibri"/>
                <a:ea typeface="ＭＳ Ｐゴシック" pitchFamily="-105" charset="-128"/>
                <a:cs typeface="Calibri"/>
              </a:rPr>
              <a:t> and </a:t>
            </a:r>
            <a:r>
              <a:rPr lang="en-US" sz="1400" dirty="0" smtClean="0">
                <a:latin typeface="Calibri"/>
                <a:ea typeface="ＭＳ Ｐゴシック" pitchFamily="-105" charset="-128"/>
                <a:cs typeface="Calibri"/>
              </a:rPr>
              <a:t>Yuan</a:t>
            </a:r>
          </a:p>
          <a:p>
            <a:r>
              <a:rPr lang="en-US" sz="1400" b="1" dirty="0" smtClean="0"/>
              <a:t>Phys.Rev.Lett.99:082001,2007</a:t>
            </a:r>
            <a:r>
              <a:rPr lang="en-US" sz="1400" dirty="0" smtClean="0"/>
              <a:t>. </a:t>
            </a:r>
            <a:endParaRPr lang="en-US" sz="1400" dirty="0" smtClean="0">
              <a:latin typeface="Calibri"/>
              <a:ea typeface="ＭＳ Ｐゴシック" pitchFamily="-105" charset="-128"/>
              <a:cs typeface="Calibri"/>
            </a:endParaRPr>
          </a:p>
          <a:p>
            <a:endParaRPr lang="en-US" dirty="0">
              <a:solidFill>
                <a:srgbClr val="FF0080"/>
              </a:solidFill>
              <a:latin typeface="Brush Script MT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4495800" y="1752600"/>
            <a:ext cx="4156075" cy="533400"/>
            <a:chOff x="4495800" y="1752600"/>
            <a:chExt cx="4156075" cy="533400"/>
          </a:xfrm>
        </p:grpSpPr>
        <p:sp>
          <p:nvSpPr>
            <p:cNvPr id="32776" name="Text Box 8"/>
            <p:cNvSpPr txBox="1">
              <a:spLocks noChangeArrowheads="1"/>
            </p:cNvSpPr>
            <p:nvPr/>
          </p:nvSpPr>
          <p:spPr bwMode="auto">
            <a:xfrm>
              <a:off x="7848600" y="1752600"/>
              <a:ext cx="803275" cy="466725"/>
            </a:xfrm>
            <a:prstGeom prst="rect">
              <a:avLst/>
            </a:prstGeom>
            <a:noFill/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Helvetica" pitchFamily="-105" charset="0"/>
                  <a:ea typeface="ＭＳ Ｐゴシック" pitchFamily="-105" charset="-128"/>
                  <a:cs typeface="ＭＳ Ｐゴシック" pitchFamily="-105" charset="-128"/>
                </a:rPr>
                <a:t>BBS</a:t>
              </a:r>
              <a:endParaRPr lang="en-US" dirty="0">
                <a:solidFill>
                  <a:schemeClr val="accent2"/>
                </a:solidFill>
                <a:latin typeface="Brush Script MT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32779" name="Line 11"/>
            <p:cNvSpPr>
              <a:spLocks noChangeShapeType="1"/>
            </p:cNvSpPr>
            <p:nvPr/>
          </p:nvSpPr>
          <p:spPr bwMode="auto">
            <a:xfrm flipH="1" flipV="1">
              <a:off x="4495800" y="1905000"/>
              <a:ext cx="3352800" cy="7620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0" name="Line 12"/>
            <p:cNvSpPr>
              <a:spLocks noChangeShapeType="1"/>
            </p:cNvSpPr>
            <p:nvPr/>
          </p:nvSpPr>
          <p:spPr bwMode="auto">
            <a:xfrm flipH="1">
              <a:off x="4953000" y="2057400"/>
              <a:ext cx="2895600" cy="22860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3"/>
          <p:cNvGrpSpPr/>
          <p:nvPr/>
        </p:nvGrpSpPr>
        <p:grpSpPr>
          <a:xfrm>
            <a:off x="4343400" y="2209800"/>
            <a:ext cx="4495800" cy="1990725"/>
            <a:chOff x="4343400" y="2209800"/>
            <a:chExt cx="4495800" cy="1990725"/>
          </a:xfrm>
        </p:grpSpPr>
        <p:sp>
          <p:nvSpPr>
            <p:cNvPr id="32777" name="Text Box 9"/>
            <p:cNvSpPr txBox="1">
              <a:spLocks noChangeArrowheads="1"/>
            </p:cNvSpPr>
            <p:nvPr/>
          </p:nvSpPr>
          <p:spPr bwMode="auto">
            <a:xfrm>
              <a:off x="7162800" y="3733800"/>
              <a:ext cx="1676400" cy="466725"/>
            </a:xfrm>
            <a:prstGeom prst="rect">
              <a:avLst/>
            </a:prstGeom>
            <a:noFill/>
            <a:ln w="9525">
              <a:solidFill>
                <a:srgbClr val="FF008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0080"/>
                  </a:solidFill>
                  <a:latin typeface="Helvetica" pitchFamily="-105" charset="0"/>
                  <a:ea typeface="ＭＳ Ｐゴシック" pitchFamily="-105" charset="-128"/>
                  <a:cs typeface="ＭＳ Ｐゴシック" pitchFamily="-105" charset="-128"/>
                </a:rPr>
                <a:t>BBS+OAM</a:t>
              </a:r>
              <a:endParaRPr lang="en-US" dirty="0">
                <a:solidFill>
                  <a:srgbClr val="FF0080"/>
                </a:solidFill>
                <a:latin typeface="Brush Script MT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32781" name="Line 13"/>
            <p:cNvSpPr>
              <a:spLocks noChangeShapeType="1"/>
            </p:cNvSpPr>
            <p:nvPr/>
          </p:nvSpPr>
          <p:spPr bwMode="auto">
            <a:xfrm flipH="1" flipV="1">
              <a:off x="4343400" y="2209800"/>
              <a:ext cx="2819400" cy="1676400"/>
            </a:xfrm>
            <a:prstGeom prst="line">
              <a:avLst/>
            </a:prstGeom>
            <a:noFill/>
            <a:ln w="9525">
              <a:solidFill>
                <a:srgbClr val="FF008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2" name="Line 14"/>
            <p:cNvSpPr>
              <a:spLocks noChangeShapeType="1"/>
            </p:cNvSpPr>
            <p:nvPr/>
          </p:nvSpPr>
          <p:spPr bwMode="auto">
            <a:xfrm flipH="1" flipV="1">
              <a:off x="5029200" y="3276600"/>
              <a:ext cx="2133600" cy="685800"/>
            </a:xfrm>
            <a:prstGeom prst="line">
              <a:avLst/>
            </a:prstGeom>
            <a:noFill/>
            <a:ln w="9525">
              <a:solidFill>
                <a:srgbClr val="FF008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6019800" y="4495800"/>
            <a:ext cx="3124200" cy="976313"/>
            <a:chOff x="6019800" y="4495800"/>
            <a:chExt cx="3124200" cy="976313"/>
          </a:xfrm>
        </p:grpSpPr>
        <p:pic>
          <p:nvPicPr>
            <p:cNvPr id="32785" name="Picture 17" descr="image-83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19800" y="4800600"/>
              <a:ext cx="3124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6" name="Picture 18" descr="image-83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9800" y="4495800"/>
              <a:ext cx="1987550" cy="315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7" name="Picture 19" descr="image-83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705600" y="5257800"/>
              <a:ext cx="90170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4"/>
          <p:cNvGrpSpPr/>
          <p:nvPr/>
        </p:nvGrpSpPr>
        <p:grpSpPr>
          <a:xfrm>
            <a:off x="6781800" y="2362200"/>
            <a:ext cx="1993900" cy="917575"/>
            <a:chOff x="6781800" y="2362200"/>
            <a:chExt cx="1993900" cy="917575"/>
          </a:xfrm>
        </p:grpSpPr>
        <p:pic>
          <p:nvPicPr>
            <p:cNvPr id="32783" name="Picture 15" descr="image-83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781800" y="2667000"/>
              <a:ext cx="199390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4" name="Picture 16" descr="image-83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781800" y="2362200"/>
              <a:ext cx="1987550" cy="315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8" name="Picture 20" descr="image-83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39000" y="3048000"/>
              <a:ext cx="977900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437991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990600" y="914400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9900"/>
                </a:solidFill>
                <a:latin typeface="Comic Sans MS" pitchFamily="-105" charset="0"/>
              </a:rPr>
              <a:t>A</a:t>
            </a:r>
            <a:r>
              <a:rPr lang="en-US" baseline="-25000" dirty="0">
                <a:solidFill>
                  <a:srgbClr val="FF9900"/>
                </a:solidFill>
                <a:latin typeface="Comic Sans MS" pitchFamily="-105" charset="0"/>
              </a:rPr>
              <a:t>1</a:t>
            </a:r>
            <a:r>
              <a:rPr lang="en-US" baseline="50000" dirty="0">
                <a:solidFill>
                  <a:srgbClr val="FF9900"/>
                </a:solidFill>
                <a:latin typeface="Comic Sans MS" pitchFamily="-105" charset="0"/>
              </a:rPr>
              <a:t>n</a:t>
            </a:r>
            <a:r>
              <a:rPr lang="en-US" dirty="0">
                <a:solidFill>
                  <a:srgbClr val="FF9900"/>
                </a:solidFill>
                <a:latin typeface="Comic Sans MS" pitchFamily="-105" charset="0"/>
              </a:rPr>
              <a:t> at 11 </a:t>
            </a:r>
            <a:r>
              <a:rPr lang="en-US" dirty="0" err="1" smtClean="0">
                <a:solidFill>
                  <a:srgbClr val="FF9900"/>
                </a:solidFill>
                <a:latin typeface="Comic Sans MS" pitchFamily="-105" charset="0"/>
              </a:rPr>
              <a:t>GeV</a:t>
            </a:r>
            <a:r>
              <a:rPr lang="en-US" dirty="0" smtClean="0">
                <a:solidFill>
                  <a:srgbClr val="FF9900"/>
                </a:solidFill>
                <a:latin typeface="Comic Sans MS" pitchFamily="-105" charset="0"/>
              </a:rPr>
              <a:t> Hall  C</a:t>
            </a:r>
            <a:endParaRPr lang="en-US" dirty="0">
              <a:latin typeface="Comic Sans MS" pitchFamily="-105" charset="0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" y="152400"/>
            <a:ext cx="9143998" cy="6858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66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Comic Sans MS" pitchFamily="28" charset="0"/>
              </a:rPr>
              <a:t>Inclusive double spin asymmetries using  12 </a:t>
            </a:r>
            <a:r>
              <a:rPr lang="en-US" sz="2800" dirty="0" err="1" smtClean="0">
                <a:solidFill>
                  <a:schemeClr val="bg1"/>
                </a:solidFill>
                <a:latin typeface="Comic Sans MS" pitchFamily="28" charset="0"/>
              </a:rPr>
              <a:t>GeV</a:t>
            </a:r>
            <a:endParaRPr lang="en-US" sz="2800" dirty="0">
              <a:solidFill>
                <a:schemeClr val="bg1"/>
              </a:solidFill>
              <a:latin typeface="Comic Sans MS" pitchFamily="28" charset="0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066800" y="1447800"/>
            <a:ext cx="1228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6600"/>
              </a:solidFill>
              <a:latin typeface="Comic Sans MS" pitchFamily="-105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38200" y="1447800"/>
            <a:ext cx="3209925" cy="1285875"/>
            <a:chOff x="528" y="825"/>
            <a:chExt cx="2022" cy="810"/>
          </a:xfrm>
        </p:grpSpPr>
        <p:pic>
          <p:nvPicPr>
            <p:cNvPr id="34825" name="Picture 10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/>
                <a:stretch>
                  <a:fillRect/>
                </a:stretch>
              </p:blipFill>
            </mc:Choice>
            <mc:Fallback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160" y="1056"/>
              <a:ext cx="390" cy="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6" name="Picture 11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/>
                <a:stretch>
                  <a:fillRect/>
                </a:stretch>
              </p:blipFill>
            </mc:Choice>
            <mc:Fallback>
              <p:blipFill>
                <a:blip r:embed="rId7"/>
                <a:srcRect/>
                <a:stretch>
                  <a:fillRect/>
                </a:stretch>
              </p:blipFill>
            </mc:Fallback>
          </mc:AlternateContent>
          <p:spPr bwMode="auto">
            <a:xfrm flipH="1" flipV="1">
              <a:off x="528" y="912"/>
              <a:ext cx="48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7" name="Text Box 12"/>
            <p:cNvSpPr txBox="1">
              <a:spLocks noChangeArrowheads="1"/>
            </p:cNvSpPr>
            <p:nvPr/>
          </p:nvSpPr>
          <p:spPr bwMode="auto">
            <a:xfrm>
              <a:off x="614" y="825"/>
              <a:ext cx="4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rgbClr val="009900"/>
                  </a:solidFill>
                  <a:latin typeface="Comic Sans MS" pitchFamily="-105" charset="0"/>
                </a:rPr>
                <a:t>W&gt;1.2</a:t>
              </a:r>
              <a:endParaRPr lang="en-US">
                <a:latin typeface="Comic Sans MS" pitchFamily="-105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867400" y="1002268"/>
            <a:ext cx="87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CLAS12</a:t>
            </a:r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15" name="Picture 8" descr="A1p_CLAS12"/>
          <p:cNvPicPr>
            <a:picLocks noChangeAspect="1" noChangeArrowheads="1"/>
          </p:cNvPicPr>
          <p:nvPr/>
        </p:nvPicPr>
        <p:blipFill>
          <a:blip r:embed="rId8"/>
          <a:srcRect r="12675"/>
          <a:stretch>
            <a:fillRect/>
          </a:stretch>
        </p:blipFill>
        <p:spPr bwMode="auto">
          <a:xfrm>
            <a:off x="4529663" y="1371599"/>
            <a:ext cx="4614336" cy="528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129306" y="1066800"/>
            <a:ext cx="10414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FF5050"/>
                </a:solidFill>
                <a:latin typeface="Comic Sans MS" pitchFamily="-105" charset="0"/>
              </a:rPr>
              <a:t>Proton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8" descr="DeltaDoverDc [Converted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4391025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>
            <a:outerShdw blurRad="63500" dist="101600" dir="2700000" algn="ctr" rotWithShape="0">
              <a:srgbClr val="000066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  <a:latin typeface="Comic Sans MS" pitchFamily="-107" charset="0"/>
              </a:rPr>
              <a:t> Longitudinal Double </a:t>
            </a:r>
            <a:r>
              <a:rPr lang="en-US" sz="3200" dirty="0">
                <a:solidFill>
                  <a:schemeClr val="bg1"/>
                </a:solidFill>
                <a:latin typeface="Comic Sans MS" pitchFamily="-107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latin typeface="Comic Sans MS" pitchFamily="-107" charset="0"/>
              </a:rPr>
              <a:t>pin Asymmetry in SIDIS</a:t>
            </a:r>
            <a:endParaRPr lang="en-US" sz="3200" dirty="0">
              <a:solidFill>
                <a:schemeClr val="bg1"/>
              </a:solidFill>
              <a:latin typeface="Comic Sans MS" pitchFamily="-107" charset="0"/>
            </a:endParaRPr>
          </a:p>
        </p:txBody>
      </p:sp>
      <p:pic>
        <p:nvPicPr>
          <p:cNvPr id="7" name="Picture 4" descr="jiangdud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9778" y="1143000"/>
            <a:ext cx="468422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10200" y="762000"/>
            <a:ext cx="32766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ea typeface="Arial" pitchFamily="-109" charset="0"/>
                <a:cs typeface="Arial" pitchFamily="-109" charset="0"/>
              </a:rPr>
              <a:t> </a:t>
            </a:r>
            <a:r>
              <a:rPr lang="en-US" sz="2000" b="1" dirty="0" err="1">
                <a:ea typeface="Arial" pitchFamily="-109" charset="0"/>
                <a:cs typeface="Arial" pitchFamily="-109" charset="0"/>
              </a:rPr>
              <a:t>E</a:t>
            </a:r>
            <a:r>
              <a:rPr lang="en-US" sz="2000" b="1" baseline="-25000" dirty="0" err="1">
                <a:ea typeface="Arial" pitchFamily="-109" charset="0"/>
                <a:cs typeface="Arial" pitchFamily="-109" charset="0"/>
              </a:rPr>
              <a:t>e</a:t>
            </a:r>
            <a:r>
              <a:rPr lang="en-US" sz="2000" b="1" dirty="0">
                <a:ea typeface="Arial" pitchFamily="-109" charset="0"/>
                <a:cs typeface="Arial" pitchFamily="-109" charset="0"/>
              </a:rPr>
              <a:t> =11 </a:t>
            </a:r>
            <a:r>
              <a:rPr lang="en-US" sz="2000" b="1" dirty="0" err="1">
                <a:ea typeface="Arial" pitchFamily="-109" charset="0"/>
                <a:cs typeface="Arial" pitchFamily="-109" charset="0"/>
              </a:rPr>
              <a:t>GeV</a:t>
            </a:r>
            <a:r>
              <a:rPr lang="en-US" sz="2000" b="1" dirty="0">
                <a:ea typeface="Arial" pitchFamily="-109" charset="0"/>
                <a:cs typeface="Arial" pitchFamily="-109" charset="0"/>
              </a:rPr>
              <a:t>  </a:t>
            </a:r>
            <a:r>
              <a:rPr lang="en-US" sz="2000" b="1" dirty="0">
                <a:solidFill>
                  <a:srgbClr val="1014FF"/>
                </a:solidFill>
                <a:ea typeface="Arial" pitchFamily="-109" charset="0"/>
                <a:cs typeface="Arial" pitchFamily="-109" charset="0"/>
              </a:rPr>
              <a:t>NH</a:t>
            </a:r>
            <a:r>
              <a:rPr lang="en-US" sz="2000" b="1" baseline="-25000" dirty="0">
                <a:solidFill>
                  <a:srgbClr val="1014FF"/>
                </a:solidFill>
                <a:ea typeface="Arial" pitchFamily="-109" charset="0"/>
                <a:cs typeface="Arial" pitchFamily="-109" charset="0"/>
              </a:rPr>
              <a:t>3</a:t>
            </a:r>
            <a:r>
              <a:rPr lang="en-US" sz="2000" b="1" dirty="0">
                <a:solidFill>
                  <a:srgbClr val="1014FF"/>
                </a:solidFill>
                <a:ea typeface="Arial" pitchFamily="-109" charset="0"/>
                <a:cs typeface="Arial" pitchFamily="-109" charset="0"/>
              </a:rPr>
              <a:t> and </a:t>
            </a:r>
            <a:r>
              <a:rPr lang="en-US" sz="2000" b="1" baseline="30000" dirty="0">
                <a:solidFill>
                  <a:srgbClr val="1014FF"/>
                </a:solidFill>
                <a:ea typeface="Arial" pitchFamily="-109" charset="0"/>
                <a:cs typeface="Arial" pitchFamily="-109" charset="0"/>
              </a:rPr>
              <a:t>3</a:t>
            </a:r>
            <a:r>
              <a:rPr lang="en-US" sz="2000" b="1" dirty="0">
                <a:solidFill>
                  <a:srgbClr val="1014FF"/>
                </a:solidFill>
                <a:ea typeface="Arial" pitchFamily="-109" charset="0"/>
                <a:cs typeface="Arial" pitchFamily="-109" charset="0"/>
              </a:rPr>
              <a:t>He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118100" y="4953000"/>
            <a:ext cx="36449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Asymmetry measurements with different hadrons 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-109" charset="2"/>
                <a:ea typeface="ＭＳ Ｐゴシック" pitchFamily="-109" charset="-128"/>
                <a:cs typeface="ＭＳ Ｐゴシック" pitchFamily="-109" charset="-128"/>
              </a:rPr>
              <a:t>π+,π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-109" charset="2"/>
                <a:ea typeface="ＭＳ Ｐゴシック" pitchFamily="-109" charset="-128"/>
                <a:cs typeface="ＭＳ Ｐゴシック" pitchFamily="-109" charset="-128"/>
              </a:rPr>
              <a:t>-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) and targets 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p,n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) allows for flavor separation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 pitchFamily="-109" charset="0"/>
                <a:cs typeface="Arial" pitchFamily="-109" charset="0"/>
              </a:rPr>
              <a:t>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Arial" pitchFamily="-109" charset="0"/>
              <a:cs typeface="Arial" pitchFamily="-109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52400" y="838200"/>
            <a:ext cx="4267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99"/>
                </a:solidFill>
                <a:latin typeface="Comic Sans MS" pitchFamily="-109" charset="0"/>
              </a:rPr>
              <a:t>At </a:t>
            </a:r>
            <a:r>
              <a:rPr lang="en-US" dirty="0" err="1">
                <a:solidFill>
                  <a:srgbClr val="000099"/>
                </a:solidFill>
                <a:latin typeface="Comic Sans MS" pitchFamily="-109" charset="0"/>
              </a:rPr>
              <a:t>JLab</a:t>
            </a:r>
            <a:r>
              <a:rPr lang="en-US" dirty="0">
                <a:solidFill>
                  <a:srgbClr val="000099"/>
                </a:solidFill>
                <a:latin typeface="Comic Sans MS" pitchFamily="-109" charset="0"/>
              </a:rPr>
              <a:t> 12 </a:t>
            </a:r>
            <a:r>
              <a:rPr lang="en-US" dirty="0" err="1">
                <a:solidFill>
                  <a:srgbClr val="000099"/>
                </a:solidFill>
                <a:latin typeface="Comic Sans MS" pitchFamily="-109" charset="0"/>
              </a:rPr>
              <a:t>GeV</a:t>
            </a:r>
            <a:r>
              <a:rPr lang="en-US" dirty="0">
                <a:solidFill>
                  <a:srgbClr val="000099"/>
                </a:solidFill>
                <a:latin typeface="Comic Sans MS" pitchFamily="-109" charset="0"/>
              </a:rPr>
              <a:t> with SIDIS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07"/>
            <a:ext cx="8229600" cy="711993"/>
          </a:xfrm>
          <a:solidFill>
            <a:srgbClr val="00009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Quark Gluon Correlations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pic>
        <p:nvPicPr>
          <p:cNvPr id="10" name="Picture 4" descr="g2_tr1 [Converted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49301"/>
            <a:ext cx="8462999" cy="597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92100" y="0"/>
            <a:ext cx="8229600" cy="486757"/>
          </a:xfrm>
          <a:solidFill>
            <a:srgbClr val="00009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Average Color Lorentz Force (</a:t>
            </a:r>
            <a:r>
              <a:rPr lang="en-US" sz="2000" dirty="0" smtClean="0">
                <a:solidFill>
                  <a:srgbClr val="FFFF00"/>
                </a:solidFill>
                <a:ea typeface="ＭＳ Ｐゴシック" pitchFamily="-107" charset="-128"/>
                <a:cs typeface="ＭＳ Ｐゴシック" pitchFamily="-107" charset="-128"/>
              </a:rPr>
              <a:t>M. </a:t>
            </a:r>
            <a:r>
              <a:rPr lang="en-US" sz="2000" dirty="0" err="1" smtClean="0">
                <a:solidFill>
                  <a:srgbClr val="FFFF00"/>
                </a:solidFill>
                <a:ea typeface="ＭＳ Ｐゴシック" pitchFamily="-107" charset="-128"/>
                <a:cs typeface="ＭＳ Ｐゴシック" pitchFamily="-107" charset="-128"/>
              </a:rPr>
              <a:t>Burkardt</a:t>
            </a:r>
            <a:r>
              <a:rPr lang="en-US" dirty="0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pic>
        <p:nvPicPr>
          <p:cNvPr id="38915" name="Picture 4" descr="Pag1-815-Burkardt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5967" y="1030059"/>
            <a:ext cx="3505200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Pag2815_Burkardt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800" y="448657"/>
            <a:ext cx="6713538" cy="78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Pag3-815_Burkardt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220" y="2565172"/>
            <a:ext cx="8158580" cy="11019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Pages from 815_Burkardt-4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220" y="3667148"/>
            <a:ext cx="8158580" cy="319085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663" y="757238"/>
            <a:ext cx="5133975" cy="3582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8738"/>
            <a:ext cx="7772400" cy="635000"/>
          </a:xfrm>
          <a:solidFill>
            <a:srgbClr val="0000CC"/>
          </a:solidFill>
          <a:ln w="9360">
            <a:solidFill>
              <a:srgbClr val="0000CC"/>
            </a:solidFill>
          </a:ln>
          <a:effectLst>
            <a:outerShdw blurRad="63500" dist="89605" dir="2700000" algn="ctr" rotWithShape="0">
              <a:srgbClr val="00FFFF"/>
            </a:outerShdw>
          </a:effectLst>
        </p:spPr>
        <p:txBody>
          <a:bodyPr lIns="90000" tIns="46800" rIns="90000" bIns="46800">
            <a:normAutofit fontScale="90000"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FFFFFF"/>
                </a:solidFill>
              </a:rPr>
              <a:t>Projected results </a:t>
            </a:r>
            <a:r>
              <a:rPr lang="en-US" dirty="0" smtClean="0">
                <a:solidFill>
                  <a:srgbClr val="FFFFFF"/>
                </a:solidFill>
              </a:rPr>
              <a:t>for g2n and d2n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1863" y="3033713"/>
            <a:ext cx="5519737" cy="3613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204788" y="4502150"/>
            <a:ext cx="3376612" cy="2127250"/>
          </a:xfrm>
          <a:prstGeom prst="roundRect">
            <a:avLst>
              <a:gd name="adj" fmla="val 83"/>
            </a:avLst>
          </a:prstGeom>
          <a:solidFill>
            <a:srgbClr val="CC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746750" y="893763"/>
            <a:ext cx="3081338" cy="1985962"/>
            <a:chOff x="3620" y="563"/>
            <a:chExt cx="1941" cy="1251"/>
          </a:xfrm>
        </p:grpSpPr>
        <p:sp>
          <p:nvSpPr>
            <p:cNvPr id="8200" name="AutoShape 8"/>
            <p:cNvSpPr>
              <a:spLocks noChangeArrowheads="1"/>
            </p:cNvSpPr>
            <p:nvPr/>
          </p:nvSpPr>
          <p:spPr bwMode="auto">
            <a:xfrm>
              <a:off x="3620" y="563"/>
              <a:ext cx="1941" cy="1200"/>
            </a:xfrm>
            <a:prstGeom prst="roundRect">
              <a:avLst>
                <a:gd name="adj" fmla="val 83"/>
              </a:avLst>
            </a:prstGeom>
            <a:solidFill>
              <a:srgbClr val="CC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1" name="Text Box 9"/>
            <p:cNvSpPr txBox="1">
              <a:spLocks noChangeArrowheads="1"/>
            </p:cNvSpPr>
            <p:nvPr/>
          </p:nvSpPr>
          <p:spPr bwMode="auto">
            <a:xfrm>
              <a:off x="3798" y="630"/>
              <a:ext cx="1697" cy="118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125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600">
                  <a:solidFill>
                    <a:srgbClr val="000000"/>
                  </a:solidFill>
                  <a:latin typeface="Comic Sans MS" pitchFamily="-109" charset="0"/>
                  <a:ea typeface="msgothic" charset="0"/>
                  <a:cs typeface="msgothic" charset="0"/>
                </a:rPr>
                <a:t>Projected </a:t>
              </a:r>
              <a:r>
                <a:rPr lang="en-US" sz="1600" i="1">
                  <a:solidFill>
                    <a:srgbClr val="000000"/>
                  </a:solidFill>
                  <a:latin typeface="Comic Sans MS" pitchFamily="-109" charset="0"/>
                  <a:ea typeface="msgothic" charset="0"/>
                  <a:cs typeface="msgothic" charset="0"/>
                </a:rPr>
                <a:t>g</a:t>
              </a:r>
              <a:r>
                <a:rPr lang="en-US" sz="1600" i="1" baseline="-33000">
                  <a:solidFill>
                    <a:srgbClr val="000000"/>
                  </a:solidFill>
                  <a:latin typeface="Comic Sans MS" pitchFamily="-109" charset="0"/>
                  <a:ea typeface="msgothic" charset="0"/>
                  <a:cs typeface="msgothic" charset="0"/>
                </a:rPr>
                <a:t>2</a:t>
              </a:r>
              <a:r>
                <a:rPr lang="en-US" sz="1600" i="1" baseline="33000">
                  <a:solidFill>
                    <a:srgbClr val="000000"/>
                  </a:solidFill>
                  <a:latin typeface="Comic Sans MS" pitchFamily="-109" charset="0"/>
                  <a:ea typeface="msgothic" charset="0"/>
                  <a:cs typeface="msgothic" charset="0"/>
                </a:rPr>
                <a:t>n</a:t>
              </a:r>
              <a:r>
                <a:rPr lang="en-US" sz="1600">
                  <a:solidFill>
                    <a:srgbClr val="000000"/>
                  </a:solidFill>
                  <a:latin typeface="Comic Sans MS" pitchFamily="-109" charset="0"/>
                  <a:ea typeface="msgothic" charset="0"/>
                  <a:cs typeface="msgothic" charset="0"/>
                </a:rPr>
                <a:t> points are vertically offset from zero along lines that reflect different (roughly) constant Q</a:t>
              </a:r>
              <a:r>
                <a:rPr lang="en-US" sz="1600" baseline="33000">
                  <a:solidFill>
                    <a:srgbClr val="000000"/>
                  </a:solidFill>
                  <a:latin typeface="Comic Sans MS" pitchFamily="-109" charset="0"/>
                  <a:ea typeface="msgothic" charset="0"/>
                  <a:cs typeface="msgothic" charset="0"/>
                </a:rPr>
                <a:t>2 </a:t>
              </a:r>
              <a:r>
                <a:rPr lang="en-US" sz="1600">
                  <a:solidFill>
                    <a:srgbClr val="000000"/>
                  </a:solidFill>
                  <a:latin typeface="Comic Sans MS" pitchFamily="-109" charset="0"/>
                  <a:ea typeface="msgothic" charset="0"/>
                  <a:cs typeface="msgothic" charset="0"/>
                </a:rPr>
                <a:t>values from 2.5—7 GeV</a:t>
              </a:r>
              <a:r>
                <a:rPr lang="en-US" sz="1600" baseline="33000">
                  <a:solidFill>
                    <a:srgbClr val="000000"/>
                  </a:solidFill>
                  <a:latin typeface="Comic Sans MS" pitchFamily="-109" charset="0"/>
                  <a:ea typeface="msgothic" charset="0"/>
                  <a:cs typeface="msgothic" charset="0"/>
                </a:rPr>
                <a:t>2</a:t>
              </a:r>
              <a:r>
                <a:rPr lang="en-US" sz="1600">
                  <a:solidFill>
                    <a:srgbClr val="000000"/>
                  </a:solidFill>
                  <a:latin typeface="Comic Sans MS" pitchFamily="-109" charset="0"/>
                  <a:ea typeface="msgothic" charset="0"/>
                  <a:cs typeface="msgothic" charset="0"/>
                </a:rPr>
                <a:t>.  </a:t>
              </a:r>
            </a:p>
          </p:txBody>
        </p:sp>
      </p:grp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3379788" y="4481513"/>
            <a:ext cx="600075" cy="338137"/>
          </a:xfrm>
          <a:prstGeom prst="notchedRightArrow">
            <a:avLst>
              <a:gd name="adj1" fmla="val 36537"/>
              <a:gd name="adj2" fmla="val 68324"/>
            </a:avLst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 flipH="1" flipV="1">
            <a:off x="5197475" y="1644650"/>
            <a:ext cx="512763" cy="338138"/>
          </a:xfrm>
          <a:prstGeom prst="notchedRightArrow">
            <a:avLst>
              <a:gd name="adj1" fmla="val 36537"/>
              <a:gd name="adj2" fmla="val 58383"/>
            </a:avLst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495800"/>
            <a:ext cx="3581400" cy="2057400"/>
          </a:xfrm>
        </p:spPr>
        <p:txBody>
          <a:bodyPr lIns="90000" tIns="46800" rIns="90000" bIns="46800">
            <a:normAutofit lnSpcReduction="10000"/>
          </a:bodyPr>
          <a:lstStyle/>
          <a:p>
            <a:pPr marL="341313" indent="-341313">
              <a:spcBef>
                <a:spcPts val="450"/>
              </a:spcBef>
              <a:buSzPct val="160000"/>
              <a:buFont typeface="Comic Sans MS" pitchFamily="-107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dirty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g</a:t>
            </a:r>
            <a:r>
              <a:rPr lang="en-US" sz="1800" baseline="-25000" dirty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2 </a:t>
            </a:r>
            <a:r>
              <a:rPr lang="en-US" sz="1800" dirty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 for </a:t>
            </a:r>
            <a:r>
              <a:rPr lang="en-US" sz="1800" baseline="30000" dirty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3</a:t>
            </a:r>
            <a:r>
              <a:rPr lang="en-US" sz="1800" dirty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He is extracted directly from </a:t>
            </a:r>
            <a:r>
              <a:rPr lang="en-US" sz="1800" dirty="0">
                <a:solidFill>
                  <a:srgbClr val="0000CC"/>
                </a:solidFill>
                <a:ea typeface="ＭＳ Ｐゴシック" pitchFamily="-107" charset="-128"/>
                <a:cs typeface="ＭＳ Ｐゴシック" pitchFamily="-107" charset="-128"/>
              </a:rPr>
              <a:t>L</a:t>
            </a:r>
            <a:r>
              <a:rPr lang="en-US" sz="1800" dirty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 and </a:t>
            </a:r>
            <a:r>
              <a:rPr lang="en-US" sz="1800" dirty="0">
                <a:solidFill>
                  <a:srgbClr val="008000"/>
                </a:solidFill>
                <a:ea typeface="ＭＳ Ｐゴシック" pitchFamily="-107" charset="-128"/>
                <a:cs typeface="ＭＳ Ｐゴシック" pitchFamily="-107" charset="-128"/>
              </a:rPr>
              <a:t>T</a:t>
            </a:r>
            <a:r>
              <a:rPr lang="en-US" sz="1800" dirty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 spin-dependent cross sections measured within the same experiment.</a:t>
            </a:r>
          </a:p>
          <a:p>
            <a:pPr marL="341313" indent="-341313">
              <a:spcBef>
                <a:spcPts val="450"/>
              </a:spcBef>
              <a:buSzPct val="160000"/>
              <a:buFont typeface="Comic Sans MS" pitchFamily="-107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dirty="0">
                <a:solidFill>
                  <a:srgbClr val="800000"/>
                </a:solidFill>
                <a:ea typeface="ＭＳ Ｐゴシック" pitchFamily="-107" charset="-128"/>
                <a:cs typeface="ＭＳ Ｐゴシック" pitchFamily="-107" charset="-128"/>
              </a:rPr>
              <a:t>Strength of SHMS/HMS</a:t>
            </a:r>
            <a:r>
              <a:rPr lang="en-US" sz="1800" dirty="0">
                <a:ea typeface="ＭＳ Ｐゴシック" pitchFamily="-107" charset="-128"/>
                <a:cs typeface="ＭＳ Ｐゴシック" pitchFamily="-107" charset="-128"/>
              </a:rPr>
              <a:t>: </a:t>
            </a:r>
            <a:br>
              <a:rPr lang="en-US" sz="1800" dirty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z="1800" dirty="0">
                <a:ea typeface="ＭＳ Ｐゴシック" pitchFamily="-107" charset="-128"/>
                <a:cs typeface="ＭＳ Ｐゴシック" pitchFamily="-107" charset="-128"/>
              </a:rPr>
              <a:t>	nearly constant Q</a:t>
            </a:r>
            <a:r>
              <a:rPr lang="en-US" sz="1800" baseline="33000" dirty="0">
                <a:ea typeface="ＭＳ Ｐゴシック" pitchFamily="-107" charset="-128"/>
                <a:cs typeface="ＭＳ Ｐゴシック" pitchFamily="-107" charset="-128"/>
              </a:rPr>
              <a:t>2</a:t>
            </a:r>
            <a:r>
              <a:rPr lang="en-US" sz="1800" dirty="0">
                <a:ea typeface="ＭＳ Ｐゴシック" pitchFamily="-107" charset="-128"/>
                <a:cs typeface="ＭＳ Ｐゴシック" pitchFamily="-107" charset="-128"/>
              </a:rPr>
              <a:t> (but less coverage for </a:t>
            </a:r>
            <a:r>
              <a:rPr lang="en-US" sz="1800" dirty="0" err="1">
                <a:ea typeface="ＭＳ Ｐゴシック" pitchFamily="-107" charset="-128"/>
                <a:cs typeface="ＭＳ Ｐゴシック" pitchFamily="-107" charset="-128"/>
              </a:rPr>
              <a:t>x</a:t>
            </a:r>
            <a:r>
              <a:rPr lang="en-US" sz="1800" dirty="0">
                <a:ea typeface="ＭＳ Ｐゴシック" pitchFamily="-107" charset="-128"/>
                <a:cs typeface="ＭＳ Ｐゴシック" pitchFamily="-107" charset="-128"/>
              </a:rPr>
              <a:t> &lt; 0.3)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9049" y="3213099"/>
            <a:ext cx="3200814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1"/>
          <p:cNvSpPr txBox="1">
            <a:spLocks noChangeArrowheads="1"/>
          </p:cNvSpPr>
          <p:nvPr/>
        </p:nvSpPr>
        <p:spPr bwMode="auto">
          <a:xfrm>
            <a:off x="323851" y="115888"/>
            <a:ext cx="8362950" cy="523220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>
                <a:solidFill>
                  <a:srgbClr val="FFFFFF"/>
                </a:solidFill>
              </a:rPr>
              <a:t>3D </a:t>
            </a:r>
            <a:r>
              <a:rPr lang="de-DE" sz="2800" dirty="0" err="1" smtClean="0">
                <a:solidFill>
                  <a:srgbClr val="FFFFFF"/>
                </a:solidFill>
              </a:rPr>
              <a:t>imaging</a:t>
            </a:r>
            <a:r>
              <a:rPr lang="de-DE" sz="2800" dirty="0" smtClean="0">
                <a:solidFill>
                  <a:srgbClr val="FFFFFF"/>
                </a:solidFill>
              </a:rPr>
              <a:t> of </a:t>
            </a:r>
            <a:r>
              <a:rPr lang="de-DE" sz="2800" dirty="0" err="1" smtClean="0">
                <a:solidFill>
                  <a:srgbClr val="FFFFFF"/>
                </a:solidFill>
              </a:rPr>
              <a:t>the</a:t>
            </a:r>
            <a:r>
              <a:rPr lang="de-DE" sz="2800" dirty="0" smtClean="0">
                <a:solidFill>
                  <a:srgbClr val="FFFFFF"/>
                </a:solidFill>
              </a:rPr>
              <a:t> </a:t>
            </a:r>
            <a:r>
              <a:rPr lang="de-DE" sz="2800" dirty="0" err="1" smtClean="0">
                <a:solidFill>
                  <a:srgbClr val="FFFFFF"/>
                </a:solidFill>
              </a:rPr>
              <a:t>nucleon</a:t>
            </a:r>
            <a:r>
              <a:rPr lang="de-DE" sz="2800" dirty="0" smtClean="0">
                <a:solidFill>
                  <a:srgbClr val="FFFFFF"/>
                </a:solidFill>
              </a:rPr>
              <a:t> </a:t>
            </a:r>
            <a:endParaRPr lang="de-DE" sz="2800" dirty="0">
              <a:solidFill>
                <a:srgbClr val="FFFFFF"/>
              </a:solidFill>
            </a:endParaRPr>
          </a:p>
        </p:txBody>
      </p:sp>
      <p:sp>
        <p:nvSpPr>
          <p:cNvPr id="83971" name="Text Box 12"/>
          <p:cNvSpPr txBox="1">
            <a:spLocks noChangeArrowheads="1"/>
          </p:cNvSpPr>
          <p:nvPr/>
        </p:nvSpPr>
        <p:spPr bwMode="auto">
          <a:xfrm>
            <a:off x="323850" y="908050"/>
            <a:ext cx="8640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u="sng" dirty="0"/>
              <a:t>Tool</a:t>
            </a:r>
            <a:r>
              <a:rPr lang="de-DE" dirty="0"/>
              <a:t>: </a:t>
            </a:r>
            <a:r>
              <a:rPr lang="de-DE" dirty="0" err="1">
                <a:solidFill>
                  <a:srgbClr val="FF0000"/>
                </a:solidFill>
              </a:rPr>
              <a:t>G</a:t>
            </a:r>
            <a:r>
              <a:rPr lang="de-DE" dirty="0" err="1"/>
              <a:t>eneralised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P</a:t>
            </a:r>
            <a:r>
              <a:rPr lang="de-DE" dirty="0" err="1"/>
              <a:t>arton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D</a:t>
            </a:r>
            <a:r>
              <a:rPr lang="de-DE" dirty="0" err="1"/>
              <a:t>istributions</a:t>
            </a:r>
            <a:r>
              <a:rPr lang="de-DE" dirty="0"/>
              <a:t>      </a:t>
            </a:r>
          </a:p>
        </p:txBody>
      </p:sp>
      <p:sp>
        <p:nvSpPr>
          <p:cNvPr id="83975" name="Line 21"/>
          <p:cNvSpPr>
            <a:spLocks noChangeShapeType="1"/>
          </p:cNvSpPr>
          <p:nvPr/>
        </p:nvSpPr>
        <p:spPr bwMode="auto">
          <a:xfrm>
            <a:off x="2843213" y="1557338"/>
            <a:ext cx="0" cy="4968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6" name="Line 22"/>
          <p:cNvSpPr>
            <a:spLocks noChangeShapeType="1"/>
          </p:cNvSpPr>
          <p:nvPr/>
        </p:nvSpPr>
        <p:spPr bwMode="auto">
          <a:xfrm>
            <a:off x="5940425" y="1557338"/>
            <a:ext cx="0" cy="4968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0"/>
          <p:cNvGrpSpPr/>
          <p:nvPr/>
        </p:nvGrpSpPr>
        <p:grpSpPr>
          <a:xfrm>
            <a:off x="34925" y="1341438"/>
            <a:ext cx="3025775" cy="4900612"/>
            <a:chOff x="34925" y="1341438"/>
            <a:chExt cx="3025775" cy="4900612"/>
          </a:xfrm>
        </p:grpSpPr>
        <p:pic>
          <p:nvPicPr>
            <p:cNvPr id="83972" name="Picture 1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925" y="1700213"/>
              <a:ext cx="2730500" cy="3770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77" name="Text Box 23"/>
            <p:cNvSpPr txBox="1">
              <a:spLocks noChangeArrowheads="1"/>
            </p:cNvSpPr>
            <p:nvPr/>
          </p:nvSpPr>
          <p:spPr bwMode="auto">
            <a:xfrm>
              <a:off x="684213" y="1341438"/>
              <a:ext cx="237648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800" b="1" u="sng" dirty="0" smtClean="0"/>
                <a:t>Form </a:t>
              </a:r>
              <a:r>
                <a:rPr lang="de-DE" sz="1800" b="1" u="sng" dirty="0" err="1" smtClean="0"/>
                <a:t>factors</a:t>
              </a:r>
              <a:r>
                <a:rPr lang="de-DE" sz="1800" b="1" u="sng" dirty="0"/>
                <a:t>:</a:t>
              </a:r>
            </a:p>
          </p:txBody>
        </p:sp>
        <p:sp>
          <p:nvSpPr>
            <p:cNvPr id="83978" name="Text Box 24"/>
            <p:cNvSpPr txBox="1">
              <a:spLocks noChangeArrowheads="1"/>
            </p:cNvSpPr>
            <p:nvPr/>
          </p:nvSpPr>
          <p:spPr bwMode="auto">
            <a:xfrm>
              <a:off x="107950" y="5661025"/>
              <a:ext cx="2735263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 dirty="0" err="1" smtClean="0"/>
                <a:t>Fourier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transform</a:t>
              </a:r>
              <a:r>
                <a:rPr lang="de-DE" sz="1600" dirty="0" smtClean="0"/>
                <a:t> </a:t>
              </a:r>
              <a:r>
                <a:rPr lang="de-DE" sz="1600" dirty="0"/>
                <a:t>of </a:t>
              </a:r>
              <a:r>
                <a:rPr lang="de-DE" sz="1600" dirty="0" err="1"/>
                <a:t>e.g</a:t>
              </a:r>
              <a:r>
                <a:rPr lang="de-DE" sz="1600" dirty="0"/>
                <a:t>. a radial </a:t>
              </a:r>
              <a:r>
                <a:rPr lang="de-DE" sz="1600" dirty="0" err="1"/>
                <a:t>charge</a:t>
              </a:r>
              <a:r>
                <a:rPr lang="de-DE" sz="1600" dirty="0"/>
                <a:t> </a:t>
              </a:r>
              <a:r>
                <a:rPr lang="de-DE" sz="1600" dirty="0" err="1"/>
                <a:t>distribution</a:t>
              </a:r>
              <a:endParaRPr lang="de-DE" sz="1600" dirty="0"/>
            </a:p>
          </p:txBody>
        </p:sp>
      </p:grpSp>
      <p:grpSp>
        <p:nvGrpSpPr>
          <p:cNvPr id="3" name="Group 19"/>
          <p:cNvGrpSpPr/>
          <p:nvPr/>
        </p:nvGrpSpPr>
        <p:grpSpPr>
          <a:xfrm>
            <a:off x="6019800" y="1381126"/>
            <a:ext cx="3124200" cy="5145087"/>
            <a:chOff x="2851150" y="1341438"/>
            <a:chExt cx="3124200" cy="5145087"/>
          </a:xfrm>
        </p:grpSpPr>
        <p:pic>
          <p:nvPicPr>
            <p:cNvPr id="83973" name="Picture 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68625" y="1700213"/>
              <a:ext cx="2755900" cy="388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79" name="Text Box 25"/>
            <p:cNvSpPr txBox="1">
              <a:spLocks noChangeArrowheads="1"/>
            </p:cNvSpPr>
            <p:nvPr/>
          </p:nvSpPr>
          <p:spPr bwMode="auto">
            <a:xfrm>
              <a:off x="2851150" y="1341438"/>
              <a:ext cx="3124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800" b="1" u="sng" dirty="0" err="1" smtClean="0"/>
                <a:t>Parton</a:t>
              </a:r>
              <a:r>
                <a:rPr lang="de-DE" sz="1800" b="1" u="sng" dirty="0" smtClean="0"/>
                <a:t> </a:t>
              </a:r>
              <a:r>
                <a:rPr lang="de-DE" sz="1800" b="1" u="sng" dirty="0" err="1" smtClean="0"/>
                <a:t>Distrribution</a:t>
              </a:r>
              <a:r>
                <a:rPr lang="de-DE" b="1" u="sng" dirty="0" smtClean="0"/>
                <a:t> </a:t>
              </a:r>
              <a:r>
                <a:rPr lang="de-DE" sz="1800" b="1" u="sng" dirty="0" err="1" smtClean="0"/>
                <a:t>Functions</a:t>
              </a:r>
              <a:r>
                <a:rPr lang="de-DE" sz="1800" b="1" u="sng" dirty="0"/>
                <a:t>:</a:t>
              </a:r>
            </a:p>
          </p:txBody>
        </p:sp>
        <p:sp>
          <p:nvSpPr>
            <p:cNvPr id="83980" name="Text Box 26"/>
            <p:cNvSpPr txBox="1">
              <a:spLocks noChangeArrowheads="1"/>
            </p:cNvSpPr>
            <p:nvPr/>
          </p:nvSpPr>
          <p:spPr bwMode="auto">
            <a:xfrm>
              <a:off x="3024188" y="5661025"/>
              <a:ext cx="2771775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 dirty="0" err="1"/>
                <a:t>Number</a:t>
              </a:r>
              <a:r>
                <a:rPr lang="de-DE" sz="1600" dirty="0"/>
                <a:t> </a:t>
              </a:r>
              <a:r>
                <a:rPr lang="de-DE" sz="1600" dirty="0" err="1"/>
                <a:t>density</a:t>
              </a:r>
              <a:r>
                <a:rPr lang="de-DE" sz="1600" dirty="0"/>
                <a:t> of </a:t>
              </a:r>
              <a:r>
                <a:rPr lang="de-DE" sz="1600" dirty="0" err="1"/>
                <a:t>quarks</a:t>
              </a:r>
              <a:r>
                <a:rPr lang="de-DE" sz="1600" dirty="0"/>
                <a:t> </a:t>
              </a:r>
              <a:r>
                <a:rPr lang="de-DE" sz="1600" dirty="0" err="1"/>
                <a:t>with</a:t>
              </a:r>
              <a:r>
                <a:rPr lang="de-DE" sz="1600" dirty="0"/>
                <a:t> longitudinal </a:t>
              </a:r>
              <a:r>
                <a:rPr lang="de-DE" sz="1600" dirty="0" err="1"/>
                <a:t>momentum</a:t>
              </a:r>
              <a:r>
                <a:rPr lang="de-DE" sz="1600" dirty="0"/>
                <a:t> </a:t>
              </a:r>
              <a:r>
                <a:rPr lang="de-DE" sz="1600" dirty="0" err="1"/>
                <a:t>fraction</a:t>
              </a:r>
              <a:r>
                <a:rPr lang="de-DE" sz="1600" dirty="0"/>
                <a:t> x </a:t>
              </a:r>
            </a:p>
          </p:txBody>
        </p:sp>
      </p:grpSp>
      <p:sp>
        <p:nvSpPr>
          <p:cNvPr id="83981" name="Text Box 27"/>
          <p:cNvSpPr txBox="1">
            <a:spLocks noChangeArrowheads="1"/>
          </p:cNvSpPr>
          <p:nvPr/>
        </p:nvSpPr>
        <p:spPr bwMode="auto">
          <a:xfrm>
            <a:off x="4354512" y="1277382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 u="sng" dirty="0" err="1"/>
              <a:t>GPDs</a:t>
            </a:r>
            <a:r>
              <a:rPr lang="de-DE" sz="1800" b="1" u="sng" dirty="0"/>
              <a:t>:</a:t>
            </a:r>
          </a:p>
        </p:txBody>
      </p:sp>
      <p:grpSp>
        <p:nvGrpSpPr>
          <p:cNvPr id="4" name="Group 21"/>
          <p:cNvGrpSpPr/>
          <p:nvPr/>
        </p:nvGrpSpPr>
        <p:grpSpPr>
          <a:xfrm>
            <a:off x="2917824" y="1897063"/>
            <a:ext cx="2873375" cy="4824412"/>
            <a:chOff x="6048375" y="1700213"/>
            <a:chExt cx="2873375" cy="4824412"/>
          </a:xfrm>
        </p:grpSpPr>
        <p:pic>
          <p:nvPicPr>
            <p:cNvPr id="83974" name="Picture 2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56325" y="1700213"/>
              <a:ext cx="2765425" cy="413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82" name="Text Box 28"/>
            <p:cNvSpPr txBox="1">
              <a:spLocks noChangeArrowheads="1"/>
            </p:cNvSpPr>
            <p:nvPr/>
          </p:nvSpPr>
          <p:spPr bwMode="auto">
            <a:xfrm>
              <a:off x="6048375" y="5943600"/>
              <a:ext cx="2771775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 dirty="0" err="1" smtClean="0"/>
                <a:t>Generalized</a:t>
              </a:r>
              <a:r>
                <a:rPr lang="de-DE" sz="1600" dirty="0" smtClean="0"/>
                <a:t> </a:t>
              </a:r>
              <a:r>
                <a:rPr lang="de-DE" sz="1600" dirty="0" err="1"/>
                <a:t>description</a:t>
              </a:r>
              <a:r>
                <a:rPr lang="de-DE" sz="1600" dirty="0"/>
                <a:t> in 2+ 1 </a:t>
              </a:r>
              <a:r>
                <a:rPr lang="de-DE" sz="1600" dirty="0" err="1"/>
                <a:t>dimensions</a:t>
              </a:r>
              <a:endParaRPr lang="de-DE" sz="1600" dirty="0"/>
            </a:p>
          </p:txBody>
        </p: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6562"/>
          </a:xfrm>
          <a:solidFill>
            <a:srgbClr val="00009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Theoretical Framework in QCD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79500"/>
            <a:ext cx="8686800" cy="4851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6B0"/>
                </a:solidFill>
              </a:rPr>
              <a:t>Generalized Parton Distributions </a:t>
            </a:r>
          </a:p>
          <a:p>
            <a:pPr lvl="1"/>
            <a:r>
              <a:rPr lang="en-US" sz="2118" dirty="0" smtClean="0">
                <a:solidFill>
                  <a:srgbClr val="0000FF"/>
                </a:solidFill>
              </a:rPr>
              <a:t>Matrix elements of </a:t>
            </a:r>
            <a:r>
              <a:rPr lang="en-US" sz="2118" dirty="0" smtClean="0">
                <a:solidFill>
                  <a:srgbClr val="FF0080"/>
                </a:solidFill>
              </a:rPr>
              <a:t>non-local </a:t>
            </a:r>
            <a:r>
              <a:rPr lang="en-US" sz="2118" dirty="0" smtClean="0">
                <a:solidFill>
                  <a:srgbClr val="0000FF"/>
                </a:solidFill>
              </a:rPr>
              <a:t>operators with quarks and gluon field</a:t>
            </a:r>
          </a:p>
          <a:p>
            <a:pPr lvl="1"/>
            <a:endParaRPr lang="en-US" sz="1800" dirty="0" smtClean="0">
              <a:solidFill>
                <a:srgbClr val="0000FF"/>
              </a:solidFill>
            </a:endParaRPr>
          </a:p>
          <a:p>
            <a:pPr lvl="1"/>
            <a:endParaRPr lang="en-US" sz="1800" dirty="0" smtClean="0">
              <a:solidFill>
                <a:srgbClr val="0000FF"/>
              </a:solidFill>
            </a:endParaRPr>
          </a:p>
          <a:p>
            <a:pPr lvl="1"/>
            <a:r>
              <a:rPr lang="en-US" sz="2118" dirty="0" smtClean="0">
                <a:solidFill>
                  <a:srgbClr val="0000FF"/>
                </a:solidFill>
              </a:rPr>
              <a:t>Depend  on two longitudinal momentum fractions</a:t>
            </a:r>
          </a:p>
          <a:p>
            <a:pPr lvl="1"/>
            <a:endParaRPr lang="en-US" sz="1800" dirty="0" smtClean="0">
              <a:solidFill>
                <a:srgbClr val="0000FF"/>
              </a:solidFill>
            </a:endParaRPr>
          </a:p>
          <a:p>
            <a:pPr lvl="1"/>
            <a:endParaRPr lang="en-US" sz="1800" dirty="0" smtClean="0">
              <a:solidFill>
                <a:srgbClr val="0000FF"/>
              </a:solidFill>
            </a:endParaRPr>
          </a:p>
          <a:p>
            <a:pPr lvl="1"/>
            <a:r>
              <a:rPr lang="en-US" sz="2323" dirty="0" smtClean="0">
                <a:solidFill>
                  <a:srgbClr val="0000FF"/>
                </a:solidFill>
              </a:rPr>
              <a:t>For </a:t>
            </a:r>
            <a:r>
              <a:rPr lang="en-US" sz="2323" dirty="0" err="1" smtClean="0">
                <a:solidFill>
                  <a:srgbClr val="0000FF"/>
                </a:solidFill>
              </a:rPr>
              <a:t>unpolarized</a:t>
            </a:r>
            <a:r>
              <a:rPr lang="en-US" sz="2323" dirty="0" smtClean="0">
                <a:solidFill>
                  <a:srgbClr val="0000FF"/>
                </a:solidFill>
              </a:rPr>
              <a:t> quarks we have two distributions:</a:t>
            </a:r>
          </a:p>
          <a:p>
            <a:pPr lvl="1">
              <a:buNone/>
            </a:pPr>
            <a:r>
              <a:rPr lang="en-US" sz="1800" i="1" dirty="0" smtClean="0">
                <a:solidFill>
                  <a:srgbClr val="0000FF"/>
                </a:solidFill>
                <a:latin typeface="Times"/>
                <a:cs typeface="Times"/>
              </a:rPr>
              <a:t>	</a:t>
            </a:r>
            <a:r>
              <a:rPr lang="en-US" sz="2581" i="1" dirty="0" err="1" smtClean="0">
                <a:solidFill>
                  <a:srgbClr val="FF06B0"/>
                </a:solidFill>
                <a:latin typeface="Times"/>
                <a:cs typeface="Times"/>
              </a:rPr>
              <a:t>H</a:t>
            </a:r>
            <a:r>
              <a:rPr lang="en-US" sz="2581" i="1" baseline="30000" dirty="0" err="1" smtClean="0">
                <a:solidFill>
                  <a:srgbClr val="FF06B0"/>
                </a:solidFill>
                <a:latin typeface="Times"/>
                <a:cs typeface="Times"/>
              </a:rPr>
              <a:t>q</a:t>
            </a:r>
            <a:r>
              <a:rPr lang="en-US" sz="2581" i="1" baseline="30000" dirty="0" smtClean="0">
                <a:solidFill>
                  <a:srgbClr val="0000FF"/>
                </a:solidFill>
                <a:latin typeface="Times"/>
                <a:cs typeface="Times"/>
              </a:rPr>
              <a:t>     </a:t>
            </a:r>
            <a:r>
              <a:rPr lang="en-US" sz="2000" i="1" dirty="0" smtClean="0">
                <a:solidFill>
                  <a:srgbClr val="0000FF"/>
                </a:solidFill>
                <a:latin typeface="Calibri"/>
                <a:cs typeface="Calibri"/>
              </a:rPr>
              <a:t>conserves proton </a:t>
            </a:r>
            <a:r>
              <a:rPr lang="en-US" sz="2000" i="1" dirty="0" err="1" smtClean="0">
                <a:solidFill>
                  <a:srgbClr val="0000FF"/>
                </a:solidFill>
                <a:latin typeface="Calibri"/>
                <a:cs typeface="Calibri"/>
              </a:rPr>
              <a:t>helicity</a:t>
            </a:r>
            <a:endParaRPr lang="en-US" sz="2000" i="1" baseline="300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lvl="1">
              <a:buNone/>
            </a:pPr>
            <a:r>
              <a:rPr lang="en-US" sz="1800" i="1" dirty="0" smtClean="0">
                <a:solidFill>
                  <a:srgbClr val="000000"/>
                </a:solidFill>
              </a:rPr>
              <a:t>	</a:t>
            </a:r>
            <a:r>
              <a:rPr lang="en-US" sz="2581" i="1" dirty="0" err="1" smtClean="0">
                <a:solidFill>
                  <a:srgbClr val="FF06B0"/>
                </a:solidFill>
              </a:rPr>
              <a:t>E</a:t>
            </a:r>
            <a:r>
              <a:rPr lang="en-US" sz="2581" i="1" baseline="30000" dirty="0" err="1" smtClean="0">
                <a:solidFill>
                  <a:srgbClr val="FF06B0"/>
                </a:solidFill>
              </a:rPr>
              <a:t>q</a:t>
            </a:r>
            <a:r>
              <a:rPr lang="en-US" sz="2581" baseline="30000" dirty="0" smtClean="0">
                <a:solidFill>
                  <a:srgbClr val="0000FF"/>
                </a:solidFill>
              </a:rPr>
              <a:t>      </a:t>
            </a:r>
            <a:r>
              <a:rPr lang="en-US" sz="2000" i="1" dirty="0" smtClean="0">
                <a:solidFill>
                  <a:srgbClr val="0000FF"/>
                </a:solidFill>
              </a:rPr>
              <a:t>flips proton </a:t>
            </a:r>
            <a:r>
              <a:rPr lang="en-US" sz="2000" i="1" dirty="0" err="1" smtClean="0">
                <a:solidFill>
                  <a:srgbClr val="0000FF"/>
                </a:solidFill>
              </a:rPr>
              <a:t>helicity</a:t>
            </a:r>
            <a:endParaRPr lang="en-US" sz="2000" i="1" dirty="0" smtClean="0">
              <a:solidFill>
                <a:srgbClr val="0000FF"/>
              </a:solidFill>
            </a:endParaRPr>
          </a:p>
          <a:p>
            <a:pPr lvl="1">
              <a:buNone/>
            </a:pPr>
            <a:endParaRPr lang="en-US" sz="1800" i="1" dirty="0" smtClean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 </a:t>
            </a:r>
          </a:p>
          <a:p>
            <a:pPr algn="ctr">
              <a:buNone/>
            </a:pPr>
            <a:endParaRPr lang="en-US" sz="1800" dirty="0" smtClean="0">
              <a:solidFill>
                <a:srgbClr val="0000FF"/>
              </a:solidFill>
            </a:endParaRPr>
          </a:p>
          <a:p>
            <a:pPr algn="ctr">
              <a:buNone/>
            </a:pPr>
            <a:endParaRPr lang="en-US" sz="1800" dirty="0" smtClean="0">
              <a:solidFill>
                <a:srgbClr val="0000FF"/>
              </a:solidFill>
            </a:endParaRP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grpSp>
        <p:nvGrpSpPr>
          <p:cNvPr id="9" name="Group 44"/>
          <p:cNvGrpSpPr/>
          <p:nvPr/>
        </p:nvGrpSpPr>
        <p:grpSpPr>
          <a:xfrm>
            <a:off x="6256253" y="2033751"/>
            <a:ext cx="2840387" cy="1494382"/>
            <a:chOff x="5314950" y="1966368"/>
            <a:chExt cx="2840387" cy="1494382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5314950" y="3041649"/>
              <a:ext cx="469900" cy="2159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7507637" y="3041649"/>
              <a:ext cx="647700" cy="3429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rot="10800000" flipV="1">
              <a:off x="5632450" y="2673348"/>
              <a:ext cx="774700" cy="37465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769925" y="2673348"/>
              <a:ext cx="812800" cy="37465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23"/>
            <p:cNvGrpSpPr/>
            <p:nvPr/>
          </p:nvGrpSpPr>
          <p:grpSpPr>
            <a:xfrm>
              <a:off x="6227700" y="2070099"/>
              <a:ext cx="769175" cy="446096"/>
              <a:chOff x="6407150" y="1955800"/>
              <a:chExt cx="769175" cy="446096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rot="16200000" flipV="1">
                <a:off x="6839802" y="2065373"/>
                <a:ext cx="446096" cy="22695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5400000" flipH="1" flipV="1">
                <a:off x="6297577" y="2065373"/>
                <a:ext cx="446096" cy="22695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5997988" y="2355848"/>
              <a:ext cx="1156525" cy="634998"/>
            </a:xfrm>
            <a:prstGeom prst="ellipse">
              <a:avLst/>
            </a:prstGeom>
            <a:solidFill>
              <a:srgbClr val="FF0080"/>
            </a:solidFill>
            <a:ln>
              <a:solidFill>
                <a:srgbClr val="FF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 rot="18182207">
              <a:off x="5742210" y="2138234"/>
              <a:ext cx="511553" cy="211676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 rot="3612403">
              <a:off x="7048465" y="2110930"/>
              <a:ext cx="493210" cy="204086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6079067" y="3031067"/>
              <a:ext cx="1071033" cy="136877"/>
            </a:xfrm>
            <a:custGeom>
              <a:avLst/>
              <a:gdLst>
                <a:gd name="connsiteX0" fmla="*/ 0 w 1071033"/>
                <a:gd name="connsiteY0" fmla="*/ 4233 h 136877"/>
                <a:gd name="connsiteX1" fmla="*/ 237066 w 1071033"/>
                <a:gd name="connsiteY1" fmla="*/ 105833 h 136877"/>
                <a:gd name="connsiteX2" fmla="*/ 495300 w 1071033"/>
                <a:gd name="connsiteY2" fmla="*/ 135466 h 136877"/>
                <a:gd name="connsiteX3" fmla="*/ 791633 w 1071033"/>
                <a:gd name="connsiteY3" fmla="*/ 114300 h 136877"/>
                <a:gd name="connsiteX4" fmla="*/ 1016000 w 1071033"/>
                <a:gd name="connsiteY4" fmla="*/ 33866 h 136877"/>
                <a:gd name="connsiteX5" fmla="*/ 1071033 w 1071033"/>
                <a:gd name="connsiteY5" fmla="*/ 0 h 136877"/>
                <a:gd name="connsiteX6" fmla="*/ 1071033 w 1071033"/>
                <a:gd name="connsiteY6" fmla="*/ 0 h 13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1033" h="136877">
                  <a:moveTo>
                    <a:pt x="0" y="4233"/>
                  </a:moveTo>
                  <a:cubicBezTo>
                    <a:pt x="77258" y="44097"/>
                    <a:pt x="154516" y="83961"/>
                    <a:pt x="237066" y="105833"/>
                  </a:cubicBezTo>
                  <a:cubicBezTo>
                    <a:pt x="319616" y="127705"/>
                    <a:pt x="402872" y="134055"/>
                    <a:pt x="495300" y="135466"/>
                  </a:cubicBezTo>
                  <a:cubicBezTo>
                    <a:pt x="587728" y="136877"/>
                    <a:pt x="704850" y="131233"/>
                    <a:pt x="791633" y="114300"/>
                  </a:cubicBezTo>
                  <a:cubicBezTo>
                    <a:pt x="878416" y="97367"/>
                    <a:pt x="969433" y="52916"/>
                    <a:pt x="1016000" y="33866"/>
                  </a:cubicBezTo>
                  <a:cubicBezTo>
                    <a:pt x="1062567" y="14816"/>
                    <a:pt x="1071033" y="0"/>
                    <a:pt x="1071033" y="0"/>
                  </a:cubicBezTo>
                  <a:lnTo>
                    <a:pt x="1071033" y="0"/>
                  </a:lnTo>
                </a:path>
              </a:pathLst>
            </a:custGeom>
            <a:ln>
              <a:solidFill>
                <a:srgbClr val="660066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6559550" y="3244850"/>
              <a:ext cx="114300" cy="215900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 rot="5400000" flipH="1" flipV="1">
              <a:off x="6084825" y="2072950"/>
              <a:ext cx="285749" cy="174217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6200000" flipH="1">
              <a:off x="6854000" y="2125865"/>
              <a:ext cx="285749" cy="174217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30"/>
          <p:cNvGrpSpPr/>
          <p:nvPr/>
        </p:nvGrpSpPr>
        <p:grpSpPr>
          <a:xfrm>
            <a:off x="3397250" y="2104378"/>
            <a:ext cx="1022350" cy="419114"/>
            <a:chOff x="2724150" y="1987550"/>
            <a:chExt cx="1403350" cy="482600"/>
          </a:xfrm>
        </p:grpSpPr>
        <p:pic>
          <p:nvPicPr>
            <p:cNvPr id="28" name="Picture 2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2724150" y="2000250"/>
              <a:ext cx="952500" cy="469900"/>
            </a:xfrm>
            <a:prstGeom prst="rect">
              <a:avLst/>
            </a:prstGeom>
          </p:spPr>
        </p:pic>
        <p:pic>
          <p:nvPicPr>
            <p:cNvPr id="30" name="Picture 2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3746500" y="1987550"/>
              <a:ext cx="381000" cy="469900"/>
            </a:xfrm>
            <a:prstGeom prst="rect">
              <a:avLst/>
            </a:prstGeom>
          </p:spPr>
        </p:pic>
      </p:grpSp>
      <p:pic>
        <p:nvPicPr>
          <p:cNvPr id="33" name="Picture 3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2241550" y="3215636"/>
            <a:ext cx="2578100" cy="312497"/>
          </a:xfrm>
          <a:prstGeom prst="rect">
            <a:avLst/>
          </a:prstGeom>
        </p:spPr>
      </p:pic>
      <p:pic>
        <p:nvPicPr>
          <p:cNvPr id="32" name="Picture 31" descr="Diehl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3108836" y="5092700"/>
            <a:ext cx="4829342" cy="1079500"/>
          </a:xfrm>
          <a:prstGeom prst="rect">
            <a:avLst/>
          </a:prstGeom>
          <a:ln>
            <a:solidFill>
              <a:srgbClr val="FF06B0"/>
            </a:solidFill>
          </a:ln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1219200" y="5264150"/>
            <a:ext cx="1600200" cy="368300"/>
          </a:xfrm>
          <a:prstGeom prst="rect">
            <a:avLst/>
          </a:prstGeom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479676"/>
            <a:ext cx="8229600" cy="631824"/>
          </a:xfrm>
          <a:solidFill>
            <a:srgbClr val="000090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FFFFFF"/>
                </a:solidFill>
                <a:latin typeface="Comic Sans MS" charset="0"/>
                <a:ea typeface="ＭＳ Ｐゴシック" charset="-128"/>
                <a:cs typeface="Comic Sans MS" charset="0"/>
              </a:rPr>
              <a:t>Nucleon Angular Momentum Sum Rule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444924" y="-381000"/>
            <a:ext cx="7088928" cy="3492500"/>
            <a:chOff x="660400" y="762000"/>
            <a:chExt cx="7088928" cy="3492500"/>
          </a:xfrm>
        </p:grpSpPr>
        <p:pic>
          <p:nvPicPr>
            <p:cNvPr id="10" name="Content Placeholder 6" descr="Diehl-2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t="-34842" b="-34842"/>
                <a:stretch>
                  <a:fillRect/>
                </a:stretch>
              </p:blipFill>
            </mc:Choice>
            <mc:Fallback>
              <p:blipFill>
                <a:blip r:embed="rId3"/>
                <a:srcRect t="-34842" b="-34842"/>
                <a:stretch>
                  <a:fillRect/>
                </a:stretch>
              </p:blipFill>
            </mc:Fallback>
          </mc:AlternateContent>
          <p:spPr>
            <a:xfrm>
              <a:off x="1066800" y="762000"/>
              <a:ext cx="6682528" cy="34925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60400" y="1479550"/>
              <a:ext cx="7088928" cy="196215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17000"/>
              </a:schemeClr>
            </a:solidFill>
            <a:ln w="31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66800" y="3556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5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1013" y="3443287"/>
            <a:ext cx="3087687" cy="790575"/>
          </a:xfrm>
          <a:prstGeom prst="rect">
            <a:avLst/>
          </a:prstGeom>
          <a:noFill/>
          <a:ln w="9525">
            <a:solidFill>
              <a:srgbClr val="FF06B0"/>
            </a:solidFill>
            <a:miter lim="800000"/>
            <a:headEnd/>
            <a:tailEnd/>
          </a:ln>
        </p:spPr>
      </p:pic>
      <p:pic>
        <p:nvPicPr>
          <p:cNvPr id="18" name="Picture 6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556124"/>
            <a:ext cx="353218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6886575" y="3549650"/>
            <a:ext cx="18570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 charset="0"/>
              </a:rPr>
              <a:t>Ji</a:t>
            </a:r>
            <a:r>
              <a:rPr lang="en-US" dirty="0">
                <a:latin typeface="Calibri" charset="0"/>
              </a:rPr>
              <a:t> Sum </a:t>
            </a:r>
            <a:r>
              <a:rPr lang="en-US" dirty="0" smtClean="0">
                <a:latin typeface="Calibri" charset="0"/>
              </a:rPr>
              <a:t>rule (1997)</a:t>
            </a:r>
            <a:endParaRPr lang="en-US" dirty="0">
              <a:latin typeface="Calibri" charset="0"/>
            </a:endParaRPr>
          </a:p>
        </p:txBody>
      </p:sp>
      <p:pic>
        <p:nvPicPr>
          <p:cNvPr id="20" name="Picture 8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3850" y="5308599"/>
            <a:ext cx="351790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799" y="4510889"/>
            <a:ext cx="3282951" cy="77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0" y="5651500"/>
            <a:ext cx="1509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of quarks</a:t>
            </a:r>
          </a:p>
          <a:p>
            <a:r>
              <a:rPr lang="en-US" dirty="0" smtClean="0"/>
              <a:t>contribution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251466" y="5281612"/>
            <a:ext cx="564634" cy="3698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41246" y="5810805"/>
            <a:ext cx="274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Orbital angular momentum</a:t>
            </a:r>
          </a:p>
          <a:p>
            <a:r>
              <a:rPr lang="en-US" dirty="0" smtClean="0"/>
              <a:t>of quarks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2984500" y="5232400"/>
            <a:ext cx="558800" cy="2794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76384" y="6352143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angular momentum of gluons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10800000">
            <a:off x="5676385" y="5936624"/>
            <a:ext cx="1210191" cy="4870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pic>
        <p:nvPicPr>
          <p:cNvPr id="12" name="Picture 11" descr="Neutron_vd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550"/>
            <a:ext cx="8745047" cy="64139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652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Some of the</a:t>
            </a:r>
            <a:br>
              <a:rPr lang="en-US" dirty="0" smtClean="0">
                <a:ea typeface="+mj-ea"/>
              </a:rPr>
            </a:br>
            <a:r>
              <a:rPr lang="en-US" dirty="0" smtClean="0">
                <a:ea typeface="+mj-ea"/>
              </a:rPr>
              <a:t>NSAC LRP Overarching QCD questions</a:t>
            </a:r>
            <a:br>
              <a:rPr lang="en-US" dirty="0" smtClean="0">
                <a:ea typeface="+mj-ea"/>
              </a:rPr>
            </a:br>
            <a:r>
              <a:rPr lang="en-US" dirty="0" smtClean="0">
                <a:ea typeface="+mj-ea"/>
              </a:rPr>
              <a:t>(December 2007)</a:t>
            </a:r>
            <a:endParaRPr lang="en-US" dirty="0">
              <a:ea typeface="+mj-ea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0" y="2160588"/>
            <a:ext cx="9144000" cy="41957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solidFill>
                  <a:srgbClr val="0033CC"/>
                </a:solidFill>
                <a:latin typeface="Verdana" pitchFamily="-105" charset="0"/>
                <a:ea typeface="Verdana" pitchFamily="-105" charset="0"/>
                <a:cs typeface="Verdana" pitchFamily="-105" charset="0"/>
              </a:rPr>
              <a:t>What is the internal spin and flavor landscape of hadrons?</a:t>
            </a:r>
          </a:p>
          <a:p>
            <a:pPr eaLnBrk="1" hangingPunct="1">
              <a:lnSpc>
                <a:spcPct val="90000"/>
              </a:lnSpc>
            </a:pPr>
            <a:endParaRPr lang="en-US" sz="2800" smtClean="0">
              <a:solidFill>
                <a:srgbClr val="0033CC"/>
              </a:solidFill>
              <a:latin typeface="Verdana" pitchFamily="-105" charset="0"/>
              <a:ea typeface="Verdana" pitchFamily="-105" charset="0"/>
              <a:cs typeface="Verdana" pitchFamily="-105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solidFill>
                  <a:srgbClr val="FF00FF"/>
                </a:solidFill>
                <a:latin typeface="Verdana" pitchFamily="-105" charset="0"/>
                <a:ea typeface="Verdana" pitchFamily="-105" charset="0"/>
                <a:cs typeface="Verdana" pitchFamily="-105" charset="0"/>
              </a:rPr>
              <a:t>What is the role of gluons and gluons self interactions in nucleon and nuclei?</a:t>
            </a:r>
          </a:p>
          <a:p>
            <a:pPr eaLnBrk="1" hangingPunct="1">
              <a:lnSpc>
                <a:spcPct val="90000"/>
              </a:lnSpc>
            </a:pPr>
            <a:endParaRPr lang="en-US" sz="2800" smtClean="0">
              <a:solidFill>
                <a:srgbClr val="0033CC"/>
              </a:solidFill>
              <a:latin typeface="Verdana" pitchFamily="-105" charset="0"/>
              <a:ea typeface="Verdana" pitchFamily="-105" charset="0"/>
              <a:cs typeface="Verdana" pitchFamily="-105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smtClean="0">
              <a:solidFill>
                <a:srgbClr val="0033CC"/>
              </a:solidFill>
              <a:latin typeface="Verdana" pitchFamily="-105" charset="0"/>
              <a:ea typeface="Verdana" pitchFamily="-105" charset="0"/>
              <a:cs typeface="Verdana" pitchFamily="-105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solidFill>
                  <a:srgbClr val="0033CC"/>
                </a:solidFill>
                <a:latin typeface="Verdana" pitchFamily="-105" charset="0"/>
                <a:ea typeface="Verdana" pitchFamily="-105" charset="0"/>
                <a:cs typeface="Verdana" pitchFamily="-105" charset="0"/>
              </a:rPr>
              <a:t>What governs the transition of quarks and gluons into pions and nucleons?</a:t>
            </a:r>
          </a:p>
          <a:p>
            <a:pPr eaLnBrk="1" hangingPunct="1">
              <a:lnSpc>
                <a:spcPct val="90000"/>
              </a:lnSpc>
              <a:buFont typeface="Wingdings" pitchFamily="-105" charset="2"/>
              <a:buNone/>
            </a:pPr>
            <a:endParaRPr lang="en-US" sz="2800" smtClean="0">
              <a:solidFill>
                <a:srgbClr val="0033CC"/>
              </a:solidFill>
              <a:latin typeface="Verdana" pitchFamily="-105" charset="0"/>
              <a:ea typeface="Verdana" pitchFamily="-105" charset="0"/>
              <a:cs typeface="Verdana" pitchFamily="-105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20-24,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4" descr="gpd_we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9600" y="644525"/>
            <a:ext cx="3454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 Box 5"/>
          <p:cNvSpPr txBox="1">
            <a:spLocks noChangeArrowheads="1"/>
          </p:cNvSpPr>
          <p:nvPr/>
        </p:nvSpPr>
        <p:spPr bwMode="auto">
          <a:xfrm>
            <a:off x="1662113" y="4341813"/>
            <a:ext cx="2560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u="sng">
                <a:solidFill>
                  <a:srgbClr val="000000"/>
                </a:solidFill>
                <a:latin typeface="Calibri" charset="0"/>
              </a:rPr>
              <a:t>The handbag dominance</a:t>
            </a:r>
            <a:r>
              <a:rPr lang="en-US">
                <a:solidFill>
                  <a:srgbClr val="000000"/>
                </a:solidFill>
                <a:latin typeface="Calibri" charset="0"/>
              </a:rPr>
              <a:t>:</a:t>
            </a: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1782763" y="4695825"/>
          <a:ext cx="2667000" cy="669925"/>
        </p:xfrm>
        <a:graphic>
          <a:graphicData uri="http://schemas.openxmlformats.org/presentationml/2006/ole">
            <p:oleObj spid="_x0000_s35842" name="Equation" r:id="rId4" imgW="1803240" imgH="482400" progId="Equation.3">
              <p:embed/>
            </p:oleObj>
          </a:graphicData>
        </a:graphic>
      </p:graphicFrame>
      <p:grpSp>
        <p:nvGrpSpPr>
          <p:cNvPr id="2" name="Group 7"/>
          <p:cNvGrpSpPr>
            <a:grpSpLocks noChangeAspect="1"/>
          </p:cNvGrpSpPr>
          <p:nvPr/>
        </p:nvGrpSpPr>
        <p:grpSpPr bwMode="auto">
          <a:xfrm rot="2865258" flipH="1">
            <a:off x="4135437" y="5614988"/>
            <a:ext cx="106363" cy="547688"/>
            <a:chOff x="1324" y="1002"/>
            <a:chExt cx="146" cy="462"/>
          </a:xfrm>
        </p:grpSpPr>
        <p:sp>
          <p:nvSpPr>
            <p:cNvPr id="27730" name="Freeform 8"/>
            <p:cNvSpPr>
              <a:spLocks noChangeAspect="1"/>
            </p:cNvSpPr>
            <p:nvPr/>
          </p:nvSpPr>
          <p:spPr bwMode="auto">
            <a:xfrm>
              <a:off x="1326" y="1002"/>
              <a:ext cx="143" cy="75"/>
            </a:xfrm>
            <a:custGeom>
              <a:avLst/>
              <a:gdLst>
                <a:gd name="T0" fmla="*/ 0 w 143"/>
                <a:gd name="T1" fmla="*/ 0 h 75"/>
                <a:gd name="T2" fmla="*/ 0 w 143"/>
                <a:gd name="T3" fmla="*/ 4 h 75"/>
                <a:gd name="T4" fmla="*/ 4 w 143"/>
                <a:gd name="T5" fmla="*/ 7 h 75"/>
                <a:gd name="T6" fmla="*/ 8 w 143"/>
                <a:gd name="T7" fmla="*/ 9 h 75"/>
                <a:gd name="T8" fmla="*/ 12 w 143"/>
                <a:gd name="T9" fmla="*/ 11 h 75"/>
                <a:gd name="T10" fmla="*/ 129 w 143"/>
                <a:gd name="T11" fmla="*/ 58 h 75"/>
                <a:gd name="T12" fmla="*/ 135 w 143"/>
                <a:gd name="T13" fmla="*/ 60 h 75"/>
                <a:gd name="T14" fmla="*/ 139 w 143"/>
                <a:gd name="T15" fmla="*/ 63 h 75"/>
                <a:gd name="T16" fmla="*/ 142 w 143"/>
                <a:gd name="T17" fmla="*/ 65 h 75"/>
                <a:gd name="T18" fmla="*/ 141 w 143"/>
                <a:gd name="T19" fmla="*/ 69 h 75"/>
                <a:gd name="T20" fmla="*/ 141 w 143"/>
                <a:gd name="T21" fmla="*/ 71 h 75"/>
                <a:gd name="T22" fmla="*/ 138 w 143"/>
                <a:gd name="T23" fmla="*/ 74 h 75"/>
                <a:gd name="T24" fmla="*/ 11 w 143"/>
                <a:gd name="T25" fmla="*/ 60 h 75"/>
                <a:gd name="T26" fmla="*/ 10 w 143"/>
                <a:gd name="T27" fmla="*/ 61 h 75"/>
                <a:gd name="T28" fmla="*/ 4 w 143"/>
                <a:gd name="T29" fmla="*/ 59 h 75"/>
                <a:gd name="T30" fmla="*/ 4 w 143"/>
                <a:gd name="T31" fmla="*/ 60 h 75"/>
                <a:gd name="T32" fmla="*/ 2 w 143"/>
                <a:gd name="T33" fmla="*/ 62 h 75"/>
                <a:gd name="T34" fmla="*/ 0 w 143"/>
                <a:gd name="T35" fmla="*/ 65 h 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3"/>
                <a:gd name="T55" fmla="*/ 0 h 75"/>
                <a:gd name="T56" fmla="*/ 143 w 143"/>
                <a:gd name="T57" fmla="*/ 75 h 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3" h="75">
                  <a:moveTo>
                    <a:pt x="0" y="0"/>
                  </a:moveTo>
                  <a:lnTo>
                    <a:pt x="0" y="4"/>
                  </a:lnTo>
                  <a:lnTo>
                    <a:pt x="4" y="7"/>
                  </a:lnTo>
                  <a:lnTo>
                    <a:pt x="8" y="9"/>
                  </a:lnTo>
                  <a:lnTo>
                    <a:pt x="12" y="11"/>
                  </a:lnTo>
                  <a:lnTo>
                    <a:pt x="129" y="58"/>
                  </a:lnTo>
                  <a:lnTo>
                    <a:pt x="135" y="60"/>
                  </a:lnTo>
                  <a:lnTo>
                    <a:pt x="139" y="63"/>
                  </a:lnTo>
                  <a:lnTo>
                    <a:pt x="142" y="65"/>
                  </a:lnTo>
                  <a:lnTo>
                    <a:pt x="141" y="69"/>
                  </a:lnTo>
                  <a:lnTo>
                    <a:pt x="141" y="71"/>
                  </a:lnTo>
                  <a:lnTo>
                    <a:pt x="138" y="74"/>
                  </a:lnTo>
                  <a:lnTo>
                    <a:pt x="11" y="60"/>
                  </a:lnTo>
                  <a:lnTo>
                    <a:pt x="10" y="61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2" y="62"/>
                  </a:lnTo>
                  <a:lnTo>
                    <a:pt x="0" y="65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731" name="Freeform 9"/>
            <p:cNvSpPr>
              <a:spLocks noChangeAspect="1"/>
            </p:cNvSpPr>
            <p:nvPr/>
          </p:nvSpPr>
          <p:spPr bwMode="auto">
            <a:xfrm>
              <a:off x="1324" y="1069"/>
              <a:ext cx="143" cy="72"/>
            </a:xfrm>
            <a:custGeom>
              <a:avLst/>
              <a:gdLst>
                <a:gd name="T0" fmla="*/ 0 w 143"/>
                <a:gd name="T1" fmla="*/ 0 h 72"/>
                <a:gd name="T2" fmla="*/ 1 w 143"/>
                <a:gd name="T3" fmla="*/ 2 h 72"/>
                <a:gd name="T4" fmla="*/ 4 w 143"/>
                <a:gd name="T5" fmla="*/ 4 h 72"/>
                <a:gd name="T6" fmla="*/ 6 w 143"/>
                <a:gd name="T7" fmla="*/ 6 h 72"/>
                <a:gd name="T8" fmla="*/ 10 w 143"/>
                <a:gd name="T9" fmla="*/ 7 h 72"/>
                <a:gd name="T10" fmla="*/ 133 w 143"/>
                <a:gd name="T11" fmla="*/ 57 h 72"/>
                <a:gd name="T12" fmla="*/ 137 w 143"/>
                <a:gd name="T13" fmla="*/ 61 h 72"/>
                <a:gd name="T14" fmla="*/ 140 w 143"/>
                <a:gd name="T15" fmla="*/ 61 h 72"/>
                <a:gd name="T16" fmla="*/ 141 w 143"/>
                <a:gd name="T17" fmla="*/ 65 h 72"/>
                <a:gd name="T18" fmla="*/ 141 w 143"/>
                <a:gd name="T19" fmla="*/ 66 h 72"/>
                <a:gd name="T20" fmla="*/ 142 w 143"/>
                <a:gd name="T21" fmla="*/ 71 h 72"/>
                <a:gd name="T22" fmla="*/ 137 w 143"/>
                <a:gd name="T23" fmla="*/ 71 h 72"/>
                <a:gd name="T24" fmla="*/ 12 w 143"/>
                <a:gd name="T25" fmla="*/ 59 h 72"/>
                <a:gd name="T26" fmla="*/ 7 w 143"/>
                <a:gd name="T27" fmla="*/ 59 h 72"/>
                <a:gd name="T28" fmla="*/ 6 w 143"/>
                <a:gd name="T29" fmla="*/ 59 h 72"/>
                <a:gd name="T30" fmla="*/ 4 w 143"/>
                <a:gd name="T31" fmla="*/ 59 h 72"/>
                <a:gd name="T32" fmla="*/ 1 w 143"/>
                <a:gd name="T33" fmla="*/ 59 h 72"/>
                <a:gd name="T34" fmla="*/ 0 w 143"/>
                <a:gd name="T35" fmla="*/ 61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3"/>
                <a:gd name="T55" fmla="*/ 0 h 72"/>
                <a:gd name="T56" fmla="*/ 143 w 14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3" h="72">
                  <a:moveTo>
                    <a:pt x="0" y="0"/>
                  </a:moveTo>
                  <a:lnTo>
                    <a:pt x="1" y="2"/>
                  </a:lnTo>
                  <a:lnTo>
                    <a:pt x="4" y="4"/>
                  </a:lnTo>
                  <a:lnTo>
                    <a:pt x="6" y="6"/>
                  </a:lnTo>
                  <a:lnTo>
                    <a:pt x="10" y="7"/>
                  </a:lnTo>
                  <a:lnTo>
                    <a:pt x="133" y="57"/>
                  </a:lnTo>
                  <a:lnTo>
                    <a:pt x="137" y="61"/>
                  </a:lnTo>
                  <a:lnTo>
                    <a:pt x="140" y="61"/>
                  </a:lnTo>
                  <a:lnTo>
                    <a:pt x="141" y="65"/>
                  </a:lnTo>
                  <a:lnTo>
                    <a:pt x="141" y="66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2" y="59"/>
                  </a:lnTo>
                  <a:lnTo>
                    <a:pt x="7" y="59"/>
                  </a:lnTo>
                  <a:lnTo>
                    <a:pt x="6" y="59"/>
                  </a:lnTo>
                  <a:lnTo>
                    <a:pt x="4" y="59"/>
                  </a:lnTo>
                  <a:lnTo>
                    <a:pt x="1" y="59"/>
                  </a:lnTo>
                  <a:lnTo>
                    <a:pt x="0" y="61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732" name="Freeform 10"/>
            <p:cNvSpPr>
              <a:spLocks noChangeAspect="1"/>
            </p:cNvSpPr>
            <p:nvPr/>
          </p:nvSpPr>
          <p:spPr bwMode="auto">
            <a:xfrm>
              <a:off x="1326" y="1131"/>
              <a:ext cx="144" cy="76"/>
            </a:xfrm>
            <a:custGeom>
              <a:avLst/>
              <a:gdLst>
                <a:gd name="T0" fmla="*/ 0 w 144"/>
                <a:gd name="T1" fmla="*/ 0 h 76"/>
                <a:gd name="T2" fmla="*/ 0 w 144"/>
                <a:gd name="T3" fmla="*/ 3 h 76"/>
                <a:gd name="T4" fmla="*/ 2 w 144"/>
                <a:gd name="T5" fmla="*/ 7 h 76"/>
                <a:gd name="T6" fmla="*/ 7 w 144"/>
                <a:gd name="T7" fmla="*/ 9 h 76"/>
                <a:gd name="T8" fmla="*/ 10 w 144"/>
                <a:gd name="T9" fmla="*/ 11 h 76"/>
                <a:gd name="T10" fmla="*/ 133 w 144"/>
                <a:gd name="T11" fmla="*/ 59 h 76"/>
                <a:gd name="T12" fmla="*/ 136 w 144"/>
                <a:gd name="T13" fmla="*/ 63 h 76"/>
                <a:gd name="T14" fmla="*/ 139 w 144"/>
                <a:gd name="T15" fmla="*/ 65 h 76"/>
                <a:gd name="T16" fmla="*/ 143 w 144"/>
                <a:gd name="T17" fmla="*/ 67 h 76"/>
                <a:gd name="T18" fmla="*/ 143 w 144"/>
                <a:gd name="T19" fmla="*/ 71 h 76"/>
                <a:gd name="T20" fmla="*/ 141 w 144"/>
                <a:gd name="T21" fmla="*/ 74 h 76"/>
                <a:gd name="T22" fmla="*/ 138 w 144"/>
                <a:gd name="T23" fmla="*/ 75 h 76"/>
                <a:gd name="T24" fmla="*/ 9 w 144"/>
                <a:gd name="T25" fmla="*/ 63 h 76"/>
                <a:gd name="T26" fmla="*/ 6 w 144"/>
                <a:gd name="T27" fmla="*/ 62 h 76"/>
                <a:gd name="T28" fmla="*/ 6 w 144"/>
                <a:gd name="T29" fmla="*/ 63 h 76"/>
                <a:gd name="T30" fmla="*/ 3 w 144"/>
                <a:gd name="T31" fmla="*/ 62 h 76"/>
                <a:gd name="T32" fmla="*/ 0 w 144"/>
                <a:gd name="T33" fmla="*/ 64 h 76"/>
                <a:gd name="T34" fmla="*/ 0 w 144"/>
                <a:gd name="T35" fmla="*/ 66 h 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4"/>
                <a:gd name="T55" fmla="*/ 0 h 76"/>
                <a:gd name="T56" fmla="*/ 144 w 144"/>
                <a:gd name="T57" fmla="*/ 76 h 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4" h="76">
                  <a:moveTo>
                    <a:pt x="0" y="0"/>
                  </a:moveTo>
                  <a:lnTo>
                    <a:pt x="0" y="3"/>
                  </a:lnTo>
                  <a:lnTo>
                    <a:pt x="2" y="7"/>
                  </a:lnTo>
                  <a:lnTo>
                    <a:pt x="7" y="9"/>
                  </a:lnTo>
                  <a:lnTo>
                    <a:pt x="10" y="11"/>
                  </a:lnTo>
                  <a:lnTo>
                    <a:pt x="133" y="59"/>
                  </a:lnTo>
                  <a:lnTo>
                    <a:pt x="136" y="63"/>
                  </a:lnTo>
                  <a:lnTo>
                    <a:pt x="139" y="65"/>
                  </a:lnTo>
                  <a:lnTo>
                    <a:pt x="143" y="67"/>
                  </a:lnTo>
                  <a:lnTo>
                    <a:pt x="143" y="71"/>
                  </a:lnTo>
                  <a:lnTo>
                    <a:pt x="141" y="74"/>
                  </a:lnTo>
                  <a:lnTo>
                    <a:pt x="138" y="75"/>
                  </a:lnTo>
                  <a:lnTo>
                    <a:pt x="9" y="63"/>
                  </a:lnTo>
                  <a:lnTo>
                    <a:pt x="6" y="62"/>
                  </a:lnTo>
                  <a:lnTo>
                    <a:pt x="6" y="63"/>
                  </a:lnTo>
                  <a:lnTo>
                    <a:pt x="3" y="62"/>
                  </a:lnTo>
                  <a:lnTo>
                    <a:pt x="0" y="64"/>
                  </a:lnTo>
                  <a:lnTo>
                    <a:pt x="0" y="66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733" name="Freeform 11"/>
            <p:cNvSpPr>
              <a:spLocks noChangeAspect="1"/>
            </p:cNvSpPr>
            <p:nvPr/>
          </p:nvSpPr>
          <p:spPr bwMode="auto">
            <a:xfrm>
              <a:off x="1325" y="1202"/>
              <a:ext cx="144" cy="70"/>
            </a:xfrm>
            <a:custGeom>
              <a:avLst/>
              <a:gdLst>
                <a:gd name="T0" fmla="*/ 0 w 144"/>
                <a:gd name="T1" fmla="*/ 0 h 70"/>
                <a:gd name="T2" fmla="*/ 0 w 144"/>
                <a:gd name="T3" fmla="*/ 0 h 70"/>
                <a:gd name="T4" fmla="*/ 4 w 144"/>
                <a:gd name="T5" fmla="*/ 4 h 70"/>
                <a:gd name="T6" fmla="*/ 6 w 144"/>
                <a:gd name="T7" fmla="*/ 6 h 70"/>
                <a:gd name="T8" fmla="*/ 11 w 144"/>
                <a:gd name="T9" fmla="*/ 7 h 70"/>
                <a:gd name="T10" fmla="*/ 131 w 144"/>
                <a:gd name="T11" fmla="*/ 54 h 70"/>
                <a:gd name="T12" fmla="*/ 136 w 144"/>
                <a:gd name="T13" fmla="*/ 58 h 70"/>
                <a:gd name="T14" fmla="*/ 139 w 144"/>
                <a:gd name="T15" fmla="*/ 59 h 70"/>
                <a:gd name="T16" fmla="*/ 143 w 144"/>
                <a:gd name="T17" fmla="*/ 63 h 70"/>
                <a:gd name="T18" fmla="*/ 143 w 144"/>
                <a:gd name="T19" fmla="*/ 66 h 70"/>
                <a:gd name="T20" fmla="*/ 140 w 144"/>
                <a:gd name="T21" fmla="*/ 69 h 70"/>
                <a:gd name="T22" fmla="*/ 138 w 144"/>
                <a:gd name="T23" fmla="*/ 69 h 70"/>
                <a:gd name="T24" fmla="*/ 11 w 144"/>
                <a:gd name="T25" fmla="*/ 57 h 70"/>
                <a:gd name="T26" fmla="*/ 7 w 144"/>
                <a:gd name="T27" fmla="*/ 58 h 70"/>
                <a:gd name="T28" fmla="*/ 4 w 144"/>
                <a:gd name="T29" fmla="*/ 57 h 70"/>
                <a:gd name="T30" fmla="*/ 1 w 144"/>
                <a:gd name="T31" fmla="*/ 57 h 70"/>
                <a:gd name="T32" fmla="*/ 1 w 144"/>
                <a:gd name="T33" fmla="*/ 59 h 70"/>
                <a:gd name="T34" fmla="*/ 0 w 144"/>
                <a:gd name="T35" fmla="*/ 62 h 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4"/>
                <a:gd name="T55" fmla="*/ 0 h 70"/>
                <a:gd name="T56" fmla="*/ 144 w 144"/>
                <a:gd name="T57" fmla="*/ 70 h 7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4" h="70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6"/>
                  </a:lnTo>
                  <a:lnTo>
                    <a:pt x="11" y="7"/>
                  </a:lnTo>
                  <a:lnTo>
                    <a:pt x="131" y="54"/>
                  </a:lnTo>
                  <a:lnTo>
                    <a:pt x="136" y="58"/>
                  </a:lnTo>
                  <a:lnTo>
                    <a:pt x="139" y="59"/>
                  </a:lnTo>
                  <a:lnTo>
                    <a:pt x="143" y="63"/>
                  </a:lnTo>
                  <a:lnTo>
                    <a:pt x="143" y="66"/>
                  </a:lnTo>
                  <a:lnTo>
                    <a:pt x="140" y="69"/>
                  </a:lnTo>
                  <a:lnTo>
                    <a:pt x="138" y="69"/>
                  </a:lnTo>
                  <a:lnTo>
                    <a:pt x="11" y="57"/>
                  </a:lnTo>
                  <a:lnTo>
                    <a:pt x="7" y="58"/>
                  </a:lnTo>
                  <a:lnTo>
                    <a:pt x="4" y="57"/>
                  </a:lnTo>
                  <a:lnTo>
                    <a:pt x="1" y="57"/>
                  </a:lnTo>
                  <a:lnTo>
                    <a:pt x="1" y="59"/>
                  </a:lnTo>
                  <a:lnTo>
                    <a:pt x="0" y="62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734" name="Freeform 12"/>
            <p:cNvSpPr>
              <a:spLocks noChangeAspect="1"/>
            </p:cNvSpPr>
            <p:nvPr/>
          </p:nvSpPr>
          <p:spPr bwMode="auto">
            <a:xfrm>
              <a:off x="1327" y="1260"/>
              <a:ext cx="142" cy="76"/>
            </a:xfrm>
            <a:custGeom>
              <a:avLst/>
              <a:gdLst>
                <a:gd name="T0" fmla="*/ 0 w 142"/>
                <a:gd name="T1" fmla="*/ 0 h 76"/>
                <a:gd name="T2" fmla="*/ 0 w 142"/>
                <a:gd name="T3" fmla="*/ 4 h 76"/>
                <a:gd name="T4" fmla="*/ 3 w 142"/>
                <a:gd name="T5" fmla="*/ 7 h 76"/>
                <a:gd name="T6" fmla="*/ 6 w 142"/>
                <a:gd name="T7" fmla="*/ 8 h 76"/>
                <a:gd name="T8" fmla="*/ 11 w 142"/>
                <a:gd name="T9" fmla="*/ 11 h 76"/>
                <a:gd name="T10" fmla="*/ 132 w 142"/>
                <a:gd name="T11" fmla="*/ 61 h 76"/>
                <a:gd name="T12" fmla="*/ 137 w 142"/>
                <a:gd name="T13" fmla="*/ 64 h 76"/>
                <a:gd name="T14" fmla="*/ 137 w 142"/>
                <a:gd name="T15" fmla="*/ 65 h 76"/>
                <a:gd name="T16" fmla="*/ 140 w 142"/>
                <a:gd name="T17" fmla="*/ 68 h 76"/>
                <a:gd name="T18" fmla="*/ 141 w 142"/>
                <a:gd name="T19" fmla="*/ 71 h 76"/>
                <a:gd name="T20" fmla="*/ 139 w 142"/>
                <a:gd name="T21" fmla="*/ 74 h 76"/>
                <a:gd name="T22" fmla="*/ 136 w 142"/>
                <a:gd name="T23" fmla="*/ 75 h 76"/>
                <a:gd name="T24" fmla="*/ 11 w 142"/>
                <a:gd name="T25" fmla="*/ 62 h 76"/>
                <a:gd name="T26" fmla="*/ 8 w 142"/>
                <a:gd name="T27" fmla="*/ 62 h 76"/>
                <a:gd name="T28" fmla="*/ 6 w 142"/>
                <a:gd name="T29" fmla="*/ 62 h 76"/>
                <a:gd name="T30" fmla="*/ 4 w 142"/>
                <a:gd name="T31" fmla="*/ 62 h 76"/>
                <a:gd name="T32" fmla="*/ 2 w 142"/>
                <a:gd name="T33" fmla="*/ 63 h 76"/>
                <a:gd name="T34" fmla="*/ 2 w 142"/>
                <a:gd name="T35" fmla="*/ 66 h 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76"/>
                <a:gd name="T56" fmla="*/ 142 w 142"/>
                <a:gd name="T57" fmla="*/ 76 h 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76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11"/>
                  </a:lnTo>
                  <a:lnTo>
                    <a:pt x="132" y="61"/>
                  </a:lnTo>
                  <a:lnTo>
                    <a:pt x="137" y="64"/>
                  </a:lnTo>
                  <a:lnTo>
                    <a:pt x="137" y="65"/>
                  </a:lnTo>
                  <a:lnTo>
                    <a:pt x="140" y="68"/>
                  </a:lnTo>
                  <a:lnTo>
                    <a:pt x="141" y="71"/>
                  </a:lnTo>
                  <a:lnTo>
                    <a:pt x="139" y="74"/>
                  </a:lnTo>
                  <a:lnTo>
                    <a:pt x="136" y="75"/>
                  </a:lnTo>
                  <a:lnTo>
                    <a:pt x="11" y="62"/>
                  </a:lnTo>
                  <a:lnTo>
                    <a:pt x="8" y="62"/>
                  </a:lnTo>
                  <a:lnTo>
                    <a:pt x="6" y="62"/>
                  </a:lnTo>
                  <a:lnTo>
                    <a:pt x="4" y="62"/>
                  </a:lnTo>
                  <a:lnTo>
                    <a:pt x="2" y="63"/>
                  </a:lnTo>
                  <a:lnTo>
                    <a:pt x="2" y="66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735" name="Freeform 13"/>
            <p:cNvSpPr>
              <a:spLocks noChangeAspect="1"/>
            </p:cNvSpPr>
            <p:nvPr/>
          </p:nvSpPr>
          <p:spPr bwMode="auto">
            <a:xfrm>
              <a:off x="1326" y="1328"/>
              <a:ext cx="142" cy="74"/>
            </a:xfrm>
            <a:custGeom>
              <a:avLst/>
              <a:gdLst>
                <a:gd name="T0" fmla="*/ 0 w 142"/>
                <a:gd name="T1" fmla="*/ 0 h 74"/>
                <a:gd name="T2" fmla="*/ 2 w 142"/>
                <a:gd name="T3" fmla="*/ 2 h 74"/>
                <a:gd name="T4" fmla="*/ 4 w 142"/>
                <a:gd name="T5" fmla="*/ 4 h 74"/>
                <a:gd name="T6" fmla="*/ 4 w 142"/>
                <a:gd name="T7" fmla="*/ 5 h 74"/>
                <a:gd name="T8" fmla="*/ 10 w 142"/>
                <a:gd name="T9" fmla="*/ 8 h 74"/>
                <a:gd name="T10" fmla="*/ 129 w 142"/>
                <a:gd name="T11" fmla="*/ 57 h 74"/>
                <a:gd name="T12" fmla="*/ 136 w 142"/>
                <a:gd name="T13" fmla="*/ 59 h 74"/>
                <a:gd name="T14" fmla="*/ 138 w 142"/>
                <a:gd name="T15" fmla="*/ 62 h 74"/>
                <a:gd name="T16" fmla="*/ 139 w 142"/>
                <a:gd name="T17" fmla="*/ 66 h 74"/>
                <a:gd name="T18" fmla="*/ 141 w 142"/>
                <a:gd name="T19" fmla="*/ 68 h 74"/>
                <a:gd name="T20" fmla="*/ 140 w 142"/>
                <a:gd name="T21" fmla="*/ 70 h 74"/>
                <a:gd name="T22" fmla="*/ 136 w 142"/>
                <a:gd name="T23" fmla="*/ 73 h 74"/>
                <a:gd name="T24" fmla="*/ 12 w 142"/>
                <a:gd name="T25" fmla="*/ 59 h 74"/>
                <a:gd name="T26" fmla="*/ 8 w 142"/>
                <a:gd name="T27" fmla="*/ 59 h 74"/>
                <a:gd name="T28" fmla="*/ 4 w 142"/>
                <a:gd name="T29" fmla="*/ 59 h 74"/>
                <a:gd name="T30" fmla="*/ 3 w 142"/>
                <a:gd name="T31" fmla="*/ 59 h 74"/>
                <a:gd name="T32" fmla="*/ 3 w 142"/>
                <a:gd name="T33" fmla="*/ 61 h 74"/>
                <a:gd name="T34" fmla="*/ 2 w 142"/>
                <a:gd name="T35" fmla="*/ 64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74"/>
                <a:gd name="T56" fmla="*/ 142 w 142"/>
                <a:gd name="T57" fmla="*/ 74 h 7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74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10" y="8"/>
                  </a:lnTo>
                  <a:lnTo>
                    <a:pt x="129" y="57"/>
                  </a:lnTo>
                  <a:lnTo>
                    <a:pt x="136" y="59"/>
                  </a:lnTo>
                  <a:lnTo>
                    <a:pt x="138" y="62"/>
                  </a:lnTo>
                  <a:lnTo>
                    <a:pt x="139" y="66"/>
                  </a:lnTo>
                  <a:lnTo>
                    <a:pt x="141" y="68"/>
                  </a:lnTo>
                  <a:lnTo>
                    <a:pt x="140" y="70"/>
                  </a:lnTo>
                  <a:lnTo>
                    <a:pt x="136" y="73"/>
                  </a:lnTo>
                  <a:lnTo>
                    <a:pt x="12" y="59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2" y="64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736" name="Freeform 14"/>
            <p:cNvSpPr>
              <a:spLocks noChangeAspect="1"/>
            </p:cNvSpPr>
            <p:nvPr/>
          </p:nvSpPr>
          <p:spPr bwMode="auto">
            <a:xfrm>
              <a:off x="1326" y="1391"/>
              <a:ext cx="142" cy="73"/>
            </a:xfrm>
            <a:custGeom>
              <a:avLst/>
              <a:gdLst>
                <a:gd name="T0" fmla="*/ 0 w 142"/>
                <a:gd name="T1" fmla="*/ 0 h 73"/>
                <a:gd name="T2" fmla="*/ 0 w 142"/>
                <a:gd name="T3" fmla="*/ 3 h 73"/>
                <a:gd name="T4" fmla="*/ 1 w 142"/>
                <a:gd name="T5" fmla="*/ 7 h 73"/>
                <a:gd name="T6" fmla="*/ 5 w 142"/>
                <a:gd name="T7" fmla="*/ 9 h 73"/>
                <a:gd name="T8" fmla="*/ 11 w 142"/>
                <a:gd name="T9" fmla="*/ 10 h 73"/>
                <a:gd name="T10" fmla="*/ 129 w 142"/>
                <a:gd name="T11" fmla="*/ 59 h 73"/>
                <a:gd name="T12" fmla="*/ 137 w 142"/>
                <a:gd name="T13" fmla="*/ 61 h 73"/>
                <a:gd name="T14" fmla="*/ 138 w 142"/>
                <a:gd name="T15" fmla="*/ 63 h 73"/>
                <a:gd name="T16" fmla="*/ 141 w 142"/>
                <a:gd name="T17" fmla="*/ 67 h 73"/>
                <a:gd name="T18" fmla="*/ 141 w 142"/>
                <a:gd name="T19" fmla="*/ 69 h 73"/>
                <a:gd name="T20" fmla="*/ 140 w 142"/>
                <a:gd name="T21" fmla="*/ 72 h 73"/>
                <a:gd name="T22" fmla="*/ 135 w 142"/>
                <a:gd name="T23" fmla="*/ 72 h 73"/>
                <a:gd name="T24" fmla="*/ 73 w 142"/>
                <a:gd name="T25" fmla="*/ 65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2"/>
                <a:gd name="T40" fmla="*/ 0 h 73"/>
                <a:gd name="T41" fmla="*/ 142 w 142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2" h="73">
                  <a:moveTo>
                    <a:pt x="0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5" y="9"/>
                  </a:lnTo>
                  <a:lnTo>
                    <a:pt x="11" y="10"/>
                  </a:lnTo>
                  <a:lnTo>
                    <a:pt x="129" y="59"/>
                  </a:lnTo>
                  <a:lnTo>
                    <a:pt x="137" y="61"/>
                  </a:lnTo>
                  <a:lnTo>
                    <a:pt x="138" y="63"/>
                  </a:lnTo>
                  <a:lnTo>
                    <a:pt x="141" y="67"/>
                  </a:lnTo>
                  <a:lnTo>
                    <a:pt x="141" y="69"/>
                  </a:lnTo>
                  <a:lnTo>
                    <a:pt x="140" y="72"/>
                  </a:lnTo>
                  <a:lnTo>
                    <a:pt x="135" y="72"/>
                  </a:lnTo>
                  <a:lnTo>
                    <a:pt x="73" y="65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3" name="Group 15"/>
          <p:cNvGrpSpPr>
            <a:grpSpLocks noChangeAspect="1"/>
          </p:cNvGrpSpPr>
          <p:nvPr/>
        </p:nvGrpSpPr>
        <p:grpSpPr bwMode="auto">
          <a:xfrm rot="-2865258">
            <a:off x="3275806" y="5617369"/>
            <a:ext cx="111125" cy="547688"/>
            <a:chOff x="1324" y="1002"/>
            <a:chExt cx="146" cy="462"/>
          </a:xfrm>
        </p:grpSpPr>
        <p:sp>
          <p:nvSpPr>
            <p:cNvPr id="27723" name="Freeform 16"/>
            <p:cNvSpPr>
              <a:spLocks noChangeAspect="1"/>
            </p:cNvSpPr>
            <p:nvPr/>
          </p:nvSpPr>
          <p:spPr bwMode="auto">
            <a:xfrm>
              <a:off x="1326" y="1002"/>
              <a:ext cx="143" cy="75"/>
            </a:xfrm>
            <a:custGeom>
              <a:avLst/>
              <a:gdLst>
                <a:gd name="T0" fmla="*/ 0 w 143"/>
                <a:gd name="T1" fmla="*/ 0 h 75"/>
                <a:gd name="T2" fmla="*/ 0 w 143"/>
                <a:gd name="T3" fmla="*/ 4 h 75"/>
                <a:gd name="T4" fmla="*/ 4 w 143"/>
                <a:gd name="T5" fmla="*/ 7 h 75"/>
                <a:gd name="T6" fmla="*/ 8 w 143"/>
                <a:gd name="T7" fmla="*/ 9 h 75"/>
                <a:gd name="T8" fmla="*/ 12 w 143"/>
                <a:gd name="T9" fmla="*/ 11 h 75"/>
                <a:gd name="T10" fmla="*/ 129 w 143"/>
                <a:gd name="T11" fmla="*/ 58 h 75"/>
                <a:gd name="T12" fmla="*/ 135 w 143"/>
                <a:gd name="T13" fmla="*/ 60 h 75"/>
                <a:gd name="T14" fmla="*/ 139 w 143"/>
                <a:gd name="T15" fmla="*/ 63 h 75"/>
                <a:gd name="T16" fmla="*/ 142 w 143"/>
                <a:gd name="T17" fmla="*/ 65 h 75"/>
                <a:gd name="T18" fmla="*/ 141 w 143"/>
                <a:gd name="T19" fmla="*/ 69 h 75"/>
                <a:gd name="T20" fmla="*/ 141 w 143"/>
                <a:gd name="T21" fmla="*/ 71 h 75"/>
                <a:gd name="T22" fmla="*/ 138 w 143"/>
                <a:gd name="T23" fmla="*/ 74 h 75"/>
                <a:gd name="T24" fmla="*/ 11 w 143"/>
                <a:gd name="T25" fmla="*/ 60 h 75"/>
                <a:gd name="T26" fmla="*/ 10 w 143"/>
                <a:gd name="T27" fmla="*/ 61 h 75"/>
                <a:gd name="T28" fmla="*/ 4 w 143"/>
                <a:gd name="T29" fmla="*/ 59 h 75"/>
                <a:gd name="T30" fmla="*/ 4 w 143"/>
                <a:gd name="T31" fmla="*/ 60 h 75"/>
                <a:gd name="T32" fmla="*/ 2 w 143"/>
                <a:gd name="T33" fmla="*/ 62 h 75"/>
                <a:gd name="T34" fmla="*/ 0 w 143"/>
                <a:gd name="T35" fmla="*/ 65 h 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3"/>
                <a:gd name="T55" fmla="*/ 0 h 75"/>
                <a:gd name="T56" fmla="*/ 143 w 143"/>
                <a:gd name="T57" fmla="*/ 75 h 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3" h="75">
                  <a:moveTo>
                    <a:pt x="0" y="0"/>
                  </a:moveTo>
                  <a:lnTo>
                    <a:pt x="0" y="4"/>
                  </a:lnTo>
                  <a:lnTo>
                    <a:pt x="4" y="7"/>
                  </a:lnTo>
                  <a:lnTo>
                    <a:pt x="8" y="9"/>
                  </a:lnTo>
                  <a:lnTo>
                    <a:pt x="12" y="11"/>
                  </a:lnTo>
                  <a:lnTo>
                    <a:pt x="129" y="58"/>
                  </a:lnTo>
                  <a:lnTo>
                    <a:pt x="135" y="60"/>
                  </a:lnTo>
                  <a:lnTo>
                    <a:pt x="139" y="63"/>
                  </a:lnTo>
                  <a:lnTo>
                    <a:pt x="142" y="65"/>
                  </a:lnTo>
                  <a:lnTo>
                    <a:pt x="141" y="69"/>
                  </a:lnTo>
                  <a:lnTo>
                    <a:pt x="141" y="71"/>
                  </a:lnTo>
                  <a:lnTo>
                    <a:pt x="138" y="74"/>
                  </a:lnTo>
                  <a:lnTo>
                    <a:pt x="11" y="60"/>
                  </a:lnTo>
                  <a:lnTo>
                    <a:pt x="10" y="61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2" y="62"/>
                  </a:lnTo>
                  <a:lnTo>
                    <a:pt x="0" y="65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724" name="Freeform 17"/>
            <p:cNvSpPr>
              <a:spLocks noChangeAspect="1"/>
            </p:cNvSpPr>
            <p:nvPr/>
          </p:nvSpPr>
          <p:spPr bwMode="auto">
            <a:xfrm>
              <a:off x="1324" y="1069"/>
              <a:ext cx="143" cy="72"/>
            </a:xfrm>
            <a:custGeom>
              <a:avLst/>
              <a:gdLst>
                <a:gd name="T0" fmla="*/ 0 w 143"/>
                <a:gd name="T1" fmla="*/ 0 h 72"/>
                <a:gd name="T2" fmla="*/ 1 w 143"/>
                <a:gd name="T3" fmla="*/ 2 h 72"/>
                <a:gd name="T4" fmla="*/ 4 w 143"/>
                <a:gd name="T5" fmla="*/ 4 h 72"/>
                <a:gd name="T6" fmla="*/ 6 w 143"/>
                <a:gd name="T7" fmla="*/ 6 h 72"/>
                <a:gd name="T8" fmla="*/ 10 w 143"/>
                <a:gd name="T9" fmla="*/ 7 h 72"/>
                <a:gd name="T10" fmla="*/ 133 w 143"/>
                <a:gd name="T11" fmla="*/ 57 h 72"/>
                <a:gd name="T12" fmla="*/ 137 w 143"/>
                <a:gd name="T13" fmla="*/ 61 h 72"/>
                <a:gd name="T14" fmla="*/ 140 w 143"/>
                <a:gd name="T15" fmla="*/ 61 h 72"/>
                <a:gd name="T16" fmla="*/ 141 w 143"/>
                <a:gd name="T17" fmla="*/ 65 h 72"/>
                <a:gd name="T18" fmla="*/ 141 w 143"/>
                <a:gd name="T19" fmla="*/ 66 h 72"/>
                <a:gd name="T20" fmla="*/ 142 w 143"/>
                <a:gd name="T21" fmla="*/ 71 h 72"/>
                <a:gd name="T22" fmla="*/ 137 w 143"/>
                <a:gd name="T23" fmla="*/ 71 h 72"/>
                <a:gd name="T24" fmla="*/ 12 w 143"/>
                <a:gd name="T25" fmla="*/ 59 h 72"/>
                <a:gd name="T26" fmla="*/ 7 w 143"/>
                <a:gd name="T27" fmla="*/ 59 h 72"/>
                <a:gd name="T28" fmla="*/ 6 w 143"/>
                <a:gd name="T29" fmla="*/ 59 h 72"/>
                <a:gd name="T30" fmla="*/ 4 w 143"/>
                <a:gd name="T31" fmla="*/ 59 h 72"/>
                <a:gd name="T32" fmla="*/ 1 w 143"/>
                <a:gd name="T33" fmla="*/ 59 h 72"/>
                <a:gd name="T34" fmla="*/ 0 w 143"/>
                <a:gd name="T35" fmla="*/ 61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3"/>
                <a:gd name="T55" fmla="*/ 0 h 72"/>
                <a:gd name="T56" fmla="*/ 143 w 14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3" h="72">
                  <a:moveTo>
                    <a:pt x="0" y="0"/>
                  </a:moveTo>
                  <a:lnTo>
                    <a:pt x="1" y="2"/>
                  </a:lnTo>
                  <a:lnTo>
                    <a:pt x="4" y="4"/>
                  </a:lnTo>
                  <a:lnTo>
                    <a:pt x="6" y="6"/>
                  </a:lnTo>
                  <a:lnTo>
                    <a:pt x="10" y="7"/>
                  </a:lnTo>
                  <a:lnTo>
                    <a:pt x="133" y="57"/>
                  </a:lnTo>
                  <a:lnTo>
                    <a:pt x="137" y="61"/>
                  </a:lnTo>
                  <a:lnTo>
                    <a:pt x="140" y="61"/>
                  </a:lnTo>
                  <a:lnTo>
                    <a:pt x="141" y="65"/>
                  </a:lnTo>
                  <a:lnTo>
                    <a:pt x="141" y="66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2" y="59"/>
                  </a:lnTo>
                  <a:lnTo>
                    <a:pt x="7" y="59"/>
                  </a:lnTo>
                  <a:lnTo>
                    <a:pt x="6" y="59"/>
                  </a:lnTo>
                  <a:lnTo>
                    <a:pt x="4" y="59"/>
                  </a:lnTo>
                  <a:lnTo>
                    <a:pt x="1" y="59"/>
                  </a:lnTo>
                  <a:lnTo>
                    <a:pt x="0" y="61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725" name="Freeform 18"/>
            <p:cNvSpPr>
              <a:spLocks noChangeAspect="1"/>
            </p:cNvSpPr>
            <p:nvPr/>
          </p:nvSpPr>
          <p:spPr bwMode="auto">
            <a:xfrm>
              <a:off x="1326" y="1131"/>
              <a:ext cx="144" cy="76"/>
            </a:xfrm>
            <a:custGeom>
              <a:avLst/>
              <a:gdLst>
                <a:gd name="T0" fmla="*/ 0 w 144"/>
                <a:gd name="T1" fmla="*/ 0 h 76"/>
                <a:gd name="T2" fmla="*/ 0 w 144"/>
                <a:gd name="T3" fmla="*/ 3 h 76"/>
                <a:gd name="T4" fmla="*/ 2 w 144"/>
                <a:gd name="T5" fmla="*/ 7 h 76"/>
                <a:gd name="T6" fmla="*/ 7 w 144"/>
                <a:gd name="T7" fmla="*/ 9 h 76"/>
                <a:gd name="T8" fmla="*/ 10 w 144"/>
                <a:gd name="T9" fmla="*/ 11 h 76"/>
                <a:gd name="T10" fmla="*/ 133 w 144"/>
                <a:gd name="T11" fmla="*/ 59 h 76"/>
                <a:gd name="T12" fmla="*/ 136 w 144"/>
                <a:gd name="T13" fmla="*/ 63 h 76"/>
                <a:gd name="T14" fmla="*/ 139 w 144"/>
                <a:gd name="T15" fmla="*/ 65 h 76"/>
                <a:gd name="T16" fmla="*/ 143 w 144"/>
                <a:gd name="T17" fmla="*/ 67 h 76"/>
                <a:gd name="T18" fmla="*/ 143 w 144"/>
                <a:gd name="T19" fmla="*/ 71 h 76"/>
                <a:gd name="T20" fmla="*/ 141 w 144"/>
                <a:gd name="T21" fmla="*/ 74 h 76"/>
                <a:gd name="T22" fmla="*/ 138 w 144"/>
                <a:gd name="T23" fmla="*/ 75 h 76"/>
                <a:gd name="T24" fmla="*/ 9 w 144"/>
                <a:gd name="T25" fmla="*/ 63 h 76"/>
                <a:gd name="T26" fmla="*/ 6 w 144"/>
                <a:gd name="T27" fmla="*/ 62 h 76"/>
                <a:gd name="T28" fmla="*/ 6 w 144"/>
                <a:gd name="T29" fmla="*/ 63 h 76"/>
                <a:gd name="T30" fmla="*/ 3 w 144"/>
                <a:gd name="T31" fmla="*/ 62 h 76"/>
                <a:gd name="T32" fmla="*/ 0 w 144"/>
                <a:gd name="T33" fmla="*/ 64 h 76"/>
                <a:gd name="T34" fmla="*/ 0 w 144"/>
                <a:gd name="T35" fmla="*/ 66 h 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4"/>
                <a:gd name="T55" fmla="*/ 0 h 76"/>
                <a:gd name="T56" fmla="*/ 144 w 144"/>
                <a:gd name="T57" fmla="*/ 76 h 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4" h="76">
                  <a:moveTo>
                    <a:pt x="0" y="0"/>
                  </a:moveTo>
                  <a:lnTo>
                    <a:pt x="0" y="3"/>
                  </a:lnTo>
                  <a:lnTo>
                    <a:pt x="2" y="7"/>
                  </a:lnTo>
                  <a:lnTo>
                    <a:pt x="7" y="9"/>
                  </a:lnTo>
                  <a:lnTo>
                    <a:pt x="10" y="11"/>
                  </a:lnTo>
                  <a:lnTo>
                    <a:pt x="133" y="59"/>
                  </a:lnTo>
                  <a:lnTo>
                    <a:pt x="136" y="63"/>
                  </a:lnTo>
                  <a:lnTo>
                    <a:pt x="139" y="65"/>
                  </a:lnTo>
                  <a:lnTo>
                    <a:pt x="143" y="67"/>
                  </a:lnTo>
                  <a:lnTo>
                    <a:pt x="143" y="71"/>
                  </a:lnTo>
                  <a:lnTo>
                    <a:pt x="141" y="74"/>
                  </a:lnTo>
                  <a:lnTo>
                    <a:pt x="138" y="75"/>
                  </a:lnTo>
                  <a:lnTo>
                    <a:pt x="9" y="63"/>
                  </a:lnTo>
                  <a:lnTo>
                    <a:pt x="6" y="62"/>
                  </a:lnTo>
                  <a:lnTo>
                    <a:pt x="6" y="63"/>
                  </a:lnTo>
                  <a:lnTo>
                    <a:pt x="3" y="62"/>
                  </a:lnTo>
                  <a:lnTo>
                    <a:pt x="0" y="64"/>
                  </a:lnTo>
                  <a:lnTo>
                    <a:pt x="0" y="66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726" name="Freeform 19"/>
            <p:cNvSpPr>
              <a:spLocks noChangeAspect="1"/>
            </p:cNvSpPr>
            <p:nvPr/>
          </p:nvSpPr>
          <p:spPr bwMode="auto">
            <a:xfrm>
              <a:off x="1325" y="1202"/>
              <a:ext cx="144" cy="70"/>
            </a:xfrm>
            <a:custGeom>
              <a:avLst/>
              <a:gdLst>
                <a:gd name="T0" fmla="*/ 0 w 144"/>
                <a:gd name="T1" fmla="*/ 0 h 70"/>
                <a:gd name="T2" fmla="*/ 0 w 144"/>
                <a:gd name="T3" fmla="*/ 0 h 70"/>
                <a:gd name="T4" fmla="*/ 4 w 144"/>
                <a:gd name="T5" fmla="*/ 4 h 70"/>
                <a:gd name="T6" fmla="*/ 6 w 144"/>
                <a:gd name="T7" fmla="*/ 6 h 70"/>
                <a:gd name="T8" fmla="*/ 11 w 144"/>
                <a:gd name="T9" fmla="*/ 7 h 70"/>
                <a:gd name="T10" fmla="*/ 131 w 144"/>
                <a:gd name="T11" fmla="*/ 54 h 70"/>
                <a:gd name="T12" fmla="*/ 136 w 144"/>
                <a:gd name="T13" fmla="*/ 58 h 70"/>
                <a:gd name="T14" fmla="*/ 139 w 144"/>
                <a:gd name="T15" fmla="*/ 59 h 70"/>
                <a:gd name="T16" fmla="*/ 143 w 144"/>
                <a:gd name="T17" fmla="*/ 63 h 70"/>
                <a:gd name="T18" fmla="*/ 143 w 144"/>
                <a:gd name="T19" fmla="*/ 66 h 70"/>
                <a:gd name="T20" fmla="*/ 140 w 144"/>
                <a:gd name="T21" fmla="*/ 69 h 70"/>
                <a:gd name="T22" fmla="*/ 138 w 144"/>
                <a:gd name="T23" fmla="*/ 69 h 70"/>
                <a:gd name="T24" fmla="*/ 11 w 144"/>
                <a:gd name="T25" fmla="*/ 57 h 70"/>
                <a:gd name="T26" fmla="*/ 7 w 144"/>
                <a:gd name="T27" fmla="*/ 58 h 70"/>
                <a:gd name="T28" fmla="*/ 4 w 144"/>
                <a:gd name="T29" fmla="*/ 57 h 70"/>
                <a:gd name="T30" fmla="*/ 1 w 144"/>
                <a:gd name="T31" fmla="*/ 57 h 70"/>
                <a:gd name="T32" fmla="*/ 1 w 144"/>
                <a:gd name="T33" fmla="*/ 59 h 70"/>
                <a:gd name="T34" fmla="*/ 0 w 144"/>
                <a:gd name="T35" fmla="*/ 62 h 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4"/>
                <a:gd name="T55" fmla="*/ 0 h 70"/>
                <a:gd name="T56" fmla="*/ 144 w 144"/>
                <a:gd name="T57" fmla="*/ 70 h 7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4" h="70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6"/>
                  </a:lnTo>
                  <a:lnTo>
                    <a:pt x="11" y="7"/>
                  </a:lnTo>
                  <a:lnTo>
                    <a:pt x="131" y="54"/>
                  </a:lnTo>
                  <a:lnTo>
                    <a:pt x="136" y="58"/>
                  </a:lnTo>
                  <a:lnTo>
                    <a:pt x="139" y="59"/>
                  </a:lnTo>
                  <a:lnTo>
                    <a:pt x="143" y="63"/>
                  </a:lnTo>
                  <a:lnTo>
                    <a:pt x="143" y="66"/>
                  </a:lnTo>
                  <a:lnTo>
                    <a:pt x="140" y="69"/>
                  </a:lnTo>
                  <a:lnTo>
                    <a:pt x="138" y="69"/>
                  </a:lnTo>
                  <a:lnTo>
                    <a:pt x="11" y="57"/>
                  </a:lnTo>
                  <a:lnTo>
                    <a:pt x="7" y="58"/>
                  </a:lnTo>
                  <a:lnTo>
                    <a:pt x="4" y="57"/>
                  </a:lnTo>
                  <a:lnTo>
                    <a:pt x="1" y="57"/>
                  </a:lnTo>
                  <a:lnTo>
                    <a:pt x="1" y="59"/>
                  </a:lnTo>
                  <a:lnTo>
                    <a:pt x="0" y="62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727" name="Freeform 20"/>
            <p:cNvSpPr>
              <a:spLocks noChangeAspect="1"/>
            </p:cNvSpPr>
            <p:nvPr/>
          </p:nvSpPr>
          <p:spPr bwMode="auto">
            <a:xfrm>
              <a:off x="1327" y="1260"/>
              <a:ext cx="142" cy="76"/>
            </a:xfrm>
            <a:custGeom>
              <a:avLst/>
              <a:gdLst>
                <a:gd name="T0" fmla="*/ 0 w 142"/>
                <a:gd name="T1" fmla="*/ 0 h 76"/>
                <a:gd name="T2" fmla="*/ 0 w 142"/>
                <a:gd name="T3" fmla="*/ 4 h 76"/>
                <a:gd name="T4" fmla="*/ 3 w 142"/>
                <a:gd name="T5" fmla="*/ 7 h 76"/>
                <a:gd name="T6" fmla="*/ 6 w 142"/>
                <a:gd name="T7" fmla="*/ 8 h 76"/>
                <a:gd name="T8" fmla="*/ 11 w 142"/>
                <a:gd name="T9" fmla="*/ 11 h 76"/>
                <a:gd name="T10" fmla="*/ 132 w 142"/>
                <a:gd name="T11" fmla="*/ 61 h 76"/>
                <a:gd name="T12" fmla="*/ 137 w 142"/>
                <a:gd name="T13" fmla="*/ 64 h 76"/>
                <a:gd name="T14" fmla="*/ 137 w 142"/>
                <a:gd name="T15" fmla="*/ 65 h 76"/>
                <a:gd name="T16" fmla="*/ 140 w 142"/>
                <a:gd name="T17" fmla="*/ 68 h 76"/>
                <a:gd name="T18" fmla="*/ 141 w 142"/>
                <a:gd name="T19" fmla="*/ 71 h 76"/>
                <a:gd name="T20" fmla="*/ 139 w 142"/>
                <a:gd name="T21" fmla="*/ 74 h 76"/>
                <a:gd name="T22" fmla="*/ 136 w 142"/>
                <a:gd name="T23" fmla="*/ 75 h 76"/>
                <a:gd name="T24" fmla="*/ 11 w 142"/>
                <a:gd name="T25" fmla="*/ 62 h 76"/>
                <a:gd name="T26" fmla="*/ 8 w 142"/>
                <a:gd name="T27" fmla="*/ 62 h 76"/>
                <a:gd name="T28" fmla="*/ 6 w 142"/>
                <a:gd name="T29" fmla="*/ 62 h 76"/>
                <a:gd name="T30" fmla="*/ 4 w 142"/>
                <a:gd name="T31" fmla="*/ 62 h 76"/>
                <a:gd name="T32" fmla="*/ 2 w 142"/>
                <a:gd name="T33" fmla="*/ 63 h 76"/>
                <a:gd name="T34" fmla="*/ 2 w 142"/>
                <a:gd name="T35" fmla="*/ 66 h 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76"/>
                <a:gd name="T56" fmla="*/ 142 w 142"/>
                <a:gd name="T57" fmla="*/ 76 h 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76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11"/>
                  </a:lnTo>
                  <a:lnTo>
                    <a:pt x="132" y="61"/>
                  </a:lnTo>
                  <a:lnTo>
                    <a:pt x="137" y="64"/>
                  </a:lnTo>
                  <a:lnTo>
                    <a:pt x="137" y="65"/>
                  </a:lnTo>
                  <a:lnTo>
                    <a:pt x="140" y="68"/>
                  </a:lnTo>
                  <a:lnTo>
                    <a:pt x="141" y="71"/>
                  </a:lnTo>
                  <a:lnTo>
                    <a:pt x="139" y="74"/>
                  </a:lnTo>
                  <a:lnTo>
                    <a:pt x="136" y="75"/>
                  </a:lnTo>
                  <a:lnTo>
                    <a:pt x="11" y="62"/>
                  </a:lnTo>
                  <a:lnTo>
                    <a:pt x="8" y="62"/>
                  </a:lnTo>
                  <a:lnTo>
                    <a:pt x="6" y="62"/>
                  </a:lnTo>
                  <a:lnTo>
                    <a:pt x="4" y="62"/>
                  </a:lnTo>
                  <a:lnTo>
                    <a:pt x="2" y="63"/>
                  </a:lnTo>
                  <a:lnTo>
                    <a:pt x="2" y="66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728" name="Freeform 21"/>
            <p:cNvSpPr>
              <a:spLocks noChangeAspect="1"/>
            </p:cNvSpPr>
            <p:nvPr/>
          </p:nvSpPr>
          <p:spPr bwMode="auto">
            <a:xfrm>
              <a:off x="1326" y="1328"/>
              <a:ext cx="142" cy="74"/>
            </a:xfrm>
            <a:custGeom>
              <a:avLst/>
              <a:gdLst>
                <a:gd name="T0" fmla="*/ 0 w 142"/>
                <a:gd name="T1" fmla="*/ 0 h 74"/>
                <a:gd name="T2" fmla="*/ 2 w 142"/>
                <a:gd name="T3" fmla="*/ 2 h 74"/>
                <a:gd name="T4" fmla="*/ 4 w 142"/>
                <a:gd name="T5" fmla="*/ 4 h 74"/>
                <a:gd name="T6" fmla="*/ 4 w 142"/>
                <a:gd name="T7" fmla="*/ 5 h 74"/>
                <a:gd name="T8" fmla="*/ 10 w 142"/>
                <a:gd name="T9" fmla="*/ 8 h 74"/>
                <a:gd name="T10" fmla="*/ 129 w 142"/>
                <a:gd name="T11" fmla="*/ 57 h 74"/>
                <a:gd name="T12" fmla="*/ 136 w 142"/>
                <a:gd name="T13" fmla="*/ 59 h 74"/>
                <a:gd name="T14" fmla="*/ 138 w 142"/>
                <a:gd name="T15" fmla="*/ 62 h 74"/>
                <a:gd name="T16" fmla="*/ 139 w 142"/>
                <a:gd name="T17" fmla="*/ 66 h 74"/>
                <a:gd name="T18" fmla="*/ 141 w 142"/>
                <a:gd name="T19" fmla="*/ 68 h 74"/>
                <a:gd name="T20" fmla="*/ 140 w 142"/>
                <a:gd name="T21" fmla="*/ 70 h 74"/>
                <a:gd name="T22" fmla="*/ 136 w 142"/>
                <a:gd name="T23" fmla="*/ 73 h 74"/>
                <a:gd name="T24" fmla="*/ 12 w 142"/>
                <a:gd name="T25" fmla="*/ 59 h 74"/>
                <a:gd name="T26" fmla="*/ 8 w 142"/>
                <a:gd name="T27" fmla="*/ 59 h 74"/>
                <a:gd name="T28" fmla="*/ 4 w 142"/>
                <a:gd name="T29" fmla="*/ 59 h 74"/>
                <a:gd name="T30" fmla="*/ 3 w 142"/>
                <a:gd name="T31" fmla="*/ 59 h 74"/>
                <a:gd name="T32" fmla="*/ 3 w 142"/>
                <a:gd name="T33" fmla="*/ 61 h 74"/>
                <a:gd name="T34" fmla="*/ 2 w 142"/>
                <a:gd name="T35" fmla="*/ 64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74"/>
                <a:gd name="T56" fmla="*/ 142 w 142"/>
                <a:gd name="T57" fmla="*/ 74 h 7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74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10" y="8"/>
                  </a:lnTo>
                  <a:lnTo>
                    <a:pt x="129" y="57"/>
                  </a:lnTo>
                  <a:lnTo>
                    <a:pt x="136" y="59"/>
                  </a:lnTo>
                  <a:lnTo>
                    <a:pt x="138" y="62"/>
                  </a:lnTo>
                  <a:lnTo>
                    <a:pt x="139" y="66"/>
                  </a:lnTo>
                  <a:lnTo>
                    <a:pt x="141" y="68"/>
                  </a:lnTo>
                  <a:lnTo>
                    <a:pt x="140" y="70"/>
                  </a:lnTo>
                  <a:lnTo>
                    <a:pt x="136" y="73"/>
                  </a:lnTo>
                  <a:lnTo>
                    <a:pt x="12" y="59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2" y="64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729" name="Freeform 22"/>
            <p:cNvSpPr>
              <a:spLocks noChangeAspect="1"/>
            </p:cNvSpPr>
            <p:nvPr/>
          </p:nvSpPr>
          <p:spPr bwMode="auto">
            <a:xfrm>
              <a:off x="1326" y="1391"/>
              <a:ext cx="142" cy="73"/>
            </a:xfrm>
            <a:custGeom>
              <a:avLst/>
              <a:gdLst>
                <a:gd name="T0" fmla="*/ 0 w 142"/>
                <a:gd name="T1" fmla="*/ 0 h 73"/>
                <a:gd name="T2" fmla="*/ 0 w 142"/>
                <a:gd name="T3" fmla="*/ 3 h 73"/>
                <a:gd name="T4" fmla="*/ 1 w 142"/>
                <a:gd name="T5" fmla="*/ 7 h 73"/>
                <a:gd name="T6" fmla="*/ 5 w 142"/>
                <a:gd name="T7" fmla="*/ 9 h 73"/>
                <a:gd name="T8" fmla="*/ 11 w 142"/>
                <a:gd name="T9" fmla="*/ 10 h 73"/>
                <a:gd name="T10" fmla="*/ 129 w 142"/>
                <a:gd name="T11" fmla="*/ 59 h 73"/>
                <a:gd name="T12" fmla="*/ 137 w 142"/>
                <a:gd name="T13" fmla="*/ 61 h 73"/>
                <a:gd name="T14" fmla="*/ 138 w 142"/>
                <a:gd name="T15" fmla="*/ 63 h 73"/>
                <a:gd name="T16" fmla="*/ 141 w 142"/>
                <a:gd name="T17" fmla="*/ 67 h 73"/>
                <a:gd name="T18" fmla="*/ 141 w 142"/>
                <a:gd name="T19" fmla="*/ 69 h 73"/>
                <a:gd name="T20" fmla="*/ 140 w 142"/>
                <a:gd name="T21" fmla="*/ 72 h 73"/>
                <a:gd name="T22" fmla="*/ 135 w 142"/>
                <a:gd name="T23" fmla="*/ 72 h 73"/>
                <a:gd name="T24" fmla="*/ 73 w 142"/>
                <a:gd name="T25" fmla="*/ 65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2"/>
                <a:gd name="T40" fmla="*/ 0 h 73"/>
                <a:gd name="T41" fmla="*/ 142 w 142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2" h="73">
                  <a:moveTo>
                    <a:pt x="0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5" y="9"/>
                  </a:lnTo>
                  <a:lnTo>
                    <a:pt x="11" y="10"/>
                  </a:lnTo>
                  <a:lnTo>
                    <a:pt x="129" y="59"/>
                  </a:lnTo>
                  <a:lnTo>
                    <a:pt x="137" y="61"/>
                  </a:lnTo>
                  <a:lnTo>
                    <a:pt x="138" y="63"/>
                  </a:lnTo>
                  <a:lnTo>
                    <a:pt x="141" y="67"/>
                  </a:lnTo>
                  <a:lnTo>
                    <a:pt x="141" y="69"/>
                  </a:lnTo>
                  <a:lnTo>
                    <a:pt x="140" y="72"/>
                  </a:lnTo>
                  <a:lnTo>
                    <a:pt x="135" y="72"/>
                  </a:lnTo>
                  <a:lnTo>
                    <a:pt x="73" y="65"/>
                  </a:lnTo>
                </a:path>
              </a:pathLst>
            </a:custGeom>
            <a:noFill/>
            <a:ln w="25400" cap="rnd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27658" name="Line 23"/>
          <p:cNvSpPr>
            <a:spLocks noChangeShapeType="1"/>
          </p:cNvSpPr>
          <p:nvPr/>
        </p:nvSpPr>
        <p:spPr bwMode="auto">
          <a:xfrm rot="20254384" flipV="1">
            <a:off x="3011488" y="5526088"/>
            <a:ext cx="476250" cy="169862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9" name="Line 24"/>
          <p:cNvSpPr>
            <a:spLocks noChangeShapeType="1"/>
          </p:cNvSpPr>
          <p:nvPr/>
        </p:nvSpPr>
        <p:spPr bwMode="auto">
          <a:xfrm flipH="1">
            <a:off x="2659063" y="5775325"/>
            <a:ext cx="419100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0" name="Line 25"/>
          <p:cNvSpPr>
            <a:spLocks noChangeShapeType="1"/>
          </p:cNvSpPr>
          <p:nvPr/>
        </p:nvSpPr>
        <p:spPr bwMode="auto">
          <a:xfrm flipH="1">
            <a:off x="3535363" y="6056313"/>
            <a:ext cx="419100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1" name="Rectangle 26"/>
          <p:cNvSpPr>
            <a:spLocks noChangeArrowheads="1"/>
          </p:cNvSpPr>
          <p:nvPr/>
        </p:nvSpPr>
        <p:spPr bwMode="auto">
          <a:xfrm>
            <a:off x="2659063" y="5503863"/>
            <a:ext cx="327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000000"/>
                </a:solidFill>
                <a:latin typeface="Calibri" charset="0"/>
              </a:rPr>
              <a:t>k</a:t>
            </a:r>
          </a:p>
        </p:txBody>
      </p:sp>
      <p:sp>
        <p:nvSpPr>
          <p:cNvPr id="27662" name="Line 27"/>
          <p:cNvSpPr>
            <a:spLocks noChangeShapeType="1"/>
          </p:cNvSpPr>
          <p:nvPr/>
        </p:nvSpPr>
        <p:spPr bwMode="auto">
          <a:xfrm rot="19213358" flipV="1">
            <a:off x="3176588" y="6175375"/>
            <a:ext cx="476250" cy="169863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3" name="Line 28"/>
          <p:cNvSpPr>
            <a:spLocks noChangeShapeType="1"/>
          </p:cNvSpPr>
          <p:nvPr/>
        </p:nvSpPr>
        <p:spPr bwMode="auto">
          <a:xfrm>
            <a:off x="2935288" y="6535738"/>
            <a:ext cx="419100" cy="0"/>
          </a:xfrm>
          <a:prstGeom prst="line">
            <a:avLst/>
          </a:prstGeom>
          <a:noFill/>
          <a:ln w="76200" cap="rnd" cmpd="tri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4" name="Line 29"/>
          <p:cNvSpPr>
            <a:spLocks noChangeShapeType="1"/>
          </p:cNvSpPr>
          <p:nvPr/>
        </p:nvSpPr>
        <p:spPr bwMode="auto">
          <a:xfrm>
            <a:off x="4164013" y="6535738"/>
            <a:ext cx="419100" cy="0"/>
          </a:xfrm>
          <a:prstGeom prst="line">
            <a:avLst/>
          </a:prstGeom>
          <a:noFill/>
          <a:ln w="76200" cap="rnd" cmpd="tri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5" name="Text Box 30"/>
          <p:cNvSpPr txBox="1">
            <a:spLocks noChangeArrowheads="1"/>
          </p:cNvSpPr>
          <p:nvPr/>
        </p:nvSpPr>
        <p:spPr bwMode="auto">
          <a:xfrm>
            <a:off x="3654425" y="6345238"/>
            <a:ext cx="184150" cy="368300"/>
          </a:xfrm>
          <a:prstGeom prst="rect">
            <a:avLst/>
          </a:prstGeom>
          <a:noFill/>
          <a:ln w="25400" cap="rnd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27666" name="Line 31"/>
          <p:cNvSpPr>
            <a:spLocks noChangeShapeType="1"/>
          </p:cNvSpPr>
          <p:nvPr/>
        </p:nvSpPr>
        <p:spPr bwMode="auto">
          <a:xfrm rot="2386642" flipH="1" flipV="1">
            <a:off x="3836988" y="6175375"/>
            <a:ext cx="476250" cy="169863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7" name="Oval 32"/>
          <p:cNvSpPr>
            <a:spLocks noChangeAspect="1" noChangeArrowheads="1"/>
          </p:cNvSpPr>
          <p:nvPr/>
        </p:nvSpPr>
        <p:spPr bwMode="auto">
          <a:xfrm>
            <a:off x="3259138" y="6305550"/>
            <a:ext cx="1004887" cy="4445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00999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7668" name="Rectangle 33"/>
          <p:cNvSpPr>
            <a:spLocks noChangeArrowheads="1"/>
          </p:cNvSpPr>
          <p:nvPr/>
        </p:nvSpPr>
        <p:spPr bwMode="auto">
          <a:xfrm>
            <a:off x="3330575" y="5418138"/>
            <a:ext cx="3778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000000"/>
                </a:solidFill>
                <a:latin typeface="Calibri" charset="0"/>
              </a:rPr>
              <a:t>k’</a:t>
            </a:r>
          </a:p>
        </p:txBody>
      </p:sp>
      <p:sp>
        <p:nvSpPr>
          <p:cNvPr id="27669" name="Rectangle 34"/>
          <p:cNvSpPr>
            <a:spLocks noChangeArrowheads="1"/>
          </p:cNvSpPr>
          <p:nvPr/>
        </p:nvSpPr>
        <p:spPr bwMode="auto">
          <a:xfrm>
            <a:off x="4411663" y="5503863"/>
            <a:ext cx="390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000000"/>
                </a:solidFill>
                <a:latin typeface="Calibri" charset="0"/>
              </a:rPr>
              <a:t>q’</a:t>
            </a:r>
          </a:p>
        </p:txBody>
      </p:sp>
      <p:sp>
        <p:nvSpPr>
          <p:cNvPr id="27670" name="AutoShape 35"/>
          <p:cNvSpPr>
            <a:spLocks noChangeArrowheads="1"/>
          </p:cNvSpPr>
          <p:nvPr/>
        </p:nvSpPr>
        <p:spPr bwMode="auto">
          <a:xfrm rot="2371432">
            <a:off x="4418013" y="4524375"/>
            <a:ext cx="457200" cy="931863"/>
          </a:xfrm>
          <a:prstGeom prst="downArrow">
            <a:avLst>
              <a:gd name="adj1" fmla="val 50000"/>
              <a:gd name="adj2" fmla="val 54352"/>
            </a:avLst>
          </a:prstGeom>
          <a:gradFill rotWithShape="1">
            <a:gsLst>
              <a:gs pos="0">
                <a:srgbClr val="FFFFFF"/>
              </a:gs>
              <a:gs pos="100000">
                <a:srgbClr val="008080"/>
              </a:gs>
            </a:gsLst>
            <a:lin ang="5400000" scaled="1"/>
          </a:gradFill>
          <a:ln w="12700" cap="rnd">
            <a:solidFill>
              <a:srgbClr val="00808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7671" name="Text Box 36"/>
          <p:cNvSpPr txBox="1">
            <a:spLocks noChangeArrowheads="1"/>
          </p:cNvSpPr>
          <p:nvPr/>
        </p:nvSpPr>
        <p:spPr bwMode="auto">
          <a:xfrm>
            <a:off x="5046663" y="4837113"/>
            <a:ext cx="1422400" cy="646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 charset="0"/>
              </a:rPr>
              <a:t>Factorization</a:t>
            </a:r>
          </a:p>
          <a:p>
            <a:pPr algn="ctr"/>
            <a:r>
              <a:rPr lang="en-US" b="1">
                <a:latin typeface="Calibri" charset="0"/>
              </a:rPr>
              <a:t>Theorem</a:t>
            </a:r>
          </a:p>
        </p:txBody>
      </p:sp>
      <p:sp>
        <p:nvSpPr>
          <p:cNvPr id="27672" name="Text Box 37"/>
          <p:cNvSpPr txBox="1">
            <a:spLocks noChangeArrowheads="1"/>
          </p:cNvSpPr>
          <p:nvPr/>
        </p:nvSpPr>
        <p:spPr bwMode="auto">
          <a:xfrm>
            <a:off x="3359150" y="6370638"/>
            <a:ext cx="812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GPDs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38138" y="800100"/>
            <a:ext cx="1692275" cy="1206500"/>
            <a:chOff x="673" y="2733"/>
            <a:chExt cx="1066" cy="810"/>
          </a:xfrm>
        </p:grpSpPr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673" y="2733"/>
              <a:ext cx="1066" cy="463"/>
              <a:chOff x="643" y="1290"/>
              <a:chExt cx="1066" cy="463"/>
            </a:xfrm>
          </p:grpSpPr>
          <p:sp>
            <p:nvSpPr>
              <p:cNvPr id="27715" name="Line 40"/>
              <p:cNvSpPr>
                <a:spLocks noChangeShapeType="1"/>
              </p:cNvSpPr>
              <p:nvPr/>
            </p:nvSpPr>
            <p:spPr bwMode="auto">
              <a:xfrm rot="19213358" flipV="1">
                <a:off x="824" y="1364"/>
                <a:ext cx="300" cy="114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6" name="Line 41"/>
              <p:cNvSpPr>
                <a:spLocks noChangeShapeType="1"/>
              </p:cNvSpPr>
              <p:nvPr/>
            </p:nvSpPr>
            <p:spPr bwMode="auto">
              <a:xfrm rot="2386642" flipH="1" flipV="1">
                <a:off x="1240" y="1364"/>
                <a:ext cx="300" cy="114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7" name="Line 42"/>
              <p:cNvSpPr>
                <a:spLocks noChangeShapeType="1"/>
              </p:cNvSpPr>
              <p:nvPr/>
            </p:nvSpPr>
            <p:spPr bwMode="auto">
              <a:xfrm>
                <a:off x="654" y="1610"/>
                <a:ext cx="264" cy="0"/>
              </a:xfrm>
              <a:prstGeom prst="line">
                <a:avLst/>
              </a:prstGeom>
              <a:noFill/>
              <a:ln w="76200" cap="rnd" cmpd="tri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8" name="Line 43"/>
              <p:cNvSpPr>
                <a:spLocks noChangeShapeType="1"/>
              </p:cNvSpPr>
              <p:nvPr/>
            </p:nvSpPr>
            <p:spPr bwMode="auto">
              <a:xfrm>
                <a:off x="1428" y="1610"/>
                <a:ext cx="264" cy="0"/>
              </a:xfrm>
              <a:prstGeom prst="line">
                <a:avLst/>
              </a:prstGeom>
              <a:noFill/>
              <a:ln w="76200" cap="rnd" cmpd="tri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9" name="Oval 44"/>
              <p:cNvSpPr>
                <a:spLocks noChangeAspect="1" noChangeArrowheads="1"/>
              </p:cNvSpPr>
              <p:nvPr/>
            </p:nvSpPr>
            <p:spPr bwMode="auto">
              <a:xfrm>
                <a:off x="858" y="1455"/>
                <a:ext cx="633" cy="29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9999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7720" name="Text Box 45"/>
              <p:cNvSpPr txBox="1">
                <a:spLocks noChangeArrowheads="1"/>
              </p:cNvSpPr>
              <p:nvPr/>
            </p:nvSpPr>
            <p:spPr bwMode="auto">
              <a:xfrm>
                <a:off x="1107" y="1481"/>
                <a:ext cx="116" cy="248"/>
              </a:xfrm>
              <a:prstGeom prst="rect">
                <a:avLst/>
              </a:prstGeom>
              <a:noFill/>
              <a:ln w="25400" cap="rnd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fr-FR" b="1">
                  <a:latin typeface="Calibri" charset="0"/>
                </a:endParaRPr>
              </a:p>
            </p:txBody>
          </p:sp>
          <p:sp>
            <p:nvSpPr>
              <p:cNvPr id="27721" name="Text Box 46"/>
              <p:cNvSpPr txBox="1">
                <a:spLocks noChangeArrowheads="1"/>
              </p:cNvSpPr>
              <p:nvPr/>
            </p:nvSpPr>
            <p:spPr bwMode="auto">
              <a:xfrm>
                <a:off x="643" y="1290"/>
                <a:ext cx="341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600" i="1" dirty="0" err="1">
                    <a:latin typeface="Calibri" charset="0"/>
                  </a:rPr>
                  <a:t>x</a:t>
                </a:r>
                <a:r>
                  <a:rPr lang="fr-FR" sz="1600" i="1" dirty="0" err="1" smtClean="0">
                    <a:latin typeface="Calibri" charset="0"/>
                  </a:rPr>
                  <a:t>+</a:t>
                </a:r>
                <a:r>
                  <a:rPr lang="fr-FR" sz="1600" i="1" dirty="0" err="1" smtClean="0">
                    <a:latin typeface="Symbol" charset="2"/>
                  </a:rPr>
                  <a:t>ξ</a:t>
                </a:r>
                <a:endParaRPr lang="fr-FR" sz="1600" i="1" dirty="0">
                  <a:latin typeface="Symbol" charset="2"/>
                </a:endParaRPr>
              </a:p>
            </p:txBody>
          </p:sp>
          <p:sp>
            <p:nvSpPr>
              <p:cNvPr id="27722" name="Text Box 47"/>
              <p:cNvSpPr txBox="1">
                <a:spLocks noChangeArrowheads="1"/>
              </p:cNvSpPr>
              <p:nvPr/>
            </p:nvSpPr>
            <p:spPr bwMode="auto">
              <a:xfrm>
                <a:off x="1396" y="1290"/>
                <a:ext cx="313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600" i="1" dirty="0" err="1">
                    <a:latin typeface="Calibri" charset="0"/>
                  </a:rPr>
                  <a:t>x</a:t>
                </a:r>
                <a:r>
                  <a:rPr lang="fr-FR" sz="1600" i="1" dirty="0" err="1" smtClean="0">
                    <a:latin typeface="Calibri" charset="0"/>
                  </a:rPr>
                  <a:t>-</a:t>
                </a:r>
                <a:r>
                  <a:rPr lang="fr-FR" sz="1600" i="1" dirty="0" err="1" smtClean="0">
                    <a:latin typeface="Symbol" charset="2"/>
                  </a:rPr>
                  <a:t>ξ</a:t>
                </a:r>
                <a:endParaRPr lang="fr-FR" sz="1600" i="1" dirty="0">
                  <a:latin typeface="Symbol" charset="2"/>
                </a:endParaRPr>
              </a:p>
            </p:txBody>
          </p:sp>
        </p:grpSp>
        <p:sp>
          <p:nvSpPr>
            <p:cNvPr id="27713" name="Freeform 48"/>
            <p:cNvSpPr>
              <a:spLocks/>
            </p:cNvSpPr>
            <p:nvPr/>
          </p:nvSpPr>
          <p:spPr bwMode="auto">
            <a:xfrm rot="1009568">
              <a:off x="777" y="3080"/>
              <a:ext cx="795" cy="248"/>
            </a:xfrm>
            <a:custGeom>
              <a:avLst/>
              <a:gdLst>
                <a:gd name="T0" fmla="*/ 0 w 2042"/>
                <a:gd name="T1" fmla="*/ 1 h 832"/>
                <a:gd name="T2" fmla="*/ 11 w 2042"/>
                <a:gd name="T3" fmla="*/ 2 h 832"/>
                <a:gd name="T4" fmla="*/ 18 w 2042"/>
                <a:gd name="T5" fmla="*/ 0 h 832"/>
                <a:gd name="T6" fmla="*/ 0 60000 65536"/>
                <a:gd name="T7" fmla="*/ 0 60000 65536"/>
                <a:gd name="T8" fmla="*/ 0 60000 65536"/>
                <a:gd name="T9" fmla="*/ 0 w 2042"/>
                <a:gd name="T10" fmla="*/ 0 h 832"/>
                <a:gd name="T11" fmla="*/ 2042 w 2042"/>
                <a:gd name="T12" fmla="*/ 832 h 8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2" h="832">
                  <a:moveTo>
                    <a:pt x="0" y="636"/>
                  </a:moveTo>
                  <a:cubicBezTo>
                    <a:pt x="454" y="734"/>
                    <a:pt x="909" y="832"/>
                    <a:pt x="1249" y="726"/>
                  </a:cubicBezTo>
                  <a:cubicBezTo>
                    <a:pt x="1589" y="620"/>
                    <a:pt x="1910" y="122"/>
                    <a:pt x="204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714" name="Text Box 49"/>
            <p:cNvSpPr txBox="1">
              <a:spLocks noChangeArrowheads="1"/>
            </p:cNvSpPr>
            <p:nvPr/>
          </p:nvSpPr>
          <p:spPr bwMode="auto">
            <a:xfrm>
              <a:off x="1120" y="3295"/>
              <a:ext cx="201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57200" indent="-457200"/>
              <a:r>
                <a:rPr lang="fr-FR" i="1">
                  <a:latin typeface="Calibri" charset="0"/>
                  <a:sym typeface="Wingdings" charset="2"/>
                </a:rPr>
                <a:t>t</a:t>
              </a:r>
            </a:p>
          </p:txBody>
        </p: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4792663" y="3275013"/>
            <a:ext cx="2163762" cy="1076325"/>
            <a:chOff x="1837" y="2456"/>
            <a:chExt cx="1363" cy="724"/>
          </a:xfrm>
        </p:grpSpPr>
        <p:sp>
          <p:nvSpPr>
            <p:cNvPr id="27685" name="Line 51"/>
            <p:cNvSpPr>
              <a:spLocks noChangeShapeType="1"/>
            </p:cNvSpPr>
            <p:nvPr/>
          </p:nvSpPr>
          <p:spPr bwMode="auto">
            <a:xfrm>
              <a:off x="2011" y="3037"/>
              <a:ext cx="264" cy="0"/>
            </a:xfrm>
            <a:prstGeom prst="line">
              <a:avLst/>
            </a:prstGeom>
            <a:noFill/>
            <a:ln w="76200" cap="rnd" cmpd="tri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86" name="Line 52"/>
            <p:cNvSpPr>
              <a:spLocks noChangeShapeType="1"/>
            </p:cNvSpPr>
            <p:nvPr/>
          </p:nvSpPr>
          <p:spPr bwMode="auto">
            <a:xfrm>
              <a:off x="2785" y="3037"/>
              <a:ext cx="264" cy="0"/>
            </a:xfrm>
            <a:prstGeom prst="line">
              <a:avLst/>
            </a:prstGeom>
            <a:noFill/>
            <a:ln w="76200" cap="rnd" cmpd="tri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53"/>
            <p:cNvGrpSpPr>
              <a:grpSpLocks noChangeAspect="1"/>
            </p:cNvGrpSpPr>
            <p:nvPr/>
          </p:nvGrpSpPr>
          <p:grpSpPr bwMode="auto">
            <a:xfrm rot="2865258" flipH="1">
              <a:off x="2765" y="2610"/>
              <a:ext cx="71" cy="345"/>
              <a:chOff x="1324" y="1002"/>
              <a:chExt cx="146" cy="462"/>
            </a:xfrm>
          </p:grpSpPr>
          <p:sp>
            <p:nvSpPr>
              <p:cNvPr id="27705" name="Freeform 54"/>
              <p:cNvSpPr>
                <a:spLocks noChangeAspect="1"/>
              </p:cNvSpPr>
              <p:nvPr/>
            </p:nvSpPr>
            <p:spPr bwMode="auto">
              <a:xfrm>
                <a:off x="1326" y="1002"/>
                <a:ext cx="143" cy="75"/>
              </a:xfrm>
              <a:custGeom>
                <a:avLst/>
                <a:gdLst>
                  <a:gd name="T0" fmla="*/ 0 w 143"/>
                  <a:gd name="T1" fmla="*/ 0 h 75"/>
                  <a:gd name="T2" fmla="*/ 0 w 143"/>
                  <a:gd name="T3" fmla="*/ 4 h 75"/>
                  <a:gd name="T4" fmla="*/ 4 w 143"/>
                  <a:gd name="T5" fmla="*/ 7 h 75"/>
                  <a:gd name="T6" fmla="*/ 8 w 143"/>
                  <a:gd name="T7" fmla="*/ 9 h 75"/>
                  <a:gd name="T8" fmla="*/ 12 w 143"/>
                  <a:gd name="T9" fmla="*/ 11 h 75"/>
                  <a:gd name="T10" fmla="*/ 129 w 143"/>
                  <a:gd name="T11" fmla="*/ 58 h 75"/>
                  <a:gd name="T12" fmla="*/ 135 w 143"/>
                  <a:gd name="T13" fmla="*/ 60 h 75"/>
                  <a:gd name="T14" fmla="*/ 139 w 143"/>
                  <a:gd name="T15" fmla="*/ 63 h 75"/>
                  <a:gd name="T16" fmla="*/ 142 w 143"/>
                  <a:gd name="T17" fmla="*/ 65 h 75"/>
                  <a:gd name="T18" fmla="*/ 141 w 143"/>
                  <a:gd name="T19" fmla="*/ 69 h 75"/>
                  <a:gd name="T20" fmla="*/ 141 w 143"/>
                  <a:gd name="T21" fmla="*/ 71 h 75"/>
                  <a:gd name="T22" fmla="*/ 138 w 143"/>
                  <a:gd name="T23" fmla="*/ 74 h 75"/>
                  <a:gd name="T24" fmla="*/ 11 w 143"/>
                  <a:gd name="T25" fmla="*/ 60 h 75"/>
                  <a:gd name="T26" fmla="*/ 10 w 143"/>
                  <a:gd name="T27" fmla="*/ 61 h 75"/>
                  <a:gd name="T28" fmla="*/ 4 w 143"/>
                  <a:gd name="T29" fmla="*/ 59 h 75"/>
                  <a:gd name="T30" fmla="*/ 4 w 143"/>
                  <a:gd name="T31" fmla="*/ 60 h 75"/>
                  <a:gd name="T32" fmla="*/ 2 w 143"/>
                  <a:gd name="T33" fmla="*/ 62 h 75"/>
                  <a:gd name="T34" fmla="*/ 0 w 143"/>
                  <a:gd name="T35" fmla="*/ 65 h 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3"/>
                  <a:gd name="T55" fmla="*/ 0 h 75"/>
                  <a:gd name="T56" fmla="*/ 143 w 143"/>
                  <a:gd name="T57" fmla="*/ 75 h 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3" h="75">
                    <a:moveTo>
                      <a:pt x="0" y="0"/>
                    </a:moveTo>
                    <a:lnTo>
                      <a:pt x="0" y="4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2" y="11"/>
                    </a:lnTo>
                    <a:lnTo>
                      <a:pt x="129" y="58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1" y="69"/>
                    </a:lnTo>
                    <a:lnTo>
                      <a:pt x="141" y="71"/>
                    </a:lnTo>
                    <a:lnTo>
                      <a:pt x="138" y="74"/>
                    </a:lnTo>
                    <a:lnTo>
                      <a:pt x="11" y="60"/>
                    </a:lnTo>
                    <a:lnTo>
                      <a:pt x="10" y="61"/>
                    </a:lnTo>
                    <a:lnTo>
                      <a:pt x="4" y="59"/>
                    </a:lnTo>
                    <a:lnTo>
                      <a:pt x="4" y="60"/>
                    </a:lnTo>
                    <a:lnTo>
                      <a:pt x="2" y="62"/>
                    </a:lnTo>
                    <a:lnTo>
                      <a:pt x="0" y="65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7706" name="Freeform 55"/>
              <p:cNvSpPr>
                <a:spLocks noChangeAspect="1"/>
              </p:cNvSpPr>
              <p:nvPr/>
            </p:nvSpPr>
            <p:spPr bwMode="auto">
              <a:xfrm>
                <a:off x="1324" y="1069"/>
                <a:ext cx="143" cy="72"/>
              </a:xfrm>
              <a:custGeom>
                <a:avLst/>
                <a:gdLst>
                  <a:gd name="T0" fmla="*/ 0 w 143"/>
                  <a:gd name="T1" fmla="*/ 0 h 72"/>
                  <a:gd name="T2" fmla="*/ 1 w 143"/>
                  <a:gd name="T3" fmla="*/ 2 h 72"/>
                  <a:gd name="T4" fmla="*/ 4 w 143"/>
                  <a:gd name="T5" fmla="*/ 4 h 72"/>
                  <a:gd name="T6" fmla="*/ 6 w 143"/>
                  <a:gd name="T7" fmla="*/ 6 h 72"/>
                  <a:gd name="T8" fmla="*/ 10 w 143"/>
                  <a:gd name="T9" fmla="*/ 7 h 72"/>
                  <a:gd name="T10" fmla="*/ 133 w 143"/>
                  <a:gd name="T11" fmla="*/ 57 h 72"/>
                  <a:gd name="T12" fmla="*/ 137 w 143"/>
                  <a:gd name="T13" fmla="*/ 61 h 72"/>
                  <a:gd name="T14" fmla="*/ 140 w 143"/>
                  <a:gd name="T15" fmla="*/ 61 h 72"/>
                  <a:gd name="T16" fmla="*/ 141 w 143"/>
                  <a:gd name="T17" fmla="*/ 65 h 72"/>
                  <a:gd name="T18" fmla="*/ 141 w 143"/>
                  <a:gd name="T19" fmla="*/ 66 h 72"/>
                  <a:gd name="T20" fmla="*/ 142 w 143"/>
                  <a:gd name="T21" fmla="*/ 71 h 72"/>
                  <a:gd name="T22" fmla="*/ 137 w 143"/>
                  <a:gd name="T23" fmla="*/ 71 h 72"/>
                  <a:gd name="T24" fmla="*/ 12 w 143"/>
                  <a:gd name="T25" fmla="*/ 59 h 72"/>
                  <a:gd name="T26" fmla="*/ 7 w 143"/>
                  <a:gd name="T27" fmla="*/ 59 h 72"/>
                  <a:gd name="T28" fmla="*/ 6 w 143"/>
                  <a:gd name="T29" fmla="*/ 59 h 72"/>
                  <a:gd name="T30" fmla="*/ 4 w 143"/>
                  <a:gd name="T31" fmla="*/ 59 h 72"/>
                  <a:gd name="T32" fmla="*/ 1 w 143"/>
                  <a:gd name="T33" fmla="*/ 59 h 72"/>
                  <a:gd name="T34" fmla="*/ 0 w 143"/>
                  <a:gd name="T35" fmla="*/ 61 h 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3"/>
                  <a:gd name="T55" fmla="*/ 0 h 72"/>
                  <a:gd name="T56" fmla="*/ 143 w 143"/>
                  <a:gd name="T57" fmla="*/ 72 h 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3" h="72">
                    <a:moveTo>
                      <a:pt x="0" y="0"/>
                    </a:moveTo>
                    <a:lnTo>
                      <a:pt x="1" y="2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0" y="7"/>
                    </a:lnTo>
                    <a:lnTo>
                      <a:pt x="133" y="57"/>
                    </a:lnTo>
                    <a:lnTo>
                      <a:pt x="137" y="61"/>
                    </a:lnTo>
                    <a:lnTo>
                      <a:pt x="140" y="61"/>
                    </a:lnTo>
                    <a:lnTo>
                      <a:pt x="141" y="65"/>
                    </a:lnTo>
                    <a:lnTo>
                      <a:pt x="141" y="66"/>
                    </a:lnTo>
                    <a:lnTo>
                      <a:pt x="142" y="71"/>
                    </a:lnTo>
                    <a:lnTo>
                      <a:pt x="137" y="71"/>
                    </a:lnTo>
                    <a:lnTo>
                      <a:pt x="12" y="59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4" y="59"/>
                    </a:lnTo>
                    <a:lnTo>
                      <a:pt x="1" y="59"/>
                    </a:lnTo>
                    <a:lnTo>
                      <a:pt x="0" y="61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7707" name="Freeform 56"/>
              <p:cNvSpPr>
                <a:spLocks noChangeAspect="1"/>
              </p:cNvSpPr>
              <p:nvPr/>
            </p:nvSpPr>
            <p:spPr bwMode="auto">
              <a:xfrm>
                <a:off x="1326" y="1131"/>
                <a:ext cx="144" cy="76"/>
              </a:xfrm>
              <a:custGeom>
                <a:avLst/>
                <a:gdLst>
                  <a:gd name="T0" fmla="*/ 0 w 144"/>
                  <a:gd name="T1" fmla="*/ 0 h 76"/>
                  <a:gd name="T2" fmla="*/ 0 w 144"/>
                  <a:gd name="T3" fmla="*/ 3 h 76"/>
                  <a:gd name="T4" fmla="*/ 2 w 144"/>
                  <a:gd name="T5" fmla="*/ 7 h 76"/>
                  <a:gd name="T6" fmla="*/ 7 w 144"/>
                  <a:gd name="T7" fmla="*/ 9 h 76"/>
                  <a:gd name="T8" fmla="*/ 10 w 144"/>
                  <a:gd name="T9" fmla="*/ 11 h 76"/>
                  <a:gd name="T10" fmla="*/ 133 w 144"/>
                  <a:gd name="T11" fmla="*/ 59 h 76"/>
                  <a:gd name="T12" fmla="*/ 136 w 144"/>
                  <a:gd name="T13" fmla="*/ 63 h 76"/>
                  <a:gd name="T14" fmla="*/ 139 w 144"/>
                  <a:gd name="T15" fmla="*/ 65 h 76"/>
                  <a:gd name="T16" fmla="*/ 143 w 144"/>
                  <a:gd name="T17" fmla="*/ 67 h 76"/>
                  <a:gd name="T18" fmla="*/ 143 w 144"/>
                  <a:gd name="T19" fmla="*/ 71 h 76"/>
                  <a:gd name="T20" fmla="*/ 141 w 144"/>
                  <a:gd name="T21" fmla="*/ 74 h 76"/>
                  <a:gd name="T22" fmla="*/ 138 w 144"/>
                  <a:gd name="T23" fmla="*/ 75 h 76"/>
                  <a:gd name="T24" fmla="*/ 9 w 144"/>
                  <a:gd name="T25" fmla="*/ 63 h 76"/>
                  <a:gd name="T26" fmla="*/ 6 w 144"/>
                  <a:gd name="T27" fmla="*/ 62 h 76"/>
                  <a:gd name="T28" fmla="*/ 6 w 144"/>
                  <a:gd name="T29" fmla="*/ 63 h 76"/>
                  <a:gd name="T30" fmla="*/ 3 w 144"/>
                  <a:gd name="T31" fmla="*/ 62 h 76"/>
                  <a:gd name="T32" fmla="*/ 0 w 144"/>
                  <a:gd name="T33" fmla="*/ 64 h 76"/>
                  <a:gd name="T34" fmla="*/ 0 w 144"/>
                  <a:gd name="T35" fmla="*/ 66 h 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76"/>
                  <a:gd name="T56" fmla="*/ 144 w 144"/>
                  <a:gd name="T57" fmla="*/ 76 h 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76">
                    <a:moveTo>
                      <a:pt x="0" y="0"/>
                    </a:moveTo>
                    <a:lnTo>
                      <a:pt x="0" y="3"/>
                    </a:lnTo>
                    <a:lnTo>
                      <a:pt x="2" y="7"/>
                    </a:lnTo>
                    <a:lnTo>
                      <a:pt x="7" y="9"/>
                    </a:lnTo>
                    <a:lnTo>
                      <a:pt x="10" y="11"/>
                    </a:lnTo>
                    <a:lnTo>
                      <a:pt x="133" y="59"/>
                    </a:lnTo>
                    <a:lnTo>
                      <a:pt x="136" y="63"/>
                    </a:lnTo>
                    <a:lnTo>
                      <a:pt x="139" y="65"/>
                    </a:lnTo>
                    <a:lnTo>
                      <a:pt x="143" y="67"/>
                    </a:lnTo>
                    <a:lnTo>
                      <a:pt x="143" y="71"/>
                    </a:lnTo>
                    <a:lnTo>
                      <a:pt x="141" y="74"/>
                    </a:lnTo>
                    <a:lnTo>
                      <a:pt x="138" y="75"/>
                    </a:lnTo>
                    <a:lnTo>
                      <a:pt x="9" y="63"/>
                    </a:lnTo>
                    <a:lnTo>
                      <a:pt x="6" y="62"/>
                    </a:lnTo>
                    <a:lnTo>
                      <a:pt x="6" y="63"/>
                    </a:lnTo>
                    <a:lnTo>
                      <a:pt x="3" y="62"/>
                    </a:lnTo>
                    <a:lnTo>
                      <a:pt x="0" y="64"/>
                    </a:lnTo>
                    <a:lnTo>
                      <a:pt x="0" y="66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7708" name="Freeform 57"/>
              <p:cNvSpPr>
                <a:spLocks noChangeAspect="1"/>
              </p:cNvSpPr>
              <p:nvPr/>
            </p:nvSpPr>
            <p:spPr bwMode="auto">
              <a:xfrm>
                <a:off x="1325" y="1202"/>
                <a:ext cx="144" cy="70"/>
              </a:xfrm>
              <a:custGeom>
                <a:avLst/>
                <a:gdLst>
                  <a:gd name="T0" fmla="*/ 0 w 144"/>
                  <a:gd name="T1" fmla="*/ 0 h 70"/>
                  <a:gd name="T2" fmla="*/ 0 w 144"/>
                  <a:gd name="T3" fmla="*/ 0 h 70"/>
                  <a:gd name="T4" fmla="*/ 4 w 144"/>
                  <a:gd name="T5" fmla="*/ 4 h 70"/>
                  <a:gd name="T6" fmla="*/ 6 w 144"/>
                  <a:gd name="T7" fmla="*/ 6 h 70"/>
                  <a:gd name="T8" fmla="*/ 11 w 144"/>
                  <a:gd name="T9" fmla="*/ 7 h 70"/>
                  <a:gd name="T10" fmla="*/ 131 w 144"/>
                  <a:gd name="T11" fmla="*/ 54 h 70"/>
                  <a:gd name="T12" fmla="*/ 136 w 144"/>
                  <a:gd name="T13" fmla="*/ 58 h 70"/>
                  <a:gd name="T14" fmla="*/ 139 w 144"/>
                  <a:gd name="T15" fmla="*/ 59 h 70"/>
                  <a:gd name="T16" fmla="*/ 143 w 144"/>
                  <a:gd name="T17" fmla="*/ 63 h 70"/>
                  <a:gd name="T18" fmla="*/ 143 w 144"/>
                  <a:gd name="T19" fmla="*/ 66 h 70"/>
                  <a:gd name="T20" fmla="*/ 140 w 144"/>
                  <a:gd name="T21" fmla="*/ 69 h 70"/>
                  <a:gd name="T22" fmla="*/ 138 w 144"/>
                  <a:gd name="T23" fmla="*/ 69 h 70"/>
                  <a:gd name="T24" fmla="*/ 11 w 144"/>
                  <a:gd name="T25" fmla="*/ 57 h 70"/>
                  <a:gd name="T26" fmla="*/ 7 w 144"/>
                  <a:gd name="T27" fmla="*/ 58 h 70"/>
                  <a:gd name="T28" fmla="*/ 4 w 144"/>
                  <a:gd name="T29" fmla="*/ 57 h 70"/>
                  <a:gd name="T30" fmla="*/ 1 w 144"/>
                  <a:gd name="T31" fmla="*/ 57 h 70"/>
                  <a:gd name="T32" fmla="*/ 1 w 144"/>
                  <a:gd name="T33" fmla="*/ 59 h 70"/>
                  <a:gd name="T34" fmla="*/ 0 w 144"/>
                  <a:gd name="T35" fmla="*/ 62 h 7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70"/>
                  <a:gd name="T56" fmla="*/ 144 w 144"/>
                  <a:gd name="T57" fmla="*/ 70 h 7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70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1" y="7"/>
                    </a:lnTo>
                    <a:lnTo>
                      <a:pt x="131" y="54"/>
                    </a:lnTo>
                    <a:lnTo>
                      <a:pt x="136" y="58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3" y="66"/>
                    </a:lnTo>
                    <a:lnTo>
                      <a:pt x="140" y="69"/>
                    </a:lnTo>
                    <a:lnTo>
                      <a:pt x="138" y="69"/>
                    </a:lnTo>
                    <a:lnTo>
                      <a:pt x="11" y="57"/>
                    </a:lnTo>
                    <a:lnTo>
                      <a:pt x="7" y="58"/>
                    </a:lnTo>
                    <a:lnTo>
                      <a:pt x="4" y="57"/>
                    </a:lnTo>
                    <a:lnTo>
                      <a:pt x="1" y="57"/>
                    </a:lnTo>
                    <a:lnTo>
                      <a:pt x="1" y="59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7709" name="Freeform 58"/>
              <p:cNvSpPr>
                <a:spLocks noChangeAspect="1"/>
              </p:cNvSpPr>
              <p:nvPr/>
            </p:nvSpPr>
            <p:spPr bwMode="auto">
              <a:xfrm>
                <a:off x="1327" y="1260"/>
                <a:ext cx="142" cy="76"/>
              </a:xfrm>
              <a:custGeom>
                <a:avLst/>
                <a:gdLst>
                  <a:gd name="T0" fmla="*/ 0 w 142"/>
                  <a:gd name="T1" fmla="*/ 0 h 76"/>
                  <a:gd name="T2" fmla="*/ 0 w 142"/>
                  <a:gd name="T3" fmla="*/ 4 h 76"/>
                  <a:gd name="T4" fmla="*/ 3 w 142"/>
                  <a:gd name="T5" fmla="*/ 7 h 76"/>
                  <a:gd name="T6" fmla="*/ 6 w 142"/>
                  <a:gd name="T7" fmla="*/ 8 h 76"/>
                  <a:gd name="T8" fmla="*/ 11 w 142"/>
                  <a:gd name="T9" fmla="*/ 11 h 76"/>
                  <a:gd name="T10" fmla="*/ 132 w 142"/>
                  <a:gd name="T11" fmla="*/ 61 h 76"/>
                  <a:gd name="T12" fmla="*/ 137 w 142"/>
                  <a:gd name="T13" fmla="*/ 64 h 76"/>
                  <a:gd name="T14" fmla="*/ 137 w 142"/>
                  <a:gd name="T15" fmla="*/ 65 h 76"/>
                  <a:gd name="T16" fmla="*/ 140 w 142"/>
                  <a:gd name="T17" fmla="*/ 68 h 76"/>
                  <a:gd name="T18" fmla="*/ 141 w 142"/>
                  <a:gd name="T19" fmla="*/ 71 h 76"/>
                  <a:gd name="T20" fmla="*/ 139 w 142"/>
                  <a:gd name="T21" fmla="*/ 74 h 76"/>
                  <a:gd name="T22" fmla="*/ 136 w 142"/>
                  <a:gd name="T23" fmla="*/ 75 h 76"/>
                  <a:gd name="T24" fmla="*/ 11 w 142"/>
                  <a:gd name="T25" fmla="*/ 62 h 76"/>
                  <a:gd name="T26" fmla="*/ 8 w 142"/>
                  <a:gd name="T27" fmla="*/ 62 h 76"/>
                  <a:gd name="T28" fmla="*/ 6 w 142"/>
                  <a:gd name="T29" fmla="*/ 62 h 76"/>
                  <a:gd name="T30" fmla="*/ 4 w 142"/>
                  <a:gd name="T31" fmla="*/ 62 h 76"/>
                  <a:gd name="T32" fmla="*/ 2 w 142"/>
                  <a:gd name="T33" fmla="*/ 63 h 76"/>
                  <a:gd name="T34" fmla="*/ 2 w 142"/>
                  <a:gd name="T35" fmla="*/ 66 h 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2"/>
                  <a:gd name="T55" fmla="*/ 0 h 76"/>
                  <a:gd name="T56" fmla="*/ 142 w 142"/>
                  <a:gd name="T57" fmla="*/ 76 h 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2" h="76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6" y="8"/>
                    </a:lnTo>
                    <a:lnTo>
                      <a:pt x="11" y="11"/>
                    </a:lnTo>
                    <a:lnTo>
                      <a:pt x="132" y="61"/>
                    </a:lnTo>
                    <a:lnTo>
                      <a:pt x="137" y="64"/>
                    </a:lnTo>
                    <a:lnTo>
                      <a:pt x="137" y="65"/>
                    </a:lnTo>
                    <a:lnTo>
                      <a:pt x="140" y="68"/>
                    </a:lnTo>
                    <a:lnTo>
                      <a:pt x="141" y="71"/>
                    </a:lnTo>
                    <a:lnTo>
                      <a:pt x="139" y="74"/>
                    </a:lnTo>
                    <a:lnTo>
                      <a:pt x="136" y="75"/>
                    </a:lnTo>
                    <a:lnTo>
                      <a:pt x="11" y="62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2" y="63"/>
                    </a:lnTo>
                    <a:lnTo>
                      <a:pt x="2" y="66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7710" name="Freeform 59"/>
              <p:cNvSpPr>
                <a:spLocks noChangeAspect="1"/>
              </p:cNvSpPr>
              <p:nvPr/>
            </p:nvSpPr>
            <p:spPr bwMode="auto">
              <a:xfrm>
                <a:off x="1326" y="1328"/>
                <a:ext cx="142" cy="74"/>
              </a:xfrm>
              <a:custGeom>
                <a:avLst/>
                <a:gdLst>
                  <a:gd name="T0" fmla="*/ 0 w 142"/>
                  <a:gd name="T1" fmla="*/ 0 h 74"/>
                  <a:gd name="T2" fmla="*/ 2 w 142"/>
                  <a:gd name="T3" fmla="*/ 2 h 74"/>
                  <a:gd name="T4" fmla="*/ 4 w 142"/>
                  <a:gd name="T5" fmla="*/ 4 h 74"/>
                  <a:gd name="T6" fmla="*/ 4 w 142"/>
                  <a:gd name="T7" fmla="*/ 5 h 74"/>
                  <a:gd name="T8" fmla="*/ 10 w 142"/>
                  <a:gd name="T9" fmla="*/ 8 h 74"/>
                  <a:gd name="T10" fmla="*/ 129 w 142"/>
                  <a:gd name="T11" fmla="*/ 57 h 74"/>
                  <a:gd name="T12" fmla="*/ 136 w 142"/>
                  <a:gd name="T13" fmla="*/ 59 h 74"/>
                  <a:gd name="T14" fmla="*/ 138 w 142"/>
                  <a:gd name="T15" fmla="*/ 62 h 74"/>
                  <a:gd name="T16" fmla="*/ 139 w 142"/>
                  <a:gd name="T17" fmla="*/ 66 h 74"/>
                  <a:gd name="T18" fmla="*/ 141 w 142"/>
                  <a:gd name="T19" fmla="*/ 68 h 74"/>
                  <a:gd name="T20" fmla="*/ 140 w 142"/>
                  <a:gd name="T21" fmla="*/ 70 h 74"/>
                  <a:gd name="T22" fmla="*/ 136 w 142"/>
                  <a:gd name="T23" fmla="*/ 73 h 74"/>
                  <a:gd name="T24" fmla="*/ 12 w 142"/>
                  <a:gd name="T25" fmla="*/ 59 h 74"/>
                  <a:gd name="T26" fmla="*/ 8 w 142"/>
                  <a:gd name="T27" fmla="*/ 59 h 74"/>
                  <a:gd name="T28" fmla="*/ 4 w 142"/>
                  <a:gd name="T29" fmla="*/ 59 h 74"/>
                  <a:gd name="T30" fmla="*/ 3 w 142"/>
                  <a:gd name="T31" fmla="*/ 59 h 74"/>
                  <a:gd name="T32" fmla="*/ 3 w 142"/>
                  <a:gd name="T33" fmla="*/ 61 h 74"/>
                  <a:gd name="T34" fmla="*/ 2 w 142"/>
                  <a:gd name="T35" fmla="*/ 64 h 7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2"/>
                  <a:gd name="T55" fmla="*/ 0 h 74"/>
                  <a:gd name="T56" fmla="*/ 142 w 142"/>
                  <a:gd name="T57" fmla="*/ 74 h 7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2" h="74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10" y="8"/>
                    </a:lnTo>
                    <a:lnTo>
                      <a:pt x="129" y="57"/>
                    </a:lnTo>
                    <a:lnTo>
                      <a:pt x="136" y="59"/>
                    </a:lnTo>
                    <a:lnTo>
                      <a:pt x="138" y="62"/>
                    </a:lnTo>
                    <a:lnTo>
                      <a:pt x="139" y="66"/>
                    </a:lnTo>
                    <a:lnTo>
                      <a:pt x="141" y="68"/>
                    </a:lnTo>
                    <a:lnTo>
                      <a:pt x="140" y="70"/>
                    </a:lnTo>
                    <a:lnTo>
                      <a:pt x="136" y="73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2" y="64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7711" name="Freeform 60"/>
              <p:cNvSpPr>
                <a:spLocks noChangeAspect="1"/>
              </p:cNvSpPr>
              <p:nvPr/>
            </p:nvSpPr>
            <p:spPr bwMode="auto">
              <a:xfrm>
                <a:off x="1326" y="1391"/>
                <a:ext cx="142" cy="73"/>
              </a:xfrm>
              <a:custGeom>
                <a:avLst/>
                <a:gdLst>
                  <a:gd name="T0" fmla="*/ 0 w 142"/>
                  <a:gd name="T1" fmla="*/ 0 h 73"/>
                  <a:gd name="T2" fmla="*/ 0 w 142"/>
                  <a:gd name="T3" fmla="*/ 3 h 73"/>
                  <a:gd name="T4" fmla="*/ 1 w 142"/>
                  <a:gd name="T5" fmla="*/ 7 h 73"/>
                  <a:gd name="T6" fmla="*/ 5 w 142"/>
                  <a:gd name="T7" fmla="*/ 9 h 73"/>
                  <a:gd name="T8" fmla="*/ 11 w 142"/>
                  <a:gd name="T9" fmla="*/ 10 h 73"/>
                  <a:gd name="T10" fmla="*/ 129 w 142"/>
                  <a:gd name="T11" fmla="*/ 59 h 73"/>
                  <a:gd name="T12" fmla="*/ 137 w 142"/>
                  <a:gd name="T13" fmla="*/ 61 h 73"/>
                  <a:gd name="T14" fmla="*/ 138 w 142"/>
                  <a:gd name="T15" fmla="*/ 63 h 73"/>
                  <a:gd name="T16" fmla="*/ 141 w 142"/>
                  <a:gd name="T17" fmla="*/ 67 h 73"/>
                  <a:gd name="T18" fmla="*/ 141 w 142"/>
                  <a:gd name="T19" fmla="*/ 69 h 73"/>
                  <a:gd name="T20" fmla="*/ 140 w 142"/>
                  <a:gd name="T21" fmla="*/ 72 h 73"/>
                  <a:gd name="T22" fmla="*/ 135 w 142"/>
                  <a:gd name="T23" fmla="*/ 72 h 73"/>
                  <a:gd name="T24" fmla="*/ 73 w 142"/>
                  <a:gd name="T25" fmla="*/ 65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2"/>
                  <a:gd name="T40" fmla="*/ 0 h 73"/>
                  <a:gd name="T41" fmla="*/ 142 w 142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2" h="73">
                    <a:moveTo>
                      <a:pt x="0" y="0"/>
                    </a:moveTo>
                    <a:lnTo>
                      <a:pt x="0" y="3"/>
                    </a:lnTo>
                    <a:lnTo>
                      <a:pt x="1" y="7"/>
                    </a:lnTo>
                    <a:lnTo>
                      <a:pt x="5" y="9"/>
                    </a:lnTo>
                    <a:lnTo>
                      <a:pt x="11" y="10"/>
                    </a:lnTo>
                    <a:lnTo>
                      <a:pt x="129" y="59"/>
                    </a:lnTo>
                    <a:lnTo>
                      <a:pt x="137" y="61"/>
                    </a:lnTo>
                    <a:lnTo>
                      <a:pt x="138" y="63"/>
                    </a:lnTo>
                    <a:lnTo>
                      <a:pt x="141" y="67"/>
                    </a:lnTo>
                    <a:lnTo>
                      <a:pt x="141" y="69"/>
                    </a:lnTo>
                    <a:lnTo>
                      <a:pt x="140" y="72"/>
                    </a:lnTo>
                    <a:lnTo>
                      <a:pt x="135" y="72"/>
                    </a:lnTo>
                    <a:lnTo>
                      <a:pt x="73" y="65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grpSp>
          <p:nvGrpSpPr>
            <p:cNvPr id="8" name="Group 61"/>
            <p:cNvGrpSpPr>
              <a:grpSpLocks noChangeAspect="1"/>
            </p:cNvGrpSpPr>
            <p:nvPr/>
          </p:nvGrpSpPr>
          <p:grpSpPr bwMode="auto">
            <a:xfrm rot="-2865258">
              <a:off x="2223" y="2612"/>
              <a:ext cx="75" cy="345"/>
              <a:chOff x="1324" y="1002"/>
              <a:chExt cx="146" cy="462"/>
            </a:xfrm>
          </p:grpSpPr>
          <p:sp>
            <p:nvSpPr>
              <p:cNvPr id="27698" name="Freeform 62"/>
              <p:cNvSpPr>
                <a:spLocks noChangeAspect="1"/>
              </p:cNvSpPr>
              <p:nvPr/>
            </p:nvSpPr>
            <p:spPr bwMode="auto">
              <a:xfrm>
                <a:off x="1326" y="1002"/>
                <a:ext cx="143" cy="75"/>
              </a:xfrm>
              <a:custGeom>
                <a:avLst/>
                <a:gdLst>
                  <a:gd name="T0" fmla="*/ 0 w 143"/>
                  <a:gd name="T1" fmla="*/ 0 h 75"/>
                  <a:gd name="T2" fmla="*/ 0 w 143"/>
                  <a:gd name="T3" fmla="*/ 4 h 75"/>
                  <a:gd name="T4" fmla="*/ 4 w 143"/>
                  <a:gd name="T5" fmla="*/ 7 h 75"/>
                  <a:gd name="T6" fmla="*/ 8 w 143"/>
                  <a:gd name="T7" fmla="*/ 9 h 75"/>
                  <a:gd name="T8" fmla="*/ 12 w 143"/>
                  <a:gd name="T9" fmla="*/ 11 h 75"/>
                  <a:gd name="T10" fmla="*/ 129 w 143"/>
                  <a:gd name="T11" fmla="*/ 58 h 75"/>
                  <a:gd name="T12" fmla="*/ 135 w 143"/>
                  <a:gd name="T13" fmla="*/ 60 h 75"/>
                  <a:gd name="T14" fmla="*/ 139 w 143"/>
                  <a:gd name="T15" fmla="*/ 63 h 75"/>
                  <a:gd name="T16" fmla="*/ 142 w 143"/>
                  <a:gd name="T17" fmla="*/ 65 h 75"/>
                  <a:gd name="T18" fmla="*/ 141 w 143"/>
                  <a:gd name="T19" fmla="*/ 69 h 75"/>
                  <a:gd name="T20" fmla="*/ 141 w 143"/>
                  <a:gd name="T21" fmla="*/ 71 h 75"/>
                  <a:gd name="T22" fmla="*/ 138 w 143"/>
                  <a:gd name="T23" fmla="*/ 74 h 75"/>
                  <a:gd name="T24" fmla="*/ 11 w 143"/>
                  <a:gd name="T25" fmla="*/ 60 h 75"/>
                  <a:gd name="T26" fmla="*/ 10 w 143"/>
                  <a:gd name="T27" fmla="*/ 61 h 75"/>
                  <a:gd name="T28" fmla="*/ 4 w 143"/>
                  <a:gd name="T29" fmla="*/ 59 h 75"/>
                  <a:gd name="T30" fmla="*/ 4 w 143"/>
                  <a:gd name="T31" fmla="*/ 60 h 75"/>
                  <a:gd name="T32" fmla="*/ 2 w 143"/>
                  <a:gd name="T33" fmla="*/ 62 h 75"/>
                  <a:gd name="T34" fmla="*/ 0 w 143"/>
                  <a:gd name="T35" fmla="*/ 65 h 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3"/>
                  <a:gd name="T55" fmla="*/ 0 h 75"/>
                  <a:gd name="T56" fmla="*/ 143 w 143"/>
                  <a:gd name="T57" fmla="*/ 75 h 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3" h="75">
                    <a:moveTo>
                      <a:pt x="0" y="0"/>
                    </a:moveTo>
                    <a:lnTo>
                      <a:pt x="0" y="4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2" y="11"/>
                    </a:lnTo>
                    <a:lnTo>
                      <a:pt x="129" y="58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1" y="69"/>
                    </a:lnTo>
                    <a:lnTo>
                      <a:pt x="141" y="71"/>
                    </a:lnTo>
                    <a:lnTo>
                      <a:pt x="138" y="74"/>
                    </a:lnTo>
                    <a:lnTo>
                      <a:pt x="11" y="60"/>
                    </a:lnTo>
                    <a:lnTo>
                      <a:pt x="10" y="61"/>
                    </a:lnTo>
                    <a:lnTo>
                      <a:pt x="4" y="59"/>
                    </a:lnTo>
                    <a:lnTo>
                      <a:pt x="4" y="60"/>
                    </a:lnTo>
                    <a:lnTo>
                      <a:pt x="2" y="62"/>
                    </a:lnTo>
                    <a:lnTo>
                      <a:pt x="0" y="65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7699" name="Freeform 63"/>
              <p:cNvSpPr>
                <a:spLocks noChangeAspect="1"/>
              </p:cNvSpPr>
              <p:nvPr/>
            </p:nvSpPr>
            <p:spPr bwMode="auto">
              <a:xfrm>
                <a:off x="1324" y="1069"/>
                <a:ext cx="143" cy="72"/>
              </a:xfrm>
              <a:custGeom>
                <a:avLst/>
                <a:gdLst>
                  <a:gd name="T0" fmla="*/ 0 w 143"/>
                  <a:gd name="T1" fmla="*/ 0 h 72"/>
                  <a:gd name="T2" fmla="*/ 1 w 143"/>
                  <a:gd name="T3" fmla="*/ 2 h 72"/>
                  <a:gd name="T4" fmla="*/ 4 w 143"/>
                  <a:gd name="T5" fmla="*/ 4 h 72"/>
                  <a:gd name="T6" fmla="*/ 6 w 143"/>
                  <a:gd name="T7" fmla="*/ 6 h 72"/>
                  <a:gd name="T8" fmla="*/ 10 w 143"/>
                  <a:gd name="T9" fmla="*/ 7 h 72"/>
                  <a:gd name="T10" fmla="*/ 133 w 143"/>
                  <a:gd name="T11" fmla="*/ 57 h 72"/>
                  <a:gd name="T12" fmla="*/ 137 w 143"/>
                  <a:gd name="T13" fmla="*/ 61 h 72"/>
                  <a:gd name="T14" fmla="*/ 140 w 143"/>
                  <a:gd name="T15" fmla="*/ 61 h 72"/>
                  <a:gd name="T16" fmla="*/ 141 w 143"/>
                  <a:gd name="T17" fmla="*/ 65 h 72"/>
                  <a:gd name="T18" fmla="*/ 141 w 143"/>
                  <a:gd name="T19" fmla="*/ 66 h 72"/>
                  <a:gd name="T20" fmla="*/ 142 w 143"/>
                  <a:gd name="T21" fmla="*/ 71 h 72"/>
                  <a:gd name="T22" fmla="*/ 137 w 143"/>
                  <a:gd name="T23" fmla="*/ 71 h 72"/>
                  <a:gd name="T24" fmla="*/ 12 w 143"/>
                  <a:gd name="T25" fmla="*/ 59 h 72"/>
                  <a:gd name="T26" fmla="*/ 7 w 143"/>
                  <a:gd name="T27" fmla="*/ 59 h 72"/>
                  <a:gd name="T28" fmla="*/ 6 w 143"/>
                  <a:gd name="T29" fmla="*/ 59 h 72"/>
                  <a:gd name="T30" fmla="*/ 4 w 143"/>
                  <a:gd name="T31" fmla="*/ 59 h 72"/>
                  <a:gd name="T32" fmla="*/ 1 w 143"/>
                  <a:gd name="T33" fmla="*/ 59 h 72"/>
                  <a:gd name="T34" fmla="*/ 0 w 143"/>
                  <a:gd name="T35" fmla="*/ 61 h 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3"/>
                  <a:gd name="T55" fmla="*/ 0 h 72"/>
                  <a:gd name="T56" fmla="*/ 143 w 143"/>
                  <a:gd name="T57" fmla="*/ 72 h 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3" h="72">
                    <a:moveTo>
                      <a:pt x="0" y="0"/>
                    </a:moveTo>
                    <a:lnTo>
                      <a:pt x="1" y="2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0" y="7"/>
                    </a:lnTo>
                    <a:lnTo>
                      <a:pt x="133" y="57"/>
                    </a:lnTo>
                    <a:lnTo>
                      <a:pt x="137" y="61"/>
                    </a:lnTo>
                    <a:lnTo>
                      <a:pt x="140" y="61"/>
                    </a:lnTo>
                    <a:lnTo>
                      <a:pt x="141" y="65"/>
                    </a:lnTo>
                    <a:lnTo>
                      <a:pt x="141" y="66"/>
                    </a:lnTo>
                    <a:lnTo>
                      <a:pt x="142" y="71"/>
                    </a:lnTo>
                    <a:lnTo>
                      <a:pt x="137" y="71"/>
                    </a:lnTo>
                    <a:lnTo>
                      <a:pt x="12" y="59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4" y="59"/>
                    </a:lnTo>
                    <a:lnTo>
                      <a:pt x="1" y="59"/>
                    </a:lnTo>
                    <a:lnTo>
                      <a:pt x="0" y="61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7700" name="Freeform 64"/>
              <p:cNvSpPr>
                <a:spLocks noChangeAspect="1"/>
              </p:cNvSpPr>
              <p:nvPr/>
            </p:nvSpPr>
            <p:spPr bwMode="auto">
              <a:xfrm>
                <a:off x="1326" y="1131"/>
                <a:ext cx="144" cy="76"/>
              </a:xfrm>
              <a:custGeom>
                <a:avLst/>
                <a:gdLst>
                  <a:gd name="T0" fmla="*/ 0 w 144"/>
                  <a:gd name="T1" fmla="*/ 0 h 76"/>
                  <a:gd name="T2" fmla="*/ 0 w 144"/>
                  <a:gd name="T3" fmla="*/ 3 h 76"/>
                  <a:gd name="T4" fmla="*/ 2 w 144"/>
                  <a:gd name="T5" fmla="*/ 7 h 76"/>
                  <a:gd name="T6" fmla="*/ 7 w 144"/>
                  <a:gd name="T7" fmla="*/ 9 h 76"/>
                  <a:gd name="T8" fmla="*/ 10 w 144"/>
                  <a:gd name="T9" fmla="*/ 11 h 76"/>
                  <a:gd name="T10" fmla="*/ 133 w 144"/>
                  <a:gd name="T11" fmla="*/ 59 h 76"/>
                  <a:gd name="T12" fmla="*/ 136 w 144"/>
                  <a:gd name="T13" fmla="*/ 63 h 76"/>
                  <a:gd name="T14" fmla="*/ 139 w 144"/>
                  <a:gd name="T15" fmla="*/ 65 h 76"/>
                  <a:gd name="T16" fmla="*/ 143 w 144"/>
                  <a:gd name="T17" fmla="*/ 67 h 76"/>
                  <a:gd name="T18" fmla="*/ 143 w 144"/>
                  <a:gd name="T19" fmla="*/ 71 h 76"/>
                  <a:gd name="T20" fmla="*/ 141 w 144"/>
                  <a:gd name="T21" fmla="*/ 74 h 76"/>
                  <a:gd name="T22" fmla="*/ 138 w 144"/>
                  <a:gd name="T23" fmla="*/ 75 h 76"/>
                  <a:gd name="T24" fmla="*/ 9 w 144"/>
                  <a:gd name="T25" fmla="*/ 63 h 76"/>
                  <a:gd name="T26" fmla="*/ 6 w 144"/>
                  <a:gd name="T27" fmla="*/ 62 h 76"/>
                  <a:gd name="T28" fmla="*/ 6 w 144"/>
                  <a:gd name="T29" fmla="*/ 63 h 76"/>
                  <a:gd name="T30" fmla="*/ 3 w 144"/>
                  <a:gd name="T31" fmla="*/ 62 h 76"/>
                  <a:gd name="T32" fmla="*/ 0 w 144"/>
                  <a:gd name="T33" fmla="*/ 64 h 76"/>
                  <a:gd name="T34" fmla="*/ 0 w 144"/>
                  <a:gd name="T35" fmla="*/ 66 h 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76"/>
                  <a:gd name="T56" fmla="*/ 144 w 144"/>
                  <a:gd name="T57" fmla="*/ 76 h 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76">
                    <a:moveTo>
                      <a:pt x="0" y="0"/>
                    </a:moveTo>
                    <a:lnTo>
                      <a:pt x="0" y="3"/>
                    </a:lnTo>
                    <a:lnTo>
                      <a:pt x="2" y="7"/>
                    </a:lnTo>
                    <a:lnTo>
                      <a:pt x="7" y="9"/>
                    </a:lnTo>
                    <a:lnTo>
                      <a:pt x="10" y="11"/>
                    </a:lnTo>
                    <a:lnTo>
                      <a:pt x="133" y="59"/>
                    </a:lnTo>
                    <a:lnTo>
                      <a:pt x="136" y="63"/>
                    </a:lnTo>
                    <a:lnTo>
                      <a:pt x="139" y="65"/>
                    </a:lnTo>
                    <a:lnTo>
                      <a:pt x="143" y="67"/>
                    </a:lnTo>
                    <a:lnTo>
                      <a:pt x="143" y="71"/>
                    </a:lnTo>
                    <a:lnTo>
                      <a:pt x="141" y="74"/>
                    </a:lnTo>
                    <a:lnTo>
                      <a:pt x="138" y="75"/>
                    </a:lnTo>
                    <a:lnTo>
                      <a:pt x="9" y="63"/>
                    </a:lnTo>
                    <a:lnTo>
                      <a:pt x="6" y="62"/>
                    </a:lnTo>
                    <a:lnTo>
                      <a:pt x="6" y="63"/>
                    </a:lnTo>
                    <a:lnTo>
                      <a:pt x="3" y="62"/>
                    </a:lnTo>
                    <a:lnTo>
                      <a:pt x="0" y="64"/>
                    </a:lnTo>
                    <a:lnTo>
                      <a:pt x="0" y="66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7701" name="Freeform 65"/>
              <p:cNvSpPr>
                <a:spLocks noChangeAspect="1"/>
              </p:cNvSpPr>
              <p:nvPr/>
            </p:nvSpPr>
            <p:spPr bwMode="auto">
              <a:xfrm>
                <a:off x="1325" y="1202"/>
                <a:ext cx="144" cy="70"/>
              </a:xfrm>
              <a:custGeom>
                <a:avLst/>
                <a:gdLst>
                  <a:gd name="T0" fmla="*/ 0 w 144"/>
                  <a:gd name="T1" fmla="*/ 0 h 70"/>
                  <a:gd name="T2" fmla="*/ 0 w 144"/>
                  <a:gd name="T3" fmla="*/ 0 h 70"/>
                  <a:gd name="T4" fmla="*/ 4 w 144"/>
                  <a:gd name="T5" fmla="*/ 4 h 70"/>
                  <a:gd name="T6" fmla="*/ 6 w 144"/>
                  <a:gd name="T7" fmla="*/ 6 h 70"/>
                  <a:gd name="T8" fmla="*/ 11 w 144"/>
                  <a:gd name="T9" fmla="*/ 7 h 70"/>
                  <a:gd name="T10" fmla="*/ 131 w 144"/>
                  <a:gd name="T11" fmla="*/ 54 h 70"/>
                  <a:gd name="T12" fmla="*/ 136 w 144"/>
                  <a:gd name="T13" fmla="*/ 58 h 70"/>
                  <a:gd name="T14" fmla="*/ 139 w 144"/>
                  <a:gd name="T15" fmla="*/ 59 h 70"/>
                  <a:gd name="T16" fmla="*/ 143 w 144"/>
                  <a:gd name="T17" fmla="*/ 63 h 70"/>
                  <a:gd name="T18" fmla="*/ 143 w 144"/>
                  <a:gd name="T19" fmla="*/ 66 h 70"/>
                  <a:gd name="T20" fmla="*/ 140 w 144"/>
                  <a:gd name="T21" fmla="*/ 69 h 70"/>
                  <a:gd name="T22" fmla="*/ 138 w 144"/>
                  <a:gd name="T23" fmla="*/ 69 h 70"/>
                  <a:gd name="T24" fmla="*/ 11 w 144"/>
                  <a:gd name="T25" fmla="*/ 57 h 70"/>
                  <a:gd name="T26" fmla="*/ 7 w 144"/>
                  <a:gd name="T27" fmla="*/ 58 h 70"/>
                  <a:gd name="T28" fmla="*/ 4 w 144"/>
                  <a:gd name="T29" fmla="*/ 57 h 70"/>
                  <a:gd name="T30" fmla="*/ 1 w 144"/>
                  <a:gd name="T31" fmla="*/ 57 h 70"/>
                  <a:gd name="T32" fmla="*/ 1 w 144"/>
                  <a:gd name="T33" fmla="*/ 59 h 70"/>
                  <a:gd name="T34" fmla="*/ 0 w 144"/>
                  <a:gd name="T35" fmla="*/ 62 h 7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70"/>
                  <a:gd name="T56" fmla="*/ 144 w 144"/>
                  <a:gd name="T57" fmla="*/ 70 h 7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70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1" y="7"/>
                    </a:lnTo>
                    <a:lnTo>
                      <a:pt x="131" y="54"/>
                    </a:lnTo>
                    <a:lnTo>
                      <a:pt x="136" y="58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3" y="66"/>
                    </a:lnTo>
                    <a:lnTo>
                      <a:pt x="140" y="69"/>
                    </a:lnTo>
                    <a:lnTo>
                      <a:pt x="138" y="69"/>
                    </a:lnTo>
                    <a:lnTo>
                      <a:pt x="11" y="57"/>
                    </a:lnTo>
                    <a:lnTo>
                      <a:pt x="7" y="58"/>
                    </a:lnTo>
                    <a:lnTo>
                      <a:pt x="4" y="57"/>
                    </a:lnTo>
                    <a:lnTo>
                      <a:pt x="1" y="57"/>
                    </a:lnTo>
                    <a:lnTo>
                      <a:pt x="1" y="59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7702" name="Freeform 66"/>
              <p:cNvSpPr>
                <a:spLocks noChangeAspect="1"/>
              </p:cNvSpPr>
              <p:nvPr/>
            </p:nvSpPr>
            <p:spPr bwMode="auto">
              <a:xfrm>
                <a:off x="1327" y="1260"/>
                <a:ext cx="142" cy="76"/>
              </a:xfrm>
              <a:custGeom>
                <a:avLst/>
                <a:gdLst>
                  <a:gd name="T0" fmla="*/ 0 w 142"/>
                  <a:gd name="T1" fmla="*/ 0 h 76"/>
                  <a:gd name="T2" fmla="*/ 0 w 142"/>
                  <a:gd name="T3" fmla="*/ 4 h 76"/>
                  <a:gd name="T4" fmla="*/ 3 w 142"/>
                  <a:gd name="T5" fmla="*/ 7 h 76"/>
                  <a:gd name="T6" fmla="*/ 6 w 142"/>
                  <a:gd name="T7" fmla="*/ 8 h 76"/>
                  <a:gd name="T8" fmla="*/ 11 w 142"/>
                  <a:gd name="T9" fmla="*/ 11 h 76"/>
                  <a:gd name="T10" fmla="*/ 132 w 142"/>
                  <a:gd name="T11" fmla="*/ 61 h 76"/>
                  <a:gd name="T12" fmla="*/ 137 w 142"/>
                  <a:gd name="T13" fmla="*/ 64 h 76"/>
                  <a:gd name="T14" fmla="*/ 137 w 142"/>
                  <a:gd name="T15" fmla="*/ 65 h 76"/>
                  <a:gd name="T16" fmla="*/ 140 w 142"/>
                  <a:gd name="T17" fmla="*/ 68 h 76"/>
                  <a:gd name="T18" fmla="*/ 141 w 142"/>
                  <a:gd name="T19" fmla="*/ 71 h 76"/>
                  <a:gd name="T20" fmla="*/ 139 w 142"/>
                  <a:gd name="T21" fmla="*/ 74 h 76"/>
                  <a:gd name="T22" fmla="*/ 136 w 142"/>
                  <a:gd name="T23" fmla="*/ 75 h 76"/>
                  <a:gd name="T24" fmla="*/ 11 w 142"/>
                  <a:gd name="T25" fmla="*/ 62 h 76"/>
                  <a:gd name="T26" fmla="*/ 8 w 142"/>
                  <a:gd name="T27" fmla="*/ 62 h 76"/>
                  <a:gd name="T28" fmla="*/ 6 w 142"/>
                  <a:gd name="T29" fmla="*/ 62 h 76"/>
                  <a:gd name="T30" fmla="*/ 4 w 142"/>
                  <a:gd name="T31" fmla="*/ 62 h 76"/>
                  <a:gd name="T32" fmla="*/ 2 w 142"/>
                  <a:gd name="T33" fmla="*/ 63 h 76"/>
                  <a:gd name="T34" fmla="*/ 2 w 142"/>
                  <a:gd name="T35" fmla="*/ 66 h 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2"/>
                  <a:gd name="T55" fmla="*/ 0 h 76"/>
                  <a:gd name="T56" fmla="*/ 142 w 142"/>
                  <a:gd name="T57" fmla="*/ 76 h 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2" h="76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6" y="8"/>
                    </a:lnTo>
                    <a:lnTo>
                      <a:pt x="11" y="11"/>
                    </a:lnTo>
                    <a:lnTo>
                      <a:pt x="132" y="61"/>
                    </a:lnTo>
                    <a:lnTo>
                      <a:pt x="137" y="64"/>
                    </a:lnTo>
                    <a:lnTo>
                      <a:pt x="137" y="65"/>
                    </a:lnTo>
                    <a:lnTo>
                      <a:pt x="140" y="68"/>
                    </a:lnTo>
                    <a:lnTo>
                      <a:pt x="141" y="71"/>
                    </a:lnTo>
                    <a:lnTo>
                      <a:pt x="139" y="74"/>
                    </a:lnTo>
                    <a:lnTo>
                      <a:pt x="136" y="75"/>
                    </a:lnTo>
                    <a:lnTo>
                      <a:pt x="11" y="62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2" y="63"/>
                    </a:lnTo>
                    <a:lnTo>
                      <a:pt x="2" y="66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7703" name="Freeform 67"/>
              <p:cNvSpPr>
                <a:spLocks noChangeAspect="1"/>
              </p:cNvSpPr>
              <p:nvPr/>
            </p:nvSpPr>
            <p:spPr bwMode="auto">
              <a:xfrm>
                <a:off x="1326" y="1328"/>
                <a:ext cx="142" cy="74"/>
              </a:xfrm>
              <a:custGeom>
                <a:avLst/>
                <a:gdLst>
                  <a:gd name="T0" fmla="*/ 0 w 142"/>
                  <a:gd name="T1" fmla="*/ 0 h 74"/>
                  <a:gd name="T2" fmla="*/ 2 w 142"/>
                  <a:gd name="T3" fmla="*/ 2 h 74"/>
                  <a:gd name="T4" fmla="*/ 4 w 142"/>
                  <a:gd name="T5" fmla="*/ 4 h 74"/>
                  <a:gd name="T6" fmla="*/ 4 w 142"/>
                  <a:gd name="T7" fmla="*/ 5 h 74"/>
                  <a:gd name="T8" fmla="*/ 10 w 142"/>
                  <a:gd name="T9" fmla="*/ 8 h 74"/>
                  <a:gd name="T10" fmla="*/ 129 w 142"/>
                  <a:gd name="T11" fmla="*/ 57 h 74"/>
                  <a:gd name="T12" fmla="*/ 136 w 142"/>
                  <a:gd name="T13" fmla="*/ 59 h 74"/>
                  <a:gd name="T14" fmla="*/ 138 w 142"/>
                  <a:gd name="T15" fmla="*/ 62 h 74"/>
                  <a:gd name="T16" fmla="*/ 139 w 142"/>
                  <a:gd name="T17" fmla="*/ 66 h 74"/>
                  <a:gd name="T18" fmla="*/ 141 w 142"/>
                  <a:gd name="T19" fmla="*/ 68 h 74"/>
                  <a:gd name="T20" fmla="*/ 140 w 142"/>
                  <a:gd name="T21" fmla="*/ 70 h 74"/>
                  <a:gd name="T22" fmla="*/ 136 w 142"/>
                  <a:gd name="T23" fmla="*/ 73 h 74"/>
                  <a:gd name="T24" fmla="*/ 12 w 142"/>
                  <a:gd name="T25" fmla="*/ 59 h 74"/>
                  <a:gd name="T26" fmla="*/ 8 w 142"/>
                  <a:gd name="T27" fmla="*/ 59 h 74"/>
                  <a:gd name="T28" fmla="*/ 4 w 142"/>
                  <a:gd name="T29" fmla="*/ 59 h 74"/>
                  <a:gd name="T30" fmla="*/ 3 w 142"/>
                  <a:gd name="T31" fmla="*/ 59 h 74"/>
                  <a:gd name="T32" fmla="*/ 3 w 142"/>
                  <a:gd name="T33" fmla="*/ 61 h 74"/>
                  <a:gd name="T34" fmla="*/ 2 w 142"/>
                  <a:gd name="T35" fmla="*/ 64 h 7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2"/>
                  <a:gd name="T55" fmla="*/ 0 h 74"/>
                  <a:gd name="T56" fmla="*/ 142 w 142"/>
                  <a:gd name="T57" fmla="*/ 74 h 7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2" h="74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10" y="8"/>
                    </a:lnTo>
                    <a:lnTo>
                      <a:pt x="129" y="57"/>
                    </a:lnTo>
                    <a:lnTo>
                      <a:pt x="136" y="59"/>
                    </a:lnTo>
                    <a:lnTo>
                      <a:pt x="138" y="62"/>
                    </a:lnTo>
                    <a:lnTo>
                      <a:pt x="139" y="66"/>
                    </a:lnTo>
                    <a:lnTo>
                      <a:pt x="141" y="68"/>
                    </a:lnTo>
                    <a:lnTo>
                      <a:pt x="140" y="70"/>
                    </a:lnTo>
                    <a:lnTo>
                      <a:pt x="136" y="73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2" y="64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7704" name="Freeform 68"/>
              <p:cNvSpPr>
                <a:spLocks noChangeAspect="1"/>
              </p:cNvSpPr>
              <p:nvPr/>
            </p:nvSpPr>
            <p:spPr bwMode="auto">
              <a:xfrm>
                <a:off x="1326" y="1391"/>
                <a:ext cx="142" cy="73"/>
              </a:xfrm>
              <a:custGeom>
                <a:avLst/>
                <a:gdLst>
                  <a:gd name="T0" fmla="*/ 0 w 142"/>
                  <a:gd name="T1" fmla="*/ 0 h 73"/>
                  <a:gd name="T2" fmla="*/ 0 w 142"/>
                  <a:gd name="T3" fmla="*/ 3 h 73"/>
                  <a:gd name="T4" fmla="*/ 1 w 142"/>
                  <a:gd name="T5" fmla="*/ 7 h 73"/>
                  <a:gd name="T6" fmla="*/ 5 w 142"/>
                  <a:gd name="T7" fmla="*/ 9 h 73"/>
                  <a:gd name="T8" fmla="*/ 11 w 142"/>
                  <a:gd name="T9" fmla="*/ 10 h 73"/>
                  <a:gd name="T10" fmla="*/ 129 w 142"/>
                  <a:gd name="T11" fmla="*/ 59 h 73"/>
                  <a:gd name="T12" fmla="*/ 137 w 142"/>
                  <a:gd name="T13" fmla="*/ 61 h 73"/>
                  <a:gd name="T14" fmla="*/ 138 w 142"/>
                  <a:gd name="T15" fmla="*/ 63 h 73"/>
                  <a:gd name="T16" fmla="*/ 141 w 142"/>
                  <a:gd name="T17" fmla="*/ 67 h 73"/>
                  <a:gd name="T18" fmla="*/ 141 w 142"/>
                  <a:gd name="T19" fmla="*/ 69 h 73"/>
                  <a:gd name="T20" fmla="*/ 140 w 142"/>
                  <a:gd name="T21" fmla="*/ 72 h 73"/>
                  <a:gd name="T22" fmla="*/ 135 w 142"/>
                  <a:gd name="T23" fmla="*/ 72 h 73"/>
                  <a:gd name="T24" fmla="*/ 73 w 142"/>
                  <a:gd name="T25" fmla="*/ 65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2"/>
                  <a:gd name="T40" fmla="*/ 0 h 73"/>
                  <a:gd name="T41" fmla="*/ 142 w 142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2" h="73">
                    <a:moveTo>
                      <a:pt x="0" y="0"/>
                    </a:moveTo>
                    <a:lnTo>
                      <a:pt x="0" y="3"/>
                    </a:lnTo>
                    <a:lnTo>
                      <a:pt x="1" y="7"/>
                    </a:lnTo>
                    <a:lnTo>
                      <a:pt x="5" y="9"/>
                    </a:lnTo>
                    <a:lnTo>
                      <a:pt x="11" y="10"/>
                    </a:lnTo>
                    <a:lnTo>
                      <a:pt x="129" y="59"/>
                    </a:lnTo>
                    <a:lnTo>
                      <a:pt x="137" y="61"/>
                    </a:lnTo>
                    <a:lnTo>
                      <a:pt x="138" y="63"/>
                    </a:lnTo>
                    <a:lnTo>
                      <a:pt x="141" y="67"/>
                    </a:lnTo>
                    <a:lnTo>
                      <a:pt x="141" y="69"/>
                    </a:lnTo>
                    <a:lnTo>
                      <a:pt x="140" y="72"/>
                    </a:lnTo>
                    <a:lnTo>
                      <a:pt x="135" y="72"/>
                    </a:lnTo>
                    <a:lnTo>
                      <a:pt x="73" y="65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27689" name="Oval 69"/>
            <p:cNvSpPr>
              <a:spLocks noChangeAspect="1" noChangeArrowheads="1"/>
            </p:cNvSpPr>
            <p:nvPr/>
          </p:nvSpPr>
          <p:spPr bwMode="auto">
            <a:xfrm>
              <a:off x="2215" y="2882"/>
              <a:ext cx="633" cy="29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9999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690" name="Line 70"/>
            <p:cNvSpPr>
              <a:spLocks noChangeShapeType="1"/>
            </p:cNvSpPr>
            <p:nvPr/>
          </p:nvSpPr>
          <p:spPr bwMode="auto">
            <a:xfrm rot="20254384" flipV="1">
              <a:off x="2059" y="2539"/>
              <a:ext cx="300" cy="114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91" name="Line 71"/>
            <p:cNvSpPr>
              <a:spLocks noChangeShapeType="1"/>
            </p:cNvSpPr>
            <p:nvPr/>
          </p:nvSpPr>
          <p:spPr bwMode="auto">
            <a:xfrm flipH="1">
              <a:off x="1837" y="2707"/>
              <a:ext cx="264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92" name="Text Box 72"/>
            <p:cNvSpPr txBox="1">
              <a:spLocks noChangeArrowheads="1"/>
            </p:cNvSpPr>
            <p:nvPr/>
          </p:nvSpPr>
          <p:spPr bwMode="auto">
            <a:xfrm>
              <a:off x="2464" y="2908"/>
              <a:ext cx="116" cy="248"/>
            </a:xfrm>
            <a:prstGeom prst="rect">
              <a:avLst/>
            </a:prstGeom>
            <a:noFill/>
            <a:ln w="25400" cap="rnd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endParaRPr lang="fr-FR" b="1">
                <a:latin typeface="Calibri" charset="0"/>
              </a:endParaRPr>
            </a:p>
          </p:txBody>
        </p:sp>
        <p:sp>
          <p:nvSpPr>
            <p:cNvPr id="27693" name="Rectangle 73"/>
            <p:cNvSpPr>
              <a:spLocks noChangeArrowheads="1"/>
            </p:cNvSpPr>
            <p:nvPr/>
          </p:nvSpPr>
          <p:spPr bwMode="auto">
            <a:xfrm>
              <a:off x="1841" y="2513"/>
              <a:ext cx="206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>
                  <a:solidFill>
                    <a:srgbClr val="000000"/>
                  </a:solidFill>
                  <a:latin typeface="Calibri" charset="0"/>
                </a:rPr>
                <a:t>k</a:t>
              </a:r>
            </a:p>
          </p:txBody>
        </p:sp>
        <p:sp>
          <p:nvSpPr>
            <p:cNvPr id="27694" name="Text Box 74"/>
            <p:cNvSpPr txBox="1">
              <a:spLocks noChangeArrowheads="1"/>
            </p:cNvSpPr>
            <p:nvPr/>
          </p:nvSpPr>
          <p:spPr bwMode="auto">
            <a:xfrm>
              <a:off x="2032" y="2825"/>
              <a:ext cx="214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>
                  <a:solidFill>
                    <a:srgbClr val="000000"/>
                  </a:solidFill>
                  <a:latin typeface="Calibri" charset="0"/>
                </a:rPr>
                <a:t>p</a:t>
              </a:r>
            </a:p>
          </p:txBody>
        </p:sp>
        <p:sp>
          <p:nvSpPr>
            <p:cNvPr id="27695" name="Text Box 75"/>
            <p:cNvSpPr txBox="1">
              <a:spLocks noChangeArrowheads="1"/>
            </p:cNvSpPr>
            <p:nvPr/>
          </p:nvSpPr>
          <p:spPr bwMode="auto">
            <a:xfrm>
              <a:off x="2874" y="2825"/>
              <a:ext cx="246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>
                  <a:solidFill>
                    <a:srgbClr val="000000"/>
                  </a:solidFill>
                  <a:latin typeface="Calibri" charset="0"/>
                </a:rPr>
                <a:t>p’</a:t>
              </a:r>
            </a:p>
          </p:txBody>
        </p:sp>
        <p:sp>
          <p:nvSpPr>
            <p:cNvPr id="27696" name="Rectangle 76"/>
            <p:cNvSpPr>
              <a:spLocks noChangeArrowheads="1"/>
            </p:cNvSpPr>
            <p:nvPr/>
          </p:nvSpPr>
          <p:spPr bwMode="auto">
            <a:xfrm>
              <a:off x="2265" y="2456"/>
              <a:ext cx="238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>
                  <a:solidFill>
                    <a:srgbClr val="000000"/>
                  </a:solidFill>
                  <a:latin typeface="Calibri" charset="0"/>
                </a:rPr>
                <a:t>k’</a:t>
              </a:r>
            </a:p>
          </p:txBody>
        </p:sp>
        <p:sp>
          <p:nvSpPr>
            <p:cNvPr id="27697" name="Rectangle 77"/>
            <p:cNvSpPr>
              <a:spLocks noChangeArrowheads="1"/>
            </p:cNvSpPr>
            <p:nvPr/>
          </p:nvSpPr>
          <p:spPr bwMode="auto">
            <a:xfrm>
              <a:off x="2954" y="2560"/>
              <a:ext cx="246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>
                  <a:solidFill>
                    <a:srgbClr val="000000"/>
                  </a:solidFill>
                  <a:latin typeface="Calibri" charset="0"/>
                </a:rPr>
                <a:t>q’</a:t>
              </a:r>
            </a:p>
          </p:txBody>
        </p:sp>
      </p:grpSp>
      <p:sp>
        <p:nvSpPr>
          <p:cNvPr id="27675" name="Text Box 78"/>
          <p:cNvSpPr txBox="1">
            <a:spLocks noChangeArrowheads="1"/>
          </p:cNvSpPr>
          <p:nvPr/>
        </p:nvSpPr>
        <p:spPr bwMode="auto">
          <a:xfrm>
            <a:off x="2960688" y="6211888"/>
            <a:ext cx="339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000000"/>
                </a:solidFill>
                <a:latin typeface="Calibri" charset="0"/>
              </a:rPr>
              <a:t>p</a:t>
            </a:r>
          </a:p>
        </p:txBody>
      </p:sp>
      <p:sp>
        <p:nvSpPr>
          <p:cNvPr id="27676" name="Text Box 79"/>
          <p:cNvSpPr txBox="1">
            <a:spLocks noChangeArrowheads="1"/>
          </p:cNvSpPr>
          <p:nvPr/>
        </p:nvSpPr>
        <p:spPr bwMode="auto">
          <a:xfrm>
            <a:off x="4297363" y="6211888"/>
            <a:ext cx="390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000000"/>
                </a:solidFill>
                <a:latin typeface="Calibri" charset="0"/>
              </a:rPr>
              <a:t>p’</a:t>
            </a:r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4857750" y="5737225"/>
          <a:ext cx="3957638" cy="687388"/>
        </p:xfrm>
        <a:graphic>
          <a:graphicData uri="http://schemas.openxmlformats.org/presentationml/2006/ole">
            <p:oleObj spid="_x0000_s35843" name="Equation" r:id="rId5" imgW="2260440" imgH="419040" progId="Equation.3">
              <p:embed/>
            </p:oleObj>
          </a:graphicData>
        </a:graphic>
      </p:graphicFrame>
      <p:sp>
        <p:nvSpPr>
          <p:cNvPr id="27677" name="Text Box 81"/>
          <p:cNvSpPr txBox="1">
            <a:spLocks noChangeArrowheads="1"/>
          </p:cNvSpPr>
          <p:nvPr/>
        </p:nvSpPr>
        <p:spPr bwMode="auto">
          <a:xfrm>
            <a:off x="4822825" y="6084888"/>
            <a:ext cx="1035050" cy="338137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</a:rPr>
              <a:t>amplitude</a:t>
            </a:r>
          </a:p>
        </p:txBody>
      </p:sp>
      <p:sp>
        <p:nvSpPr>
          <p:cNvPr id="27678" name="Text Box 82"/>
          <p:cNvSpPr txBox="1">
            <a:spLocks noChangeArrowheads="1"/>
          </p:cNvSpPr>
          <p:nvPr/>
        </p:nvSpPr>
        <p:spPr bwMode="auto">
          <a:xfrm>
            <a:off x="307975" y="3179763"/>
            <a:ext cx="3506788" cy="9239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charset="0"/>
              </a:rPr>
              <a:t>Deeply Virtual Compton Scattering</a:t>
            </a:r>
          </a:p>
          <a:p>
            <a:r>
              <a:rPr lang="en-US" b="1">
                <a:solidFill>
                  <a:srgbClr val="000000"/>
                </a:solidFill>
                <a:latin typeface="Calibri" charset="0"/>
              </a:rPr>
              <a:t>is the simplest hard exclusive</a:t>
            </a:r>
          </a:p>
          <a:p>
            <a:r>
              <a:rPr lang="en-US" b="1">
                <a:solidFill>
                  <a:srgbClr val="000000"/>
                </a:solidFill>
                <a:latin typeface="Calibri" charset="0"/>
              </a:rPr>
              <a:t>process involving GPDs</a:t>
            </a:r>
          </a:p>
        </p:txBody>
      </p:sp>
      <p:grpSp>
        <p:nvGrpSpPr>
          <p:cNvPr id="9" name="Group 83"/>
          <p:cNvGrpSpPr>
            <a:grpSpLocks/>
          </p:cNvGrpSpPr>
          <p:nvPr/>
        </p:nvGrpSpPr>
        <p:grpSpPr bwMode="auto">
          <a:xfrm>
            <a:off x="47625" y="2012950"/>
            <a:ext cx="5867400" cy="858838"/>
            <a:chOff x="330" y="1416"/>
            <a:chExt cx="3696" cy="578"/>
          </a:xfrm>
        </p:grpSpPr>
        <p:graphicFrame>
          <p:nvGraphicFramePr>
            <p:cNvPr id="27652" name="Object 4"/>
            <p:cNvGraphicFramePr>
              <a:graphicFrameLocks noChangeAspect="1"/>
            </p:cNvGraphicFramePr>
            <p:nvPr/>
          </p:nvGraphicFramePr>
          <p:xfrm>
            <a:off x="330" y="1662"/>
            <a:ext cx="3605" cy="332"/>
          </p:xfrm>
          <a:graphic>
            <a:graphicData uri="http://schemas.openxmlformats.org/presentationml/2006/ole">
              <p:oleObj spid="_x0000_s35844" name="Equation" r:id="rId6" imgW="2908080" imgH="266400" progId="Equation.3">
                <p:embed/>
              </p:oleObj>
            </a:graphicData>
          </a:graphic>
        </p:graphicFrame>
        <p:graphicFrame>
          <p:nvGraphicFramePr>
            <p:cNvPr id="27653" name="Object 5"/>
            <p:cNvGraphicFramePr>
              <a:graphicFrameLocks noChangeAspect="1"/>
            </p:cNvGraphicFramePr>
            <p:nvPr/>
          </p:nvGraphicFramePr>
          <p:xfrm>
            <a:off x="434" y="1416"/>
            <a:ext cx="3592" cy="316"/>
          </p:xfrm>
          <a:graphic>
            <a:graphicData uri="http://schemas.openxmlformats.org/presentationml/2006/ole">
              <p:oleObj spid="_x0000_s35845" name="Equation" r:id="rId7" imgW="2895480" imgH="253800" progId="">
                <p:embed/>
              </p:oleObj>
            </a:graphicData>
          </a:graphic>
        </p:graphicFrame>
        <p:sp>
          <p:nvSpPr>
            <p:cNvPr id="27684" name="Rectangle 86"/>
            <p:cNvSpPr>
              <a:spLocks noChangeArrowheads="1"/>
            </p:cNvSpPr>
            <p:nvPr/>
          </p:nvSpPr>
          <p:spPr bwMode="auto">
            <a:xfrm>
              <a:off x="2981" y="1454"/>
              <a:ext cx="1032" cy="4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27680" name="Text Box 87"/>
          <p:cNvSpPr txBox="1">
            <a:spLocks noChangeArrowheads="1"/>
          </p:cNvSpPr>
          <p:nvPr/>
        </p:nvSpPr>
        <p:spPr bwMode="auto">
          <a:xfrm>
            <a:off x="7531100" y="2820988"/>
            <a:ext cx="16208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000000"/>
                </a:solidFill>
                <a:latin typeface="Calibri" charset="0"/>
              </a:rPr>
              <a:t>Model by</a:t>
            </a:r>
          </a:p>
          <a:p>
            <a:r>
              <a:rPr lang="en-US" sz="1600" i="1">
                <a:solidFill>
                  <a:srgbClr val="000000"/>
                </a:solidFill>
                <a:latin typeface="Calibri" charset="0"/>
              </a:rPr>
              <a:t>Goeke, Polyakov,</a:t>
            </a:r>
          </a:p>
          <a:p>
            <a:r>
              <a:rPr lang="en-US" sz="1600" i="1">
                <a:solidFill>
                  <a:srgbClr val="000000"/>
                </a:solidFill>
                <a:latin typeface="Calibri" charset="0"/>
              </a:rPr>
              <a:t>Vanderhaeghen</a:t>
            </a:r>
          </a:p>
        </p:txBody>
      </p:sp>
      <p:sp>
        <p:nvSpPr>
          <p:cNvPr id="27681" name="Text Box 88"/>
          <p:cNvSpPr txBox="1">
            <a:spLocks noChangeArrowheads="1"/>
          </p:cNvSpPr>
          <p:nvPr/>
        </p:nvSpPr>
        <p:spPr bwMode="auto">
          <a:xfrm>
            <a:off x="0" y="100013"/>
            <a:ext cx="9144000" cy="461962"/>
          </a:xfrm>
          <a:prstGeom prst="rect">
            <a:avLst/>
          </a:prstGeom>
          <a:solidFill>
            <a:srgbClr val="00009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 charset="0"/>
              </a:rPr>
              <a:t>Generalized Parton Distributions, Deeply Virtual Compton Scattering</a:t>
            </a:r>
          </a:p>
        </p:txBody>
      </p:sp>
      <p:sp>
        <p:nvSpPr>
          <p:cNvPr id="87" name="Date Placeholder 8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20-24, 2011</a:t>
            </a:r>
            <a:endParaRPr lang="en-US"/>
          </a:p>
        </p:txBody>
      </p:sp>
      <p:sp>
        <p:nvSpPr>
          <p:cNvPr id="89" name="Footer Placeholder 8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91" name="Slide Number Placeholder 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81000" y="186531"/>
            <a:ext cx="8534400" cy="579438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8" charset="2"/>
              <a:buNone/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  <a:ea typeface="Arial" pitchFamily="28" charset="0"/>
                <a:cs typeface="Arial" pitchFamily="28" charset="0"/>
              </a:rPr>
              <a:t>GPDs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  <a:ea typeface="Arial" pitchFamily="28" charset="0"/>
                <a:cs typeface="Arial" pitchFamily="28" charset="0"/>
              </a:rPr>
              <a:t> :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  <a:ea typeface="Arial" pitchFamily="28" charset="0"/>
                <a:cs typeface="Arial" pitchFamily="2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  <a:ea typeface="Arial" pitchFamily="28" charset="0"/>
                <a:cs typeface="Arial" pitchFamily="28" charset="0"/>
              </a:rPr>
              <a:t>3D quark/gluon imaging of nucleon</a:t>
            </a:r>
            <a:endParaRPr lang="en-US" sz="3600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28" charset="0"/>
              <a:ea typeface="Arial" pitchFamily="28" charset="0"/>
              <a:cs typeface="Arial" pitchFamily="2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52588" y="1240573"/>
            <a:ext cx="6415087" cy="2665413"/>
            <a:chOff x="904" y="1180"/>
            <a:chExt cx="3950" cy="1592"/>
          </a:xfrm>
        </p:grpSpPr>
        <p:sp>
          <p:nvSpPr>
            <p:cNvPr id="55304" name="Freeform 4"/>
            <p:cNvSpPr>
              <a:spLocks/>
            </p:cNvSpPr>
            <p:nvPr/>
          </p:nvSpPr>
          <p:spPr bwMode="auto">
            <a:xfrm>
              <a:off x="1624" y="1694"/>
              <a:ext cx="80" cy="266"/>
            </a:xfrm>
            <a:custGeom>
              <a:avLst/>
              <a:gdLst>
                <a:gd name="T0" fmla="*/ 0 w 80"/>
                <a:gd name="T1" fmla="*/ 266 h 266"/>
                <a:gd name="T2" fmla="*/ 80 w 80"/>
                <a:gd name="T3" fmla="*/ 0 h 266"/>
                <a:gd name="T4" fmla="*/ 0 w 80"/>
                <a:gd name="T5" fmla="*/ 266 h 266"/>
                <a:gd name="T6" fmla="*/ 0 60000 65536"/>
                <a:gd name="T7" fmla="*/ 0 60000 65536"/>
                <a:gd name="T8" fmla="*/ 0 60000 65536"/>
                <a:gd name="T9" fmla="*/ 0 w 80"/>
                <a:gd name="T10" fmla="*/ 0 h 266"/>
                <a:gd name="T11" fmla="*/ 80 w 80"/>
                <a:gd name="T12" fmla="*/ 266 h 2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0" h="266">
                  <a:moveTo>
                    <a:pt x="0" y="266"/>
                  </a:moveTo>
                  <a:lnTo>
                    <a:pt x="80" y="0"/>
                  </a:lnTo>
                  <a:lnTo>
                    <a:pt x="0" y="266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BFBFB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5" name="Line 5"/>
            <p:cNvSpPr>
              <a:spLocks noChangeShapeType="1"/>
            </p:cNvSpPr>
            <p:nvPr/>
          </p:nvSpPr>
          <p:spPr bwMode="auto">
            <a:xfrm flipV="1">
              <a:off x="1624" y="1694"/>
              <a:ext cx="80" cy="26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6" name="Freeform 6"/>
            <p:cNvSpPr>
              <a:spLocks noEditPoints="1"/>
            </p:cNvSpPr>
            <p:nvPr/>
          </p:nvSpPr>
          <p:spPr bwMode="auto">
            <a:xfrm>
              <a:off x="1570" y="1772"/>
              <a:ext cx="52" cy="88"/>
            </a:xfrm>
            <a:custGeom>
              <a:avLst/>
              <a:gdLst>
                <a:gd name="T0" fmla="*/ 32 w 52"/>
                <a:gd name="T1" fmla="*/ 0 h 88"/>
                <a:gd name="T2" fmla="*/ 20 w 52"/>
                <a:gd name="T3" fmla="*/ 44 h 88"/>
                <a:gd name="T4" fmla="*/ 26 w 52"/>
                <a:gd name="T5" fmla="*/ 38 h 88"/>
                <a:gd name="T6" fmla="*/ 30 w 52"/>
                <a:gd name="T7" fmla="*/ 34 h 88"/>
                <a:gd name="T8" fmla="*/ 34 w 52"/>
                <a:gd name="T9" fmla="*/ 32 h 88"/>
                <a:gd name="T10" fmla="*/ 38 w 52"/>
                <a:gd name="T11" fmla="*/ 30 h 88"/>
                <a:gd name="T12" fmla="*/ 44 w 52"/>
                <a:gd name="T13" fmla="*/ 32 h 88"/>
                <a:gd name="T14" fmla="*/ 48 w 52"/>
                <a:gd name="T15" fmla="*/ 36 h 88"/>
                <a:gd name="T16" fmla="*/ 52 w 52"/>
                <a:gd name="T17" fmla="*/ 40 h 88"/>
                <a:gd name="T18" fmla="*/ 52 w 52"/>
                <a:gd name="T19" fmla="*/ 48 h 88"/>
                <a:gd name="T20" fmla="*/ 52 w 52"/>
                <a:gd name="T21" fmla="*/ 56 h 88"/>
                <a:gd name="T22" fmla="*/ 48 w 52"/>
                <a:gd name="T23" fmla="*/ 66 h 88"/>
                <a:gd name="T24" fmla="*/ 42 w 52"/>
                <a:gd name="T25" fmla="*/ 76 h 88"/>
                <a:gd name="T26" fmla="*/ 34 w 52"/>
                <a:gd name="T27" fmla="*/ 82 h 88"/>
                <a:gd name="T28" fmla="*/ 26 w 52"/>
                <a:gd name="T29" fmla="*/ 86 h 88"/>
                <a:gd name="T30" fmla="*/ 18 w 52"/>
                <a:gd name="T31" fmla="*/ 88 h 88"/>
                <a:gd name="T32" fmla="*/ 12 w 52"/>
                <a:gd name="T33" fmla="*/ 86 h 88"/>
                <a:gd name="T34" fmla="*/ 6 w 52"/>
                <a:gd name="T35" fmla="*/ 84 h 88"/>
                <a:gd name="T36" fmla="*/ 0 w 52"/>
                <a:gd name="T37" fmla="*/ 80 h 88"/>
                <a:gd name="T38" fmla="*/ 18 w 52"/>
                <a:gd name="T39" fmla="*/ 16 h 88"/>
                <a:gd name="T40" fmla="*/ 20 w 52"/>
                <a:gd name="T41" fmla="*/ 12 h 88"/>
                <a:gd name="T42" fmla="*/ 20 w 52"/>
                <a:gd name="T43" fmla="*/ 10 h 88"/>
                <a:gd name="T44" fmla="*/ 20 w 52"/>
                <a:gd name="T45" fmla="*/ 8 h 88"/>
                <a:gd name="T46" fmla="*/ 20 w 52"/>
                <a:gd name="T47" fmla="*/ 6 h 88"/>
                <a:gd name="T48" fmla="*/ 20 w 52"/>
                <a:gd name="T49" fmla="*/ 6 h 88"/>
                <a:gd name="T50" fmla="*/ 18 w 52"/>
                <a:gd name="T51" fmla="*/ 6 h 88"/>
                <a:gd name="T52" fmla="*/ 16 w 52"/>
                <a:gd name="T53" fmla="*/ 4 h 88"/>
                <a:gd name="T54" fmla="*/ 14 w 52"/>
                <a:gd name="T55" fmla="*/ 4 h 88"/>
                <a:gd name="T56" fmla="*/ 12 w 52"/>
                <a:gd name="T57" fmla="*/ 6 h 88"/>
                <a:gd name="T58" fmla="*/ 12 w 52"/>
                <a:gd name="T59" fmla="*/ 2 h 88"/>
                <a:gd name="T60" fmla="*/ 32 w 52"/>
                <a:gd name="T61" fmla="*/ 0 h 88"/>
                <a:gd name="T62" fmla="*/ 10 w 52"/>
                <a:gd name="T63" fmla="*/ 80 h 88"/>
                <a:gd name="T64" fmla="*/ 14 w 52"/>
                <a:gd name="T65" fmla="*/ 84 h 88"/>
                <a:gd name="T66" fmla="*/ 18 w 52"/>
                <a:gd name="T67" fmla="*/ 84 h 88"/>
                <a:gd name="T68" fmla="*/ 24 w 52"/>
                <a:gd name="T69" fmla="*/ 84 h 88"/>
                <a:gd name="T70" fmla="*/ 30 w 52"/>
                <a:gd name="T71" fmla="*/ 80 h 88"/>
                <a:gd name="T72" fmla="*/ 34 w 52"/>
                <a:gd name="T73" fmla="*/ 76 h 88"/>
                <a:gd name="T74" fmla="*/ 38 w 52"/>
                <a:gd name="T75" fmla="*/ 68 h 88"/>
                <a:gd name="T76" fmla="*/ 42 w 52"/>
                <a:gd name="T77" fmla="*/ 60 h 88"/>
                <a:gd name="T78" fmla="*/ 42 w 52"/>
                <a:gd name="T79" fmla="*/ 50 h 88"/>
                <a:gd name="T80" fmla="*/ 42 w 52"/>
                <a:gd name="T81" fmla="*/ 46 h 88"/>
                <a:gd name="T82" fmla="*/ 40 w 52"/>
                <a:gd name="T83" fmla="*/ 42 h 88"/>
                <a:gd name="T84" fmla="*/ 36 w 52"/>
                <a:gd name="T85" fmla="*/ 40 h 88"/>
                <a:gd name="T86" fmla="*/ 34 w 52"/>
                <a:gd name="T87" fmla="*/ 38 h 88"/>
                <a:gd name="T88" fmla="*/ 28 w 52"/>
                <a:gd name="T89" fmla="*/ 40 h 88"/>
                <a:gd name="T90" fmla="*/ 24 w 52"/>
                <a:gd name="T91" fmla="*/ 42 h 88"/>
                <a:gd name="T92" fmla="*/ 20 w 52"/>
                <a:gd name="T93" fmla="*/ 48 h 88"/>
                <a:gd name="T94" fmla="*/ 16 w 52"/>
                <a:gd name="T95" fmla="*/ 54 h 88"/>
                <a:gd name="T96" fmla="*/ 10 w 52"/>
                <a:gd name="T97" fmla="*/ 80 h 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2"/>
                <a:gd name="T148" fmla="*/ 0 h 88"/>
                <a:gd name="T149" fmla="*/ 52 w 52"/>
                <a:gd name="T150" fmla="*/ 88 h 8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2" h="88">
                  <a:moveTo>
                    <a:pt x="32" y="0"/>
                  </a:moveTo>
                  <a:lnTo>
                    <a:pt x="20" y="44"/>
                  </a:lnTo>
                  <a:lnTo>
                    <a:pt x="26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8" y="30"/>
                  </a:lnTo>
                  <a:lnTo>
                    <a:pt x="44" y="32"/>
                  </a:lnTo>
                  <a:lnTo>
                    <a:pt x="48" y="36"/>
                  </a:lnTo>
                  <a:lnTo>
                    <a:pt x="52" y="40"/>
                  </a:lnTo>
                  <a:lnTo>
                    <a:pt x="52" y="48"/>
                  </a:lnTo>
                  <a:lnTo>
                    <a:pt x="52" y="56"/>
                  </a:lnTo>
                  <a:lnTo>
                    <a:pt x="48" y="66"/>
                  </a:lnTo>
                  <a:lnTo>
                    <a:pt x="42" y="76"/>
                  </a:lnTo>
                  <a:lnTo>
                    <a:pt x="34" y="82"/>
                  </a:lnTo>
                  <a:lnTo>
                    <a:pt x="26" y="86"/>
                  </a:lnTo>
                  <a:lnTo>
                    <a:pt x="18" y="88"/>
                  </a:lnTo>
                  <a:lnTo>
                    <a:pt x="12" y="86"/>
                  </a:lnTo>
                  <a:lnTo>
                    <a:pt x="6" y="84"/>
                  </a:lnTo>
                  <a:lnTo>
                    <a:pt x="0" y="80"/>
                  </a:lnTo>
                  <a:lnTo>
                    <a:pt x="18" y="16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32" y="0"/>
                  </a:lnTo>
                  <a:close/>
                  <a:moveTo>
                    <a:pt x="10" y="80"/>
                  </a:moveTo>
                  <a:lnTo>
                    <a:pt x="14" y="84"/>
                  </a:lnTo>
                  <a:lnTo>
                    <a:pt x="18" y="84"/>
                  </a:lnTo>
                  <a:lnTo>
                    <a:pt x="24" y="84"/>
                  </a:lnTo>
                  <a:lnTo>
                    <a:pt x="30" y="80"/>
                  </a:lnTo>
                  <a:lnTo>
                    <a:pt x="34" y="76"/>
                  </a:lnTo>
                  <a:lnTo>
                    <a:pt x="38" y="68"/>
                  </a:lnTo>
                  <a:lnTo>
                    <a:pt x="42" y="60"/>
                  </a:lnTo>
                  <a:lnTo>
                    <a:pt x="42" y="50"/>
                  </a:lnTo>
                  <a:lnTo>
                    <a:pt x="42" y="46"/>
                  </a:lnTo>
                  <a:lnTo>
                    <a:pt x="40" y="42"/>
                  </a:lnTo>
                  <a:lnTo>
                    <a:pt x="36" y="40"/>
                  </a:lnTo>
                  <a:lnTo>
                    <a:pt x="34" y="38"/>
                  </a:lnTo>
                  <a:lnTo>
                    <a:pt x="28" y="40"/>
                  </a:lnTo>
                  <a:lnTo>
                    <a:pt x="24" y="42"/>
                  </a:lnTo>
                  <a:lnTo>
                    <a:pt x="20" y="48"/>
                  </a:lnTo>
                  <a:lnTo>
                    <a:pt x="16" y="54"/>
                  </a:lnTo>
                  <a:lnTo>
                    <a:pt x="10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7" name="Freeform 7"/>
            <p:cNvSpPr>
              <a:spLocks/>
            </p:cNvSpPr>
            <p:nvPr/>
          </p:nvSpPr>
          <p:spPr bwMode="auto">
            <a:xfrm>
              <a:off x="1676" y="1648"/>
              <a:ext cx="48" cy="96"/>
            </a:xfrm>
            <a:custGeom>
              <a:avLst/>
              <a:gdLst>
                <a:gd name="T0" fmla="*/ 0 w 48"/>
                <a:gd name="T1" fmla="*/ 18 h 96"/>
                <a:gd name="T2" fmla="*/ 0 w 48"/>
                <a:gd name="T3" fmla="*/ 96 h 96"/>
                <a:gd name="T4" fmla="*/ 48 w 48"/>
                <a:gd name="T5" fmla="*/ 74 h 96"/>
                <a:gd name="T6" fmla="*/ 48 w 48"/>
                <a:gd name="T7" fmla="*/ 0 h 96"/>
                <a:gd name="T8" fmla="*/ 0 w 48"/>
                <a:gd name="T9" fmla="*/ 18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96"/>
                <a:gd name="T17" fmla="*/ 48 w 48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96">
                  <a:moveTo>
                    <a:pt x="0" y="18"/>
                  </a:moveTo>
                  <a:lnTo>
                    <a:pt x="0" y="96"/>
                  </a:lnTo>
                  <a:lnTo>
                    <a:pt x="48" y="74"/>
                  </a:lnTo>
                  <a:lnTo>
                    <a:pt x="48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F0000"/>
            </a:solidFill>
            <a:ln w="0">
              <a:solidFill>
                <a:srgbClr val="B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8" name="Freeform 8"/>
            <p:cNvSpPr>
              <a:spLocks/>
            </p:cNvSpPr>
            <p:nvPr/>
          </p:nvSpPr>
          <p:spPr bwMode="auto">
            <a:xfrm>
              <a:off x="1676" y="1648"/>
              <a:ext cx="48" cy="96"/>
            </a:xfrm>
            <a:custGeom>
              <a:avLst/>
              <a:gdLst>
                <a:gd name="T0" fmla="*/ 0 w 48"/>
                <a:gd name="T1" fmla="*/ 18 h 96"/>
                <a:gd name="T2" fmla="*/ 0 w 48"/>
                <a:gd name="T3" fmla="*/ 96 h 96"/>
                <a:gd name="T4" fmla="*/ 48 w 48"/>
                <a:gd name="T5" fmla="*/ 74 h 96"/>
                <a:gd name="T6" fmla="*/ 48 w 48"/>
                <a:gd name="T7" fmla="*/ 0 h 96"/>
                <a:gd name="T8" fmla="*/ 0 w 48"/>
                <a:gd name="T9" fmla="*/ 18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96"/>
                <a:gd name="T17" fmla="*/ 48 w 48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96">
                  <a:moveTo>
                    <a:pt x="0" y="18"/>
                  </a:moveTo>
                  <a:lnTo>
                    <a:pt x="0" y="96"/>
                  </a:lnTo>
                  <a:lnTo>
                    <a:pt x="48" y="74"/>
                  </a:lnTo>
                  <a:lnTo>
                    <a:pt x="48" y="0"/>
                  </a:lnTo>
                  <a:lnTo>
                    <a:pt x="0" y="18"/>
                  </a:ln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9" name="Line 9"/>
            <p:cNvSpPr>
              <a:spLocks noChangeShapeType="1"/>
            </p:cNvSpPr>
            <p:nvPr/>
          </p:nvSpPr>
          <p:spPr bwMode="auto">
            <a:xfrm>
              <a:off x="1626" y="1962"/>
              <a:ext cx="5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10" name="Line 10"/>
            <p:cNvSpPr>
              <a:spLocks noChangeShapeType="1"/>
            </p:cNvSpPr>
            <p:nvPr/>
          </p:nvSpPr>
          <p:spPr bwMode="auto">
            <a:xfrm>
              <a:off x="1700" y="1696"/>
              <a:ext cx="34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11" name="Freeform 11"/>
            <p:cNvSpPr>
              <a:spLocks/>
            </p:cNvSpPr>
            <p:nvPr/>
          </p:nvSpPr>
          <p:spPr bwMode="auto">
            <a:xfrm>
              <a:off x="1984" y="1680"/>
              <a:ext cx="58" cy="30"/>
            </a:xfrm>
            <a:custGeom>
              <a:avLst/>
              <a:gdLst>
                <a:gd name="T0" fmla="*/ 0 w 58"/>
                <a:gd name="T1" fmla="*/ 30 h 30"/>
                <a:gd name="T2" fmla="*/ 58 w 58"/>
                <a:gd name="T3" fmla="*/ 16 h 30"/>
                <a:gd name="T4" fmla="*/ 0 w 58"/>
                <a:gd name="T5" fmla="*/ 0 h 30"/>
                <a:gd name="T6" fmla="*/ 0 w 58"/>
                <a:gd name="T7" fmla="*/ 3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30"/>
                <a:gd name="T14" fmla="*/ 58 w 58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30">
                  <a:moveTo>
                    <a:pt x="0" y="30"/>
                  </a:moveTo>
                  <a:lnTo>
                    <a:pt x="58" y="16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12" name="Freeform 12"/>
            <p:cNvSpPr>
              <a:spLocks/>
            </p:cNvSpPr>
            <p:nvPr/>
          </p:nvSpPr>
          <p:spPr bwMode="auto">
            <a:xfrm>
              <a:off x="1984" y="1680"/>
              <a:ext cx="58" cy="30"/>
            </a:xfrm>
            <a:custGeom>
              <a:avLst/>
              <a:gdLst>
                <a:gd name="T0" fmla="*/ 0 w 58"/>
                <a:gd name="T1" fmla="*/ 30 h 30"/>
                <a:gd name="T2" fmla="*/ 58 w 58"/>
                <a:gd name="T3" fmla="*/ 16 h 30"/>
                <a:gd name="T4" fmla="*/ 0 w 58"/>
                <a:gd name="T5" fmla="*/ 0 h 30"/>
                <a:gd name="T6" fmla="*/ 0 w 58"/>
                <a:gd name="T7" fmla="*/ 3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30"/>
                <a:gd name="T14" fmla="*/ 58 w 58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30">
                  <a:moveTo>
                    <a:pt x="0" y="30"/>
                  </a:moveTo>
                  <a:lnTo>
                    <a:pt x="58" y="16"/>
                  </a:lnTo>
                  <a:lnTo>
                    <a:pt x="0" y="0"/>
                  </a:lnTo>
                  <a:lnTo>
                    <a:pt x="0" y="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13" name="Freeform 13"/>
            <p:cNvSpPr>
              <a:spLocks/>
            </p:cNvSpPr>
            <p:nvPr/>
          </p:nvSpPr>
          <p:spPr bwMode="auto">
            <a:xfrm>
              <a:off x="918" y="2026"/>
              <a:ext cx="20" cy="68"/>
            </a:xfrm>
            <a:custGeom>
              <a:avLst/>
              <a:gdLst>
                <a:gd name="T0" fmla="*/ 14 w 20"/>
                <a:gd name="T1" fmla="*/ 0 h 68"/>
                <a:gd name="T2" fmla="*/ 14 w 20"/>
                <a:gd name="T3" fmla="*/ 58 h 68"/>
                <a:gd name="T4" fmla="*/ 14 w 20"/>
                <a:gd name="T5" fmla="*/ 62 h 68"/>
                <a:gd name="T6" fmla="*/ 16 w 20"/>
                <a:gd name="T7" fmla="*/ 64 h 68"/>
                <a:gd name="T8" fmla="*/ 16 w 20"/>
                <a:gd name="T9" fmla="*/ 64 h 68"/>
                <a:gd name="T10" fmla="*/ 16 w 20"/>
                <a:gd name="T11" fmla="*/ 66 h 68"/>
                <a:gd name="T12" fmla="*/ 18 w 20"/>
                <a:gd name="T13" fmla="*/ 66 h 68"/>
                <a:gd name="T14" fmla="*/ 20 w 20"/>
                <a:gd name="T15" fmla="*/ 66 h 68"/>
                <a:gd name="T16" fmla="*/ 20 w 20"/>
                <a:gd name="T17" fmla="*/ 68 h 68"/>
                <a:gd name="T18" fmla="*/ 0 w 20"/>
                <a:gd name="T19" fmla="*/ 68 h 68"/>
                <a:gd name="T20" fmla="*/ 0 w 20"/>
                <a:gd name="T21" fmla="*/ 66 h 68"/>
                <a:gd name="T22" fmla="*/ 2 w 20"/>
                <a:gd name="T23" fmla="*/ 66 h 68"/>
                <a:gd name="T24" fmla="*/ 4 w 20"/>
                <a:gd name="T25" fmla="*/ 66 h 68"/>
                <a:gd name="T26" fmla="*/ 6 w 20"/>
                <a:gd name="T27" fmla="*/ 64 h 68"/>
                <a:gd name="T28" fmla="*/ 6 w 20"/>
                <a:gd name="T29" fmla="*/ 64 h 68"/>
                <a:gd name="T30" fmla="*/ 6 w 20"/>
                <a:gd name="T31" fmla="*/ 62 h 68"/>
                <a:gd name="T32" fmla="*/ 6 w 20"/>
                <a:gd name="T33" fmla="*/ 58 h 68"/>
                <a:gd name="T34" fmla="*/ 6 w 20"/>
                <a:gd name="T35" fmla="*/ 18 h 68"/>
                <a:gd name="T36" fmla="*/ 6 w 20"/>
                <a:gd name="T37" fmla="*/ 10 h 68"/>
                <a:gd name="T38" fmla="*/ 6 w 20"/>
                <a:gd name="T39" fmla="*/ 8 h 68"/>
                <a:gd name="T40" fmla="*/ 6 w 20"/>
                <a:gd name="T41" fmla="*/ 6 h 68"/>
                <a:gd name="T42" fmla="*/ 6 w 20"/>
                <a:gd name="T43" fmla="*/ 6 h 68"/>
                <a:gd name="T44" fmla="*/ 4 w 20"/>
                <a:gd name="T45" fmla="*/ 4 h 68"/>
                <a:gd name="T46" fmla="*/ 4 w 20"/>
                <a:gd name="T47" fmla="*/ 4 h 68"/>
                <a:gd name="T48" fmla="*/ 2 w 20"/>
                <a:gd name="T49" fmla="*/ 4 h 68"/>
                <a:gd name="T50" fmla="*/ 0 w 20"/>
                <a:gd name="T51" fmla="*/ 6 h 68"/>
                <a:gd name="T52" fmla="*/ 0 w 20"/>
                <a:gd name="T53" fmla="*/ 4 h 68"/>
                <a:gd name="T54" fmla="*/ 12 w 20"/>
                <a:gd name="T55" fmla="*/ 0 h 68"/>
                <a:gd name="T56" fmla="*/ 14 w 20"/>
                <a:gd name="T57" fmla="*/ 0 h 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"/>
                <a:gd name="T88" fmla="*/ 0 h 68"/>
                <a:gd name="T89" fmla="*/ 20 w 20"/>
                <a:gd name="T90" fmla="*/ 68 h 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" h="68">
                  <a:moveTo>
                    <a:pt x="14" y="0"/>
                  </a:moveTo>
                  <a:lnTo>
                    <a:pt x="14" y="58"/>
                  </a:lnTo>
                  <a:lnTo>
                    <a:pt x="14" y="62"/>
                  </a:lnTo>
                  <a:lnTo>
                    <a:pt x="16" y="64"/>
                  </a:lnTo>
                  <a:lnTo>
                    <a:pt x="16" y="66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0" y="68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6" y="64"/>
                  </a:lnTo>
                  <a:lnTo>
                    <a:pt x="6" y="62"/>
                  </a:lnTo>
                  <a:lnTo>
                    <a:pt x="6" y="58"/>
                  </a:lnTo>
                  <a:lnTo>
                    <a:pt x="6" y="18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1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14" name="Freeform 14"/>
            <p:cNvSpPr>
              <a:spLocks noEditPoints="1"/>
            </p:cNvSpPr>
            <p:nvPr/>
          </p:nvSpPr>
          <p:spPr bwMode="auto">
            <a:xfrm>
              <a:off x="944" y="2048"/>
              <a:ext cx="42" cy="46"/>
            </a:xfrm>
            <a:custGeom>
              <a:avLst/>
              <a:gdLst>
                <a:gd name="T0" fmla="*/ 22 w 42"/>
                <a:gd name="T1" fmla="*/ 0 h 46"/>
                <a:gd name="T2" fmla="*/ 28 w 42"/>
                <a:gd name="T3" fmla="*/ 2 h 46"/>
                <a:gd name="T4" fmla="*/ 34 w 42"/>
                <a:gd name="T5" fmla="*/ 4 h 46"/>
                <a:gd name="T6" fmla="*/ 38 w 42"/>
                <a:gd name="T7" fmla="*/ 8 h 46"/>
                <a:gd name="T8" fmla="*/ 42 w 42"/>
                <a:gd name="T9" fmla="*/ 14 h 46"/>
                <a:gd name="T10" fmla="*/ 42 w 42"/>
                <a:gd name="T11" fmla="*/ 22 h 46"/>
                <a:gd name="T12" fmla="*/ 42 w 42"/>
                <a:gd name="T13" fmla="*/ 28 h 46"/>
                <a:gd name="T14" fmla="*/ 40 w 42"/>
                <a:gd name="T15" fmla="*/ 34 h 46"/>
                <a:gd name="T16" fmla="*/ 36 w 42"/>
                <a:gd name="T17" fmla="*/ 40 h 46"/>
                <a:gd name="T18" fmla="*/ 32 w 42"/>
                <a:gd name="T19" fmla="*/ 44 h 46"/>
                <a:gd name="T20" fmla="*/ 28 w 42"/>
                <a:gd name="T21" fmla="*/ 46 h 46"/>
                <a:gd name="T22" fmla="*/ 22 w 42"/>
                <a:gd name="T23" fmla="*/ 46 h 46"/>
                <a:gd name="T24" fmla="*/ 16 w 42"/>
                <a:gd name="T25" fmla="*/ 46 h 46"/>
                <a:gd name="T26" fmla="*/ 10 w 42"/>
                <a:gd name="T27" fmla="*/ 44 h 46"/>
                <a:gd name="T28" fmla="*/ 6 w 42"/>
                <a:gd name="T29" fmla="*/ 38 h 46"/>
                <a:gd name="T30" fmla="*/ 2 w 42"/>
                <a:gd name="T31" fmla="*/ 32 h 46"/>
                <a:gd name="T32" fmla="*/ 0 w 42"/>
                <a:gd name="T33" fmla="*/ 24 h 46"/>
                <a:gd name="T34" fmla="*/ 2 w 42"/>
                <a:gd name="T35" fmla="*/ 18 h 46"/>
                <a:gd name="T36" fmla="*/ 4 w 42"/>
                <a:gd name="T37" fmla="*/ 12 h 46"/>
                <a:gd name="T38" fmla="*/ 8 w 42"/>
                <a:gd name="T39" fmla="*/ 8 h 46"/>
                <a:gd name="T40" fmla="*/ 12 w 42"/>
                <a:gd name="T41" fmla="*/ 4 h 46"/>
                <a:gd name="T42" fmla="*/ 16 w 42"/>
                <a:gd name="T43" fmla="*/ 2 h 46"/>
                <a:gd name="T44" fmla="*/ 22 w 42"/>
                <a:gd name="T45" fmla="*/ 0 h 46"/>
                <a:gd name="T46" fmla="*/ 20 w 42"/>
                <a:gd name="T47" fmla="*/ 4 h 46"/>
                <a:gd name="T48" fmla="*/ 18 w 42"/>
                <a:gd name="T49" fmla="*/ 4 h 46"/>
                <a:gd name="T50" fmla="*/ 14 w 42"/>
                <a:gd name="T51" fmla="*/ 6 h 46"/>
                <a:gd name="T52" fmla="*/ 12 w 42"/>
                <a:gd name="T53" fmla="*/ 8 h 46"/>
                <a:gd name="T54" fmla="*/ 10 w 42"/>
                <a:gd name="T55" fmla="*/ 10 h 46"/>
                <a:gd name="T56" fmla="*/ 10 w 42"/>
                <a:gd name="T57" fmla="*/ 14 h 46"/>
                <a:gd name="T58" fmla="*/ 8 w 42"/>
                <a:gd name="T59" fmla="*/ 20 h 46"/>
                <a:gd name="T60" fmla="*/ 10 w 42"/>
                <a:gd name="T61" fmla="*/ 30 h 46"/>
                <a:gd name="T62" fmla="*/ 12 w 42"/>
                <a:gd name="T63" fmla="*/ 36 h 46"/>
                <a:gd name="T64" fmla="*/ 16 w 42"/>
                <a:gd name="T65" fmla="*/ 40 h 46"/>
                <a:gd name="T66" fmla="*/ 20 w 42"/>
                <a:gd name="T67" fmla="*/ 42 h 46"/>
                <a:gd name="T68" fmla="*/ 24 w 42"/>
                <a:gd name="T69" fmla="*/ 44 h 46"/>
                <a:gd name="T70" fmla="*/ 28 w 42"/>
                <a:gd name="T71" fmla="*/ 42 h 46"/>
                <a:gd name="T72" fmla="*/ 32 w 42"/>
                <a:gd name="T73" fmla="*/ 40 h 46"/>
                <a:gd name="T74" fmla="*/ 34 w 42"/>
                <a:gd name="T75" fmla="*/ 36 h 46"/>
                <a:gd name="T76" fmla="*/ 34 w 42"/>
                <a:gd name="T77" fmla="*/ 32 h 46"/>
                <a:gd name="T78" fmla="*/ 34 w 42"/>
                <a:gd name="T79" fmla="*/ 26 h 46"/>
                <a:gd name="T80" fmla="*/ 34 w 42"/>
                <a:gd name="T81" fmla="*/ 20 h 46"/>
                <a:gd name="T82" fmla="*/ 32 w 42"/>
                <a:gd name="T83" fmla="*/ 14 h 46"/>
                <a:gd name="T84" fmla="*/ 30 w 42"/>
                <a:gd name="T85" fmla="*/ 8 h 46"/>
                <a:gd name="T86" fmla="*/ 26 w 42"/>
                <a:gd name="T87" fmla="*/ 4 h 46"/>
                <a:gd name="T88" fmla="*/ 20 w 42"/>
                <a:gd name="T89" fmla="*/ 4 h 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2"/>
                <a:gd name="T136" fmla="*/ 0 h 46"/>
                <a:gd name="T137" fmla="*/ 42 w 42"/>
                <a:gd name="T138" fmla="*/ 46 h 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2" h="46">
                  <a:moveTo>
                    <a:pt x="22" y="0"/>
                  </a:moveTo>
                  <a:lnTo>
                    <a:pt x="28" y="2"/>
                  </a:lnTo>
                  <a:lnTo>
                    <a:pt x="34" y="4"/>
                  </a:lnTo>
                  <a:lnTo>
                    <a:pt x="38" y="8"/>
                  </a:lnTo>
                  <a:lnTo>
                    <a:pt x="42" y="14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0" y="34"/>
                  </a:lnTo>
                  <a:lnTo>
                    <a:pt x="36" y="40"/>
                  </a:lnTo>
                  <a:lnTo>
                    <a:pt x="32" y="44"/>
                  </a:lnTo>
                  <a:lnTo>
                    <a:pt x="28" y="46"/>
                  </a:lnTo>
                  <a:lnTo>
                    <a:pt x="22" y="46"/>
                  </a:lnTo>
                  <a:lnTo>
                    <a:pt x="16" y="46"/>
                  </a:lnTo>
                  <a:lnTo>
                    <a:pt x="10" y="44"/>
                  </a:lnTo>
                  <a:lnTo>
                    <a:pt x="6" y="38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6" y="2"/>
                  </a:lnTo>
                  <a:lnTo>
                    <a:pt x="22" y="0"/>
                  </a:lnTo>
                  <a:close/>
                  <a:moveTo>
                    <a:pt x="20" y="4"/>
                  </a:moveTo>
                  <a:lnTo>
                    <a:pt x="18" y="4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8" y="20"/>
                  </a:lnTo>
                  <a:lnTo>
                    <a:pt x="10" y="30"/>
                  </a:lnTo>
                  <a:lnTo>
                    <a:pt x="12" y="36"/>
                  </a:lnTo>
                  <a:lnTo>
                    <a:pt x="16" y="40"/>
                  </a:lnTo>
                  <a:lnTo>
                    <a:pt x="20" y="42"/>
                  </a:lnTo>
                  <a:lnTo>
                    <a:pt x="24" y="44"/>
                  </a:lnTo>
                  <a:lnTo>
                    <a:pt x="28" y="42"/>
                  </a:lnTo>
                  <a:lnTo>
                    <a:pt x="32" y="40"/>
                  </a:lnTo>
                  <a:lnTo>
                    <a:pt x="34" y="36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2" y="14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15" name="Freeform 15"/>
            <p:cNvSpPr>
              <a:spLocks/>
            </p:cNvSpPr>
            <p:nvPr/>
          </p:nvSpPr>
          <p:spPr bwMode="auto">
            <a:xfrm>
              <a:off x="992" y="2048"/>
              <a:ext cx="46" cy="46"/>
            </a:xfrm>
            <a:custGeom>
              <a:avLst/>
              <a:gdLst>
                <a:gd name="T0" fmla="*/ 14 w 46"/>
                <a:gd name="T1" fmla="*/ 10 h 46"/>
                <a:gd name="T2" fmla="*/ 20 w 46"/>
                <a:gd name="T3" fmla="*/ 4 h 46"/>
                <a:gd name="T4" fmla="*/ 24 w 46"/>
                <a:gd name="T5" fmla="*/ 2 h 46"/>
                <a:gd name="T6" fmla="*/ 30 w 46"/>
                <a:gd name="T7" fmla="*/ 0 h 46"/>
                <a:gd name="T8" fmla="*/ 32 w 46"/>
                <a:gd name="T9" fmla="*/ 2 h 46"/>
                <a:gd name="T10" fmla="*/ 36 w 46"/>
                <a:gd name="T11" fmla="*/ 2 h 46"/>
                <a:gd name="T12" fmla="*/ 38 w 46"/>
                <a:gd name="T13" fmla="*/ 4 h 46"/>
                <a:gd name="T14" fmla="*/ 40 w 46"/>
                <a:gd name="T15" fmla="*/ 8 h 46"/>
                <a:gd name="T16" fmla="*/ 40 w 46"/>
                <a:gd name="T17" fmla="*/ 12 h 46"/>
                <a:gd name="T18" fmla="*/ 40 w 46"/>
                <a:gd name="T19" fmla="*/ 16 h 46"/>
                <a:gd name="T20" fmla="*/ 40 w 46"/>
                <a:gd name="T21" fmla="*/ 36 h 46"/>
                <a:gd name="T22" fmla="*/ 40 w 46"/>
                <a:gd name="T23" fmla="*/ 40 h 46"/>
                <a:gd name="T24" fmla="*/ 42 w 46"/>
                <a:gd name="T25" fmla="*/ 42 h 46"/>
                <a:gd name="T26" fmla="*/ 42 w 46"/>
                <a:gd name="T27" fmla="*/ 42 h 46"/>
                <a:gd name="T28" fmla="*/ 44 w 46"/>
                <a:gd name="T29" fmla="*/ 44 h 46"/>
                <a:gd name="T30" fmla="*/ 44 w 46"/>
                <a:gd name="T31" fmla="*/ 44 h 46"/>
                <a:gd name="T32" fmla="*/ 46 w 46"/>
                <a:gd name="T33" fmla="*/ 44 h 46"/>
                <a:gd name="T34" fmla="*/ 46 w 46"/>
                <a:gd name="T35" fmla="*/ 46 h 46"/>
                <a:gd name="T36" fmla="*/ 26 w 46"/>
                <a:gd name="T37" fmla="*/ 46 h 46"/>
                <a:gd name="T38" fmla="*/ 26 w 46"/>
                <a:gd name="T39" fmla="*/ 44 h 46"/>
                <a:gd name="T40" fmla="*/ 28 w 46"/>
                <a:gd name="T41" fmla="*/ 44 h 46"/>
                <a:gd name="T42" fmla="*/ 30 w 46"/>
                <a:gd name="T43" fmla="*/ 44 h 46"/>
                <a:gd name="T44" fmla="*/ 30 w 46"/>
                <a:gd name="T45" fmla="*/ 44 h 46"/>
                <a:gd name="T46" fmla="*/ 32 w 46"/>
                <a:gd name="T47" fmla="*/ 42 h 46"/>
                <a:gd name="T48" fmla="*/ 32 w 46"/>
                <a:gd name="T49" fmla="*/ 40 h 46"/>
                <a:gd name="T50" fmla="*/ 32 w 46"/>
                <a:gd name="T51" fmla="*/ 38 h 46"/>
                <a:gd name="T52" fmla="*/ 32 w 46"/>
                <a:gd name="T53" fmla="*/ 36 h 46"/>
                <a:gd name="T54" fmla="*/ 32 w 46"/>
                <a:gd name="T55" fmla="*/ 18 h 46"/>
                <a:gd name="T56" fmla="*/ 32 w 46"/>
                <a:gd name="T57" fmla="*/ 12 h 46"/>
                <a:gd name="T58" fmla="*/ 32 w 46"/>
                <a:gd name="T59" fmla="*/ 10 h 46"/>
                <a:gd name="T60" fmla="*/ 28 w 46"/>
                <a:gd name="T61" fmla="*/ 8 h 46"/>
                <a:gd name="T62" fmla="*/ 26 w 46"/>
                <a:gd name="T63" fmla="*/ 6 h 46"/>
                <a:gd name="T64" fmla="*/ 20 w 46"/>
                <a:gd name="T65" fmla="*/ 8 h 46"/>
                <a:gd name="T66" fmla="*/ 14 w 46"/>
                <a:gd name="T67" fmla="*/ 12 h 46"/>
                <a:gd name="T68" fmla="*/ 14 w 46"/>
                <a:gd name="T69" fmla="*/ 36 h 46"/>
                <a:gd name="T70" fmla="*/ 14 w 46"/>
                <a:gd name="T71" fmla="*/ 40 h 46"/>
                <a:gd name="T72" fmla="*/ 14 w 46"/>
                <a:gd name="T73" fmla="*/ 42 h 46"/>
                <a:gd name="T74" fmla="*/ 16 w 46"/>
                <a:gd name="T75" fmla="*/ 42 h 46"/>
                <a:gd name="T76" fmla="*/ 16 w 46"/>
                <a:gd name="T77" fmla="*/ 44 h 46"/>
                <a:gd name="T78" fmla="*/ 18 w 46"/>
                <a:gd name="T79" fmla="*/ 44 h 46"/>
                <a:gd name="T80" fmla="*/ 20 w 46"/>
                <a:gd name="T81" fmla="*/ 44 h 46"/>
                <a:gd name="T82" fmla="*/ 20 w 46"/>
                <a:gd name="T83" fmla="*/ 46 h 46"/>
                <a:gd name="T84" fmla="*/ 0 w 46"/>
                <a:gd name="T85" fmla="*/ 46 h 46"/>
                <a:gd name="T86" fmla="*/ 0 w 46"/>
                <a:gd name="T87" fmla="*/ 44 h 46"/>
                <a:gd name="T88" fmla="*/ 0 w 46"/>
                <a:gd name="T89" fmla="*/ 44 h 46"/>
                <a:gd name="T90" fmla="*/ 4 w 46"/>
                <a:gd name="T91" fmla="*/ 44 h 46"/>
                <a:gd name="T92" fmla="*/ 4 w 46"/>
                <a:gd name="T93" fmla="*/ 42 h 46"/>
                <a:gd name="T94" fmla="*/ 6 w 46"/>
                <a:gd name="T95" fmla="*/ 40 h 46"/>
                <a:gd name="T96" fmla="*/ 6 w 46"/>
                <a:gd name="T97" fmla="*/ 36 h 46"/>
                <a:gd name="T98" fmla="*/ 6 w 46"/>
                <a:gd name="T99" fmla="*/ 20 h 46"/>
                <a:gd name="T100" fmla="*/ 6 w 46"/>
                <a:gd name="T101" fmla="*/ 12 h 46"/>
                <a:gd name="T102" fmla="*/ 6 w 46"/>
                <a:gd name="T103" fmla="*/ 10 h 46"/>
                <a:gd name="T104" fmla="*/ 6 w 46"/>
                <a:gd name="T105" fmla="*/ 8 h 46"/>
                <a:gd name="T106" fmla="*/ 4 w 46"/>
                <a:gd name="T107" fmla="*/ 6 h 46"/>
                <a:gd name="T108" fmla="*/ 4 w 46"/>
                <a:gd name="T109" fmla="*/ 6 h 46"/>
                <a:gd name="T110" fmla="*/ 4 w 46"/>
                <a:gd name="T111" fmla="*/ 6 h 46"/>
                <a:gd name="T112" fmla="*/ 2 w 46"/>
                <a:gd name="T113" fmla="*/ 6 h 46"/>
                <a:gd name="T114" fmla="*/ 0 w 46"/>
                <a:gd name="T115" fmla="*/ 6 h 46"/>
                <a:gd name="T116" fmla="*/ 0 w 46"/>
                <a:gd name="T117" fmla="*/ 6 h 46"/>
                <a:gd name="T118" fmla="*/ 12 w 46"/>
                <a:gd name="T119" fmla="*/ 0 h 46"/>
                <a:gd name="T120" fmla="*/ 14 w 46"/>
                <a:gd name="T121" fmla="*/ 0 h 46"/>
                <a:gd name="T122" fmla="*/ 14 w 46"/>
                <a:gd name="T123" fmla="*/ 10 h 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6"/>
                <a:gd name="T187" fmla="*/ 0 h 46"/>
                <a:gd name="T188" fmla="*/ 46 w 46"/>
                <a:gd name="T189" fmla="*/ 46 h 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6" h="46">
                  <a:moveTo>
                    <a:pt x="14" y="10"/>
                  </a:moveTo>
                  <a:lnTo>
                    <a:pt x="20" y="4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2" y="2"/>
                  </a:lnTo>
                  <a:lnTo>
                    <a:pt x="36" y="2"/>
                  </a:lnTo>
                  <a:lnTo>
                    <a:pt x="38" y="4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0" y="36"/>
                  </a:lnTo>
                  <a:lnTo>
                    <a:pt x="40" y="40"/>
                  </a:lnTo>
                  <a:lnTo>
                    <a:pt x="42" y="42"/>
                  </a:lnTo>
                  <a:lnTo>
                    <a:pt x="44" y="44"/>
                  </a:lnTo>
                  <a:lnTo>
                    <a:pt x="46" y="44"/>
                  </a:lnTo>
                  <a:lnTo>
                    <a:pt x="46" y="46"/>
                  </a:lnTo>
                  <a:lnTo>
                    <a:pt x="26" y="46"/>
                  </a:lnTo>
                  <a:lnTo>
                    <a:pt x="26" y="44"/>
                  </a:lnTo>
                  <a:lnTo>
                    <a:pt x="28" y="44"/>
                  </a:lnTo>
                  <a:lnTo>
                    <a:pt x="30" y="44"/>
                  </a:lnTo>
                  <a:lnTo>
                    <a:pt x="32" y="42"/>
                  </a:lnTo>
                  <a:lnTo>
                    <a:pt x="32" y="40"/>
                  </a:lnTo>
                  <a:lnTo>
                    <a:pt x="32" y="38"/>
                  </a:lnTo>
                  <a:lnTo>
                    <a:pt x="32" y="36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32" y="10"/>
                  </a:lnTo>
                  <a:lnTo>
                    <a:pt x="28" y="8"/>
                  </a:lnTo>
                  <a:lnTo>
                    <a:pt x="26" y="6"/>
                  </a:lnTo>
                  <a:lnTo>
                    <a:pt x="20" y="8"/>
                  </a:lnTo>
                  <a:lnTo>
                    <a:pt x="14" y="12"/>
                  </a:lnTo>
                  <a:lnTo>
                    <a:pt x="14" y="36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6" y="42"/>
                  </a:lnTo>
                  <a:lnTo>
                    <a:pt x="16" y="44"/>
                  </a:lnTo>
                  <a:lnTo>
                    <a:pt x="18" y="44"/>
                  </a:lnTo>
                  <a:lnTo>
                    <a:pt x="20" y="44"/>
                  </a:lnTo>
                  <a:lnTo>
                    <a:pt x="20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6" y="36"/>
                  </a:lnTo>
                  <a:lnTo>
                    <a:pt x="6" y="20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16" name="Freeform 16"/>
            <p:cNvSpPr>
              <a:spLocks noEditPoints="1"/>
            </p:cNvSpPr>
            <p:nvPr/>
          </p:nvSpPr>
          <p:spPr bwMode="auto">
            <a:xfrm>
              <a:off x="1044" y="2048"/>
              <a:ext cx="44" cy="68"/>
            </a:xfrm>
            <a:custGeom>
              <a:avLst/>
              <a:gdLst>
                <a:gd name="T0" fmla="*/ 6 w 44"/>
                <a:gd name="T1" fmla="*/ 28 h 68"/>
                <a:gd name="T2" fmla="*/ 2 w 44"/>
                <a:gd name="T3" fmla="*/ 20 h 68"/>
                <a:gd name="T4" fmla="*/ 4 w 44"/>
                <a:gd name="T5" fmla="*/ 10 h 68"/>
                <a:gd name="T6" fmla="*/ 12 w 44"/>
                <a:gd name="T7" fmla="*/ 2 h 68"/>
                <a:gd name="T8" fmla="*/ 26 w 44"/>
                <a:gd name="T9" fmla="*/ 2 h 68"/>
                <a:gd name="T10" fmla="*/ 40 w 44"/>
                <a:gd name="T11" fmla="*/ 4 h 68"/>
                <a:gd name="T12" fmla="*/ 42 w 44"/>
                <a:gd name="T13" fmla="*/ 4 h 68"/>
                <a:gd name="T14" fmla="*/ 42 w 44"/>
                <a:gd name="T15" fmla="*/ 4 h 68"/>
                <a:gd name="T16" fmla="*/ 44 w 44"/>
                <a:gd name="T17" fmla="*/ 6 h 68"/>
                <a:gd name="T18" fmla="*/ 42 w 44"/>
                <a:gd name="T19" fmla="*/ 6 h 68"/>
                <a:gd name="T20" fmla="*/ 42 w 44"/>
                <a:gd name="T21" fmla="*/ 6 h 68"/>
                <a:gd name="T22" fmla="*/ 40 w 44"/>
                <a:gd name="T23" fmla="*/ 6 h 68"/>
                <a:gd name="T24" fmla="*/ 36 w 44"/>
                <a:gd name="T25" fmla="*/ 10 h 68"/>
                <a:gd name="T26" fmla="*/ 36 w 44"/>
                <a:gd name="T27" fmla="*/ 22 h 68"/>
                <a:gd name="T28" fmla="*/ 26 w 44"/>
                <a:gd name="T29" fmla="*/ 30 h 68"/>
                <a:gd name="T30" fmla="*/ 16 w 44"/>
                <a:gd name="T31" fmla="*/ 32 h 68"/>
                <a:gd name="T32" fmla="*/ 10 w 44"/>
                <a:gd name="T33" fmla="*/ 32 h 68"/>
                <a:gd name="T34" fmla="*/ 8 w 44"/>
                <a:gd name="T35" fmla="*/ 34 h 68"/>
                <a:gd name="T36" fmla="*/ 8 w 44"/>
                <a:gd name="T37" fmla="*/ 36 h 68"/>
                <a:gd name="T38" fmla="*/ 10 w 44"/>
                <a:gd name="T39" fmla="*/ 38 h 68"/>
                <a:gd name="T40" fmla="*/ 14 w 44"/>
                <a:gd name="T41" fmla="*/ 38 h 68"/>
                <a:gd name="T42" fmla="*/ 28 w 44"/>
                <a:gd name="T43" fmla="*/ 40 h 68"/>
                <a:gd name="T44" fmla="*/ 36 w 44"/>
                <a:gd name="T45" fmla="*/ 40 h 68"/>
                <a:gd name="T46" fmla="*/ 42 w 44"/>
                <a:gd name="T47" fmla="*/ 46 h 68"/>
                <a:gd name="T48" fmla="*/ 40 w 44"/>
                <a:gd name="T49" fmla="*/ 54 h 68"/>
                <a:gd name="T50" fmla="*/ 32 w 44"/>
                <a:gd name="T51" fmla="*/ 64 h 68"/>
                <a:gd name="T52" fmla="*/ 18 w 44"/>
                <a:gd name="T53" fmla="*/ 68 h 68"/>
                <a:gd name="T54" fmla="*/ 2 w 44"/>
                <a:gd name="T55" fmla="*/ 62 h 68"/>
                <a:gd name="T56" fmla="*/ 0 w 44"/>
                <a:gd name="T57" fmla="*/ 58 h 68"/>
                <a:gd name="T58" fmla="*/ 0 w 44"/>
                <a:gd name="T59" fmla="*/ 56 h 68"/>
                <a:gd name="T60" fmla="*/ 2 w 44"/>
                <a:gd name="T61" fmla="*/ 50 h 68"/>
                <a:gd name="T62" fmla="*/ 4 w 44"/>
                <a:gd name="T63" fmla="*/ 48 h 68"/>
                <a:gd name="T64" fmla="*/ 4 w 44"/>
                <a:gd name="T65" fmla="*/ 44 h 68"/>
                <a:gd name="T66" fmla="*/ 2 w 44"/>
                <a:gd name="T67" fmla="*/ 42 h 68"/>
                <a:gd name="T68" fmla="*/ 2 w 44"/>
                <a:gd name="T69" fmla="*/ 38 h 68"/>
                <a:gd name="T70" fmla="*/ 6 w 44"/>
                <a:gd name="T71" fmla="*/ 34 h 68"/>
                <a:gd name="T72" fmla="*/ 18 w 44"/>
                <a:gd name="T73" fmla="*/ 2 h 68"/>
                <a:gd name="T74" fmla="*/ 12 w 44"/>
                <a:gd name="T75" fmla="*/ 6 h 68"/>
                <a:gd name="T76" fmla="*/ 10 w 44"/>
                <a:gd name="T77" fmla="*/ 14 h 68"/>
                <a:gd name="T78" fmla="*/ 14 w 44"/>
                <a:gd name="T79" fmla="*/ 26 h 68"/>
                <a:gd name="T80" fmla="*/ 20 w 44"/>
                <a:gd name="T81" fmla="*/ 30 h 68"/>
                <a:gd name="T82" fmla="*/ 26 w 44"/>
                <a:gd name="T83" fmla="*/ 26 h 68"/>
                <a:gd name="T84" fmla="*/ 28 w 44"/>
                <a:gd name="T85" fmla="*/ 18 h 68"/>
                <a:gd name="T86" fmla="*/ 26 w 44"/>
                <a:gd name="T87" fmla="*/ 6 h 68"/>
                <a:gd name="T88" fmla="*/ 18 w 44"/>
                <a:gd name="T89" fmla="*/ 2 h 68"/>
                <a:gd name="T90" fmla="*/ 8 w 44"/>
                <a:gd name="T91" fmla="*/ 48 h 68"/>
                <a:gd name="T92" fmla="*/ 6 w 44"/>
                <a:gd name="T93" fmla="*/ 52 h 68"/>
                <a:gd name="T94" fmla="*/ 6 w 44"/>
                <a:gd name="T95" fmla="*/ 56 h 68"/>
                <a:gd name="T96" fmla="*/ 14 w 44"/>
                <a:gd name="T97" fmla="*/ 60 h 68"/>
                <a:gd name="T98" fmla="*/ 30 w 44"/>
                <a:gd name="T99" fmla="*/ 60 h 68"/>
                <a:gd name="T100" fmla="*/ 38 w 44"/>
                <a:gd name="T101" fmla="*/ 54 h 68"/>
                <a:gd name="T102" fmla="*/ 38 w 44"/>
                <a:gd name="T103" fmla="*/ 50 h 68"/>
                <a:gd name="T104" fmla="*/ 32 w 44"/>
                <a:gd name="T105" fmla="*/ 48 h 68"/>
                <a:gd name="T106" fmla="*/ 16 w 44"/>
                <a:gd name="T107" fmla="*/ 46 h 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4"/>
                <a:gd name="T163" fmla="*/ 0 h 68"/>
                <a:gd name="T164" fmla="*/ 44 w 44"/>
                <a:gd name="T165" fmla="*/ 68 h 6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4" h="68">
                  <a:moveTo>
                    <a:pt x="10" y="30"/>
                  </a:moveTo>
                  <a:lnTo>
                    <a:pt x="6" y="28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2" y="16"/>
                  </a:lnTo>
                  <a:lnTo>
                    <a:pt x="4" y="10"/>
                  </a:lnTo>
                  <a:lnTo>
                    <a:pt x="8" y="6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6" y="2"/>
                  </a:lnTo>
                  <a:lnTo>
                    <a:pt x="30" y="4"/>
                  </a:lnTo>
                  <a:lnTo>
                    <a:pt x="40" y="4"/>
                  </a:lnTo>
                  <a:lnTo>
                    <a:pt x="42" y="4"/>
                  </a:lnTo>
                  <a:lnTo>
                    <a:pt x="44" y="6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34" y="6"/>
                  </a:lnTo>
                  <a:lnTo>
                    <a:pt x="36" y="10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32" y="26"/>
                  </a:lnTo>
                  <a:lnTo>
                    <a:pt x="26" y="30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2" y="30"/>
                  </a:lnTo>
                  <a:lnTo>
                    <a:pt x="10" y="32"/>
                  </a:lnTo>
                  <a:lnTo>
                    <a:pt x="10" y="34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4" y="38"/>
                  </a:lnTo>
                  <a:lnTo>
                    <a:pt x="20" y="38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6" y="40"/>
                  </a:lnTo>
                  <a:lnTo>
                    <a:pt x="40" y="42"/>
                  </a:lnTo>
                  <a:lnTo>
                    <a:pt x="42" y="46"/>
                  </a:lnTo>
                  <a:lnTo>
                    <a:pt x="42" y="50"/>
                  </a:lnTo>
                  <a:lnTo>
                    <a:pt x="40" y="54"/>
                  </a:lnTo>
                  <a:lnTo>
                    <a:pt x="38" y="60"/>
                  </a:lnTo>
                  <a:lnTo>
                    <a:pt x="32" y="64"/>
                  </a:lnTo>
                  <a:lnTo>
                    <a:pt x="26" y="66"/>
                  </a:lnTo>
                  <a:lnTo>
                    <a:pt x="18" y="68"/>
                  </a:lnTo>
                  <a:lnTo>
                    <a:pt x="10" y="66"/>
                  </a:lnTo>
                  <a:lnTo>
                    <a:pt x="2" y="62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2" y="50"/>
                  </a:lnTo>
                  <a:lnTo>
                    <a:pt x="4" y="50"/>
                  </a:lnTo>
                  <a:lnTo>
                    <a:pt x="4" y="48"/>
                  </a:lnTo>
                  <a:lnTo>
                    <a:pt x="8" y="46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6" y="34"/>
                  </a:lnTo>
                  <a:lnTo>
                    <a:pt x="10" y="30"/>
                  </a:lnTo>
                  <a:close/>
                  <a:moveTo>
                    <a:pt x="18" y="2"/>
                  </a:moveTo>
                  <a:lnTo>
                    <a:pt x="16" y="4"/>
                  </a:lnTo>
                  <a:lnTo>
                    <a:pt x="12" y="6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12" y="22"/>
                  </a:lnTo>
                  <a:lnTo>
                    <a:pt x="14" y="26"/>
                  </a:lnTo>
                  <a:lnTo>
                    <a:pt x="16" y="28"/>
                  </a:lnTo>
                  <a:lnTo>
                    <a:pt x="20" y="30"/>
                  </a:lnTo>
                  <a:lnTo>
                    <a:pt x="24" y="28"/>
                  </a:lnTo>
                  <a:lnTo>
                    <a:pt x="26" y="26"/>
                  </a:lnTo>
                  <a:lnTo>
                    <a:pt x="28" y="22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6" y="6"/>
                  </a:lnTo>
                  <a:lnTo>
                    <a:pt x="22" y="4"/>
                  </a:lnTo>
                  <a:lnTo>
                    <a:pt x="18" y="2"/>
                  </a:lnTo>
                  <a:close/>
                  <a:moveTo>
                    <a:pt x="10" y="46"/>
                  </a:moveTo>
                  <a:lnTo>
                    <a:pt x="8" y="48"/>
                  </a:lnTo>
                  <a:lnTo>
                    <a:pt x="6" y="50"/>
                  </a:lnTo>
                  <a:lnTo>
                    <a:pt x="6" y="52"/>
                  </a:lnTo>
                  <a:lnTo>
                    <a:pt x="6" y="54"/>
                  </a:lnTo>
                  <a:lnTo>
                    <a:pt x="6" y="56"/>
                  </a:lnTo>
                  <a:lnTo>
                    <a:pt x="8" y="58"/>
                  </a:lnTo>
                  <a:lnTo>
                    <a:pt x="14" y="60"/>
                  </a:lnTo>
                  <a:lnTo>
                    <a:pt x="22" y="62"/>
                  </a:lnTo>
                  <a:lnTo>
                    <a:pt x="30" y="60"/>
                  </a:lnTo>
                  <a:lnTo>
                    <a:pt x="34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8" y="50"/>
                  </a:lnTo>
                  <a:lnTo>
                    <a:pt x="36" y="48"/>
                  </a:lnTo>
                  <a:lnTo>
                    <a:pt x="32" y="48"/>
                  </a:lnTo>
                  <a:lnTo>
                    <a:pt x="26" y="46"/>
                  </a:lnTo>
                  <a:lnTo>
                    <a:pt x="16" y="46"/>
                  </a:lnTo>
                  <a:lnTo>
                    <a:pt x="10" y="4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17" name="Freeform 17"/>
            <p:cNvSpPr>
              <a:spLocks noEditPoints="1"/>
            </p:cNvSpPr>
            <p:nvPr/>
          </p:nvSpPr>
          <p:spPr bwMode="auto">
            <a:xfrm>
              <a:off x="1092" y="2026"/>
              <a:ext cx="20" cy="68"/>
            </a:xfrm>
            <a:custGeom>
              <a:avLst/>
              <a:gdLst>
                <a:gd name="T0" fmla="*/ 10 w 20"/>
                <a:gd name="T1" fmla="*/ 0 h 68"/>
                <a:gd name="T2" fmla="*/ 12 w 20"/>
                <a:gd name="T3" fmla="*/ 0 h 68"/>
                <a:gd name="T4" fmla="*/ 14 w 20"/>
                <a:gd name="T5" fmla="*/ 0 h 68"/>
                <a:gd name="T6" fmla="*/ 16 w 20"/>
                <a:gd name="T7" fmla="*/ 2 h 68"/>
                <a:gd name="T8" fmla="*/ 16 w 20"/>
                <a:gd name="T9" fmla="*/ 4 h 68"/>
                <a:gd name="T10" fmla="*/ 16 w 20"/>
                <a:gd name="T11" fmla="*/ 6 h 68"/>
                <a:gd name="T12" fmla="*/ 14 w 20"/>
                <a:gd name="T13" fmla="*/ 8 h 68"/>
                <a:gd name="T14" fmla="*/ 12 w 20"/>
                <a:gd name="T15" fmla="*/ 10 h 68"/>
                <a:gd name="T16" fmla="*/ 10 w 20"/>
                <a:gd name="T17" fmla="*/ 10 h 68"/>
                <a:gd name="T18" fmla="*/ 8 w 20"/>
                <a:gd name="T19" fmla="*/ 10 h 68"/>
                <a:gd name="T20" fmla="*/ 6 w 20"/>
                <a:gd name="T21" fmla="*/ 8 h 68"/>
                <a:gd name="T22" fmla="*/ 4 w 20"/>
                <a:gd name="T23" fmla="*/ 6 h 68"/>
                <a:gd name="T24" fmla="*/ 4 w 20"/>
                <a:gd name="T25" fmla="*/ 4 h 68"/>
                <a:gd name="T26" fmla="*/ 4 w 20"/>
                <a:gd name="T27" fmla="*/ 2 h 68"/>
                <a:gd name="T28" fmla="*/ 6 w 20"/>
                <a:gd name="T29" fmla="*/ 0 h 68"/>
                <a:gd name="T30" fmla="*/ 8 w 20"/>
                <a:gd name="T31" fmla="*/ 0 h 68"/>
                <a:gd name="T32" fmla="*/ 10 w 20"/>
                <a:gd name="T33" fmla="*/ 0 h 68"/>
                <a:gd name="T34" fmla="*/ 14 w 20"/>
                <a:gd name="T35" fmla="*/ 22 h 68"/>
                <a:gd name="T36" fmla="*/ 14 w 20"/>
                <a:gd name="T37" fmla="*/ 58 h 68"/>
                <a:gd name="T38" fmla="*/ 14 w 20"/>
                <a:gd name="T39" fmla="*/ 62 h 68"/>
                <a:gd name="T40" fmla="*/ 16 w 20"/>
                <a:gd name="T41" fmla="*/ 64 h 68"/>
                <a:gd name="T42" fmla="*/ 16 w 20"/>
                <a:gd name="T43" fmla="*/ 64 h 68"/>
                <a:gd name="T44" fmla="*/ 16 w 20"/>
                <a:gd name="T45" fmla="*/ 66 h 68"/>
                <a:gd name="T46" fmla="*/ 18 w 20"/>
                <a:gd name="T47" fmla="*/ 66 h 68"/>
                <a:gd name="T48" fmla="*/ 20 w 20"/>
                <a:gd name="T49" fmla="*/ 66 h 68"/>
                <a:gd name="T50" fmla="*/ 20 w 20"/>
                <a:gd name="T51" fmla="*/ 68 h 68"/>
                <a:gd name="T52" fmla="*/ 0 w 20"/>
                <a:gd name="T53" fmla="*/ 68 h 68"/>
                <a:gd name="T54" fmla="*/ 0 w 20"/>
                <a:gd name="T55" fmla="*/ 66 h 68"/>
                <a:gd name="T56" fmla="*/ 2 w 20"/>
                <a:gd name="T57" fmla="*/ 66 h 68"/>
                <a:gd name="T58" fmla="*/ 4 w 20"/>
                <a:gd name="T59" fmla="*/ 66 h 68"/>
                <a:gd name="T60" fmla="*/ 6 w 20"/>
                <a:gd name="T61" fmla="*/ 64 h 68"/>
                <a:gd name="T62" fmla="*/ 6 w 20"/>
                <a:gd name="T63" fmla="*/ 64 h 68"/>
                <a:gd name="T64" fmla="*/ 6 w 20"/>
                <a:gd name="T65" fmla="*/ 62 h 68"/>
                <a:gd name="T66" fmla="*/ 6 w 20"/>
                <a:gd name="T67" fmla="*/ 58 h 68"/>
                <a:gd name="T68" fmla="*/ 6 w 20"/>
                <a:gd name="T69" fmla="*/ 42 h 68"/>
                <a:gd name="T70" fmla="*/ 6 w 20"/>
                <a:gd name="T71" fmla="*/ 34 h 68"/>
                <a:gd name="T72" fmla="*/ 6 w 20"/>
                <a:gd name="T73" fmla="*/ 30 h 68"/>
                <a:gd name="T74" fmla="*/ 6 w 20"/>
                <a:gd name="T75" fmla="*/ 30 h 68"/>
                <a:gd name="T76" fmla="*/ 6 w 20"/>
                <a:gd name="T77" fmla="*/ 28 h 68"/>
                <a:gd name="T78" fmla="*/ 4 w 20"/>
                <a:gd name="T79" fmla="*/ 28 h 68"/>
                <a:gd name="T80" fmla="*/ 4 w 20"/>
                <a:gd name="T81" fmla="*/ 28 h 68"/>
                <a:gd name="T82" fmla="*/ 2 w 20"/>
                <a:gd name="T83" fmla="*/ 28 h 68"/>
                <a:gd name="T84" fmla="*/ 0 w 20"/>
                <a:gd name="T85" fmla="*/ 28 h 68"/>
                <a:gd name="T86" fmla="*/ 0 w 20"/>
                <a:gd name="T87" fmla="*/ 28 h 68"/>
                <a:gd name="T88" fmla="*/ 12 w 20"/>
                <a:gd name="T89" fmla="*/ 22 h 68"/>
                <a:gd name="T90" fmla="*/ 14 w 20"/>
                <a:gd name="T91" fmla="*/ 22 h 6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0"/>
                <a:gd name="T139" fmla="*/ 0 h 68"/>
                <a:gd name="T140" fmla="*/ 20 w 20"/>
                <a:gd name="T141" fmla="*/ 68 h 6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0" h="68">
                  <a:moveTo>
                    <a:pt x="10" y="0"/>
                  </a:moveTo>
                  <a:lnTo>
                    <a:pt x="12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6" y="8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  <a:moveTo>
                    <a:pt x="14" y="22"/>
                  </a:moveTo>
                  <a:lnTo>
                    <a:pt x="14" y="58"/>
                  </a:lnTo>
                  <a:lnTo>
                    <a:pt x="14" y="62"/>
                  </a:lnTo>
                  <a:lnTo>
                    <a:pt x="16" y="64"/>
                  </a:lnTo>
                  <a:lnTo>
                    <a:pt x="16" y="66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0" y="68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6" y="64"/>
                  </a:lnTo>
                  <a:lnTo>
                    <a:pt x="6" y="62"/>
                  </a:lnTo>
                  <a:lnTo>
                    <a:pt x="6" y="58"/>
                  </a:lnTo>
                  <a:lnTo>
                    <a:pt x="6" y="42"/>
                  </a:lnTo>
                  <a:lnTo>
                    <a:pt x="6" y="34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12" y="22"/>
                  </a:lnTo>
                  <a:lnTo>
                    <a:pt x="14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18" name="Freeform 18"/>
            <p:cNvSpPr>
              <a:spLocks/>
            </p:cNvSpPr>
            <p:nvPr/>
          </p:nvSpPr>
          <p:spPr bwMode="auto">
            <a:xfrm>
              <a:off x="1116" y="2036"/>
              <a:ext cx="28" cy="58"/>
            </a:xfrm>
            <a:custGeom>
              <a:avLst/>
              <a:gdLst>
                <a:gd name="T0" fmla="*/ 16 w 28"/>
                <a:gd name="T1" fmla="*/ 0 h 58"/>
                <a:gd name="T2" fmla="*/ 16 w 28"/>
                <a:gd name="T3" fmla="*/ 14 h 58"/>
                <a:gd name="T4" fmla="*/ 26 w 28"/>
                <a:gd name="T5" fmla="*/ 14 h 58"/>
                <a:gd name="T6" fmla="*/ 26 w 28"/>
                <a:gd name="T7" fmla="*/ 16 h 58"/>
                <a:gd name="T8" fmla="*/ 16 w 28"/>
                <a:gd name="T9" fmla="*/ 16 h 58"/>
                <a:gd name="T10" fmla="*/ 16 w 28"/>
                <a:gd name="T11" fmla="*/ 46 h 58"/>
                <a:gd name="T12" fmla="*/ 16 w 28"/>
                <a:gd name="T13" fmla="*/ 48 h 58"/>
                <a:gd name="T14" fmla="*/ 16 w 28"/>
                <a:gd name="T15" fmla="*/ 52 h 58"/>
                <a:gd name="T16" fmla="*/ 18 w 28"/>
                <a:gd name="T17" fmla="*/ 52 h 58"/>
                <a:gd name="T18" fmla="*/ 20 w 28"/>
                <a:gd name="T19" fmla="*/ 52 h 58"/>
                <a:gd name="T20" fmla="*/ 22 w 28"/>
                <a:gd name="T21" fmla="*/ 52 h 58"/>
                <a:gd name="T22" fmla="*/ 22 w 28"/>
                <a:gd name="T23" fmla="*/ 52 h 58"/>
                <a:gd name="T24" fmla="*/ 24 w 28"/>
                <a:gd name="T25" fmla="*/ 50 h 58"/>
                <a:gd name="T26" fmla="*/ 26 w 28"/>
                <a:gd name="T27" fmla="*/ 50 h 58"/>
                <a:gd name="T28" fmla="*/ 28 w 28"/>
                <a:gd name="T29" fmla="*/ 50 h 58"/>
                <a:gd name="T30" fmla="*/ 26 w 28"/>
                <a:gd name="T31" fmla="*/ 54 h 58"/>
                <a:gd name="T32" fmla="*/ 22 w 28"/>
                <a:gd name="T33" fmla="*/ 56 h 58"/>
                <a:gd name="T34" fmla="*/ 20 w 28"/>
                <a:gd name="T35" fmla="*/ 58 h 58"/>
                <a:gd name="T36" fmla="*/ 16 w 28"/>
                <a:gd name="T37" fmla="*/ 58 h 58"/>
                <a:gd name="T38" fmla="*/ 14 w 28"/>
                <a:gd name="T39" fmla="*/ 58 h 58"/>
                <a:gd name="T40" fmla="*/ 12 w 28"/>
                <a:gd name="T41" fmla="*/ 58 h 58"/>
                <a:gd name="T42" fmla="*/ 10 w 28"/>
                <a:gd name="T43" fmla="*/ 56 h 58"/>
                <a:gd name="T44" fmla="*/ 8 w 28"/>
                <a:gd name="T45" fmla="*/ 54 h 58"/>
                <a:gd name="T46" fmla="*/ 8 w 28"/>
                <a:gd name="T47" fmla="*/ 50 h 58"/>
                <a:gd name="T48" fmla="*/ 6 w 28"/>
                <a:gd name="T49" fmla="*/ 46 h 58"/>
                <a:gd name="T50" fmla="*/ 6 w 28"/>
                <a:gd name="T51" fmla="*/ 16 h 58"/>
                <a:gd name="T52" fmla="*/ 0 w 28"/>
                <a:gd name="T53" fmla="*/ 16 h 58"/>
                <a:gd name="T54" fmla="*/ 0 w 28"/>
                <a:gd name="T55" fmla="*/ 16 h 58"/>
                <a:gd name="T56" fmla="*/ 2 w 28"/>
                <a:gd name="T57" fmla="*/ 14 h 58"/>
                <a:gd name="T58" fmla="*/ 6 w 28"/>
                <a:gd name="T59" fmla="*/ 12 h 58"/>
                <a:gd name="T60" fmla="*/ 8 w 28"/>
                <a:gd name="T61" fmla="*/ 10 h 58"/>
                <a:gd name="T62" fmla="*/ 10 w 28"/>
                <a:gd name="T63" fmla="*/ 6 h 58"/>
                <a:gd name="T64" fmla="*/ 12 w 28"/>
                <a:gd name="T65" fmla="*/ 4 h 58"/>
                <a:gd name="T66" fmla="*/ 14 w 28"/>
                <a:gd name="T67" fmla="*/ 0 h 58"/>
                <a:gd name="T68" fmla="*/ 16 w 28"/>
                <a:gd name="T69" fmla="*/ 0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"/>
                <a:gd name="T106" fmla="*/ 0 h 58"/>
                <a:gd name="T107" fmla="*/ 28 w 28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" h="58">
                  <a:moveTo>
                    <a:pt x="16" y="0"/>
                  </a:moveTo>
                  <a:lnTo>
                    <a:pt x="16" y="14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16" y="16"/>
                  </a:lnTo>
                  <a:lnTo>
                    <a:pt x="16" y="46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8" y="52"/>
                  </a:lnTo>
                  <a:lnTo>
                    <a:pt x="20" y="52"/>
                  </a:lnTo>
                  <a:lnTo>
                    <a:pt x="22" y="52"/>
                  </a:lnTo>
                  <a:lnTo>
                    <a:pt x="24" y="50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26" y="54"/>
                  </a:lnTo>
                  <a:lnTo>
                    <a:pt x="22" y="56"/>
                  </a:lnTo>
                  <a:lnTo>
                    <a:pt x="20" y="58"/>
                  </a:lnTo>
                  <a:lnTo>
                    <a:pt x="16" y="58"/>
                  </a:lnTo>
                  <a:lnTo>
                    <a:pt x="14" y="58"/>
                  </a:lnTo>
                  <a:lnTo>
                    <a:pt x="12" y="58"/>
                  </a:lnTo>
                  <a:lnTo>
                    <a:pt x="10" y="56"/>
                  </a:lnTo>
                  <a:lnTo>
                    <a:pt x="8" y="54"/>
                  </a:lnTo>
                  <a:lnTo>
                    <a:pt x="8" y="50"/>
                  </a:lnTo>
                  <a:lnTo>
                    <a:pt x="6" y="46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4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19" name="Freeform 19"/>
            <p:cNvSpPr>
              <a:spLocks/>
            </p:cNvSpPr>
            <p:nvPr/>
          </p:nvSpPr>
          <p:spPr bwMode="auto">
            <a:xfrm>
              <a:off x="1144" y="2050"/>
              <a:ext cx="48" cy="44"/>
            </a:xfrm>
            <a:custGeom>
              <a:avLst/>
              <a:gdLst>
                <a:gd name="T0" fmla="*/ 42 w 48"/>
                <a:gd name="T1" fmla="*/ 0 h 44"/>
                <a:gd name="T2" fmla="*/ 42 w 48"/>
                <a:gd name="T3" fmla="*/ 26 h 44"/>
                <a:gd name="T4" fmla="*/ 42 w 48"/>
                <a:gd name="T5" fmla="*/ 32 h 44"/>
                <a:gd name="T6" fmla="*/ 42 w 48"/>
                <a:gd name="T7" fmla="*/ 36 h 44"/>
                <a:gd name="T8" fmla="*/ 42 w 48"/>
                <a:gd name="T9" fmla="*/ 38 h 44"/>
                <a:gd name="T10" fmla="*/ 42 w 48"/>
                <a:gd name="T11" fmla="*/ 38 h 44"/>
                <a:gd name="T12" fmla="*/ 44 w 48"/>
                <a:gd name="T13" fmla="*/ 40 h 44"/>
                <a:gd name="T14" fmla="*/ 44 w 48"/>
                <a:gd name="T15" fmla="*/ 40 h 44"/>
                <a:gd name="T16" fmla="*/ 46 w 48"/>
                <a:gd name="T17" fmla="*/ 40 h 44"/>
                <a:gd name="T18" fmla="*/ 46 w 48"/>
                <a:gd name="T19" fmla="*/ 38 h 44"/>
                <a:gd name="T20" fmla="*/ 48 w 48"/>
                <a:gd name="T21" fmla="*/ 40 h 44"/>
                <a:gd name="T22" fmla="*/ 36 w 48"/>
                <a:gd name="T23" fmla="*/ 44 h 44"/>
                <a:gd name="T24" fmla="*/ 34 w 48"/>
                <a:gd name="T25" fmla="*/ 44 h 44"/>
                <a:gd name="T26" fmla="*/ 34 w 48"/>
                <a:gd name="T27" fmla="*/ 36 h 44"/>
                <a:gd name="T28" fmla="*/ 28 w 48"/>
                <a:gd name="T29" fmla="*/ 40 h 44"/>
                <a:gd name="T30" fmla="*/ 24 w 48"/>
                <a:gd name="T31" fmla="*/ 44 h 44"/>
                <a:gd name="T32" fmla="*/ 22 w 48"/>
                <a:gd name="T33" fmla="*/ 44 h 44"/>
                <a:gd name="T34" fmla="*/ 18 w 48"/>
                <a:gd name="T35" fmla="*/ 44 h 44"/>
                <a:gd name="T36" fmla="*/ 14 w 48"/>
                <a:gd name="T37" fmla="*/ 44 h 44"/>
                <a:gd name="T38" fmla="*/ 12 w 48"/>
                <a:gd name="T39" fmla="*/ 42 h 44"/>
                <a:gd name="T40" fmla="*/ 10 w 48"/>
                <a:gd name="T41" fmla="*/ 40 h 44"/>
                <a:gd name="T42" fmla="*/ 8 w 48"/>
                <a:gd name="T43" fmla="*/ 38 h 44"/>
                <a:gd name="T44" fmla="*/ 6 w 48"/>
                <a:gd name="T45" fmla="*/ 32 h 44"/>
                <a:gd name="T46" fmla="*/ 6 w 48"/>
                <a:gd name="T47" fmla="*/ 28 h 44"/>
                <a:gd name="T48" fmla="*/ 6 w 48"/>
                <a:gd name="T49" fmla="*/ 8 h 44"/>
                <a:gd name="T50" fmla="*/ 6 w 48"/>
                <a:gd name="T51" fmla="*/ 6 h 44"/>
                <a:gd name="T52" fmla="*/ 6 w 48"/>
                <a:gd name="T53" fmla="*/ 4 h 44"/>
                <a:gd name="T54" fmla="*/ 6 w 48"/>
                <a:gd name="T55" fmla="*/ 2 h 44"/>
                <a:gd name="T56" fmla="*/ 4 w 48"/>
                <a:gd name="T57" fmla="*/ 2 h 44"/>
                <a:gd name="T58" fmla="*/ 2 w 48"/>
                <a:gd name="T59" fmla="*/ 0 h 44"/>
                <a:gd name="T60" fmla="*/ 0 w 48"/>
                <a:gd name="T61" fmla="*/ 0 h 44"/>
                <a:gd name="T62" fmla="*/ 0 w 48"/>
                <a:gd name="T63" fmla="*/ 0 h 44"/>
                <a:gd name="T64" fmla="*/ 14 w 48"/>
                <a:gd name="T65" fmla="*/ 0 h 44"/>
                <a:gd name="T66" fmla="*/ 14 w 48"/>
                <a:gd name="T67" fmla="*/ 28 h 44"/>
                <a:gd name="T68" fmla="*/ 16 w 48"/>
                <a:gd name="T69" fmla="*/ 34 h 44"/>
                <a:gd name="T70" fmla="*/ 16 w 48"/>
                <a:gd name="T71" fmla="*/ 36 h 44"/>
                <a:gd name="T72" fmla="*/ 20 w 48"/>
                <a:gd name="T73" fmla="*/ 38 h 44"/>
                <a:gd name="T74" fmla="*/ 22 w 48"/>
                <a:gd name="T75" fmla="*/ 38 h 44"/>
                <a:gd name="T76" fmla="*/ 24 w 48"/>
                <a:gd name="T77" fmla="*/ 38 h 44"/>
                <a:gd name="T78" fmla="*/ 26 w 48"/>
                <a:gd name="T79" fmla="*/ 38 h 44"/>
                <a:gd name="T80" fmla="*/ 30 w 48"/>
                <a:gd name="T81" fmla="*/ 36 h 44"/>
                <a:gd name="T82" fmla="*/ 34 w 48"/>
                <a:gd name="T83" fmla="*/ 32 h 44"/>
                <a:gd name="T84" fmla="*/ 34 w 48"/>
                <a:gd name="T85" fmla="*/ 8 h 44"/>
                <a:gd name="T86" fmla="*/ 32 w 48"/>
                <a:gd name="T87" fmla="*/ 4 h 44"/>
                <a:gd name="T88" fmla="*/ 32 w 48"/>
                <a:gd name="T89" fmla="*/ 2 h 44"/>
                <a:gd name="T90" fmla="*/ 30 w 48"/>
                <a:gd name="T91" fmla="*/ 2 h 44"/>
                <a:gd name="T92" fmla="*/ 26 w 48"/>
                <a:gd name="T93" fmla="*/ 0 h 44"/>
                <a:gd name="T94" fmla="*/ 26 w 48"/>
                <a:gd name="T95" fmla="*/ 0 h 44"/>
                <a:gd name="T96" fmla="*/ 42 w 48"/>
                <a:gd name="T97" fmla="*/ 0 h 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44"/>
                <a:gd name="T149" fmla="*/ 48 w 48"/>
                <a:gd name="T150" fmla="*/ 44 h 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44">
                  <a:moveTo>
                    <a:pt x="42" y="0"/>
                  </a:moveTo>
                  <a:lnTo>
                    <a:pt x="42" y="26"/>
                  </a:lnTo>
                  <a:lnTo>
                    <a:pt x="42" y="32"/>
                  </a:lnTo>
                  <a:lnTo>
                    <a:pt x="42" y="36"/>
                  </a:lnTo>
                  <a:lnTo>
                    <a:pt x="42" y="38"/>
                  </a:lnTo>
                  <a:lnTo>
                    <a:pt x="44" y="40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8" y="40"/>
                  </a:lnTo>
                  <a:lnTo>
                    <a:pt x="36" y="44"/>
                  </a:lnTo>
                  <a:lnTo>
                    <a:pt x="34" y="44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4" y="44"/>
                  </a:lnTo>
                  <a:lnTo>
                    <a:pt x="22" y="44"/>
                  </a:lnTo>
                  <a:lnTo>
                    <a:pt x="18" y="44"/>
                  </a:lnTo>
                  <a:lnTo>
                    <a:pt x="14" y="44"/>
                  </a:lnTo>
                  <a:lnTo>
                    <a:pt x="12" y="42"/>
                  </a:lnTo>
                  <a:lnTo>
                    <a:pt x="10" y="40"/>
                  </a:lnTo>
                  <a:lnTo>
                    <a:pt x="8" y="38"/>
                  </a:lnTo>
                  <a:lnTo>
                    <a:pt x="6" y="32"/>
                  </a:lnTo>
                  <a:lnTo>
                    <a:pt x="6" y="2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8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20" y="38"/>
                  </a:lnTo>
                  <a:lnTo>
                    <a:pt x="22" y="38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30" y="36"/>
                  </a:lnTo>
                  <a:lnTo>
                    <a:pt x="34" y="32"/>
                  </a:lnTo>
                  <a:lnTo>
                    <a:pt x="34" y="8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26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20" name="Freeform 20"/>
            <p:cNvSpPr>
              <a:spLocks noEditPoints="1"/>
            </p:cNvSpPr>
            <p:nvPr/>
          </p:nvSpPr>
          <p:spPr bwMode="auto">
            <a:xfrm>
              <a:off x="1196" y="2026"/>
              <a:ext cx="44" cy="68"/>
            </a:xfrm>
            <a:custGeom>
              <a:avLst/>
              <a:gdLst>
                <a:gd name="T0" fmla="*/ 30 w 44"/>
                <a:gd name="T1" fmla="*/ 62 h 68"/>
                <a:gd name="T2" fmla="*/ 28 w 44"/>
                <a:gd name="T3" fmla="*/ 64 h 68"/>
                <a:gd name="T4" fmla="*/ 24 w 44"/>
                <a:gd name="T5" fmla="*/ 68 h 68"/>
                <a:gd name="T6" fmla="*/ 20 w 44"/>
                <a:gd name="T7" fmla="*/ 68 h 68"/>
                <a:gd name="T8" fmla="*/ 18 w 44"/>
                <a:gd name="T9" fmla="*/ 68 h 68"/>
                <a:gd name="T10" fmla="*/ 10 w 44"/>
                <a:gd name="T11" fmla="*/ 68 h 68"/>
                <a:gd name="T12" fmla="*/ 4 w 44"/>
                <a:gd name="T13" fmla="*/ 62 h 68"/>
                <a:gd name="T14" fmla="*/ 2 w 44"/>
                <a:gd name="T15" fmla="*/ 58 h 68"/>
                <a:gd name="T16" fmla="*/ 0 w 44"/>
                <a:gd name="T17" fmla="*/ 54 h 68"/>
                <a:gd name="T18" fmla="*/ 0 w 44"/>
                <a:gd name="T19" fmla="*/ 48 h 68"/>
                <a:gd name="T20" fmla="*/ 2 w 44"/>
                <a:gd name="T21" fmla="*/ 38 h 68"/>
                <a:gd name="T22" fmla="*/ 6 w 44"/>
                <a:gd name="T23" fmla="*/ 30 h 68"/>
                <a:gd name="T24" fmla="*/ 10 w 44"/>
                <a:gd name="T25" fmla="*/ 26 h 68"/>
                <a:gd name="T26" fmla="*/ 14 w 44"/>
                <a:gd name="T27" fmla="*/ 24 h 68"/>
                <a:gd name="T28" fmla="*/ 20 w 44"/>
                <a:gd name="T29" fmla="*/ 22 h 68"/>
                <a:gd name="T30" fmla="*/ 26 w 44"/>
                <a:gd name="T31" fmla="*/ 24 h 68"/>
                <a:gd name="T32" fmla="*/ 30 w 44"/>
                <a:gd name="T33" fmla="*/ 26 h 68"/>
                <a:gd name="T34" fmla="*/ 30 w 44"/>
                <a:gd name="T35" fmla="*/ 18 h 68"/>
                <a:gd name="T36" fmla="*/ 30 w 44"/>
                <a:gd name="T37" fmla="*/ 10 h 68"/>
                <a:gd name="T38" fmla="*/ 30 w 44"/>
                <a:gd name="T39" fmla="*/ 8 h 68"/>
                <a:gd name="T40" fmla="*/ 30 w 44"/>
                <a:gd name="T41" fmla="*/ 6 h 68"/>
                <a:gd name="T42" fmla="*/ 30 w 44"/>
                <a:gd name="T43" fmla="*/ 6 h 68"/>
                <a:gd name="T44" fmla="*/ 28 w 44"/>
                <a:gd name="T45" fmla="*/ 4 h 68"/>
                <a:gd name="T46" fmla="*/ 28 w 44"/>
                <a:gd name="T47" fmla="*/ 4 h 68"/>
                <a:gd name="T48" fmla="*/ 26 w 44"/>
                <a:gd name="T49" fmla="*/ 4 h 68"/>
                <a:gd name="T50" fmla="*/ 24 w 44"/>
                <a:gd name="T51" fmla="*/ 6 h 68"/>
                <a:gd name="T52" fmla="*/ 24 w 44"/>
                <a:gd name="T53" fmla="*/ 4 h 68"/>
                <a:gd name="T54" fmla="*/ 36 w 44"/>
                <a:gd name="T55" fmla="*/ 0 h 68"/>
                <a:gd name="T56" fmla="*/ 38 w 44"/>
                <a:gd name="T57" fmla="*/ 0 h 68"/>
                <a:gd name="T58" fmla="*/ 38 w 44"/>
                <a:gd name="T59" fmla="*/ 50 h 68"/>
                <a:gd name="T60" fmla="*/ 38 w 44"/>
                <a:gd name="T61" fmla="*/ 56 h 68"/>
                <a:gd name="T62" fmla="*/ 38 w 44"/>
                <a:gd name="T63" fmla="*/ 60 h 68"/>
                <a:gd name="T64" fmla="*/ 40 w 44"/>
                <a:gd name="T65" fmla="*/ 62 h 68"/>
                <a:gd name="T66" fmla="*/ 40 w 44"/>
                <a:gd name="T67" fmla="*/ 62 h 68"/>
                <a:gd name="T68" fmla="*/ 40 w 44"/>
                <a:gd name="T69" fmla="*/ 64 h 68"/>
                <a:gd name="T70" fmla="*/ 42 w 44"/>
                <a:gd name="T71" fmla="*/ 64 h 68"/>
                <a:gd name="T72" fmla="*/ 42 w 44"/>
                <a:gd name="T73" fmla="*/ 64 h 68"/>
                <a:gd name="T74" fmla="*/ 44 w 44"/>
                <a:gd name="T75" fmla="*/ 62 h 68"/>
                <a:gd name="T76" fmla="*/ 44 w 44"/>
                <a:gd name="T77" fmla="*/ 64 h 68"/>
                <a:gd name="T78" fmla="*/ 32 w 44"/>
                <a:gd name="T79" fmla="*/ 68 h 68"/>
                <a:gd name="T80" fmla="*/ 30 w 44"/>
                <a:gd name="T81" fmla="*/ 68 h 68"/>
                <a:gd name="T82" fmla="*/ 30 w 44"/>
                <a:gd name="T83" fmla="*/ 62 h 68"/>
                <a:gd name="T84" fmla="*/ 30 w 44"/>
                <a:gd name="T85" fmla="*/ 58 h 68"/>
                <a:gd name="T86" fmla="*/ 30 w 44"/>
                <a:gd name="T87" fmla="*/ 38 h 68"/>
                <a:gd name="T88" fmla="*/ 30 w 44"/>
                <a:gd name="T89" fmla="*/ 34 h 68"/>
                <a:gd name="T90" fmla="*/ 28 w 44"/>
                <a:gd name="T91" fmla="*/ 30 h 68"/>
                <a:gd name="T92" fmla="*/ 26 w 44"/>
                <a:gd name="T93" fmla="*/ 28 h 68"/>
                <a:gd name="T94" fmla="*/ 24 w 44"/>
                <a:gd name="T95" fmla="*/ 28 h 68"/>
                <a:gd name="T96" fmla="*/ 22 w 44"/>
                <a:gd name="T97" fmla="*/ 26 h 68"/>
                <a:gd name="T98" fmla="*/ 20 w 44"/>
                <a:gd name="T99" fmla="*/ 26 h 68"/>
                <a:gd name="T100" fmla="*/ 16 w 44"/>
                <a:gd name="T101" fmla="*/ 26 h 68"/>
                <a:gd name="T102" fmla="*/ 12 w 44"/>
                <a:gd name="T103" fmla="*/ 30 h 68"/>
                <a:gd name="T104" fmla="*/ 10 w 44"/>
                <a:gd name="T105" fmla="*/ 34 h 68"/>
                <a:gd name="T106" fmla="*/ 8 w 44"/>
                <a:gd name="T107" fmla="*/ 38 h 68"/>
                <a:gd name="T108" fmla="*/ 8 w 44"/>
                <a:gd name="T109" fmla="*/ 44 h 68"/>
                <a:gd name="T110" fmla="*/ 8 w 44"/>
                <a:gd name="T111" fmla="*/ 50 h 68"/>
                <a:gd name="T112" fmla="*/ 10 w 44"/>
                <a:gd name="T113" fmla="*/ 54 h 68"/>
                <a:gd name="T114" fmla="*/ 12 w 44"/>
                <a:gd name="T115" fmla="*/ 58 h 68"/>
                <a:gd name="T116" fmla="*/ 16 w 44"/>
                <a:gd name="T117" fmla="*/ 62 h 68"/>
                <a:gd name="T118" fmla="*/ 22 w 44"/>
                <a:gd name="T119" fmla="*/ 62 h 68"/>
                <a:gd name="T120" fmla="*/ 26 w 44"/>
                <a:gd name="T121" fmla="*/ 62 h 68"/>
                <a:gd name="T122" fmla="*/ 30 w 44"/>
                <a:gd name="T123" fmla="*/ 58 h 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4"/>
                <a:gd name="T187" fmla="*/ 0 h 68"/>
                <a:gd name="T188" fmla="*/ 44 w 44"/>
                <a:gd name="T189" fmla="*/ 68 h 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4" h="68">
                  <a:moveTo>
                    <a:pt x="30" y="62"/>
                  </a:moveTo>
                  <a:lnTo>
                    <a:pt x="28" y="64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18" y="68"/>
                  </a:lnTo>
                  <a:lnTo>
                    <a:pt x="10" y="68"/>
                  </a:lnTo>
                  <a:lnTo>
                    <a:pt x="4" y="62"/>
                  </a:lnTo>
                  <a:lnTo>
                    <a:pt x="2" y="58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0" y="26"/>
                  </a:lnTo>
                  <a:lnTo>
                    <a:pt x="14" y="24"/>
                  </a:lnTo>
                  <a:lnTo>
                    <a:pt x="20" y="22"/>
                  </a:lnTo>
                  <a:lnTo>
                    <a:pt x="26" y="24"/>
                  </a:lnTo>
                  <a:lnTo>
                    <a:pt x="30" y="26"/>
                  </a:lnTo>
                  <a:lnTo>
                    <a:pt x="30" y="18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4" y="6"/>
                  </a:lnTo>
                  <a:lnTo>
                    <a:pt x="24" y="4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50"/>
                  </a:lnTo>
                  <a:lnTo>
                    <a:pt x="38" y="56"/>
                  </a:lnTo>
                  <a:lnTo>
                    <a:pt x="38" y="60"/>
                  </a:lnTo>
                  <a:lnTo>
                    <a:pt x="40" y="62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4" y="62"/>
                  </a:lnTo>
                  <a:lnTo>
                    <a:pt x="44" y="64"/>
                  </a:lnTo>
                  <a:lnTo>
                    <a:pt x="32" y="68"/>
                  </a:lnTo>
                  <a:lnTo>
                    <a:pt x="30" y="68"/>
                  </a:lnTo>
                  <a:lnTo>
                    <a:pt x="30" y="62"/>
                  </a:lnTo>
                  <a:close/>
                  <a:moveTo>
                    <a:pt x="30" y="58"/>
                  </a:moveTo>
                  <a:lnTo>
                    <a:pt x="30" y="38"/>
                  </a:lnTo>
                  <a:lnTo>
                    <a:pt x="30" y="34"/>
                  </a:lnTo>
                  <a:lnTo>
                    <a:pt x="28" y="30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16" y="26"/>
                  </a:lnTo>
                  <a:lnTo>
                    <a:pt x="12" y="30"/>
                  </a:lnTo>
                  <a:lnTo>
                    <a:pt x="10" y="34"/>
                  </a:lnTo>
                  <a:lnTo>
                    <a:pt x="8" y="38"/>
                  </a:lnTo>
                  <a:lnTo>
                    <a:pt x="8" y="44"/>
                  </a:lnTo>
                  <a:lnTo>
                    <a:pt x="8" y="50"/>
                  </a:lnTo>
                  <a:lnTo>
                    <a:pt x="10" y="54"/>
                  </a:lnTo>
                  <a:lnTo>
                    <a:pt x="12" y="58"/>
                  </a:lnTo>
                  <a:lnTo>
                    <a:pt x="16" y="62"/>
                  </a:lnTo>
                  <a:lnTo>
                    <a:pt x="22" y="62"/>
                  </a:lnTo>
                  <a:lnTo>
                    <a:pt x="26" y="62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21" name="Freeform 21"/>
            <p:cNvSpPr>
              <a:spLocks/>
            </p:cNvSpPr>
            <p:nvPr/>
          </p:nvSpPr>
          <p:spPr bwMode="auto">
            <a:xfrm>
              <a:off x="1248" y="2084"/>
              <a:ext cx="12" cy="10"/>
            </a:xfrm>
            <a:custGeom>
              <a:avLst/>
              <a:gdLst>
                <a:gd name="T0" fmla="*/ 6 w 12"/>
                <a:gd name="T1" fmla="*/ 0 h 10"/>
                <a:gd name="T2" fmla="*/ 8 w 12"/>
                <a:gd name="T3" fmla="*/ 0 h 10"/>
                <a:gd name="T4" fmla="*/ 10 w 12"/>
                <a:gd name="T5" fmla="*/ 2 h 10"/>
                <a:gd name="T6" fmla="*/ 12 w 12"/>
                <a:gd name="T7" fmla="*/ 2 h 10"/>
                <a:gd name="T8" fmla="*/ 12 w 12"/>
                <a:gd name="T9" fmla="*/ 6 h 10"/>
                <a:gd name="T10" fmla="*/ 12 w 12"/>
                <a:gd name="T11" fmla="*/ 8 h 10"/>
                <a:gd name="T12" fmla="*/ 10 w 12"/>
                <a:gd name="T13" fmla="*/ 10 h 10"/>
                <a:gd name="T14" fmla="*/ 8 w 12"/>
                <a:gd name="T15" fmla="*/ 10 h 10"/>
                <a:gd name="T16" fmla="*/ 6 w 12"/>
                <a:gd name="T17" fmla="*/ 10 h 10"/>
                <a:gd name="T18" fmla="*/ 4 w 12"/>
                <a:gd name="T19" fmla="*/ 10 h 10"/>
                <a:gd name="T20" fmla="*/ 2 w 12"/>
                <a:gd name="T21" fmla="*/ 10 h 10"/>
                <a:gd name="T22" fmla="*/ 2 w 12"/>
                <a:gd name="T23" fmla="*/ 8 h 10"/>
                <a:gd name="T24" fmla="*/ 0 w 12"/>
                <a:gd name="T25" fmla="*/ 6 h 10"/>
                <a:gd name="T26" fmla="*/ 2 w 12"/>
                <a:gd name="T27" fmla="*/ 2 h 10"/>
                <a:gd name="T28" fmla="*/ 2 w 12"/>
                <a:gd name="T29" fmla="*/ 2 h 10"/>
                <a:gd name="T30" fmla="*/ 4 w 12"/>
                <a:gd name="T31" fmla="*/ 0 h 10"/>
                <a:gd name="T32" fmla="*/ 6 w 12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0"/>
                <a:gd name="T53" fmla="*/ 12 w 12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0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22" name="Freeform 22"/>
            <p:cNvSpPr>
              <a:spLocks/>
            </p:cNvSpPr>
            <p:nvPr/>
          </p:nvSpPr>
          <p:spPr bwMode="auto">
            <a:xfrm>
              <a:off x="1404" y="2364"/>
              <a:ext cx="44" cy="50"/>
            </a:xfrm>
            <a:custGeom>
              <a:avLst/>
              <a:gdLst>
                <a:gd name="T0" fmla="*/ 4 w 44"/>
                <a:gd name="T1" fmla="*/ 0 h 50"/>
                <a:gd name="T2" fmla="*/ 12 w 44"/>
                <a:gd name="T3" fmla="*/ 12 h 50"/>
                <a:gd name="T4" fmla="*/ 20 w 44"/>
                <a:gd name="T5" fmla="*/ 6 h 50"/>
                <a:gd name="T6" fmla="*/ 22 w 44"/>
                <a:gd name="T7" fmla="*/ 8 h 50"/>
                <a:gd name="T8" fmla="*/ 14 w 44"/>
                <a:gd name="T9" fmla="*/ 14 h 50"/>
                <a:gd name="T10" fmla="*/ 30 w 44"/>
                <a:gd name="T11" fmla="*/ 38 h 50"/>
                <a:gd name="T12" fmla="*/ 32 w 44"/>
                <a:gd name="T13" fmla="*/ 40 h 50"/>
                <a:gd name="T14" fmla="*/ 34 w 44"/>
                <a:gd name="T15" fmla="*/ 42 h 50"/>
                <a:gd name="T16" fmla="*/ 36 w 44"/>
                <a:gd name="T17" fmla="*/ 42 h 50"/>
                <a:gd name="T18" fmla="*/ 38 w 44"/>
                <a:gd name="T19" fmla="*/ 40 h 50"/>
                <a:gd name="T20" fmla="*/ 40 w 44"/>
                <a:gd name="T21" fmla="*/ 40 h 50"/>
                <a:gd name="T22" fmla="*/ 40 w 44"/>
                <a:gd name="T23" fmla="*/ 38 h 50"/>
                <a:gd name="T24" fmla="*/ 42 w 44"/>
                <a:gd name="T25" fmla="*/ 36 h 50"/>
                <a:gd name="T26" fmla="*/ 42 w 44"/>
                <a:gd name="T27" fmla="*/ 36 h 50"/>
                <a:gd name="T28" fmla="*/ 42 w 44"/>
                <a:gd name="T29" fmla="*/ 34 h 50"/>
                <a:gd name="T30" fmla="*/ 44 w 44"/>
                <a:gd name="T31" fmla="*/ 38 h 50"/>
                <a:gd name="T32" fmla="*/ 42 w 44"/>
                <a:gd name="T33" fmla="*/ 42 h 50"/>
                <a:gd name="T34" fmla="*/ 42 w 44"/>
                <a:gd name="T35" fmla="*/ 46 h 50"/>
                <a:gd name="T36" fmla="*/ 38 w 44"/>
                <a:gd name="T37" fmla="*/ 48 h 50"/>
                <a:gd name="T38" fmla="*/ 36 w 44"/>
                <a:gd name="T39" fmla="*/ 50 h 50"/>
                <a:gd name="T40" fmla="*/ 34 w 44"/>
                <a:gd name="T41" fmla="*/ 50 h 50"/>
                <a:gd name="T42" fmla="*/ 32 w 44"/>
                <a:gd name="T43" fmla="*/ 50 h 50"/>
                <a:gd name="T44" fmla="*/ 30 w 44"/>
                <a:gd name="T45" fmla="*/ 48 h 50"/>
                <a:gd name="T46" fmla="*/ 28 w 44"/>
                <a:gd name="T47" fmla="*/ 46 h 50"/>
                <a:gd name="T48" fmla="*/ 24 w 44"/>
                <a:gd name="T49" fmla="*/ 44 h 50"/>
                <a:gd name="T50" fmla="*/ 8 w 44"/>
                <a:gd name="T51" fmla="*/ 18 h 50"/>
                <a:gd name="T52" fmla="*/ 2 w 44"/>
                <a:gd name="T53" fmla="*/ 22 h 50"/>
                <a:gd name="T54" fmla="*/ 0 w 44"/>
                <a:gd name="T55" fmla="*/ 22 h 50"/>
                <a:gd name="T56" fmla="*/ 2 w 44"/>
                <a:gd name="T57" fmla="*/ 20 h 50"/>
                <a:gd name="T58" fmla="*/ 4 w 44"/>
                <a:gd name="T59" fmla="*/ 16 h 50"/>
                <a:gd name="T60" fmla="*/ 4 w 44"/>
                <a:gd name="T61" fmla="*/ 12 h 50"/>
                <a:gd name="T62" fmla="*/ 4 w 44"/>
                <a:gd name="T63" fmla="*/ 8 h 50"/>
                <a:gd name="T64" fmla="*/ 4 w 44"/>
                <a:gd name="T65" fmla="*/ 4 h 50"/>
                <a:gd name="T66" fmla="*/ 4 w 44"/>
                <a:gd name="T67" fmla="*/ 0 h 50"/>
                <a:gd name="T68" fmla="*/ 4 w 44"/>
                <a:gd name="T69" fmla="*/ 0 h 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4"/>
                <a:gd name="T106" fmla="*/ 0 h 50"/>
                <a:gd name="T107" fmla="*/ 44 w 44"/>
                <a:gd name="T108" fmla="*/ 50 h 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4" h="50">
                  <a:moveTo>
                    <a:pt x="4" y="0"/>
                  </a:moveTo>
                  <a:lnTo>
                    <a:pt x="12" y="1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30" y="38"/>
                  </a:lnTo>
                  <a:lnTo>
                    <a:pt x="32" y="40"/>
                  </a:lnTo>
                  <a:lnTo>
                    <a:pt x="34" y="42"/>
                  </a:lnTo>
                  <a:lnTo>
                    <a:pt x="36" y="42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44" y="38"/>
                  </a:lnTo>
                  <a:lnTo>
                    <a:pt x="42" y="42"/>
                  </a:lnTo>
                  <a:lnTo>
                    <a:pt x="42" y="46"/>
                  </a:lnTo>
                  <a:lnTo>
                    <a:pt x="38" y="48"/>
                  </a:lnTo>
                  <a:lnTo>
                    <a:pt x="36" y="50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0" y="48"/>
                  </a:lnTo>
                  <a:lnTo>
                    <a:pt x="28" y="46"/>
                  </a:lnTo>
                  <a:lnTo>
                    <a:pt x="24" y="44"/>
                  </a:lnTo>
                  <a:lnTo>
                    <a:pt x="8" y="18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2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23" name="Freeform 23"/>
            <p:cNvSpPr>
              <a:spLocks/>
            </p:cNvSpPr>
            <p:nvPr/>
          </p:nvSpPr>
          <p:spPr bwMode="auto">
            <a:xfrm>
              <a:off x="1430" y="2352"/>
              <a:ext cx="40" cy="52"/>
            </a:xfrm>
            <a:custGeom>
              <a:avLst/>
              <a:gdLst>
                <a:gd name="T0" fmla="*/ 8 w 40"/>
                <a:gd name="T1" fmla="*/ 6 h 52"/>
                <a:gd name="T2" fmla="*/ 14 w 40"/>
                <a:gd name="T3" fmla="*/ 16 h 52"/>
                <a:gd name="T4" fmla="*/ 14 w 40"/>
                <a:gd name="T5" fmla="*/ 8 h 52"/>
                <a:gd name="T6" fmla="*/ 16 w 40"/>
                <a:gd name="T7" fmla="*/ 4 h 52"/>
                <a:gd name="T8" fmla="*/ 18 w 40"/>
                <a:gd name="T9" fmla="*/ 0 h 52"/>
                <a:gd name="T10" fmla="*/ 20 w 40"/>
                <a:gd name="T11" fmla="*/ 0 h 52"/>
                <a:gd name="T12" fmla="*/ 22 w 40"/>
                <a:gd name="T13" fmla="*/ 0 h 52"/>
                <a:gd name="T14" fmla="*/ 24 w 40"/>
                <a:gd name="T15" fmla="*/ 0 h 52"/>
                <a:gd name="T16" fmla="*/ 26 w 40"/>
                <a:gd name="T17" fmla="*/ 2 h 52"/>
                <a:gd name="T18" fmla="*/ 28 w 40"/>
                <a:gd name="T19" fmla="*/ 4 h 52"/>
                <a:gd name="T20" fmla="*/ 28 w 40"/>
                <a:gd name="T21" fmla="*/ 6 h 52"/>
                <a:gd name="T22" fmla="*/ 26 w 40"/>
                <a:gd name="T23" fmla="*/ 8 h 52"/>
                <a:gd name="T24" fmla="*/ 26 w 40"/>
                <a:gd name="T25" fmla="*/ 8 h 52"/>
                <a:gd name="T26" fmla="*/ 24 w 40"/>
                <a:gd name="T27" fmla="*/ 10 h 52"/>
                <a:gd name="T28" fmla="*/ 22 w 40"/>
                <a:gd name="T29" fmla="*/ 8 h 52"/>
                <a:gd name="T30" fmla="*/ 20 w 40"/>
                <a:gd name="T31" fmla="*/ 8 h 52"/>
                <a:gd name="T32" fmla="*/ 18 w 40"/>
                <a:gd name="T33" fmla="*/ 10 h 52"/>
                <a:gd name="T34" fmla="*/ 18 w 40"/>
                <a:gd name="T35" fmla="*/ 10 h 52"/>
                <a:gd name="T36" fmla="*/ 16 w 40"/>
                <a:gd name="T37" fmla="*/ 12 h 52"/>
                <a:gd name="T38" fmla="*/ 16 w 40"/>
                <a:gd name="T39" fmla="*/ 14 h 52"/>
                <a:gd name="T40" fmla="*/ 18 w 40"/>
                <a:gd name="T41" fmla="*/ 20 h 52"/>
                <a:gd name="T42" fmla="*/ 28 w 40"/>
                <a:gd name="T43" fmla="*/ 36 h 52"/>
                <a:gd name="T44" fmla="*/ 30 w 40"/>
                <a:gd name="T45" fmla="*/ 38 h 52"/>
                <a:gd name="T46" fmla="*/ 32 w 40"/>
                <a:gd name="T47" fmla="*/ 40 h 52"/>
                <a:gd name="T48" fmla="*/ 34 w 40"/>
                <a:gd name="T49" fmla="*/ 40 h 52"/>
                <a:gd name="T50" fmla="*/ 36 w 40"/>
                <a:gd name="T51" fmla="*/ 40 h 52"/>
                <a:gd name="T52" fmla="*/ 38 w 40"/>
                <a:gd name="T53" fmla="*/ 40 h 52"/>
                <a:gd name="T54" fmla="*/ 40 w 40"/>
                <a:gd name="T55" fmla="*/ 38 h 52"/>
                <a:gd name="T56" fmla="*/ 40 w 40"/>
                <a:gd name="T57" fmla="*/ 40 h 52"/>
                <a:gd name="T58" fmla="*/ 22 w 40"/>
                <a:gd name="T59" fmla="*/ 52 h 52"/>
                <a:gd name="T60" fmla="*/ 22 w 40"/>
                <a:gd name="T61" fmla="*/ 52 h 52"/>
                <a:gd name="T62" fmla="*/ 24 w 40"/>
                <a:gd name="T63" fmla="*/ 50 h 52"/>
                <a:gd name="T64" fmla="*/ 24 w 40"/>
                <a:gd name="T65" fmla="*/ 48 h 52"/>
                <a:gd name="T66" fmla="*/ 24 w 40"/>
                <a:gd name="T67" fmla="*/ 46 h 52"/>
                <a:gd name="T68" fmla="*/ 24 w 40"/>
                <a:gd name="T69" fmla="*/ 44 h 52"/>
                <a:gd name="T70" fmla="*/ 24 w 40"/>
                <a:gd name="T71" fmla="*/ 44 h 52"/>
                <a:gd name="T72" fmla="*/ 22 w 40"/>
                <a:gd name="T73" fmla="*/ 40 h 52"/>
                <a:gd name="T74" fmla="*/ 12 w 40"/>
                <a:gd name="T75" fmla="*/ 26 h 52"/>
                <a:gd name="T76" fmla="*/ 10 w 40"/>
                <a:gd name="T77" fmla="*/ 22 h 52"/>
                <a:gd name="T78" fmla="*/ 8 w 40"/>
                <a:gd name="T79" fmla="*/ 20 h 52"/>
                <a:gd name="T80" fmla="*/ 6 w 40"/>
                <a:gd name="T81" fmla="*/ 18 h 52"/>
                <a:gd name="T82" fmla="*/ 6 w 40"/>
                <a:gd name="T83" fmla="*/ 18 h 52"/>
                <a:gd name="T84" fmla="*/ 4 w 40"/>
                <a:gd name="T85" fmla="*/ 18 h 52"/>
                <a:gd name="T86" fmla="*/ 4 w 40"/>
                <a:gd name="T87" fmla="*/ 18 h 52"/>
                <a:gd name="T88" fmla="*/ 2 w 40"/>
                <a:gd name="T89" fmla="*/ 18 h 52"/>
                <a:gd name="T90" fmla="*/ 2 w 40"/>
                <a:gd name="T91" fmla="*/ 18 h 52"/>
                <a:gd name="T92" fmla="*/ 0 w 40"/>
                <a:gd name="T93" fmla="*/ 20 h 52"/>
                <a:gd name="T94" fmla="*/ 0 w 40"/>
                <a:gd name="T95" fmla="*/ 20 h 52"/>
                <a:gd name="T96" fmla="*/ 6 w 40"/>
                <a:gd name="T97" fmla="*/ 8 h 52"/>
                <a:gd name="T98" fmla="*/ 8 w 40"/>
                <a:gd name="T99" fmla="*/ 6 h 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0"/>
                <a:gd name="T151" fmla="*/ 0 h 52"/>
                <a:gd name="T152" fmla="*/ 40 w 40"/>
                <a:gd name="T153" fmla="*/ 52 h 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0" h="52">
                  <a:moveTo>
                    <a:pt x="8" y="6"/>
                  </a:moveTo>
                  <a:lnTo>
                    <a:pt x="14" y="16"/>
                  </a:lnTo>
                  <a:lnTo>
                    <a:pt x="14" y="8"/>
                  </a:lnTo>
                  <a:lnTo>
                    <a:pt x="16" y="4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6" y="8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8" y="20"/>
                  </a:lnTo>
                  <a:lnTo>
                    <a:pt x="28" y="36"/>
                  </a:lnTo>
                  <a:lnTo>
                    <a:pt x="30" y="38"/>
                  </a:lnTo>
                  <a:lnTo>
                    <a:pt x="32" y="40"/>
                  </a:lnTo>
                  <a:lnTo>
                    <a:pt x="34" y="40"/>
                  </a:lnTo>
                  <a:lnTo>
                    <a:pt x="36" y="40"/>
                  </a:lnTo>
                  <a:lnTo>
                    <a:pt x="38" y="40"/>
                  </a:lnTo>
                  <a:lnTo>
                    <a:pt x="40" y="38"/>
                  </a:lnTo>
                  <a:lnTo>
                    <a:pt x="40" y="40"/>
                  </a:lnTo>
                  <a:lnTo>
                    <a:pt x="22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4" y="46"/>
                  </a:lnTo>
                  <a:lnTo>
                    <a:pt x="24" y="44"/>
                  </a:lnTo>
                  <a:lnTo>
                    <a:pt x="22" y="40"/>
                  </a:lnTo>
                  <a:lnTo>
                    <a:pt x="12" y="26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6" y="8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24" name="Freeform 24"/>
            <p:cNvSpPr>
              <a:spLocks noEditPoints="1"/>
            </p:cNvSpPr>
            <p:nvPr/>
          </p:nvSpPr>
          <p:spPr bwMode="auto">
            <a:xfrm>
              <a:off x="1462" y="2332"/>
              <a:ext cx="48" cy="48"/>
            </a:xfrm>
            <a:custGeom>
              <a:avLst/>
              <a:gdLst>
                <a:gd name="T0" fmla="*/ 34 w 48"/>
                <a:gd name="T1" fmla="*/ 38 h 48"/>
                <a:gd name="T2" fmla="*/ 32 w 48"/>
                <a:gd name="T3" fmla="*/ 42 h 48"/>
                <a:gd name="T4" fmla="*/ 28 w 48"/>
                <a:gd name="T5" fmla="*/ 46 h 48"/>
                <a:gd name="T6" fmla="*/ 20 w 48"/>
                <a:gd name="T7" fmla="*/ 48 h 48"/>
                <a:gd name="T8" fmla="*/ 14 w 48"/>
                <a:gd name="T9" fmla="*/ 44 h 48"/>
                <a:gd name="T10" fmla="*/ 12 w 48"/>
                <a:gd name="T11" fmla="*/ 38 h 48"/>
                <a:gd name="T12" fmla="*/ 14 w 48"/>
                <a:gd name="T13" fmla="*/ 30 h 48"/>
                <a:gd name="T14" fmla="*/ 18 w 48"/>
                <a:gd name="T15" fmla="*/ 20 h 48"/>
                <a:gd name="T16" fmla="*/ 22 w 48"/>
                <a:gd name="T17" fmla="*/ 14 h 48"/>
                <a:gd name="T18" fmla="*/ 14 w 48"/>
                <a:gd name="T19" fmla="*/ 6 h 48"/>
                <a:gd name="T20" fmla="*/ 8 w 48"/>
                <a:gd name="T21" fmla="*/ 8 h 48"/>
                <a:gd name="T22" fmla="*/ 6 w 48"/>
                <a:gd name="T23" fmla="*/ 12 h 48"/>
                <a:gd name="T24" fmla="*/ 6 w 48"/>
                <a:gd name="T25" fmla="*/ 16 h 48"/>
                <a:gd name="T26" fmla="*/ 10 w 48"/>
                <a:gd name="T27" fmla="*/ 20 h 48"/>
                <a:gd name="T28" fmla="*/ 8 w 48"/>
                <a:gd name="T29" fmla="*/ 24 h 48"/>
                <a:gd name="T30" fmla="*/ 6 w 48"/>
                <a:gd name="T31" fmla="*/ 26 h 48"/>
                <a:gd name="T32" fmla="*/ 2 w 48"/>
                <a:gd name="T33" fmla="*/ 24 h 48"/>
                <a:gd name="T34" fmla="*/ 0 w 48"/>
                <a:gd name="T35" fmla="*/ 20 h 48"/>
                <a:gd name="T36" fmla="*/ 2 w 48"/>
                <a:gd name="T37" fmla="*/ 10 h 48"/>
                <a:gd name="T38" fmla="*/ 12 w 48"/>
                <a:gd name="T39" fmla="*/ 2 h 48"/>
                <a:gd name="T40" fmla="*/ 20 w 48"/>
                <a:gd name="T41" fmla="*/ 2 h 48"/>
                <a:gd name="T42" fmla="*/ 26 w 48"/>
                <a:gd name="T43" fmla="*/ 4 h 48"/>
                <a:gd name="T44" fmla="*/ 38 w 48"/>
                <a:gd name="T45" fmla="*/ 20 h 48"/>
                <a:gd name="T46" fmla="*/ 42 w 48"/>
                <a:gd name="T47" fmla="*/ 28 h 48"/>
                <a:gd name="T48" fmla="*/ 44 w 48"/>
                <a:gd name="T49" fmla="*/ 28 h 48"/>
                <a:gd name="T50" fmla="*/ 44 w 48"/>
                <a:gd name="T51" fmla="*/ 28 h 48"/>
                <a:gd name="T52" fmla="*/ 46 w 48"/>
                <a:gd name="T53" fmla="*/ 26 h 48"/>
                <a:gd name="T54" fmla="*/ 46 w 48"/>
                <a:gd name="T55" fmla="*/ 22 h 48"/>
                <a:gd name="T56" fmla="*/ 48 w 48"/>
                <a:gd name="T57" fmla="*/ 30 h 48"/>
                <a:gd name="T58" fmla="*/ 44 w 48"/>
                <a:gd name="T59" fmla="*/ 36 h 48"/>
                <a:gd name="T60" fmla="*/ 40 w 48"/>
                <a:gd name="T61" fmla="*/ 36 h 48"/>
                <a:gd name="T62" fmla="*/ 36 w 48"/>
                <a:gd name="T63" fmla="*/ 32 h 48"/>
                <a:gd name="T64" fmla="*/ 24 w 48"/>
                <a:gd name="T65" fmla="*/ 18 h 48"/>
                <a:gd name="T66" fmla="*/ 18 w 48"/>
                <a:gd name="T67" fmla="*/ 26 h 48"/>
                <a:gd name="T68" fmla="*/ 16 w 48"/>
                <a:gd name="T69" fmla="*/ 32 h 48"/>
                <a:gd name="T70" fmla="*/ 18 w 48"/>
                <a:gd name="T71" fmla="*/ 38 h 48"/>
                <a:gd name="T72" fmla="*/ 24 w 48"/>
                <a:gd name="T73" fmla="*/ 40 h 48"/>
                <a:gd name="T74" fmla="*/ 28 w 48"/>
                <a:gd name="T75" fmla="*/ 40 h 48"/>
                <a:gd name="T76" fmla="*/ 34 w 48"/>
                <a:gd name="T77" fmla="*/ 30 h 4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8"/>
                <a:gd name="T118" fmla="*/ 0 h 48"/>
                <a:gd name="T119" fmla="*/ 48 w 48"/>
                <a:gd name="T120" fmla="*/ 48 h 4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8" h="48">
                  <a:moveTo>
                    <a:pt x="36" y="32"/>
                  </a:moveTo>
                  <a:lnTo>
                    <a:pt x="34" y="38"/>
                  </a:lnTo>
                  <a:lnTo>
                    <a:pt x="32" y="40"/>
                  </a:lnTo>
                  <a:lnTo>
                    <a:pt x="32" y="42"/>
                  </a:lnTo>
                  <a:lnTo>
                    <a:pt x="30" y="46"/>
                  </a:lnTo>
                  <a:lnTo>
                    <a:pt x="28" y="46"/>
                  </a:lnTo>
                  <a:lnTo>
                    <a:pt x="24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4" y="44"/>
                  </a:lnTo>
                  <a:lnTo>
                    <a:pt x="12" y="42"/>
                  </a:lnTo>
                  <a:lnTo>
                    <a:pt x="12" y="38"/>
                  </a:lnTo>
                  <a:lnTo>
                    <a:pt x="12" y="34"/>
                  </a:lnTo>
                  <a:lnTo>
                    <a:pt x="14" y="30"/>
                  </a:lnTo>
                  <a:lnTo>
                    <a:pt x="16" y="26"/>
                  </a:lnTo>
                  <a:lnTo>
                    <a:pt x="18" y="20"/>
                  </a:lnTo>
                  <a:lnTo>
                    <a:pt x="22" y="14"/>
                  </a:lnTo>
                  <a:lnTo>
                    <a:pt x="18" y="8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8" y="8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10" y="20"/>
                  </a:lnTo>
                  <a:lnTo>
                    <a:pt x="10" y="22"/>
                  </a:lnTo>
                  <a:lnTo>
                    <a:pt x="8" y="24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4" y="2"/>
                  </a:lnTo>
                  <a:lnTo>
                    <a:pt x="26" y="4"/>
                  </a:lnTo>
                  <a:lnTo>
                    <a:pt x="28" y="8"/>
                  </a:lnTo>
                  <a:lnTo>
                    <a:pt x="38" y="20"/>
                  </a:lnTo>
                  <a:lnTo>
                    <a:pt x="40" y="26"/>
                  </a:lnTo>
                  <a:lnTo>
                    <a:pt x="42" y="28"/>
                  </a:lnTo>
                  <a:lnTo>
                    <a:pt x="44" y="28"/>
                  </a:lnTo>
                  <a:lnTo>
                    <a:pt x="46" y="28"/>
                  </a:lnTo>
                  <a:lnTo>
                    <a:pt x="46" y="26"/>
                  </a:lnTo>
                  <a:lnTo>
                    <a:pt x="46" y="22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6" y="34"/>
                  </a:lnTo>
                  <a:lnTo>
                    <a:pt x="44" y="36"/>
                  </a:lnTo>
                  <a:lnTo>
                    <a:pt x="42" y="36"/>
                  </a:lnTo>
                  <a:lnTo>
                    <a:pt x="40" y="36"/>
                  </a:lnTo>
                  <a:lnTo>
                    <a:pt x="38" y="36"/>
                  </a:lnTo>
                  <a:lnTo>
                    <a:pt x="36" y="32"/>
                  </a:lnTo>
                  <a:close/>
                  <a:moveTo>
                    <a:pt x="34" y="30"/>
                  </a:moveTo>
                  <a:lnTo>
                    <a:pt x="24" y="18"/>
                  </a:lnTo>
                  <a:lnTo>
                    <a:pt x="20" y="22"/>
                  </a:lnTo>
                  <a:lnTo>
                    <a:pt x="18" y="26"/>
                  </a:lnTo>
                  <a:lnTo>
                    <a:pt x="18" y="30"/>
                  </a:lnTo>
                  <a:lnTo>
                    <a:pt x="16" y="32"/>
                  </a:lnTo>
                  <a:lnTo>
                    <a:pt x="18" y="34"/>
                  </a:lnTo>
                  <a:lnTo>
                    <a:pt x="18" y="38"/>
                  </a:lnTo>
                  <a:lnTo>
                    <a:pt x="20" y="40"/>
                  </a:lnTo>
                  <a:lnTo>
                    <a:pt x="24" y="40"/>
                  </a:lnTo>
                  <a:lnTo>
                    <a:pt x="26" y="40"/>
                  </a:lnTo>
                  <a:lnTo>
                    <a:pt x="28" y="40"/>
                  </a:lnTo>
                  <a:lnTo>
                    <a:pt x="32" y="36"/>
                  </a:lnTo>
                  <a:lnTo>
                    <a:pt x="34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25" name="Freeform 25"/>
            <p:cNvSpPr>
              <a:spLocks/>
            </p:cNvSpPr>
            <p:nvPr/>
          </p:nvSpPr>
          <p:spPr bwMode="auto">
            <a:xfrm>
              <a:off x="1492" y="2304"/>
              <a:ext cx="62" cy="56"/>
            </a:xfrm>
            <a:custGeom>
              <a:avLst/>
              <a:gdLst>
                <a:gd name="T0" fmla="*/ 16 w 62"/>
                <a:gd name="T1" fmla="*/ 12 h 56"/>
                <a:gd name="T2" fmla="*/ 22 w 62"/>
                <a:gd name="T3" fmla="*/ 2 h 56"/>
                <a:gd name="T4" fmla="*/ 28 w 62"/>
                <a:gd name="T5" fmla="*/ 0 h 56"/>
                <a:gd name="T6" fmla="*/ 34 w 62"/>
                <a:gd name="T7" fmla="*/ 2 h 56"/>
                <a:gd name="T8" fmla="*/ 40 w 62"/>
                <a:gd name="T9" fmla="*/ 10 h 56"/>
                <a:gd name="T10" fmla="*/ 54 w 62"/>
                <a:gd name="T11" fmla="*/ 28 h 56"/>
                <a:gd name="T12" fmla="*/ 56 w 62"/>
                <a:gd name="T13" fmla="*/ 30 h 56"/>
                <a:gd name="T14" fmla="*/ 60 w 62"/>
                <a:gd name="T15" fmla="*/ 30 h 56"/>
                <a:gd name="T16" fmla="*/ 62 w 62"/>
                <a:gd name="T17" fmla="*/ 30 h 56"/>
                <a:gd name="T18" fmla="*/ 44 w 62"/>
                <a:gd name="T19" fmla="*/ 40 h 56"/>
                <a:gd name="T20" fmla="*/ 46 w 62"/>
                <a:gd name="T21" fmla="*/ 38 h 56"/>
                <a:gd name="T22" fmla="*/ 48 w 62"/>
                <a:gd name="T23" fmla="*/ 34 h 56"/>
                <a:gd name="T24" fmla="*/ 46 w 62"/>
                <a:gd name="T25" fmla="*/ 32 h 56"/>
                <a:gd name="T26" fmla="*/ 34 w 62"/>
                <a:gd name="T27" fmla="*/ 14 h 56"/>
                <a:gd name="T28" fmla="*/ 28 w 62"/>
                <a:gd name="T29" fmla="*/ 8 h 56"/>
                <a:gd name="T30" fmla="*/ 22 w 62"/>
                <a:gd name="T31" fmla="*/ 10 h 56"/>
                <a:gd name="T32" fmla="*/ 18 w 62"/>
                <a:gd name="T33" fmla="*/ 16 h 56"/>
                <a:gd name="T34" fmla="*/ 30 w 62"/>
                <a:gd name="T35" fmla="*/ 40 h 56"/>
                <a:gd name="T36" fmla="*/ 34 w 62"/>
                <a:gd name="T37" fmla="*/ 44 h 56"/>
                <a:gd name="T38" fmla="*/ 36 w 62"/>
                <a:gd name="T39" fmla="*/ 46 h 56"/>
                <a:gd name="T40" fmla="*/ 40 w 62"/>
                <a:gd name="T41" fmla="*/ 44 h 56"/>
                <a:gd name="T42" fmla="*/ 24 w 62"/>
                <a:gd name="T43" fmla="*/ 56 h 56"/>
                <a:gd name="T44" fmla="*/ 24 w 62"/>
                <a:gd name="T45" fmla="*/ 54 h 56"/>
                <a:gd name="T46" fmla="*/ 26 w 62"/>
                <a:gd name="T47" fmla="*/ 50 h 56"/>
                <a:gd name="T48" fmla="*/ 22 w 62"/>
                <a:gd name="T49" fmla="*/ 44 h 56"/>
                <a:gd name="T50" fmla="*/ 10 w 62"/>
                <a:gd name="T51" fmla="*/ 26 h 56"/>
                <a:gd name="T52" fmla="*/ 8 w 62"/>
                <a:gd name="T53" fmla="*/ 22 h 56"/>
                <a:gd name="T54" fmla="*/ 4 w 62"/>
                <a:gd name="T55" fmla="*/ 22 h 56"/>
                <a:gd name="T56" fmla="*/ 4 w 62"/>
                <a:gd name="T57" fmla="*/ 22 h 56"/>
                <a:gd name="T58" fmla="*/ 2 w 62"/>
                <a:gd name="T59" fmla="*/ 24 h 56"/>
                <a:gd name="T60" fmla="*/ 8 w 62"/>
                <a:gd name="T61" fmla="*/ 12 h 56"/>
                <a:gd name="T62" fmla="*/ 14 w 62"/>
                <a:gd name="T63" fmla="*/ 18 h 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"/>
                <a:gd name="T97" fmla="*/ 0 h 56"/>
                <a:gd name="T98" fmla="*/ 62 w 62"/>
                <a:gd name="T99" fmla="*/ 56 h 5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" h="56">
                  <a:moveTo>
                    <a:pt x="14" y="18"/>
                  </a:moveTo>
                  <a:lnTo>
                    <a:pt x="16" y="12"/>
                  </a:lnTo>
                  <a:lnTo>
                    <a:pt x="18" y="6"/>
                  </a:lnTo>
                  <a:lnTo>
                    <a:pt x="22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2"/>
                  </a:lnTo>
                  <a:lnTo>
                    <a:pt x="38" y="6"/>
                  </a:lnTo>
                  <a:lnTo>
                    <a:pt x="40" y="10"/>
                  </a:lnTo>
                  <a:lnTo>
                    <a:pt x="50" y="24"/>
                  </a:lnTo>
                  <a:lnTo>
                    <a:pt x="54" y="28"/>
                  </a:lnTo>
                  <a:lnTo>
                    <a:pt x="56" y="30"/>
                  </a:lnTo>
                  <a:lnTo>
                    <a:pt x="58" y="30"/>
                  </a:lnTo>
                  <a:lnTo>
                    <a:pt x="60" y="30"/>
                  </a:lnTo>
                  <a:lnTo>
                    <a:pt x="62" y="28"/>
                  </a:lnTo>
                  <a:lnTo>
                    <a:pt x="62" y="30"/>
                  </a:lnTo>
                  <a:lnTo>
                    <a:pt x="46" y="40"/>
                  </a:lnTo>
                  <a:lnTo>
                    <a:pt x="44" y="40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8" y="36"/>
                  </a:lnTo>
                  <a:lnTo>
                    <a:pt x="48" y="34"/>
                  </a:lnTo>
                  <a:lnTo>
                    <a:pt x="46" y="32"/>
                  </a:lnTo>
                  <a:lnTo>
                    <a:pt x="44" y="28"/>
                  </a:lnTo>
                  <a:lnTo>
                    <a:pt x="34" y="14"/>
                  </a:lnTo>
                  <a:lnTo>
                    <a:pt x="32" y="10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2" y="10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22"/>
                  </a:lnTo>
                  <a:lnTo>
                    <a:pt x="30" y="40"/>
                  </a:lnTo>
                  <a:lnTo>
                    <a:pt x="32" y="42"/>
                  </a:lnTo>
                  <a:lnTo>
                    <a:pt x="34" y="44"/>
                  </a:lnTo>
                  <a:lnTo>
                    <a:pt x="36" y="46"/>
                  </a:lnTo>
                  <a:lnTo>
                    <a:pt x="38" y="44"/>
                  </a:lnTo>
                  <a:lnTo>
                    <a:pt x="40" y="44"/>
                  </a:lnTo>
                  <a:lnTo>
                    <a:pt x="24" y="56"/>
                  </a:lnTo>
                  <a:lnTo>
                    <a:pt x="22" y="56"/>
                  </a:lnTo>
                  <a:lnTo>
                    <a:pt x="24" y="54"/>
                  </a:lnTo>
                  <a:lnTo>
                    <a:pt x="26" y="52"/>
                  </a:lnTo>
                  <a:lnTo>
                    <a:pt x="26" y="50"/>
                  </a:lnTo>
                  <a:lnTo>
                    <a:pt x="24" y="48"/>
                  </a:lnTo>
                  <a:lnTo>
                    <a:pt x="22" y="44"/>
                  </a:lnTo>
                  <a:lnTo>
                    <a:pt x="14" y="30"/>
                  </a:lnTo>
                  <a:lnTo>
                    <a:pt x="10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26" name="Freeform 26"/>
            <p:cNvSpPr>
              <a:spLocks/>
            </p:cNvSpPr>
            <p:nvPr/>
          </p:nvSpPr>
          <p:spPr bwMode="auto">
            <a:xfrm>
              <a:off x="1538" y="2278"/>
              <a:ext cx="40" cy="52"/>
            </a:xfrm>
            <a:custGeom>
              <a:avLst/>
              <a:gdLst>
                <a:gd name="T0" fmla="*/ 16 w 40"/>
                <a:gd name="T1" fmla="*/ 0 h 52"/>
                <a:gd name="T2" fmla="*/ 26 w 40"/>
                <a:gd name="T3" fmla="*/ 12 h 52"/>
                <a:gd name="T4" fmla="*/ 24 w 40"/>
                <a:gd name="T5" fmla="*/ 12 h 52"/>
                <a:gd name="T6" fmla="*/ 20 w 40"/>
                <a:gd name="T7" fmla="*/ 8 h 52"/>
                <a:gd name="T8" fmla="*/ 16 w 40"/>
                <a:gd name="T9" fmla="*/ 8 h 52"/>
                <a:gd name="T10" fmla="*/ 12 w 40"/>
                <a:gd name="T11" fmla="*/ 8 h 52"/>
                <a:gd name="T12" fmla="*/ 8 w 40"/>
                <a:gd name="T13" fmla="*/ 10 h 52"/>
                <a:gd name="T14" fmla="*/ 6 w 40"/>
                <a:gd name="T15" fmla="*/ 12 h 52"/>
                <a:gd name="T16" fmla="*/ 4 w 40"/>
                <a:gd name="T17" fmla="*/ 14 h 52"/>
                <a:gd name="T18" fmla="*/ 4 w 40"/>
                <a:gd name="T19" fmla="*/ 16 h 52"/>
                <a:gd name="T20" fmla="*/ 6 w 40"/>
                <a:gd name="T21" fmla="*/ 18 h 52"/>
                <a:gd name="T22" fmla="*/ 6 w 40"/>
                <a:gd name="T23" fmla="*/ 20 h 52"/>
                <a:gd name="T24" fmla="*/ 8 w 40"/>
                <a:gd name="T25" fmla="*/ 22 h 52"/>
                <a:gd name="T26" fmla="*/ 12 w 40"/>
                <a:gd name="T27" fmla="*/ 22 h 52"/>
                <a:gd name="T28" fmla="*/ 16 w 40"/>
                <a:gd name="T29" fmla="*/ 22 h 52"/>
                <a:gd name="T30" fmla="*/ 24 w 40"/>
                <a:gd name="T31" fmla="*/ 20 h 52"/>
                <a:gd name="T32" fmla="*/ 30 w 40"/>
                <a:gd name="T33" fmla="*/ 20 h 52"/>
                <a:gd name="T34" fmla="*/ 34 w 40"/>
                <a:gd name="T35" fmla="*/ 22 h 52"/>
                <a:gd name="T36" fmla="*/ 38 w 40"/>
                <a:gd name="T37" fmla="*/ 24 h 52"/>
                <a:gd name="T38" fmla="*/ 40 w 40"/>
                <a:gd name="T39" fmla="*/ 30 h 52"/>
                <a:gd name="T40" fmla="*/ 40 w 40"/>
                <a:gd name="T41" fmla="*/ 36 h 52"/>
                <a:gd name="T42" fmla="*/ 38 w 40"/>
                <a:gd name="T43" fmla="*/ 40 h 52"/>
                <a:gd name="T44" fmla="*/ 34 w 40"/>
                <a:gd name="T45" fmla="*/ 44 h 52"/>
                <a:gd name="T46" fmla="*/ 30 w 40"/>
                <a:gd name="T47" fmla="*/ 46 h 52"/>
                <a:gd name="T48" fmla="*/ 26 w 40"/>
                <a:gd name="T49" fmla="*/ 48 h 52"/>
                <a:gd name="T50" fmla="*/ 24 w 40"/>
                <a:gd name="T51" fmla="*/ 48 h 52"/>
                <a:gd name="T52" fmla="*/ 22 w 40"/>
                <a:gd name="T53" fmla="*/ 50 h 52"/>
                <a:gd name="T54" fmla="*/ 22 w 40"/>
                <a:gd name="T55" fmla="*/ 50 h 52"/>
                <a:gd name="T56" fmla="*/ 22 w 40"/>
                <a:gd name="T57" fmla="*/ 52 h 52"/>
                <a:gd name="T58" fmla="*/ 22 w 40"/>
                <a:gd name="T59" fmla="*/ 52 h 52"/>
                <a:gd name="T60" fmla="*/ 12 w 40"/>
                <a:gd name="T61" fmla="*/ 40 h 52"/>
                <a:gd name="T62" fmla="*/ 14 w 40"/>
                <a:gd name="T63" fmla="*/ 40 h 52"/>
                <a:gd name="T64" fmla="*/ 18 w 40"/>
                <a:gd name="T65" fmla="*/ 42 h 52"/>
                <a:gd name="T66" fmla="*/ 24 w 40"/>
                <a:gd name="T67" fmla="*/ 44 h 52"/>
                <a:gd name="T68" fmla="*/ 28 w 40"/>
                <a:gd name="T69" fmla="*/ 44 h 52"/>
                <a:gd name="T70" fmla="*/ 32 w 40"/>
                <a:gd name="T71" fmla="*/ 42 h 52"/>
                <a:gd name="T72" fmla="*/ 34 w 40"/>
                <a:gd name="T73" fmla="*/ 40 h 52"/>
                <a:gd name="T74" fmla="*/ 36 w 40"/>
                <a:gd name="T75" fmla="*/ 36 h 52"/>
                <a:gd name="T76" fmla="*/ 36 w 40"/>
                <a:gd name="T77" fmla="*/ 34 h 52"/>
                <a:gd name="T78" fmla="*/ 34 w 40"/>
                <a:gd name="T79" fmla="*/ 32 h 52"/>
                <a:gd name="T80" fmla="*/ 32 w 40"/>
                <a:gd name="T81" fmla="*/ 30 h 52"/>
                <a:gd name="T82" fmla="*/ 30 w 40"/>
                <a:gd name="T83" fmla="*/ 28 h 52"/>
                <a:gd name="T84" fmla="*/ 26 w 40"/>
                <a:gd name="T85" fmla="*/ 28 h 52"/>
                <a:gd name="T86" fmla="*/ 18 w 40"/>
                <a:gd name="T87" fmla="*/ 28 h 52"/>
                <a:gd name="T88" fmla="*/ 12 w 40"/>
                <a:gd name="T89" fmla="*/ 30 h 52"/>
                <a:gd name="T90" fmla="*/ 8 w 40"/>
                <a:gd name="T91" fmla="*/ 30 h 52"/>
                <a:gd name="T92" fmla="*/ 4 w 40"/>
                <a:gd name="T93" fmla="*/ 28 h 52"/>
                <a:gd name="T94" fmla="*/ 2 w 40"/>
                <a:gd name="T95" fmla="*/ 24 h 52"/>
                <a:gd name="T96" fmla="*/ 0 w 40"/>
                <a:gd name="T97" fmla="*/ 20 h 52"/>
                <a:gd name="T98" fmla="*/ 0 w 40"/>
                <a:gd name="T99" fmla="*/ 16 h 52"/>
                <a:gd name="T100" fmla="*/ 2 w 40"/>
                <a:gd name="T101" fmla="*/ 10 h 52"/>
                <a:gd name="T102" fmla="*/ 6 w 40"/>
                <a:gd name="T103" fmla="*/ 6 h 52"/>
                <a:gd name="T104" fmla="*/ 8 w 40"/>
                <a:gd name="T105" fmla="*/ 6 h 52"/>
                <a:gd name="T106" fmla="*/ 12 w 40"/>
                <a:gd name="T107" fmla="*/ 4 h 52"/>
                <a:gd name="T108" fmla="*/ 14 w 40"/>
                <a:gd name="T109" fmla="*/ 4 h 52"/>
                <a:gd name="T110" fmla="*/ 16 w 40"/>
                <a:gd name="T111" fmla="*/ 2 h 52"/>
                <a:gd name="T112" fmla="*/ 16 w 40"/>
                <a:gd name="T113" fmla="*/ 2 h 52"/>
                <a:gd name="T114" fmla="*/ 16 w 40"/>
                <a:gd name="T115" fmla="*/ 2 h 52"/>
                <a:gd name="T116" fmla="*/ 16 w 40"/>
                <a:gd name="T117" fmla="*/ 2 h 52"/>
                <a:gd name="T118" fmla="*/ 16 w 40"/>
                <a:gd name="T119" fmla="*/ 0 h 52"/>
                <a:gd name="T120" fmla="*/ 16 w 40"/>
                <a:gd name="T121" fmla="*/ 0 h 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0"/>
                <a:gd name="T184" fmla="*/ 0 h 52"/>
                <a:gd name="T185" fmla="*/ 40 w 40"/>
                <a:gd name="T186" fmla="*/ 52 h 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0" h="52">
                  <a:moveTo>
                    <a:pt x="16" y="0"/>
                  </a:moveTo>
                  <a:lnTo>
                    <a:pt x="26" y="12"/>
                  </a:lnTo>
                  <a:lnTo>
                    <a:pt x="24" y="12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24" y="20"/>
                  </a:lnTo>
                  <a:lnTo>
                    <a:pt x="30" y="20"/>
                  </a:lnTo>
                  <a:lnTo>
                    <a:pt x="34" y="22"/>
                  </a:lnTo>
                  <a:lnTo>
                    <a:pt x="38" y="24"/>
                  </a:lnTo>
                  <a:lnTo>
                    <a:pt x="40" y="30"/>
                  </a:lnTo>
                  <a:lnTo>
                    <a:pt x="40" y="36"/>
                  </a:lnTo>
                  <a:lnTo>
                    <a:pt x="38" y="40"/>
                  </a:lnTo>
                  <a:lnTo>
                    <a:pt x="34" y="44"/>
                  </a:lnTo>
                  <a:lnTo>
                    <a:pt x="30" y="46"/>
                  </a:lnTo>
                  <a:lnTo>
                    <a:pt x="26" y="48"/>
                  </a:lnTo>
                  <a:lnTo>
                    <a:pt x="24" y="48"/>
                  </a:lnTo>
                  <a:lnTo>
                    <a:pt x="22" y="50"/>
                  </a:lnTo>
                  <a:lnTo>
                    <a:pt x="22" y="52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8" y="42"/>
                  </a:lnTo>
                  <a:lnTo>
                    <a:pt x="24" y="44"/>
                  </a:lnTo>
                  <a:lnTo>
                    <a:pt x="28" y="44"/>
                  </a:lnTo>
                  <a:lnTo>
                    <a:pt x="32" y="42"/>
                  </a:lnTo>
                  <a:lnTo>
                    <a:pt x="34" y="40"/>
                  </a:lnTo>
                  <a:lnTo>
                    <a:pt x="36" y="36"/>
                  </a:lnTo>
                  <a:lnTo>
                    <a:pt x="36" y="34"/>
                  </a:lnTo>
                  <a:lnTo>
                    <a:pt x="34" y="32"/>
                  </a:lnTo>
                  <a:lnTo>
                    <a:pt x="32" y="30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18" y="28"/>
                  </a:lnTo>
                  <a:lnTo>
                    <a:pt x="12" y="30"/>
                  </a:lnTo>
                  <a:lnTo>
                    <a:pt x="8" y="30"/>
                  </a:lnTo>
                  <a:lnTo>
                    <a:pt x="4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6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27" name="Freeform 27"/>
            <p:cNvSpPr>
              <a:spLocks/>
            </p:cNvSpPr>
            <p:nvPr/>
          </p:nvSpPr>
          <p:spPr bwMode="auto">
            <a:xfrm>
              <a:off x="1560" y="2248"/>
              <a:ext cx="48" cy="50"/>
            </a:xfrm>
            <a:custGeom>
              <a:avLst/>
              <a:gdLst>
                <a:gd name="T0" fmla="*/ 0 w 48"/>
                <a:gd name="T1" fmla="*/ 26 h 50"/>
                <a:gd name="T2" fmla="*/ 18 w 48"/>
                <a:gd name="T3" fmla="*/ 14 h 50"/>
                <a:gd name="T4" fmla="*/ 18 w 48"/>
                <a:gd name="T5" fmla="*/ 16 h 50"/>
                <a:gd name="T6" fmla="*/ 18 w 48"/>
                <a:gd name="T7" fmla="*/ 16 h 50"/>
                <a:gd name="T8" fmla="*/ 16 w 48"/>
                <a:gd name="T9" fmla="*/ 18 h 50"/>
                <a:gd name="T10" fmla="*/ 16 w 48"/>
                <a:gd name="T11" fmla="*/ 18 h 50"/>
                <a:gd name="T12" fmla="*/ 16 w 48"/>
                <a:gd name="T13" fmla="*/ 20 h 50"/>
                <a:gd name="T14" fmla="*/ 16 w 48"/>
                <a:gd name="T15" fmla="*/ 20 h 50"/>
                <a:gd name="T16" fmla="*/ 18 w 48"/>
                <a:gd name="T17" fmla="*/ 22 h 50"/>
                <a:gd name="T18" fmla="*/ 20 w 48"/>
                <a:gd name="T19" fmla="*/ 24 h 50"/>
                <a:gd name="T20" fmla="*/ 42 w 48"/>
                <a:gd name="T21" fmla="*/ 38 h 50"/>
                <a:gd name="T22" fmla="*/ 34 w 48"/>
                <a:gd name="T23" fmla="*/ 12 h 50"/>
                <a:gd name="T24" fmla="*/ 34 w 48"/>
                <a:gd name="T25" fmla="*/ 10 h 50"/>
                <a:gd name="T26" fmla="*/ 34 w 48"/>
                <a:gd name="T27" fmla="*/ 8 h 50"/>
                <a:gd name="T28" fmla="*/ 34 w 48"/>
                <a:gd name="T29" fmla="*/ 8 h 50"/>
                <a:gd name="T30" fmla="*/ 32 w 48"/>
                <a:gd name="T31" fmla="*/ 8 h 50"/>
                <a:gd name="T32" fmla="*/ 32 w 48"/>
                <a:gd name="T33" fmla="*/ 6 h 50"/>
                <a:gd name="T34" fmla="*/ 30 w 48"/>
                <a:gd name="T35" fmla="*/ 6 h 50"/>
                <a:gd name="T36" fmla="*/ 30 w 48"/>
                <a:gd name="T37" fmla="*/ 8 h 50"/>
                <a:gd name="T38" fmla="*/ 28 w 48"/>
                <a:gd name="T39" fmla="*/ 8 h 50"/>
                <a:gd name="T40" fmla="*/ 28 w 48"/>
                <a:gd name="T41" fmla="*/ 8 h 50"/>
                <a:gd name="T42" fmla="*/ 38 w 48"/>
                <a:gd name="T43" fmla="*/ 0 h 50"/>
                <a:gd name="T44" fmla="*/ 40 w 48"/>
                <a:gd name="T45" fmla="*/ 0 h 50"/>
                <a:gd name="T46" fmla="*/ 38 w 48"/>
                <a:gd name="T47" fmla="*/ 2 h 50"/>
                <a:gd name="T48" fmla="*/ 38 w 48"/>
                <a:gd name="T49" fmla="*/ 4 h 50"/>
                <a:gd name="T50" fmla="*/ 38 w 48"/>
                <a:gd name="T51" fmla="*/ 6 h 50"/>
                <a:gd name="T52" fmla="*/ 38 w 48"/>
                <a:gd name="T53" fmla="*/ 10 h 50"/>
                <a:gd name="T54" fmla="*/ 48 w 48"/>
                <a:gd name="T55" fmla="*/ 48 h 50"/>
                <a:gd name="T56" fmla="*/ 46 w 48"/>
                <a:gd name="T57" fmla="*/ 50 h 50"/>
                <a:gd name="T58" fmla="*/ 12 w 48"/>
                <a:gd name="T59" fmla="*/ 28 h 50"/>
                <a:gd name="T60" fmla="*/ 10 w 48"/>
                <a:gd name="T61" fmla="*/ 28 h 50"/>
                <a:gd name="T62" fmla="*/ 8 w 48"/>
                <a:gd name="T63" fmla="*/ 26 h 50"/>
                <a:gd name="T64" fmla="*/ 6 w 48"/>
                <a:gd name="T65" fmla="*/ 26 h 50"/>
                <a:gd name="T66" fmla="*/ 4 w 48"/>
                <a:gd name="T67" fmla="*/ 26 h 50"/>
                <a:gd name="T68" fmla="*/ 4 w 48"/>
                <a:gd name="T69" fmla="*/ 26 h 50"/>
                <a:gd name="T70" fmla="*/ 2 w 48"/>
                <a:gd name="T71" fmla="*/ 28 h 50"/>
                <a:gd name="T72" fmla="*/ 0 w 48"/>
                <a:gd name="T73" fmla="*/ 26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"/>
                <a:gd name="T112" fmla="*/ 0 h 50"/>
                <a:gd name="T113" fmla="*/ 48 w 48"/>
                <a:gd name="T114" fmla="*/ 50 h 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" h="50">
                  <a:moveTo>
                    <a:pt x="0" y="26"/>
                  </a:moveTo>
                  <a:lnTo>
                    <a:pt x="18" y="14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8" y="22"/>
                  </a:lnTo>
                  <a:lnTo>
                    <a:pt x="20" y="24"/>
                  </a:lnTo>
                  <a:lnTo>
                    <a:pt x="42" y="38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28" y="8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6"/>
                  </a:lnTo>
                  <a:lnTo>
                    <a:pt x="38" y="10"/>
                  </a:lnTo>
                  <a:lnTo>
                    <a:pt x="48" y="48"/>
                  </a:lnTo>
                  <a:lnTo>
                    <a:pt x="46" y="50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28" name="Freeform 28"/>
            <p:cNvSpPr>
              <a:spLocks noEditPoints="1"/>
            </p:cNvSpPr>
            <p:nvPr/>
          </p:nvSpPr>
          <p:spPr bwMode="auto">
            <a:xfrm>
              <a:off x="1610" y="2230"/>
              <a:ext cx="40" cy="44"/>
            </a:xfrm>
            <a:custGeom>
              <a:avLst/>
              <a:gdLst>
                <a:gd name="T0" fmla="*/ 8 w 40"/>
                <a:gd name="T1" fmla="*/ 24 h 44"/>
                <a:gd name="T2" fmla="*/ 14 w 40"/>
                <a:gd name="T3" fmla="*/ 30 h 44"/>
                <a:gd name="T4" fmla="*/ 20 w 40"/>
                <a:gd name="T5" fmla="*/ 34 h 44"/>
                <a:gd name="T6" fmla="*/ 26 w 40"/>
                <a:gd name="T7" fmla="*/ 34 h 44"/>
                <a:gd name="T8" fmla="*/ 32 w 40"/>
                <a:gd name="T9" fmla="*/ 32 h 44"/>
                <a:gd name="T10" fmla="*/ 36 w 40"/>
                <a:gd name="T11" fmla="*/ 30 h 44"/>
                <a:gd name="T12" fmla="*/ 38 w 40"/>
                <a:gd name="T13" fmla="*/ 26 h 44"/>
                <a:gd name="T14" fmla="*/ 38 w 40"/>
                <a:gd name="T15" fmla="*/ 22 h 44"/>
                <a:gd name="T16" fmla="*/ 38 w 40"/>
                <a:gd name="T17" fmla="*/ 16 h 44"/>
                <a:gd name="T18" fmla="*/ 38 w 40"/>
                <a:gd name="T19" fmla="*/ 16 h 44"/>
                <a:gd name="T20" fmla="*/ 40 w 40"/>
                <a:gd name="T21" fmla="*/ 24 h 44"/>
                <a:gd name="T22" fmla="*/ 40 w 40"/>
                <a:gd name="T23" fmla="*/ 30 h 44"/>
                <a:gd name="T24" fmla="*/ 38 w 40"/>
                <a:gd name="T25" fmla="*/ 36 h 44"/>
                <a:gd name="T26" fmla="*/ 34 w 40"/>
                <a:gd name="T27" fmla="*/ 42 h 44"/>
                <a:gd name="T28" fmla="*/ 26 w 40"/>
                <a:gd name="T29" fmla="*/ 44 h 44"/>
                <a:gd name="T30" fmla="*/ 20 w 40"/>
                <a:gd name="T31" fmla="*/ 44 h 44"/>
                <a:gd name="T32" fmla="*/ 14 w 40"/>
                <a:gd name="T33" fmla="*/ 42 h 44"/>
                <a:gd name="T34" fmla="*/ 10 w 40"/>
                <a:gd name="T35" fmla="*/ 38 h 44"/>
                <a:gd name="T36" fmla="*/ 6 w 40"/>
                <a:gd name="T37" fmla="*/ 34 h 44"/>
                <a:gd name="T38" fmla="*/ 2 w 40"/>
                <a:gd name="T39" fmla="*/ 28 h 44"/>
                <a:gd name="T40" fmla="*/ 0 w 40"/>
                <a:gd name="T41" fmla="*/ 22 h 44"/>
                <a:gd name="T42" fmla="*/ 0 w 40"/>
                <a:gd name="T43" fmla="*/ 16 h 44"/>
                <a:gd name="T44" fmla="*/ 2 w 40"/>
                <a:gd name="T45" fmla="*/ 12 h 44"/>
                <a:gd name="T46" fmla="*/ 4 w 40"/>
                <a:gd name="T47" fmla="*/ 6 h 44"/>
                <a:gd name="T48" fmla="*/ 8 w 40"/>
                <a:gd name="T49" fmla="*/ 2 h 44"/>
                <a:gd name="T50" fmla="*/ 14 w 40"/>
                <a:gd name="T51" fmla="*/ 0 h 44"/>
                <a:gd name="T52" fmla="*/ 20 w 40"/>
                <a:gd name="T53" fmla="*/ 0 h 44"/>
                <a:gd name="T54" fmla="*/ 26 w 40"/>
                <a:gd name="T55" fmla="*/ 2 h 44"/>
                <a:gd name="T56" fmla="*/ 32 w 40"/>
                <a:gd name="T57" fmla="*/ 8 h 44"/>
                <a:gd name="T58" fmla="*/ 8 w 40"/>
                <a:gd name="T59" fmla="*/ 24 h 44"/>
                <a:gd name="T60" fmla="*/ 6 w 40"/>
                <a:gd name="T61" fmla="*/ 22 h 44"/>
                <a:gd name="T62" fmla="*/ 22 w 40"/>
                <a:gd name="T63" fmla="*/ 10 h 44"/>
                <a:gd name="T64" fmla="*/ 20 w 40"/>
                <a:gd name="T65" fmla="*/ 8 h 44"/>
                <a:gd name="T66" fmla="*/ 18 w 40"/>
                <a:gd name="T67" fmla="*/ 6 h 44"/>
                <a:gd name="T68" fmla="*/ 16 w 40"/>
                <a:gd name="T69" fmla="*/ 6 h 44"/>
                <a:gd name="T70" fmla="*/ 12 w 40"/>
                <a:gd name="T71" fmla="*/ 6 h 44"/>
                <a:gd name="T72" fmla="*/ 10 w 40"/>
                <a:gd name="T73" fmla="*/ 6 h 44"/>
                <a:gd name="T74" fmla="*/ 8 w 40"/>
                <a:gd name="T75" fmla="*/ 6 h 44"/>
                <a:gd name="T76" fmla="*/ 6 w 40"/>
                <a:gd name="T77" fmla="*/ 10 h 44"/>
                <a:gd name="T78" fmla="*/ 4 w 40"/>
                <a:gd name="T79" fmla="*/ 14 h 44"/>
                <a:gd name="T80" fmla="*/ 4 w 40"/>
                <a:gd name="T81" fmla="*/ 18 h 44"/>
                <a:gd name="T82" fmla="*/ 6 w 40"/>
                <a:gd name="T83" fmla="*/ 22 h 4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"/>
                <a:gd name="T127" fmla="*/ 0 h 44"/>
                <a:gd name="T128" fmla="*/ 40 w 40"/>
                <a:gd name="T129" fmla="*/ 44 h 4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" h="44">
                  <a:moveTo>
                    <a:pt x="8" y="24"/>
                  </a:moveTo>
                  <a:lnTo>
                    <a:pt x="14" y="30"/>
                  </a:lnTo>
                  <a:lnTo>
                    <a:pt x="20" y="34"/>
                  </a:lnTo>
                  <a:lnTo>
                    <a:pt x="26" y="34"/>
                  </a:lnTo>
                  <a:lnTo>
                    <a:pt x="32" y="32"/>
                  </a:lnTo>
                  <a:lnTo>
                    <a:pt x="36" y="30"/>
                  </a:lnTo>
                  <a:lnTo>
                    <a:pt x="38" y="26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26" y="44"/>
                  </a:lnTo>
                  <a:lnTo>
                    <a:pt x="20" y="44"/>
                  </a:lnTo>
                  <a:lnTo>
                    <a:pt x="14" y="42"/>
                  </a:lnTo>
                  <a:lnTo>
                    <a:pt x="10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4" y="6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2"/>
                  </a:lnTo>
                  <a:lnTo>
                    <a:pt x="32" y="8"/>
                  </a:lnTo>
                  <a:lnTo>
                    <a:pt x="8" y="24"/>
                  </a:lnTo>
                  <a:close/>
                  <a:moveTo>
                    <a:pt x="6" y="22"/>
                  </a:moveTo>
                  <a:lnTo>
                    <a:pt x="22" y="10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6" y="10"/>
                  </a:lnTo>
                  <a:lnTo>
                    <a:pt x="4" y="14"/>
                  </a:lnTo>
                  <a:lnTo>
                    <a:pt x="4" y="18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29" name="Freeform 29"/>
            <p:cNvSpPr>
              <a:spLocks/>
            </p:cNvSpPr>
            <p:nvPr/>
          </p:nvSpPr>
          <p:spPr bwMode="auto">
            <a:xfrm>
              <a:off x="1640" y="2204"/>
              <a:ext cx="40" cy="54"/>
            </a:xfrm>
            <a:custGeom>
              <a:avLst/>
              <a:gdLst>
                <a:gd name="T0" fmla="*/ 8 w 40"/>
                <a:gd name="T1" fmla="*/ 8 h 54"/>
                <a:gd name="T2" fmla="*/ 14 w 40"/>
                <a:gd name="T3" fmla="*/ 18 h 54"/>
                <a:gd name="T4" fmla="*/ 14 w 40"/>
                <a:gd name="T5" fmla="*/ 10 h 54"/>
                <a:gd name="T6" fmla="*/ 14 w 40"/>
                <a:gd name="T7" fmla="*/ 4 h 54"/>
                <a:gd name="T8" fmla="*/ 18 w 40"/>
                <a:gd name="T9" fmla="*/ 2 h 54"/>
                <a:gd name="T10" fmla="*/ 20 w 40"/>
                <a:gd name="T11" fmla="*/ 0 h 54"/>
                <a:gd name="T12" fmla="*/ 22 w 40"/>
                <a:gd name="T13" fmla="*/ 0 h 54"/>
                <a:gd name="T14" fmla="*/ 24 w 40"/>
                <a:gd name="T15" fmla="*/ 2 h 54"/>
                <a:gd name="T16" fmla="*/ 26 w 40"/>
                <a:gd name="T17" fmla="*/ 4 h 54"/>
                <a:gd name="T18" fmla="*/ 26 w 40"/>
                <a:gd name="T19" fmla="*/ 6 h 54"/>
                <a:gd name="T20" fmla="*/ 26 w 40"/>
                <a:gd name="T21" fmla="*/ 6 h 54"/>
                <a:gd name="T22" fmla="*/ 26 w 40"/>
                <a:gd name="T23" fmla="*/ 8 h 54"/>
                <a:gd name="T24" fmla="*/ 26 w 40"/>
                <a:gd name="T25" fmla="*/ 10 h 54"/>
                <a:gd name="T26" fmla="*/ 24 w 40"/>
                <a:gd name="T27" fmla="*/ 10 h 54"/>
                <a:gd name="T28" fmla="*/ 22 w 40"/>
                <a:gd name="T29" fmla="*/ 10 h 54"/>
                <a:gd name="T30" fmla="*/ 18 w 40"/>
                <a:gd name="T31" fmla="*/ 10 h 54"/>
                <a:gd name="T32" fmla="*/ 18 w 40"/>
                <a:gd name="T33" fmla="*/ 10 h 54"/>
                <a:gd name="T34" fmla="*/ 16 w 40"/>
                <a:gd name="T35" fmla="*/ 12 h 54"/>
                <a:gd name="T36" fmla="*/ 16 w 40"/>
                <a:gd name="T37" fmla="*/ 12 h 54"/>
                <a:gd name="T38" fmla="*/ 16 w 40"/>
                <a:gd name="T39" fmla="*/ 16 h 54"/>
                <a:gd name="T40" fmla="*/ 16 w 40"/>
                <a:gd name="T41" fmla="*/ 20 h 54"/>
                <a:gd name="T42" fmla="*/ 28 w 40"/>
                <a:gd name="T43" fmla="*/ 36 h 54"/>
                <a:gd name="T44" fmla="*/ 30 w 40"/>
                <a:gd name="T45" fmla="*/ 40 h 54"/>
                <a:gd name="T46" fmla="*/ 32 w 40"/>
                <a:gd name="T47" fmla="*/ 40 h 54"/>
                <a:gd name="T48" fmla="*/ 34 w 40"/>
                <a:gd name="T49" fmla="*/ 42 h 54"/>
                <a:gd name="T50" fmla="*/ 36 w 40"/>
                <a:gd name="T51" fmla="*/ 42 h 54"/>
                <a:gd name="T52" fmla="*/ 38 w 40"/>
                <a:gd name="T53" fmla="*/ 40 h 54"/>
                <a:gd name="T54" fmla="*/ 40 w 40"/>
                <a:gd name="T55" fmla="*/ 40 h 54"/>
                <a:gd name="T56" fmla="*/ 40 w 40"/>
                <a:gd name="T57" fmla="*/ 40 h 54"/>
                <a:gd name="T58" fmla="*/ 22 w 40"/>
                <a:gd name="T59" fmla="*/ 54 h 54"/>
                <a:gd name="T60" fmla="*/ 22 w 40"/>
                <a:gd name="T61" fmla="*/ 52 h 54"/>
                <a:gd name="T62" fmla="*/ 24 w 40"/>
                <a:gd name="T63" fmla="*/ 50 h 54"/>
                <a:gd name="T64" fmla="*/ 24 w 40"/>
                <a:gd name="T65" fmla="*/ 48 h 54"/>
                <a:gd name="T66" fmla="*/ 24 w 40"/>
                <a:gd name="T67" fmla="*/ 48 h 54"/>
                <a:gd name="T68" fmla="*/ 24 w 40"/>
                <a:gd name="T69" fmla="*/ 46 h 54"/>
                <a:gd name="T70" fmla="*/ 24 w 40"/>
                <a:gd name="T71" fmla="*/ 44 h 54"/>
                <a:gd name="T72" fmla="*/ 22 w 40"/>
                <a:gd name="T73" fmla="*/ 42 h 54"/>
                <a:gd name="T74" fmla="*/ 12 w 40"/>
                <a:gd name="T75" fmla="*/ 28 h 54"/>
                <a:gd name="T76" fmla="*/ 10 w 40"/>
                <a:gd name="T77" fmla="*/ 24 h 54"/>
                <a:gd name="T78" fmla="*/ 8 w 40"/>
                <a:gd name="T79" fmla="*/ 22 h 54"/>
                <a:gd name="T80" fmla="*/ 6 w 40"/>
                <a:gd name="T81" fmla="*/ 20 h 54"/>
                <a:gd name="T82" fmla="*/ 4 w 40"/>
                <a:gd name="T83" fmla="*/ 20 h 54"/>
                <a:gd name="T84" fmla="*/ 4 w 40"/>
                <a:gd name="T85" fmla="*/ 18 h 54"/>
                <a:gd name="T86" fmla="*/ 2 w 40"/>
                <a:gd name="T87" fmla="*/ 18 h 54"/>
                <a:gd name="T88" fmla="*/ 2 w 40"/>
                <a:gd name="T89" fmla="*/ 20 h 54"/>
                <a:gd name="T90" fmla="*/ 0 w 40"/>
                <a:gd name="T91" fmla="*/ 20 h 54"/>
                <a:gd name="T92" fmla="*/ 0 w 40"/>
                <a:gd name="T93" fmla="*/ 22 h 54"/>
                <a:gd name="T94" fmla="*/ 0 w 40"/>
                <a:gd name="T95" fmla="*/ 20 h 54"/>
                <a:gd name="T96" fmla="*/ 6 w 40"/>
                <a:gd name="T97" fmla="*/ 10 h 54"/>
                <a:gd name="T98" fmla="*/ 8 w 40"/>
                <a:gd name="T99" fmla="*/ 8 h 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0"/>
                <a:gd name="T151" fmla="*/ 0 h 54"/>
                <a:gd name="T152" fmla="*/ 40 w 40"/>
                <a:gd name="T153" fmla="*/ 54 h 5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0" h="54">
                  <a:moveTo>
                    <a:pt x="8" y="8"/>
                  </a:moveTo>
                  <a:lnTo>
                    <a:pt x="14" y="18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28" y="36"/>
                  </a:lnTo>
                  <a:lnTo>
                    <a:pt x="30" y="40"/>
                  </a:lnTo>
                  <a:lnTo>
                    <a:pt x="32" y="40"/>
                  </a:lnTo>
                  <a:lnTo>
                    <a:pt x="34" y="42"/>
                  </a:lnTo>
                  <a:lnTo>
                    <a:pt x="36" y="42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22" y="54"/>
                  </a:lnTo>
                  <a:lnTo>
                    <a:pt x="22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4" y="46"/>
                  </a:lnTo>
                  <a:lnTo>
                    <a:pt x="24" y="44"/>
                  </a:lnTo>
                  <a:lnTo>
                    <a:pt x="22" y="42"/>
                  </a:lnTo>
                  <a:lnTo>
                    <a:pt x="12" y="28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6" y="10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30" name="Freeform 30"/>
            <p:cNvSpPr>
              <a:spLocks/>
            </p:cNvSpPr>
            <p:nvPr/>
          </p:nvSpPr>
          <p:spPr bwMode="auto">
            <a:xfrm>
              <a:off x="1672" y="2184"/>
              <a:ext cx="40" cy="54"/>
            </a:xfrm>
            <a:custGeom>
              <a:avLst/>
              <a:gdLst>
                <a:gd name="T0" fmla="*/ 16 w 40"/>
                <a:gd name="T1" fmla="*/ 0 h 54"/>
                <a:gd name="T2" fmla="*/ 24 w 40"/>
                <a:gd name="T3" fmla="*/ 12 h 54"/>
                <a:gd name="T4" fmla="*/ 24 w 40"/>
                <a:gd name="T5" fmla="*/ 14 h 54"/>
                <a:gd name="T6" fmla="*/ 20 w 40"/>
                <a:gd name="T7" fmla="*/ 10 h 54"/>
                <a:gd name="T8" fmla="*/ 14 w 40"/>
                <a:gd name="T9" fmla="*/ 8 h 54"/>
                <a:gd name="T10" fmla="*/ 10 w 40"/>
                <a:gd name="T11" fmla="*/ 8 h 54"/>
                <a:gd name="T12" fmla="*/ 8 w 40"/>
                <a:gd name="T13" fmla="*/ 10 h 54"/>
                <a:gd name="T14" fmla="*/ 6 w 40"/>
                <a:gd name="T15" fmla="*/ 12 h 54"/>
                <a:gd name="T16" fmla="*/ 4 w 40"/>
                <a:gd name="T17" fmla="*/ 14 h 54"/>
                <a:gd name="T18" fmla="*/ 4 w 40"/>
                <a:gd name="T19" fmla="*/ 16 h 54"/>
                <a:gd name="T20" fmla="*/ 4 w 40"/>
                <a:gd name="T21" fmla="*/ 18 h 54"/>
                <a:gd name="T22" fmla="*/ 6 w 40"/>
                <a:gd name="T23" fmla="*/ 20 h 54"/>
                <a:gd name="T24" fmla="*/ 8 w 40"/>
                <a:gd name="T25" fmla="*/ 22 h 54"/>
                <a:gd name="T26" fmla="*/ 10 w 40"/>
                <a:gd name="T27" fmla="*/ 22 h 54"/>
                <a:gd name="T28" fmla="*/ 14 w 40"/>
                <a:gd name="T29" fmla="*/ 22 h 54"/>
                <a:gd name="T30" fmla="*/ 22 w 40"/>
                <a:gd name="T31" fmla="*/ 20 h 54"/>
                <a:gd name="T32" fmla="*/ 28 w 40"/>
                <a:gd name="T33" fmla="*/ 20 h 54"/>
                <a:gd name="T34" fmla="*/ 34 w 40"/>
                <a:gd name="T35" fmla="*/ 22 h 54"/>
                <a:gd name="T36" fmla="*/ 38 w 40"/>
                <a:gd name="T37" fmla="*/ 26 h 54"/>
                <a:gd name="T38" fmla="*/ 40 w 40"/>
                <a:gd name="T39" fmla="*/ 30 h 54"/>
                <a:gd name="T40" fmla="*/ 40 w 40"/>
                <a:gd name="T41" fmla="*/ 36 h 54"/>
                <a:gd name="T42" fmla="*/ 36 w 40"/>
                <a:gd name="T43" fmla="*/ 40 h 54"/>
                <a:gd name="T44" fmla="*/ 32 w 40"/>
                <a:gd name="T45" fmla="*/ 44 h 54"/>
                <a:gd name="T46" fmla="*/ 30 w 40"/>
                <a:gd name="T47" fmla="*/ 46 h 54"/>
                <a:gd name="T48" fmla="*/ 24 w 40"/>
                <a:gd name="T49" fmla="*/ 48 h 54"/>
                <a:gd name="T50" fmla="*/ 22 w 40"/>
                <a:gd name="T51" fmla="*/ 50 h 54"/>
                <a:gd name="T52" fmla="*/ 22 w 40"/>
                <a:gd name="T53" fmla="*/ 50 h 54"/>
                <a:gd name="T54" fmla="*/ 22 w 40"/>
                <a:gd name="T55" fmla="*/ 50 h 54"/>
                <a:gd name="T56" fmla="*/ 22 w 40"/>
                <a:gd name="T57" fmla="*/ 52 h 54"/>
                <a:gd name="T58" fmla="*/ 20 w 40"/>
                <a:gd name="T59" fmla="*/ 54 h 54"/>
                <a:gd name="T60" fmla="*/ 12 w 40"/>
                <a:gd name="T61" fmla="*/ 40 h 54"/>
                <a:gd name="T62" fmla="*/ 12 w 40"/>
                <a:gd name="T63" fmla="*/ 40 h 54"/>
                <a:gd name="T64" fmla="*/ 18 w 40"/>
                <a:gd name="T65" fmla="*/ 44 h 54"/>
                <a:gd name="T66" fmla="*/ 22 w 40"/>
                <a:gd name="T67" fmla="*/ 44 h 54"/>
                <a:gd name="T68" fmla="*/ 28 w 40"/>
                <a:gd name="T69" fmla="*/ 44 h 54"/>
                <a:gd name="T70" fmla="*/ 32 w 40"/>
                <a:gd name="T71" fmla="*/ 42 h 54"/>
                <a:gd name="T72" fmla="*/ 34 w 40"/>
                <a:gd name="T73" fmla="*/ 40 h 54"/>
                <a:gd name="T74" fmla="*/ 34 w 40"/>
                <a:gd name="T75" fmla="*/ 38 h 54"/>
                <a:gd name="T76" fmla="*/ 34 w 40"/>
                <a:gd name="T77" fmla="*/ 34 h 54"/>
                <a:gd name="T78" fmla="*/ 34 w 40"/>
                <a:gd name="T79" fmla="*/ 32 h 54"/>
                <a:gd name="T80" fmla="*/ 32 w 40"/>
                <a:gd name="T81" fmla="*/ 30 h 54"/>
                <a:gd name="T82" fmla="*/ 28 w 40"/>
                <a:gd name="T83" fmla="*/ 28 h 54"/>
                <a:gd name="T84" fmla="*/ 24 w 40"/>
                <a:gd name="T85" fmla="*/ 28 h 54"/>
                <a:gd name="T86" fmla="*/ 18 w 40"/>
                <a:gd name="T87" fmla="*/ 30 h 54"/>
                <a:gd name="T88" fmla="*/ 12 w 40"/>
                <a:gd name="T89" fmla="*/ 30 h 54"/>
                <a:gd name="T90" fmla="*/ 8 w 40"/>
                <a:gd name="T91" fmla="*/ 30 h 54"/>
                <a:gd name="T92" fmla="*/ 4 w 40"/>
                <a:gd name="T93" fmla="*/ 28 h 54"/>
                <a:gd name="T94" fmla="*/ 2 w 40"/>
                <a:gd name="T95" fmla="*/ 26 h 54"/>
                <a:gd name="T96" fmla="*/ 0 w 40"/>
                <a:gd name="T97" fmla="*/ 20 h 54"/>
                <a:gd name="T98" fmla="*/ 0 w 40"/>
                <a:gd name="T99" fmla="*/ 16 h 54"/>
                <a:gd name="T100" fmla="*/ 2 w 40"/>
                <a:gd name="T101" fmla="*/ 12 h 54"/>
                <a:gd name="T102" fmla="*/ 6 w 40"/>
                <a:gd name="T103" fmla="*/ 8 h 54"/>
                <a:gd name="T104" fmla="*/ 8 w 40"/>
                <a:gd name="T105" fmla="*/ 6 h 54"/>
                <a:gd name="T106" fmla="*/ 12 w 40"/>
                <a:gd name="T107" fmla="*/ 4 h 54"/>
                <a:gd name="T108" fmla="*/ 14 w 40"/>
                <a:gd name="T109" fmla="*/ 4 h 54"/>
                <a:gd name="T110" fmla="*/ 14 w 40"/>
                <a:gd name="T111" fmla="*/ 4 h 54"/>
                <a:gd name="T112" fmla="*/ 16 w 40"/>
                <a:gd name="T113" fmla="*/ 4 h 54"/>
                <a:gd name="T114" fmla="*/ 16 w 40"/>
                <a:gd name="T115" fmla="*/ 2 h 54"/>
                <a:gd name="T116" fmla="*/ 16 w 40"/>
                <a:gd name="T117" fmla="*/ 2 h 54"/>
                <a:gd name="T118" fmla="*/ 16 w 40"/>
                <a:gd name="T119" fmla="*/ 0 h 54"/>
                <a:gd name="T120" fmla="*/ 16 w 40"/>
                <a:gd name="T121" fmla="*/ 0 h 5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0"/>
                <a:gd name="T184" fmla="*/ 0 h 54"/>
                <a:gd name="T185" fmla="*/ 40 w 40"/>
                <a:gd name="T186" fmla="*/ 54 h 5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0" h="54">
                  <a:moveTo>
                    <a:pt x="16" y="0"/>
                  </a:moveTo>
                  <a:lnTo>
                    <a:pt x="24" y="12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22" y="20"/>
                  </a:lnTo>
                  <a:lnTo>
                    <a:pt x="28" y="20"/>
                  </a:lnTo>
                  <a:lnTo>
                    <a:pt x="34" y="22"/>
                  </a:lnTo>
                  <a:lnTo>
                    <a:pt x="38" y="26"/>
                  </a:lnTo>
                  <a:lnTo>
                    <a:pt x="40" y="30"/>
                  </a:lnTo>
                  <a:lnTo>
                    <a:pt x="40" y="36"/>
                  </a:lnTo>
                  <a:lnTo>
                    <a:pt x="36" y="40"/>
                  </a:lnTo>
                  <a:lnTo>
                    <a:pt x="32" y="44"/>
                  </a:lnTo>
                  <a:lnTo>
                    <a:pt x="30" y="46"/>
                  </a:lnTo>
                  <a:lnTo>
                    <a:pt x="24" y="48"/>
                  </a:lnTo>
                  <a:lnTo>
                    <a:pt x="22" y="50"/>
                  </a:lnTo>
                  <a:lnTo>
                    <a:pt x="22" y="52"/>
                  </a:lnTo>
                  <a:lnTo>
                    <a:pt x="20" y="54"/>
                  </a:lnTo>
                  <a:lnTo>
                    <a:pt x="12" y="40"/>
                  </a:lnTo>
                  <a:lnTo>
                    <a:pt x="18" y="44"/>
                  </a:lnTo>
                  <a:lnTo>
                    <a:pt x="22" y="44"/>
                  </a:lnTo>
                  <a:lnTo>
                    <a:pt x="28" y="44"/>
                  </a:lnTo>
                  <a:lnTo>
                    <a:pt x="32" y="42"/>
                  </a:lnTo>
                  <a:lnTo>
                    <a:pt x="34" y="40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4" y="32"/>
                  </a:lnTo>
                  <a:lnTo>
                    <a:pt x="32" y="30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8" y="30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6" y="8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31" name="Freeform 31"/>
            <p:cNvSpPr>
              <a:spLocks noEditPoints="1"/>
            </p:cNvSpPr>
            <p:nvPr/>
          </p:nvSpPr>
          <p:spPr bwMode="auto">
            <a:xfrm>
              <a:off x="1704" y="2164"/>
              <a:ext cx="40" cy="44"/>
            </a:xfrm>
            <a:custGeom>
              <a:avLst/>
              <a:gdLst>
                <a:gd name="T0" fmla="*/ 8 w 40"/>
                <a:gd name="T1" fmla="*/ 24 h 44"/>
                <a:gd name="T2" fmla="*/ 14 w 40"/>
                <a:gd name="T3" fmla="*/ 32 h 44"/>
                <a:gd name="T4" fmla="*/ 20 w 40"/>
                <a:gd name="T5" fmla="*/ 34 h 44"/>
                <a:gd name="T6" fmla="*/ 26 w 40"/>
                <a:gd name="T7" fmla="*/ 34 h 44"/>
                <a:gd name="T8" fmla="*/ 32 w 40"/>
                <a:gd name="T9" fmla="*/ 32 h 44"/>
                <a:gd name="T10" fmla="*/ 36 w 40"/>
                <a:gd name="T11" fmla="*/ 30 h 44"/>
                <a:gd name="T12" fmla="*/ 38 w 40"/>
                <a:gd name="T13" fmla="*/ 26 h 44"/>
                <a:gd name="T14" fmla="*/ 38 w 40"/>
                <a:gd name="T15" fmla="*/ 22 h 44"/>
                <a:gd name="T16" fmla="*/ 36 w 40"/>
                <a:gd name="T17" fmla="*/ 16 h 44"/>
                <a:gd name="T18" fmla="*/ 38 w 40"/>
                <a:gd name="T19" fmla="*/ 18 h 44"/>
                <a:gd name="T20" fmla="*/ 40 w 40"/>
                <a:gd name="T21" fmla="*/ 24 h 44"/>
                <a:gd name="T22" fmla="*/ 40 w 40"/>
                <a:gd name="T23" fmla="*/ 30 h 44"/>
                <a:gd name="T24" fmla="*/ 38 w 40"/>
                <a:gd name="T25" fmla="*/ 36 h 44"/>
                <a:gd name="T26" fmla="*/ 34 w 40"/>
                <a:gd name="T27" fmla="*/ 42 h 44"/>
                <a:gd name="T28" fmla="*/ 26 w 40"/>
                <a:gd name="T29" fmla="*/ 44 h 44"/>
                <a:gd name="T30" fmla="*/ 20 w 40"/>
                <a:gd name="T31" fmla="*/ 44 h 44"/>
                <a:gd name="T32" fmla="*/ 14 w 40"/>
                <a:gd name="T33" fmla="*/ 42 h 44"/>
                <a:gd name="T34" fmla="*/ 10 w 40"/>
                <a:gd name="T35" fmla="*/ 38 h 44"/>
                <a:gd name="T36" fmla="*/ 6 w 40"/>
                <a:gd name="T37" fmla="*/ 34 h 44"/>
                <a:gd name="T38" fmla="*/ 2 w 40"/>
                <a:gd name="T39" fmla="*/ 28 h 44"/>
                <a:gd name="T40" fmla="*/ 0 w 40"/>
                <a:gd name="T41" fmla="*/ 22 h 44"/>
                <a:gd name="T42" fmla="*/ 0 w 40"/>
                <a:gd name="T43" fmla="*/ 16 h 44"/>
                <a:gd name="T44" fmla="*/ 2 w 40"/>
                <a:gd name="T45" fmla="*/ 12 h 44"/>
                <a:gd name="T46" fmla="*/ 4 w 40"/>
                <a:gd name="T47" fmla="*/ 6 h 44"/>
                <a:gd name="T48" fmla="*/ 8 w 40"/>
                <a:gd name="T49" fmla="*/ 4 h 44"/>
                <a:gd name="T50" fmla="*/ 14 w 40"/>
                <a:gd name="T51" fmla="*/ 0 h 44"/>
                <a:gd name="T52" fmla="*/ 20 w 40"/>
                <a:gd name="T53" fmla="*/ 0 h 44"/>
                <a:gd name="T54" fmla="*/ 26 w 40"/>
                <a:gd name="T55" fmla="*/ 2 h 44"/>
                <a:gd name="T56" fmla="*/ 32 w 40"/>
                <a:gd name="T57" fmla="*/ 8 h 44"/>
                <a:gd name="T58" fmla="*/ 8 w 40"/>
                <a:gd name="T59" fmla="*/ 24 h 44"/>
                <a:gd name="T60" fmla="*/ 6 w 40"/>
                <a:gd name="T61" fmla="*/ 22 h 44"/>
                <a:gd name="T62" fmla="*/ 22 w 40"/>
                <a:gd name="T63" fmla="*/ 12 h 44"/>
                <a:gd name="T64" fmla="*/ 20 w 40"/>
                <a:gd name="T65" fmla="*/ 8 h 44"/>
                <a:gd name="T66" fmla="*/ 18 w 40"/>
                <a:gd name="T67" fmla="*/ 8 h 44"/>
                <a:gd name="T68" fmla="*/ 16 w 40"/>
                <a:gd name="T69" fmla="*/ 6 h 44"/>
                <a:gd name="T70" fmla="*/ 12 w 40"/>
                <a:gd name="T71" fmla="*/ 6 h 44"/>
                <a:gd name="T72" fmla="*/ 10 w 40"/>
                <a:gd name="T73" fmla="*/ 6 h 44"/>
                <a:gd name="T74" fmla="*/ 8 w 40"/>
                <a:gd name="T75" fmla="*/ 8 h 44"/>
                <a:gd name="T76" fmla="*/ 6 w 40"/>
                <a:gd name="T77" fmla="*/ 10 h 44"/>
                <a:gd name="T78" fmla="*/ 4 w 40"/>
                <a:gd name="T79" fmla="*/ 14 h 44"/>
                <a:gd name="T80" fmla="*/ 4 w 40"/>
                <a:gd name="T81" fmla="*/ 18 h 44"/>
                <a:gd name="T82" fmla="*/ 6 w 40"/>
                <a:gd name="T83" fmla="*/ 22 h 4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"/>
                <a:gd name="T127" fmla="*/ 0 h 44"/>
                <a:gd name="T128" fmla="*/ 40 w 40"/>
                <a:gd name="T129" fmla="*/ 44 h 4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" h="44">
                  <a:moveTo>
                    <a:pt x="8" y="24"/>
                  </a:moveTo>
                  <a:lnTo>
                    <a:pt x="14" y="32"/>
                  </a:lnTo>
                  <a:lnTo>
                    <a:pt x="20" y="34"/>
                  </a:lnTo>
                  <a:lnTo>
                    <a:pt x="26" y="34"/>
                  </a:lnTo>
                  <a:lnTo>
                    <a:pt x="32" y="32"/>
                  </a:lnTo>
                  <a:lnTo>
                    <a:pt x="36" y="30"/>
                  </a:lnTo>
                  <a:lnTo>
                    <a:pt x="38" y="26"/>
                  </a:lnTo>
                  <a:lnTo>
                    <a:pt x="38" y="22"/>
                  </a:lnTo>
                  <a:lnTo>
                    <a:pt x="36" y="16"/>
                  </a:lnTo>
                  <a:lnTo>
                    <a:pt x="38" y="18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26" y="44"/>
                  </a:lnTo>
                  <a:lnTo>
                    <a:pt x="20" y="44"/>
                  </a:lnTo>
                  <a:lnTo>
                    <a:pt x="14" y="42"/>
                  </a:lnTo>
                  <a:lnTo>
                    <a:pt x="10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4" y="6"/>
                  </a:lnTo>
                  <a:lnTo>
                    <a:pt x="8" y="4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2"/>
                  </a:lnTo>
                  <a:lnTo>
                    <a:pt x="32" y="8"/>
                  </a:lnTo>
                  <a:lnTo>
                    <a:pt x="8" y="24"/>
                  </a:lnTo>
                  <a:close/>
                  <a:moveTo>
                    <a:pt x="6" y="22"/>
                  </a:moveTo>
                  <a:lnTo>
                    <a:pt x="22" y="12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14"/>
                  </a:lnTo>
                  <a:lnTo>
                    <a:pt x="4" y="18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32" name="Freeform 32"/>
            <p:cNvSpPr>
              <a:spLocks/>
            </p:cNvSpPr>
            <p:nvPr/>
          </p:nvSpPr>
          <p:spPr bwMode="auto">
            <a:xfrm>
              <a:off x="1932" y="1568"/>
              <a:ext cx="56" cy="56"/>
            </a:xfrm>
            <a:custGeom>
              <a:avLst/>
              <a:gdLst>
                <a:gd name="T0" fmla="*/ 26 w 56"/>
                <a:gd name="T1" fmla="*/ 2 h 56"/>
                <a:gd name="T2" fmla="*/ 30 w 56"/>
                <a:gd name="T3" fmla="*/ 8 h 56"/>
                <a:gd name="T4" fmla="*/ 32 w 56"/>
                <a:gd name="T5" fmla="*/ 18 h 56"/>
                <a:gd name="T6" fmla="*/ 40 w 56"/>
                <a:gd name="T7" fmla="*/ 6 h 56"/>
                <a:gd name="T8" fmla="*/ 46 w 56"/>
                <a:gd name="T9" fmla="*/ 2 h 56"/>
                <a:gd name="T10" fmla="*/ 50 w 56"/>
                <a:gd name="T11" fmla="*/ 0 h 56"/>
                <a:gd name="T12" fmla="*/ 54 w 56"/>
                <a:gd name="T13" fmla="*/ 0 h 56"/>
                <a:gd name="T14" fmla="*/ 56 w 56"/>
                <a:gd name="T15" fmla="*/ 2 h 56"/>
                <a:gd name="T16" fmla="*/ 56 w 56"/>
                <a:gd name="T17" fmla="*/ 8 h 56"/>
                <a:gd name="T18" fmla="*/ 54 w 56"/>
                <a:gd name="T19" fmla="*/ 10 h 56"/>
                <a:gd name="T20" fmla="*/ 50 w 56"/>
                <a:gd name="T21" fmla="*/ 10 h 56"/>
                <a:gd name="T22" fmla="*/ 46 w 56"/>
                <a:gd name="T23" fmla="*/ 8 h 56"/>
                <a:gd name="T24" fmla="*/ 44 w 56"/>
                <a:gd name="T25" fmla="*/ 8 h 56"/>
                <a:gd name="T26" fmla="*/ 38 w 56"/>
                <a:gd name="T27" fmla="*/ 14 h 56"/>
                <a:gd name="T28" fmla="*/ 38 w 56"/>
                <a:gd name="T29" fmla="*/ 42 h 56"/>
                <a:gd name="T30" fmla="*/ 40 w 56"/>
                <a:gd name="T31" fmla="*/ 48 h 56"/>
                <a:gd name="T32" fmla="*/ 42 w 56"/>
                <a:gd name="T33" fmla="*/ 48 h 56"/>
                <a:gd name="T34" fmla="*/ 46 w 56"/>
                <a:gd name="T35" fmla="*/ 46 h 56"/>
                <a:gd name="T36" fmla="*/ 50 w 56"/>
                <a:gd name="T37" fmla="*/ 40 h 56"/>
                <a:gd name="T38" fmla="*/ 48 w 56"/>
                <a:gd name="T39" fmla="*/ 48 h 56"/>
                <a:gd name="T40" fmla="*/ 40 w 56"/>
                <a:gd name="T41" fmla="*/ 54 h 56"/>
                <a:gd name="T42" fmla="*/ 34 w 56"/>
                <a:gd name="T43" fmla="*/ 54 h 56"/>
                <a:gd name="T44" fmla="*/ 32 w 56"/>
                <a:gd name="T45" fmla="*/ 50 h 56"/>
                <a:gd name="T46" fmla="*/ 28 w 56"/>
                <a:gd name="T47" fmla="*/ 40 h 56"/>
                <a:gd name="T48" fmla="*/ 20 w 56"/>
                <a:gd name="T49" fmla="*/ 42 h 56"/>
                <a:gd name="T50" fmla="*/ 12 w 56"/>
                <a:gd name="T51" fmla="*/ 52 h 56"/>
                <a:gd name="T52" fmla="*/ 4 w 56"/>
                <a:gd name="T53" fmla="*/ 56 h 56"/>
                <a:gd name="T54" fmla="*/ 0 w 56"/>
                <a:gd name="T55" fmla="*/ 54 h 56"/>
                <a:gd name="T56" fmla="*/ 0 w 56"/>
                <a:gd name="T57" fmla="*/ 50 h 56"/>
                <a:gd name="T58" fmla="*/ 0 w 56"/>
                <a:gd name="T59" fmla="*/ 46 h 56"/>
                <a:gd name="T60" fmla="*/ 4 w 56"/>
                <a:gd name="T61" fmla="*/ 44 h 56"/>
                <a:gd name="T62" fmla="*/ 8 w 56"/>
                <a:gd name="T63" fmla="*/ 46 h 56"/>
                <a:gd name="T64" fmla="*/ 10 w 56"/>
                <a:gd name="T65" fmla="*/ 48 h 56"/>
                <a:gd name="T66" fmla="*/ 12 w 56"/>
                <a:gd name="T67" fmla="*/ 46 h 56"/>
                <a:gd name="T68" fmla="*/ 20 w 56"/>
                <a:gd name="T69" fmla="*/ 38 h 56"/>
                <a:gd name="T70" fmla="*/ 26 w 56"/>
                <a:gd name="T71" fmla="*/ 28 h 56"/>
                <a:gd name="T72" fmla="*/ 22 w 56"/>
                <a:gd name="T73" fmla="*/ 14 h 56"/>
                <a:gd name="T74" fmla="*/ 20 w 56"/>
                <a:gd name="T75" fmla="*/ 10 h 56"/>
                <a:gd name="T76" fmla="*/ 14 w 56"/>
                <a:gd name="T77" fmla="*/ 6 h 56"/>
                <a:gd name="T78" fmla="*/ 10 w 56"/>
                <a:gd name="T79" fmla="*/ 6 h 56"/>
                <a:gd name="T80" fmla="*/ 8 w 56"/>
                <a:gd name="T81" fmla="*/ 2 h 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6"/>
                <a:gd name="T124" fmla="*/ 0 h 56"/>
                <a:gd name="T125" fmla="*/ 56 w 56"/>
                <a:gd name="T126" fmla="*/ 56 h 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6" h="56">
                  <a:moveTo>
                    <a:pt x="24" y="0"/>
                  </a:moveTo>
                  <a:lnTo>
                    <a:pt x="26" y="2"/>
                  </a:lnTo>
                  <a:lnTo>
                    <a:pt x="28" y="6"/>
                  </a:lnTo>
                  <a:lnTo>
                    <a:pt x="30" y="8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8" y="10"/>
                  </a:lnTo>
                  <a:lnTo>
                    <a:pt x="40" y="6"/>
                  </a:lnTo>
                  <a:lnTo>
                    <a:pt x="42" y="4"/>
                  </a:lnTo>
                  <a:lnTo>
                    <a:pt x="46" y="2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6" y="2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54" y="10"/>
                  </a:lnTo>
                  <a:lnTo>
                    <a:pt x="52" y="10"/>
                  </a:lnTo>
                  <a:lnTo>
                    <a:pt x="50" y="10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2" y="10"/>
                  </a:lnTo>
                  <a:lnTo>
                    <a:pt x="38" y="14"/>
                  </a:lnTo>
                  <a:lnTo>
                    <a:pt x="34" y="22"/>
                  </a:lnTo>
                  <a:lnTo>
                    <a:pt x="38" y="42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0"/>
                  </a:lnTo>
                  <a:lnTo>
                    <a:pt x="52" y="40"/>
                  </a:lnTo>
                  <a:lnTo>
                    <a:pt x="48" y="48"/>
                  </a:lnTo>
                  <a:lnTo>
                    <a:pt x="44" y="52"/>
                  </a:lnTo>
                  <a:lnTo>
                    <a:pt x="40" y="54"/>
                  </a:lnTo>
                  <a:lnTo>
                    <a:pt x="38" y="56"/>
                  </a:lnTo>
                  <a:lnTo>
                    <a:pt x="34" y="54"/>
                  </a:lnTo>
                  <a:lnTo>
                    <a:pt x="32" y="52"/>
                  </a:lnTo>
                  <a:lnTo>
                    <a:pt x="32" y="50"/>
                  </a:lnTo>
                  <a:lnTo>
                    <a:pt x="30" y="46"/>
                  </a:lnTo>
                  <a:lnTo>
                    <a:pt x="28" y="40"/>
                  </a:lnTo>
                  <a:lnTo>
                    <a:pt x="26" y="32"/>
                  </a:lnTo>
                  <a:lnTo>
                    <a:pt x="20" y="42"/>
                  </a:lnTo>
                  <a:lnTo>
                    <a:pt x="16" y="48"/>
                  </a:lnTo>
                  <a:lnTo>
                    <a:pt x="12" y="52"/>
                  </a:lnTo>
                  <a:lnTo>
                    <a:pt x="8" y="54"/>
                  </a:lnTo>
                  <a:lnTo>
                    <a:pt x="4" y="56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8" y="46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46"/>
                  </a:lnTo>
                  <a:lnTo>
                    <a:pt x="16" y="44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6" y="28"/>
                  </a:lnTo>
                  <a:lnTo>
                    <a:pt x="24" y="20"/>
                  </a:lnTo>
                  <a:lnTo>
                    <a:pt x="22" y="14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18" y="8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33" name="Freeform 33"/>
            <p:cNvSpPr>
              <a:spLocks noEditPoints="1"/>
            </p:cNvSpPr>
            <p:nvPr/>
          </p:nvSpPr>
          <p:spPr bwMode="auto">
            <a:xfrm>
              <a:off x="1990" y="1540"/>
              <a:ext cx="74" cy="82"/>
            </a:xfrm>
            <a:custGeom>
              <a:avLst/>
              <a:gdLst>
                <a:gd name="T0" fmla="*/ 20 w 74"/>
                <a:gd name="T1" fmla="*/ 0 h 82"/>
                <a:gd name="T2" fmla="*/ 50 w 74"/>
                <a:gd name="T3" fmla="*/ 0 h 82"/>
                <a:gd name="T4" fmla="*/ 58 w 74"/>
                <a:gd name="T5" fmla="*/ 0 h 82"/>
                <a:gd name="T6" fmla="*/ 64 w 74"/>
                <a:gd name="T7" fmla="*/ 2 h 82"/>
                <a:gd name="T8" fmla="*/ 68 w 74"/>
                <a:gd name="T9" fmla="*/ 6 h 82"/>
                <a:gd name="T10" fmla="*/ 72 w 74"/>
                <a:gd name="T11" fmla="*/ 10 h 82"/>
                <a:gd name="T12" fmla="*/ 74 w 74"/>
                <a:gd name="T13" fmla="*/ 14 h 82"/>
                <a:gd name="T14" fmla="*/ 74 w 74"/>
                <a:gd name="T15" fmla="*/ 18 h 82"/>
                <a:gd name="T16" fmla="*/ 74 w 74"/>
                <a:gd name="T17" fmla="*/ 24 h 82"/>
                <a:gd name="T18" fmla="*/ 70 w 74"/>
                <a:gd name="T19" fmla="*/ 30 h 82"/>
                <a:gd name="T20" fmla="*/ 66 w 74"/>
                <a:gd name="T21" fmla="*/ 34 h 82"/>
                <a:gd name="T22" fmla="*/ 60 w 74"/>
                <a:gd name="T23" fmla="*/ 38 h 82"/>
                <a:gd name="T24" fmla="*/ 52 w 74"/>
                <a:gd name="T25" fmla="*/ 42 h 82"/>
                <a:gd name="T26" fmla="*/ 44 w 74"/>
                <a:gd name="T27" fmla="*/ 42 h 82"/>
                <a:gd name="T28" fmla="*/ 38 w 74"/>
                <a:gd name="T29" fmla="*/ 42 h 82"/>
                <a:gd name="T30" fmla="*/ 32 w 74"/>
                <a:gd name="T31" fmla="*/ 42 h 82"/>
                <a:gd name="T32" fmla="*/ 24 w 74"/>
                <a:gd name="T33" fmla="*/ 66 h 82"/>
                <a:gd name="T34" fmla="*/ 22 w 74"/>
                <a:gd name="T35" fmla="*/ 72 h 82"/>
                <a:gd name="T36" fmla="*/ 22 w 74"/>
                <a:gd name="T37" fmla="*/ 76 h 82"/>
                <a:gd name="T38" fmla="*/ 22 w 74"/>
                <a:gd name="T39" fmla="*/ 76 h 82"/>
                <a:gd name="T40" fmla="*/ 24 w 74"/>
                <a:gd name="T41" fmla="*/ 78 h 82"/>
                <a:gd name="T42" fmla="*/ 26 w 74"/>
                <a:gd name="T43" fmla="*/ 78 h 82"/>
                <a:gd name="T44" fmla="*/ 32 w 74"/>
                <a:gd name="T45" fmla="*/ 80 h 82"/>
                <a:gd name="T46" fmla="*/ 30 w 74"/>
                <a:gd name="T47" fmla="*/ 82 h 82"/>
                <a:gd name="T48" fmla="*/ 0 w 74"/>
                <a:gd name="T49" fmla="*/ 82 h 82"/>
                <a:gd name="T50" fmla="*/ 0 w 74"/>
                <a:gd name="T51" fmla="*/ 80 h 82"/>
                <a:gd name="T52" fmla="*/ 6 w 74"/>
                <a:gd name="T53" fmla="*/ 78 h 82"/>
                <a:gd name="T54" fmla="*/ 8 w 74"/>
                <a:gd name="T55" fmla="*/ 78 h 82"/>
                <a:gd name="T56" fmla="*/ 12 w 74"/>
                <a:gd name="T57" fmla="*/ 74 h 82"/>
                <a:gd name="T58" fmla="*/ 14 w 74"/>
                <a:gd name="T59" fmla="*/ 66 h 82"/>
                <a:gd name="T60" fmla="*/ 26 w 74"/>
                <a:gd name="T61" fmla="*/ 20 h 82"/>
                <a:gd name="T62" fmla="*/ 28 w 74"/>
                <a:gd name="T63" fmla="*/ 12 h 82"/>
                <a:gd name="T64" fmla="*/ 30 w 74"/>
                <a:gd name="T65" fmla="*/ 8 h 82"/>
                <a:gd name="T66" fmla="*/ 28 w 74"/>
                <a:gd name="T67" fmla="*/ 6 h 82"/>
                <a:gd name="T68" fmla="*/ 28 w 74"/>
                <a:gd name="T69" fmla="*/ 4 h 82"/>
                <a:gd name="T70" fmla="*/ 24 w 74"/>
                <a:gd name="T71" fmla="*/ 4 h 82"/>
                <a:gd name="T72" fmla="*/ 20 w 74"/>
                <a:gd name="T73" fmla="*/ 2 h 82"/>
                <a:gd name="T74" fmla="*/ 20 w 74"/>
                <a:gd name="T75" fmla="*/ 0 h 82"/>
                <a:gd name="T76" fmla="*/ 32 w 74"/>
                <a:gd name="T77" fmla="*/ 38 h 82"/>
                <a:gd name="T78" fmla="*/ 38 w 74"/>
                <a:gd name="T79" fmla="*/ 40 h 82"/>
                <a:gd name="T80" fmla="*/ 42 w 74"/>
                <a:gd name="T81" fmla="*/ 40 h 82"/>
                <a:gd name="T82" fmla="*/ 48 w 74"/>
                <a:gd name="T83" fmla="*/ 40 h 82"/>
                <a:gd name="T84" fmla="*/ 52 w 74"/>
                <a:gd name="T85" fmla="*/ 38 h 82"/>
                <a:gd name="T86" fmla="*/ 56 w 74"/>
                <a:gd name="T87" fmla="*/ 34 h 82"/>
                <a:gd name="T88" fmla="*/ 60 w 74"/>
                <a:gd name="T89" fmla="*/ 28 h 82"/>
                <a:gd name="T90" fmla="*/ 62 w 74"/>
                <a:gd name="T91" fmla="*/ 24 h 82"/>
                <a:gd name="T92" fmla="*/ 62 w 74"/>
                <a:gd name="T93" fmla="*/ 18 h 82"/>
                <a:gd name="T94" fmla="*/ 62 w 74"/>
                <a:gd name="T95" fmla="*/ 12 h 82"/>
                <a:gd name="T96" fmla="*/ 60 w 74"/>
                <a:gd name="T97" fmla="*/ 8 h 82"/>
                <a:gd name="T98" fmla="*/ 56 w 74"/>
                <a:gd name="T99" fmla="*/ 4 h 82"/>
                <a:gd name="T100" fmla="*/ 50 w 74"/>
                <a:gd name="T101" fmla="*/ 4 h 82"/>
                <a:gd name="T102" fmla="*/ 46 w 74"/>
                <a:gd name="T103" fmla="*/ 4 h 82"/>
                <a:gd name="T104" fmla="*/ 42 w 74"/>
                <a:gd name="T105" fmla="*/ 6 h 82"/>
                <a:gd name="T106" fmla="*/ 32 w 74"/>
                <a:gd name="T107" fmla="*/ 38 h 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4"/>
                <a:gd name="T163" fmla="*/ 0 h 82"/>
                <a:gd name="T164" fmla="*/ 74 w 74"/>
                <a:gd name="T165" fmla="*/ 82 h 8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4" h="82">
                  <a:moveTo>
                    <a:pt x="20" y="0"/>
                  </a:moveTo>
                  <a:lnTo>
                    <a:pt x="50" y="0"/>
                  </a:lnTo>
                  <a:lnTo>
                    <a:pt x="58" y="0"/>
                  </a:lnTo>
                  <a:lnTo>
                    <a:pt x="64" y="2"/>
                  </a:lnTo>
                  <a:lnTo>
                    <a:pt x="68" y="6"/>
                  </a:lnTo>
                  <a:lnTo>
                    <a:pt x="72" y="10"/>
                  </a:lnTo>
                  <a:lnTo>
                    <a:pt x="74" y="14"/>
                  </a:lnTo>
                  <a:lnTo>
                    <a:pt x="74" y="18"/>
                  </a:lnTo>
                  <a:lnTo>
                    <a:pt x="74" y="24"/>
                  </a:lnTo>
                  <a:lnTo>
                    <a:pt x="70" y="30"/>
                  </a:lnTo>
                  <a:lnTo>
                    <a:pt x="66" y="34"/>
                  </a:lnTo>
                  <a:lnTo>
                    <a:pt x="60" y="38"/>
                  </a:lnTo>
                  <a:lnTo>
                    <a:pt x="52" y="42"/>
                  </a:lnTo>
                  <a:lnTo>
                    <a:pt x="44" y="42"/>
                  </a:lnTo>
                  <a:lnTo>
                    <a:pt x="38" y="42"/>
                  </a:lnTo>
                  <a:lnTo>
                    <a:pt x="32" y="42"/>
                  </a:lnTo>
                  <a:lnTo>
                    <a:pt x="24" y="66"/>
                  </a:lnTo>
                  <a:lnTo>
                    <a:pt x="22" y="72"/>
                  </a:lnTo>
                  <a:lnTo>
                    <a:pt x="22" y="76"/>
                  </a:lnTo>
                  <a:lnTo>
                    <a:pt x="24" y="78"/>
                  </a:lnTo>
                  <a:lnTo>
                    <a:pt x="26" y="78"/>
                  </a:lnTo>
                  <a:lnTo>
                    <a:pt x="32" y="80"/>
                  </a:lnTo>
                  <a:lnTo>
                    <a:pt x="30" y="82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6" y="78"/>
                  </a:lnTo>
                  <a:lnTo>
                    <a:pt x="8" y="78"/>
                  </a:lnTo>
                  <a:lnTo>
                    <a:pt x="12" y="74"/>
                  </a:lnTo>
                  <a:lnTo>
                    <a:pt x="14" y="66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30" y="8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20" y="0"/>
                  </a:lnTo>
                  <a:close/>
                  <a:moveTo>
                    <a:pt x="32" y="38"/>
                  </a:moveTo>
                  <a:lnTo>
                    <a:pt x="38" y="40"/>
                  </a:lnTo>
                  <a:lnTo>
                    <a:pt x="42" y="40"/>
                  </a:lnTo>
                  <a:lnTo>
                    <a:pt x="48" y="40"/>
                  </a:lnTo>
                  <a:lnTo>
                    <a:pt x="52" y="38"/>
                  </a:lnTo>
                  <a:lnTo>
                    <a:pt x="56" y="34"/>
                  </a:lnTo>
                  <a:lnTo>
                    <a:pt x="60" y="28"/>
                  </a:lnTo>
                  <a:lnTo>
                    <a:pt x="62" y="24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0" y="8"/>
                  </a:lnTo>
                  <a:lnTo>
                    <a:pt x="56" y="4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42" y="6"/>
                  </a:lnTo>
                  <a:lnTo>
                    <a:pt x="32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34" name="Freeform 34"/>
            <p:cNvSpPr>
              <a:spLocks/>
            </p:cNvSpPr>
            <p:nvPr/>
          </p:nvSpPr>
          <p:spPr bwMode="auto">
            <a:xfrm>
              <a:off x="3704" y="1740"/>
              <a:ext cx="146" cy="442"/>
            </a:xfrm>
            <a:custGeom>
              <a:avLst/>
              <a:gdLst>
                <a:gd name="T0" fmla="*/ 146 w 146"/>
                <a:gd name="T1" fmla="*/ 222 h 442"/>
                <a:gd name="T2" fmla="*/ 146 w 146"/>
                <a:gd name="T3" fmla="*/ 272 h 442"/>
                <a:gd name="T4" fmla="*/ 140 w 146"/>
                <a:gd name="T5" fmla="*/ 318 h 442"/>
                <a:gd name="T6" fmla="*/ 130 w 146"/>
                <a:gd name="T7" fmla="*/ 360 h 442"/>
                <a:gd name="T8" fmla="*/ 120 w 146"/>
                <a:gd name="T9" fmla="*/ 394 h 442"/>
                <a:gd name="T10" fmla="*/ 106 w 146"/>
                <a:gd name="T11" fmla="*/ 420 h 442"/>
                <a:gd name="T12" fmla="*/ 90 w 146"/>
                <a:gd name="T13" fmla="*/ 436 h 442"/>
                <a:gd name="T14" fmla="*/ 74 w 146"/>
                <a:gd name="T15" fmla="*/ 442 h 442"/>
                <a:gd name="T16" fmla="*/ 56 w 146"/>
                <a:gd name="T17" fmla="*/ 436 h 442"/>
                <a:gd name="T18" fmla="*/ 40 w 146"/>
                <a:gd name="T19" fmla="*/ 420 h 442"/>
                <a:gd name="T20" fmla="*/ 28 w 146"/>
                <a:gd name="T21" fmla="*/ 394 h 442"/>
                <a:gd name="T22" fmla="*/ 16 w 146"/>
                <a:gd name="T23" fmla="*/ 360 h 442"/>
                <a:gd name="T24" fmla="*/ 8 w 146"/>
                <a:gd name="T25" fmla="*/ 318 h 442"/>
                <a:gd name="T26" fmla="*/ 2 w 146"/>
                <a:gd name="T27" fmla="*/ 272 h 442"/>
                <a:gd name="T28" fmla="*/ 0 w 146"/>
                <a:gd name="T29" fmla="*/ 222 h 442"/>
                <a:gd name="T30" fmla="*/ 2 w 146"/>
                <a:gd name="T31" fmla="*/ 170 h 442"/>
                <a:gd name="T32" fmla="*/ 8 w 146"/>
                <a:gd name="T33" fmla="*/ 124 h 442"/>
                <a:gd name="T34" fmla="*/ 16 w 146"/>
                <a:gd name="T35" fmla="*/ 82 h 442"/>
                <a:gd name="T36" fmla="*/ 28 w 146"/>
                <a:gd name="T37" fmla="*/ 48 h 442"/>
                <a:gd name="T38" fmla="*/ 40 w 146"/>
                <a:gd name="T39" fmla="*/ 22 h 442"/>
                <a:gd name="T40" fmla="*/ 56 w 146"/>
                <a:gd name="T41" fmla="*/ 6 h 442"/>
                <a:gd name="T42" fmla="*/ 74 w 146"/>
                <a:gd name="T43" fmla="*/ 0 h 442"/>
                <a:gd name="T44" fmla="*/ 90 w 146"/>
                <a:gd name="T45" fmla="*/ 6 h 442"/>
                <a:gd name="T46" fmla="*/ 106 w 146"/>
                <a:gd name="T47" fmla="*/ 22 h 442"/>
                <a:gd name="T48" fmla="*/ 120 w 146"/>
                <a:gd name="T49" fmla="*/ 48 h 442"/>
                <a:gd name="T50" fmla="*/ 130 w 146"/>
                <a:gd name="T51" fmla="*/ 82 h 442"/>
                <a:gd name="T52" fmla="*/ 140 w 146"/>
                <a:gd name="T53" fmla="*/ 124 h 442"/>
                <a:gd name="T54" fmla="*/ 146 w 146"/>
                <a:gd name="T55" fmla="*/ 170 h 442"/>
                <a:gd name="T56" fmla="*/ 146 w 146"/>
                <a:gd name="T57" fmla="*/ 222 h 44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442"/>
                <a:gd name="T89" fmla="*/ 146 w 146"/>
                <a:gd name="T90" fmla="*/ 442 h 44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442">
                  <a:moveTo>
                    <a:pt x="146" y="222"/>
                  </a:moveTo>
                  <a:lnTo>
                    <a:pt x="146" y="272"/>
                  </a:lnTo>
                  <a:lnTo>
                    <a:pt x="140" y="318"/>
                  </a:lnTo>
                  <a:lnTo>
                    <a:pt x="130" y="360"/>
                  </a:lnTo>
                  <a:lnTo>
                    <a:pt x="120" y="394"/>
                  </a:lnTo>
                  <a:lnTo>
                    <a:pt x="106" y="420"/>
                  </a:lnTo>
                  <a:lnTo>
                    <a:pt x="90" y="436"/>
                  </a:lnTo>
                  <a:lnTo>
                    <a:pt x="74" y="442"/>
                  </a:lnTo>
                  <a:lnTo>
                    <a:pt x="56" y="436"/>
                  </a:lnTo>
                  <a:lnTo>
                    <a:pt x="40" y="420"/>
                  </a:lnTo>
                  <a:lnTo>
                    <a:pt x="28" y="394"/>
                  </a:lnTo>
                  <a:lnTo>
                    <a:pt x="16" y="360"/>
                  </a:lnTo>
                  <a:lnTo>
                    <a:pt x="8" y="318"/>
                  </a:lnTo>
                  <a:lnTo>
                    <a:pt x="2" y="272"/>
                  </a:lnTo>
                  <a:lnTo>
                    <a:pt x="0" y="222"/>
                  </a:lnTo>
                  <a:lnTo>
                    <a:pt x="2" y="170"/>
                  </a:lnTo>
                  <a:lnTo>
                    <a:pt x="8" y="124"/>
                  </a:lnTo>
                  <a:lnTo>
                    <a:pt x="16" y="82"/>
                  </a:lnTo>
                  <a:lnTo>
                    <a:pt x="28" y="48"/>
                  </a:lnTo>
                  <a:lnTo>
                    <a:pt x="40" y="22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0" y="6"/>
                  </a:lnTo>
                  <a:lnTo>
                    <a:pt x="106" y="22"/>
                  </a:lnTo>
                  <a:lnTo>
                    <a:pt x="120" y="48"/>
                  </a:lnTo>
                  <a:lnTo>
                    <a:pt x="130" y="82"/>
                  </a:lnTo>
                  <a:lnTo>
                    <a:pt x="140" y="124"/>
                  </a:lnTo>
                  <a:lnTo>
                    <a:pt x="146" y="170"/>
                  </a:lnTo>
                  <a:lnTo>
                    <a:pt x="146" y="222"/>
                  </a:lnTo>
                  <a:close/>
                </a:path>
              </a:pathLst>
            </a:custGeom>
            <a:solidFill>
              <a:srgbClr val="FFE5E5"/>
            </a:solidFill>
            <a:ln w="0">
              <a:solidFill>
                <a:srgbClr val="FFE5E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35" name="Freeform 35"/>
            <p:cNvSpPr>
              <a:spLocks/>
            </p:cNvSpPr>
            <p:nvPr/>
          </p:nvSpPr>
          <p:spPr bwMode="auto">
            <a:xfrm>
              <a:off x="4392" y="1814"/>
              <a:ext cx="98" cy="294"/>
            </a:xfrm>
            <a:custGeom>
              <a:avLst/>
              <a:gdLst>
                <a:gd name="T0" fmla="*/ 98 w 98"/>
                <a:gd name="T1" fmla="*/ 148 h 294"/>
                <a:gd name="T2" fmla="*/ 96 w 98"/>
                <a:gd name="T3" fmla="*/ 186 h 294"/>
                <a:gd name="T4" fmla="*/ 90 w 98"/>
                <a:gd name="T5" fmla="*/ 222 h 294"/>
                <a:gd name="T6" fmla="*/ 84 w 98"/>
                <a:gd name="T7" fmla="*/ 252 h 294"/>
                <a:gd name="T8" fmla="*/ 74 w 98"/>
                <a:gd name="T9" fmla="*/ 274 h 294"/>
                <a:gd name="T10" fmla="*/ 62 w 98"/>
                <a:gd name="T11" fmla="*/ 290 h 294"/>
                <a:gd name="T12" fmla="*/ 48 w 98"/>
                <a:gd name="T13" fmla="*/ 294 h 294"/>
                <a:gd name="T14" fmla="*/ 36 w 98"/>
                <a:gd name="T15" fmla="*/ 290 h 294"/>
                <a:gd name="T16" fmla="*/ 24 w 98"/>
                <a:gd name="T17" fmla="*/ 274 h 294"/>
                <a:gd name="T18" fmla="*/ 14 w 98"/>
                <a:gd name="T19" fmla="*/ 252 h 294"/>
                <a:gd name="T20" fmla="*/ 6 w 98"/>
                <a:gd name="T21" fmla="*/ 222 h 294"/>
                <a:gd name="T22" fmla="*/ 2 w 98"/>
                <a:gd name="T23" fmla="*/ 186 h 294"/>
                <a:gd name="T24" fmla="*/ 0 w 98"/>
                <a:gd name="T25" fmla="*/ 148 h 294"/>
                <a:gd name="T26" fmla="*/ 2 w 98"/>
                <a:gd name="T27" fmla="*/ 108 h 294"/>
                <a:gd name="T28" fmla="*/ 6 w 98"/>
                <a:gd name="T29" fmla="*/ 72 h 294"/>
                <a:gd name="T30" fmla="*/ 14 w 98"/>
                <a:gd name="T31" fmla="*/ 42 h 294"/>
                <a:gd name="T32" fmla="*/ 24 w 98"/>
                <a:gd name="T33" fmla="*/ 20 h 294"/>
                <a:gd name="T34" fmla="*/ 36 w 98"/>
                <a:gd name="T35" fmla="*/ 4 h 294"/>
                <a:gd name="T36" fmla="*/ 48 w 98"/>
                <a:gd name="T37" fmla="*/ 0 h 294"/>
                <a:gd name="T38" fmla="*/ 62 w 98"/>
                <a:gd name="T39" fmla="*/ 4 h 294"/>
                <a:gd name="T40" fmla="*/ 74 w 98"/>
                <a:gd name="T41" fmla="*/ 20 h 294"/>
                <a:gd name="T42" fmla="*/ 84 w 98"/>
                <a:gd name="T43" fmla="*/ 42 h 294"/>
                <a:gd name="T44" fmla="*/ 90 w 98"/>
                <a:gd name="T45" fmla="*/ 72 h 294"/>
                <a:gd name="T46" fmla="*/ 96 w 98"/>
                <a:gd name="T47" fmla="*/ 108 h 294"/>
                <a:gd name="T48" fmla="*/ 98 w 98"/>
                <a:gd name="T49" fmla="*/ 148 h 2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8"/>
                <a:gd name="T76" fmla="*/ 0 h 294"/>
                <a:gd name="T77" fmla="*/ 98 w 98"/>
                <a:gd name="T78" fmla="*/ 294 h 29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8" h="294">
                  <a:moveTo>
                    <a:pt x="98" y="148"/>
                  </a:moveTo>
                  <a:lnTo>
                    <a:pt x="96" y="186"/>
                  </a:lnTo>
                  <a:lnTo>
                    <a:pt x="90" y="222"/>
                  </a:lnTo>
                  <a:lnTo>
                    <a:pt x="84" y="252"/>
                  </a:lnTo>
                  <a:lnTo>
                    <a:pt x="74" y="274"/>
                  </a:lnTo>
                  <a:lnTo>
                    <a:pt x="62" y="290"/>
                  </a:lnTo>
                  <a:lnTo>
                    <a:pt x="48" y="294"/>
                  </a:lnTo>
                  <a:lnTo>
                    <a:pt x="36" y="290"/>
                  </a:lnTo>
                  <a:lnTo>
                    <a:pt x="24" y="274"/>
                  </a:lnTo>
                  <a:lnTo>
                    <a:pt x="14" y="252"/>
                  </a:lnTo>
                  <a:lnTo>
                    <a:pt x="6" y="222"/>
                  </a:lnTo>
                  <a:lnTo>
                    <a:pt x="2" y="186"/>
                  </a:lnTo>
                  <a:lnTo>
                    <a:pt x="0" y="148"/>
                  </a:lnTo>
                  <a:lnTo>
                    <a:pt x="2" y="108"/>
                  </a:lnTo>
                  <a:lnTo>
                    <a:pt x="6" y="72"/>
                  </a:lnTo>
                  <a:lnTo>
                    <a:pt x="14" y="42"/>
                  </a:lnTo>
                  <a:lnTo>
                    <a:pt x="24" y="20"/>
                  </a:lnTo>
                  <a:lnTo>
                    <a:pt x="36" y="4"/>
                  </a:lnTo>
                  <a:lnTo>
                    <a:pt x="48" y="0"/>
                  </a:lnTo>
                  <a:lnTo>
                    <a:pt x="62" y="4"/>
                  </a:lnTo>
                  <a:lnTo>
                    <a:pt x="74" y="20"/>
                  </a:lnTo>
                  <a:lnTo>
                    <a:pt x="84" y="42"/>
                  </a:lnTo>
                  <a:lnTo>
                    <a:pt x="90" y="72"/>
                  </a:lnTo>
                  <a:lnTo>
                    <a:pt x="96" y="108"/>
                  </a:lnTo>
                  <a:lnTo>
                    <a:pt x="98" y="148"/>
                  </a:lnTo>
                  <a:close/>
                </a:path>
              </a:pathLst>
            </a:custGeom>
            <a:solidFill>
              <a:srgbClr val="FFE5E5"/>
            </a:solidFill>
            <a:ln w="0">
              <a:solidFill>
                <a:srgbClr val="FFE5E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36" name="Freeform 36"/>
            <p:cNvSpPr>
              <a:spLocks/>
            </p:cNvSpPr>
            <p:nvPr/>
          </p:nvSpPr>
          <p:spPr bwMode="auto">
            <a:xfrm>
              <a:off x="2966" y="1564"/>
              <a:ext cx="324" cy="794"/>
            </a:xfrm>
            <a:custGeom>
              <a:avLst/>
              <a:gdLst>
                <a:gd name="T0" fmla="*/ 324 w 324"/>
                <a:gd name="T1" fmla="*/ 398 h 794"/>
                <a:gd name="T2" fmla="*/ 322 w 324"/>
                <a:gd name="T3" fmla="*/ 468 h 794"/>
                <a:gd name="T4" fmla="*/ 314 w 324"/>
                <a:gd name="T5" fmla="*/ 536 h 794"/>
                <a:gd name="T6" fmla="*/ 302 w 324"/>
                <a:gd name="T7" fmla="*/ 598 h 794"/>
                <a:gd name="T8" fmla="*/ 286 w 324"/>
                <a:gd name="T9" fmla="*/ 654 h 794"/>
                <a:gd name="T10" fmla="*/ 268 w 324"/>
                <a:gd name="T11" fmla="*/ 702 h 794"/>
                <a:gd name="T12" fmla="*/ 244 w 324"/>
                <a:gd name="T13" fmla="*/ 740 h 794"/>
                <a:gd name="T14" fmla="*/ 220 w 324"/>
                <a:gd name="T15" fmla="*/ 770 h 794"/>
                <a:gd name="T16" fmla="*/ 192 w 324"/>
                <a:gd name="T17" fmla="*/ 788 h 794"/>
                <a:gd name="T18" fmla="*/ 162 w 324"/>
                <a:gd name="T19" fmla="*/ 794 h 794"/>
                <a:gd name="T20" fmla="*/ 134 w 324"/>
                <a:gd name="T21" fmla="*/ 788 h 794"/>
                <a:gd name="T22" fmla="*/ 106 w 324"/>
                <a:gd name="T23" fmla="*/ 770 h 794"/>
                <a:gd name="T24" fmla="*/ 80 w 324"/>
                <a:gd name="T25" fmla="*/ 740 h 794"/>
                <a:gd name="T26" fmla="*/ 58 w 324"/>
                <a:gd name="T27" fmla="*/ 702 h 794"/>
                <a:gd name="T28" fmla="*/ 38 w 324"/>
                <a:gd name="T29" fmla="*/ 654 h 794"/>
                <a:gd name="T30" fmla="*/ 22 w 324"/>
                <a:gd name="T31" fmla="*/ 598 h 794"/>
                <a:gd name="T32" fmla="*/ 10 w 324"/>
                <a:gd name="T33" fmla="*/ 536 h 794"/>
                <a:gd name="T34" fmla="*/ 4 w 324"/>
                <a:gd name="T35" fmla="*/ 468 h 794"/>
                <a:gd name="T36" fmla="*/ 0 w 324"/>
                <a:gd name="T37" fmla="*/ 398 h 794"/>
                <a:gd name="T38" fmla="*/ 4 w 324"/>
                <a:gd name="T39" fmla="*/ 326 h 794"/>
                <a:gd name="T40" fmla="*/ 10 w 324"/>
                <a:gd name="T41" fmla="*/ 258 h 794"/>
                <a:gd name="T42" fmla="*/ 22 w 324"/>
                <a:gd name="T43" fmla="*/ 196 h 794"/>
                <a:gd name="T44" fmla="*/ 38 w 324"/>
                <a:gd name="T45" fmla="*/ 140 h 794"/>
                <a:gd name="T46" fmla="*/ 58 w 324"/>
                <a:gd name="T47" fmla="*/ 92 h 794"/>
                <a:gd name="T48" fmla="*/ 80 w 324"/>
                <a:gd name="T49" fmla="*/ 54 h 794"/>
                <a:gd name="T50" fmla="*/ 106 w 324"/>
                <a:gd name="T51" fmla="*/ 24 h 794"/>
                <a:gd name="T52" fmla="*/ 134 w 324"/>
                <a:gd name="T53" fmla="*/ 6 h 794"/>
                <a:gd name="T54" fmla="*/ 162 w 324"/>
                <a:gd name="T55" fmla="*/ 0 h 794"/>
                <a:gd name="T56" fmla="*/ 192 w 324"/>
                <a:gd name="T57" fmla="*/ 6 h 794"/>
                <a:gd name="T58" fmla="*/ 220 w 324"/>
                <a:gd name="T59" fmla="*/ 24 h 794"/>
                <a:gd name="T60" fmla="*/ 244 w 324"/>
                <a:gd name="T61" fmla="*/ 54 h 794"/>
                <a:gd name="T62" fmla="*/ 268 w 324"/>
                <a:gd name="T63" fmla="*/ 92 h 794"/>
                <a:gd name="T64" fmla="*/ 286 w 324"/>
                <a:gd name="T65" fmla="*/ 140 h 794"/>
                <a:gd name="T66" fmla="*/ 302 w 324"/>
                <a:gd name="T67" fmla="*/ 196 h 794"/>
                <a:gd name="T68" fmla="*/ 314 w 324"/>
                <a:gd name="T69" fmla="*/ 258 h 794"/>
                <a:gd name="T70" fmla="*/ 322 w 324"/>
                <a:gd name="T71" fmla="*/ 326 h 794"/>
                <a:gd name="T72" fmla="*/ 324 w 324"/>
                <a:gd name="T73" fmla="*/ 398 h 79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24"/>
                <a:gd name="T112" fmla="*/ 0 h 794"/>
                <a:gd name="T113" fmla="*/ 324 w 324"/>
                <a:gd name="T114" fmla="*/ 794 h 79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24" h="794">
                  <a:moveTo>
                    <a:pt x="324" y="398"/>
                  </a:moveTo>
                  <a:lnTo>
                    <a:pt x="322" y="468"/>
                  </a:lnTo>
                  <a:lnTo>
                    <a:pt x="314" y="536"/>
                  </a:lnTo>
                  <a:lnTo>
                    <a:pt x="302" y="598"/>
                  </a:lnTo>
                  <a:lnTo>
                    <a:pt x="286" y="654"/>
                  </a:lnTo>
                  <a:lnTo>
                    <a:pt x="268" y="702"/>
                  </a:lnTo>
                  <a:lnTo>
                    <a:pt x="244" y="740"/>
                  </a:lnTo>
                  <a:lnTo>
                    <a:pt x="220" y="770"/>
                  </a:lnTo>
                  <a:lnTo>
                    <a:pt x="192" y="788"/>
                  </a:lnTo>
                  <a:lnTo>
                    <a:pt x="162" y="794"/>
                  </a:lnTo>
                  <a:lnTo>
                    <a:pt x="134" y="788"/>
                  </a:lnTo>
                  <a:lnTo>
                    <a:pt x="106" y="770"/>
                  </a:lnTo>
                  <a:lnTo>
                    <a:pt x="80" y="740"/>
                  </a:lnTo>
                  <a:lnTo>
                    <a:pt x="58" y="702"/>
                  </a:lnTo>
                  <a:lnTo>
                    <a:pt x="38" y="654"/>
                  </a:lnTo>
                  <a:lnTo>
                    <a:pt x="22" y="598"/>
                  </a:lnTo>
                  <a:lnTo>
                    <a:pt x="10" y="536"/>
                  </a:lnTo>
                  <a:lnTo>
                    <a:pt x="4" y="468"/>
                  </a:lnTo>
                  <a:lnTo>
                    <a:pt x="0" y="398"/>
                  </a:lnTo>
                  <a:lnTo>
                    <a:pt x="4" y="326"/>
                  </a:lnTo>
                  <a:lnTo>
                    <a:pt x="10" y="258"/>
                  </a:lnTo>
                  <a:lnTo>
                    <a:pt x="22" y="196"/>
                  </a:lnTo>
                  <a:lnTo>
                    <a:pt x="38" y="140"/>
                  </a:lnTo>
                  <a:lnTo>
                    <a:pt x="58" y="92"/>
                  </a:lnTo>
                  <a:lnTo>
                    <a:pt x="80" y="54"/>
                  </a:lnTo>
                  <a:lnTo>
                    <a:pt x="106" y="24"/>
                  </a:lnTo>
                  <a:lnTo>
                    <a:pt x="134" y="6"/>
                  </a:lnTo>
                  <a:lnTo>
                    <a:pt x="162" y="0"/>
                  </a:lnTo>
                  <a:lnTo>
                    <a:pt x="192" y="6"/>
                  </a:lnTo>
                  <a:lnTo>
                    <a:pt x="220" y="24"/>
                  </a:lnTo>
                  <a:lnTo>
                    <a:pt x="244" y="54"/>
                  </a:lnTo>
                  <a:lnTo>
                    <a:pt x="268" y="92"/>
                  </a:lnTo>
                  <a:lnTo>
                    <a:pt x="286" y="140"/>
                  </a:lnTo>
                  <a:lnTo>
                    <a:pt x="302" y="196"/>
                  </a:lnTo>
                  <a:lnTo>
                    <a:pt x="314" y="258"/>
                  </a:lnTo>
                  <a:lnTo>
                    <a:pt x="322" y="326"/>
                  </a:lnTo>
                  <a:lnTo>
                    <a:pt x="324" y="398"/>
                  </a:lnTo>
                  <a:close/>
                </a:path>
              </a:pathLst>
            </a:custGeom>
            <a:solidFill>
              <a:srgbClr val="FFE5E5"/>
            </a:solidFill>
            <a:ln w="0">
              <a:solidFill>
                <a:srgbClr val="FFE5E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37" name="Freeform 37"/>
            <p:cNvSpPr>
              <a:spLocks/>
            </p:cNvSpPr>
            <p:nvPr/>
          </p:nvSpPr>
          <p:spPr bwMode="auto">
            <a:xfrm>
              <a:off x="3718" y="1784"/>
              <a:ext cx="118" cy="354"/>
            </a:xfrm>
            <a:custGeom>
              <a:avLst/>
              <a:gdLst>
                <a:gd name="T0" fmla="*/ 118 w 118"/>
                <a:gd name="T1" fmla="*/ 178 h 354"/>
                <a:gd name="T2" fmla="*/ 116 w 118"/>
                <a:gd name="T3" fmla="*/ 224 h 354"/>
                <a:gd name="T4" fmla="*/ 110 w 118"/>
                <a:gd name="T5" fmla="*/ 266 h 354"/>
                <a:gd name="T6" fmla="*/ 100 w 118"/>
                <a:gd name="T7" fmla="*/ 302 h 354"/>
                <a:gd name="T8" fmla="*/ 90 w 118"/>
                <a:gd name="T9" fmla="*/ 330 h 354"/>
                <a:gd name="T10" fmla="*/ 74 w 118"/>
                <a:gd name="T11" fmla="*/ 348 h 354"/>
                <a:gd name="T12" fmla="*/ 60 w 118"/>
                <a:gd name="T13" fmla="*/ 354 h 354"/>
                <a:gd name="T14" fmla="*/ 44 w 118"/>
                <a:gd name="T15" fmla="*/ 348 h 354"/>
                <a:gd name="T16" fmla="*/ 30 w 118"/>
                <a:gd name="T17" fmla="*/ 330 h 354"/>
                <a:gd name="T18" fmla="*/ 18 w 118"/>
                <a:gd name="T19" fmla="*/ 302 h 354"/>
                <a:gd name="T20" fmla="*/ 8 w 118"/>
                <a:gd name="T21" fmla="*/ 266 h 354"/>
                <a:gd name="T22" fmla="*/ 2 w 118"/>
                <a:gd name="T23" fmla="*/ 224 h 354"/>
                <a:gd name="T24" fmla="*/ 0 w 118"/>
                <a:gd name="T25" fmla="*/ 178 h 354"/>
                <a:gd name="T26" fmla="*/ 2 w 118"/>
                <a:gd name="T27" fmla="*/ 130 h 354"/>
                <a:gd name="T28" fmla="*/ 8 w 118"/>
                <a:gd name="T29" fmla="*/ 88 h 354"/>
                <a:gd name="T30" fmla="*/ 18 w 118"/>
                <a:gd name="T31" fmla="*/ 52 h 354"/>
                <a:gd name="T32" fmla="*/ 30 w 118"/>
                <a:gd name="T33" fmla="*/ 24 h 354"/>
                <a:gd name="T34" fmla="*/ 44 w 118"/>
                <a:gd name="T35" fmla="*/ 6 h 354"/>
                <a:gd name="T36" fmla="*/ 60 w 118"/>
                <a:gd name="T37" fmla="*/ 0 h 354"/>
                <a:gd name="T38" fmla="*/ 74 w 118"/>
                <a:gd name="T39" fmla="*/ 6 h 354"/>
                <a:gd name="T40" fmla="*/ 90 w 118"/>
                <a:gd name="T41" fmla="*/ 24 h 354"/>
                <a:gd name="T42" fmla="*/ 100 w 118"/>
                <a:gd name="T43" fmla="*/ 52 h 354"/>
                <a:gd name="T44" fmla="*/ 110 w 118"/>
                <a:gd name="T45" fmla="*/ 88 h 354"/>
                <a:gd name="T46" fmla="*/ 116 w 118"/>
                <a:gd name="T47" fmla="*/ 130 h 354"/>
                <a:gd name="T48" fmla="*/ 118 w 118"/>
                <a:gd name="T49" fmla="*/ 178 h 3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8"/>
                <a:gd name="T76" fmla="*/ 0 h 354"/>
                <a:gd name="T77" fmla="*/ 118 w 118"/>
                <a:gd name="T78" fmla="*/ 354 h 3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8" h="354">
                  <a:moveTo>
                    <a:pt x="118" y="178"/>
                  </a:moveTo>
                  <a:lnTo>
                    <a:pt x="116" y="224"/>
                  </a:lnTo>
                  <a:lnTo>
                    <a:pt x="110" y="266"/>
                  </a:lnTo>
                  <a:lnTo>
                    <a:pt x="100" y="302"/>
                  </a:lnTo>
                  <a:lnTo>
                    <a:pt x="90" y="330"/>
                  </a:lnTo>
                  <a:lnTo>
                    <a:pt x="74" y="348"/>
                  </a:lnTo>
                  <a:lnTo>
                    <a:pt x="60" y="354"/>
                  </a:lnTo>
                  <a:lnTo>
                    <a:pt x="44" y="348"/>
                  </a:lnTo>
                  <a:lnTo>
                    <a:pt x="30" y="330"/>
                  </a:lnTo>
                  <a:lnTo>
                    <a:pt x="18" y="302"/>
                  </a:lnTo>
                  <a:lnTo>
                    <a:pt x="8" y="266"/>
                  </a:lnTo>
                  <a:lnTo>
                    <a:pt x="2" y="224"/>
                  </a:lnTo>
                  <a:lnTo>
                    <a:pt x="0" y="178"/>
                  </a:lnTo>
                  <a:lnTo>
                    <a:pt x="2" y="130"/>
                  </a:lnTo>
                  <a:lnTo>
                    <a:pt x="8" y="88"/>
                  </a:lnTo>
                  <a:lnTo>
                    <a:pt x="18" y="52"/>
                  </a:lnTo>
                  <a:lnTo>
                    <a:pt x="30" y="24"/>
                  </a:lnTo>
                  <a:lnTo>
                    <a:pt x="44" y="6"/>
                  </a:lnTo>
                  <a:lnTo>
                    <a:pt x="60" y="0"/>
                  </a:lnTo>
                  <a:lnTo>
                    <a:pt x="74" y="6"/>
                  </a:lnTo>
                  <a:lnTo>
                    <a:pt x="90" y="24"/>
                  </a:lnTo>
                  <a:lnTo>
                    <a:pt x="100" y="52"/>
                  </a:lnTo>
                  <a:lnTo>
                    <a:pt x="110" y="88"/>
                  </a:lnTo>
                  <a:lnTo>
                    <a:pt x="116" y="130"/>
                  </a:lnTo>
                  <a:lnTo>
                    <a:pt x="118" y="178"/>
                  </a:lnTo>
                  <a:close/>
                </a:path>
              </a:pathLst>
            </a:custGeom>
            <a:solidFill>
              <a:srgbClr val="FFBFBF"/>
            </a:solidFill>
            <a:ln w="0">
              <a:solidFill>
                <a:srgbClr val="FFBFB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38" name="Freeform 38"/>
            <p:cNvSpPr>
              <a:spLocks/>
            </p:cNvSpPr>
            <p:nvPr/>
          </p:nvSpPr>
          <p:spPr bwMode="auto">
            <a:xfrm>
              <a:off x="3040" y="1754"/>
              <a:ext cx="178" cy="414"/>
            </a:xfrm>
            <a:custGeom>
              <a:avLst/>
              <a:gdLst>
                <a:gd name="T0" fmla="*/ 178 w 178"/>
                <a:gd name="T1" fmla="*/ 208 h 414"/>
                <a:gd name="T2" fmla="*/ 174 w 178"/>
                <a:gd name="T3" fmla="*/ 254 h 414"/>
                <a:gd name="T4" fmla="*/ 168 w 178"/>
                <a:gd name="T5" fmla="*/ 298 h 414"/>
                <a:gd name="T6" fmla="*/ 158 w 178"/>
                <a:gd name="T7" fmla="*/ 336 h 414"/>
                <a:gd name="T8" fmla="*/ 144 w 178"/>
                <a:gd name="T9" fmla="*/ 368 h 414"/>
                <a:gd name="T10" fmla="*/ 128 w 178"/>
                <a:gd name="T11" fmla="*/ 392 h 414"/>
                <a:gd name="T12" fmla="*/ 110 w 178"/>
                <a:gd name="T13" fmla="*/ 408 h 414"/>
                <a:gd name="T14" fmla="*/ 88 w 178"/>
                <a:gd name="T15" fmla="*/ 414 h 414"/>
                <a:gd name="T16" fmla="*/ 68 w 178"/>
                <a:gd name="T17" fmla="*/ 408 h 414"/>
                <a:gd name="T18" fmla="*/ 50 w 178"/>
                <a:gd name="T19" fmla="*/ 392 h 414"/>
                <a:gd name="T20" fmla="*/ 34 w 178"/>
                <a:gd name="T21" fmla="*/ 368 h 414"/>
                <a:gd name="T22" fmla="*/ 20 w 178"/>
                <a:gd name="T23" fmla="*/ 336 h 414"/>
                <a:gd name="T24" fmla="*/ 10 w 178"/>
                <a:gd name="T25" fmla="*/ 298 h 414"/>
                <a:gd name="T26" fmla="*/ 2 w 178"/>
                <a:gd name="T27" fmla="*/ 254 h 414"/>
                <a:gd name="T28" fmla="*/ 0 w 178"/>
                <a:gd name="T29" fmla="*/ 208 h 414"/>
                <a:gd name="T30" fmla="*/ 2 w 178"/>
                <a:gd name="T31" fmla="*/ 160 h 414"/>
                <a:gd name="T32" fmla="*/ 10 w 178"/>
                <a:gd name="T33" fmla="*/ 116 h 414"/>
                <a:gd name="T34" fmla="*/ 20 w 178"/>
                <a:gd name="T35" fmla="*/ 78 h 414"/>
                <a:gd name="T36" fmla="*/ 34 w 178"/>
                <a:gd name="T37" fmla="*/ 46 h 414"/>
                <a:gd name="T38" fmla="*/ 50 w 178"/>
                <a:gd name="T39" fmla="*/ 22 h 414"/>
                <a:gd name="T40" fmla="*/ 68 w 178"/>
                <a:gd name="T41" fmla="*/ 6 h 414"/>
                <a:gd name="T42" fmla="*/ 88 w 178"/>
                <a:gd name="T43" fmla="*/ 0 h 414"/>
                <a:gd name="T44" fmla="*/ 110 w 178"/>
                <a:gd name="T45" fmla="*/ 6 h 414"/>
                <a:gd name="T46" fmla="*/ 128 w 178"/>
                <a:gd name="T47" fmla="*/ 22 h 414"/>
                <a:gd name="T48" fmla="*/ 144 w 178"/>
                <a:gd name="T49" fmla="*/ 46 h 414"/>
                <a:gd name="T50" fmla="*/ 158 w 178"/>
                <a:gd name="T51" fmla="*/ 78 h 414"/>
                <a:gd name="T52" fmla="*/ 168 w 178"/>
                <a:gd name="T53" fmla="*/ 116 h 414"/>
                <a:gd name="T54" fmla="*/ 174 w 178"/>
                <a:gd name="T55" fmla="*/ 160 h 414"/>
                <a:gd name="T56" fmla="*/ 178 w 178"/>
                <a:gd name="T57" fmla="*/ 208 h 4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8"/>
                <a:gd name="T88" fmla="*/ 0 h 414"/>
                <a:gd name="T89" fmla="*/ 178 w 178"/>
                <a:gd name="T90" fmla="*/ 414 h 4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8" h="414">
                  <a:moveTo>
                    <a:pt x="178" y="208"/>
                  </a:moveTo>
                  <a:lnTo>
                    <a:pt x="174" y="254"/>
                  </a:lnTo>
                  <a:lnTo>
                    <a:pt x="168" y="298"/>
                  </a:lnTo>
                  <a:lnTo>
                    <a:pt x="158" y="336"/>
                  </a:lnTo>
                  <a:lnTo>
                    <a:pt x="144" y="368"/>
                  </a:lnTo>
                  <a:lnTo>
                    <a:pt x="128" y="392"/>
                  </a:lnTo>
                  <a:lnTo>
                    <a:pt x="110" y="408"/>
                  </a:lnTo>
                  <a:lnTo>
                    <a:pt x="88" y="414"/>
                  </a:lnTo>
                  <a:lnTo>
                    <a:pt x="68" y="408"/>
                  </a:lnTo>
                  <a:lnTo>
                    <a:pt x="50" y="392"/>
                  </a:lnTo>
                  <a:lnTo>
                    <a:pt x="34" y="368"/>
                  </a:lnTo>
                  <a:lnTo>
                    <a:pt x="20" y="336"/>
                  </a:lnTo>
                  <a:lnTo>
                    <a:pt x="10" y="298"/>
                  </a:lnTo>
                  <a:lnTo>
                    <a:pt x="2" y="254"/>
                  </a:lnTo>
                  <a:lnTo>
                    <a:pt x="0" y="208"/>
                  </a:lnTo>
                  <a:lnTo>
                    <a:pt x="2" y="160"/>
                  </a:lnTo>
                  <a:lnTo>
                    <a:pt x="10" y="116"/>
                  </a:lnTo>
                  <a:lnTo>
                    <a:pt x="20" y="78"/>
                  </a:lnTo>
                  <a:lnTo>
                    <a:pt x="34" y="46"/>
                  </a:lnTo>
                  <a:lnTo>
                    <a:pt x="50" y="22"/>
                  </a:lnTo>
                  <a:lnTo>
                    <a:pt x="68" y="6"/>
                  </a:lnTo>
                  <a:lnTo>
                    <a:pt x="88" y="0"/>
                  </a:lnTo>
                  <a:lnTo>
                    <a:pt x="110" y="6"/>
                  </a:lnTo>
                  <a:lnTo>
                    <a:pt x="128" y="22"/>
                  </a:lnTo>
                  <a:lnTo>
                    <a:pt x="144" y="46"/>
                  </a:lnTo>
                  <a:lnTo>
                    <a:pt x="158" y="78"/>
                  </a:lnTo>
                  <a:lnTo>
                    <a:pt x="168" y="116"/>
                  </a:lnTo>
                  <a:lnTo>
                    <a:pt x="174" y="160"/>
                  </a:lnTo>
                  <a:lnTo>
                    <a:pt x="178" y="208"/>
                  </a:lnTo>
                  <a:close/>
                </a:path>
              </a:pathLst>
            </a:custGeom>
            <a:solidFill>
              <a:srgbClr val="FFBFBF"/>
            </a:solidFill>
            <a:ln w="0">
              <a:solidFill>
                <a:srgbClr val="FFBFB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39" name="Freeform 39"/>
            <p:cNvSpPr>
              <a:spLocks/>
            </p:cNvSpPr>
            <p:nvPr/>
          </p:nvSpPr>
          <p:spPr bwMode="auto">
            <a:xfrm>
              <a:off x="4412" y="1872"/>
              <a:ext cx="58" cy="178"/>
            </a:xfrm>
            <a:custGeom>
              <a:avLst/>
              <a:gdLst>
                <a:gd name="T0" fmla="*/ 58 w 58"/>
                <a:gd name="T1" fmla="*/ 90 h 178"/>
                <a:gd name="T2" fmla="*/ 56 w 58"/>
                <a:gd name="T3" fmla="*/ 116 h 178"/>
                <a:gd name="T4" fmla="*/ 52 w 58"/>
                <a:gd name="T5" fmla="*/ 142 h 178"/>
                <a:gd name="T6" fmla="*/ 46 w 58"/>
                <a:gd name="T7" fmla="*/ 160 h 178"/>
                <a:gd name="T8" fmla="*/ 38 w 58"/>
                <a:gd name="T9" fmla="*/ 172 h 178"/>
                <a:gd name="T10" fmla="*/ 28 w 58"/>
                <a:gd name="T11" fmla="*/ 178 h 178"/>
                <a:gd name="T12" fmla="*/ 20 w 58"/>
                <a:gd name="T13" fmla="*/ 172 h 178"/>
                <a:gd name="T14" fmla="*/ 12 w 58"/>
                <a:gd name="T15" fmla="*/ 160 h 178"/>
                <a:gd name="T16" fmla="*/ 4 w 58"/>
                <a:gd name="T17" fmla="*/ 142 h 178"/>
                <a:gd name="T18" fmla="*/ 0 w 58"/>
                <a:gd name="T19" fmla="*/ 116 h 178"/>
                <a:gd name="T20" fmla="*/ 0 w 58"/>
                <a:gd name="T21" fmla="*/ 90 h 178"/>
                <a:gd name="T22" fmla="*/ 0 w 58"/>
                <a:gd name="T23" fmla="*/ 62 h 178"/>
                <a:gd name="T24" fmla="*/ 4 w 58"/>
                <a:gd name="T25" fmla="*/ 36 h 178"/>
                <a:gd name="T26" fmla="*/ 12 w 58"/>
                <a:gd name="T27" fmla="*/ 18 h 178"/>
                <a:gd name="T28" fmla="*/ 20 w 58"/>
                <a:gd name="T29" fmla="*/ 6 h 178"/>
                <a:gd name="T30" fmla="*/ 28 w 58"/>
                <a:gd name="T31" fmla="*/ 0 h 178"/>
                <a:gd name="T32" fmla="*/ 38 w 58"/>
                <a:gd name="T33" fmla="*/ 6 h 178"/>
                <a:gd name="T34" fmla="*/ 46 w 58"/>
                <a:gd name="T35" fmla="*/ 18 h 178"/>
                <a:gd name="T36" fmla="*/ 52 w 58"/>
                <a:gd name="T37" fmla="*/ 36 h 178"/>
                <a:gd name="T38" fmla="*/ 56 w 58"/>
                <a:gd name="T39" fmla="*/ 62 h 178"/>
                <a:gd name="T40" fmla="*/ 58 w 58"/>
                <a:gd name="T41" fmla="*/ 90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78"/>
                <a:gd name="T65" fmla="*/ 58 w 58"/>
                <a:gd name="T66" fmla="*/ 178 h 17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78">
                  <a:moveTo>
                    <a:pt x="58" y="90"/>
                  </a:moveTo>
                  <a:lnTo>
                    <a:pt x="56" y="116"/>
                  </a:lnTo>
                  <a:lnTo>
                    <a:pt x="52" y="142"/>
                  </a:lnTo>
                  <a:lnTo>
                    <a:pt x="46" y="160"/>
                  </a:lnTo>
                  <a:lnTo>
                    <a:pt x="38" y="172"/>
                  </a:lnTo>
                  <a:lnTo>
                    <a:pt x="28" y="178"/>
                  </a:lnTo>
                  <a:lnTo>
                    <a:pt x="20" y="172"/>
                  </a:lnTo>
                  <a:lnTo>
                    <a:pt x="12" y="160"/>
                  </a:lnTo>
                  <a:lnTo>
                    <a:pt x="4" y="142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0" y="62"/>
                  </a:lnTo>
                  <a:lnTo>
                    <a:pt x="4" y="36"/>
                  </a:lnTo>
                  <a:lnTo>
                    <a:pt x="12" y="18"/>
                  </a:lnTo>
                  <a:lnTo>
                    <a:pt x="20" y="6"/>
                  </a:lnTo>
                  <a:lnTo>
                    <a:pt x="28" y="0"/>
                  </a:lnTo>
                  <a:lnTo>
                    <a:pt x="38" y="6"/>
                  </a:lnTo>
                  <a:lnTo>
                    <a:pt x="46" y="18"/>
                  </a:lnTo>
                  <a:lnTo>
                    <a:pt x="52" y="36"/>
                  </a:lnTo>
                  <a:lnTo>
                    <a:pt x="56" y="62"/>
                  </a:lnTo>
                  <a:lnTo>
                    <a:pt x="58" y="90"/>
                  </a:lnTo>
                  <a:close/>
                </a:path>
              </a:pathLst>
            </a:custGeom>
            <a:solidFill>
              <a:srgbClr val="FFBFBF"/>
            </a:solidFill>
            <a:ln w="0">
              <a:solidFill>
                <a:srgbClr val="FFBFB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40" name="Freeform 40"/>
            <p:cNvSpPr>
              <a:spLocks/>
            </p:cNvSpPr>
            <p:nvPr/>
          </p:nvSpPr>
          <p:spPr bwMode="auto">
            <a:xfrm>
              <a:off x="3084" y="1828"/>
              <a:ext cx="90" cy="266"/>
            </a:xfrm>
            <a:custGeom>
              <a:avLst/>
              <a:gdLst>
                <a:gd name="T0" fmla="*/ 90 w 90"/>
                <a:gd name="T1" fmla="*/ 134 h 266"/>
                <a:gd name="T2" fmla="*/ 86 w 90"/>
                <a:gd name="T3" fmla="*/ 174 h 266"/>
                <a:gd name="T4" fmla="*/ 80 w 90"/>
                <a:gd name="T5" fmla="*/ 212 h 266"/>
                <a:gd name="T6" fmla="*/ 70 w 90"/>
                <a:gd name="T7" fmla="*/ 240 h 266"/>
                <a:gd name="T8" fmla="*/ 58 w 90"/>
                <a:gd name="T9" fmla="*/ 258 h 266"/>
                <a:gd name="T10" fmla="*/ 44 w 90"/>
                <a:gd name="T11" fmla="*/ 266 h 266"/>
                <a:gd name="T12" fmla="*/ 30 w 90"/>
                <a:gd name="T13" fmla="*/ 258 h 266"/>
                <a:gd name="T14" fmla="*/ 18 w 90"/>
                <a:gd name="T15" fmla="*/ 240 h 266"/>
                <a:gd name="T16" fmla="*/ 10 w 90"/>
                <a:gd name="T17" fmla="*/ 212 h 266"/>
                <a:gd name="T18" fmla="*/ 2 w 90"/>
                <a:gd name="T19" fmla="*/ 174 h 266"/>
                <a:gd name="T20" fmla="*/ 0 w 90"/>
                <a:gd name="T21" fmla="*/ 134 h 266"/>
                <a:gd name="T22" fmla="*/ 2 w 90"/>
                <a:gd name="T23" fmla="*/ 92 h 266"/>
                <a:gd name="T24" fmla="*/ 10 w 90"/>
                <a:gd name="T25" fmla="*/ 54 h 266"/>
                <a:gd name="T26" fmla="*/ 18 w 90"/>
                <a:gd name="T27" fmla="*/ 26 h 266"/>
                <a:gd name="T28" fmla="*/ 30 w 90"/>
                <a:gd name="T29" fmla="*/ 8 h 266"/>
                <a:gd name="T30" fmla="*/ 44 w 90"/>
                <a:gd name="T31" fmla="*/ 0 h 266"/>
                <a:gd name="T32" fmla="*/ 58 w 90"/>
                <a:gd name="T33" fmla="*/ 8 h 266"/>
                <a:gd name="T34" fmla="*/ 70 w 90"/>
                <a:gd name="T35" fmla="*/ 26 h 266"/>
                <a:gd name="T36" fmla="*/ 80 w 90"/>
                <a:gd name="T37" fmla="*/ 54 h 266"/>
                <a:gd name="T38" fmla="*/ 86 w 90"/>
                <a:gd name="T39" fmla="*/ 92 h 266"/>
                <a:gd name="T40" fmla="*/ 90 w 90"/>
                <a:gd name="T41" fmla="*/ 134 h 2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266"/>
                <a:gd name="T65" fmla="*/ 90 w 90"/>
                <a:gd name="T66" fmla="*/ 266 h 2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266">
                  <a:moveTo>
                    <a:pt x="90" y="134"/>
                  </a:moveTo>
                  <a:lnTo>
                    <a:pt x="86" y="174"/>
                  </a:lnTo>
                  <a:lnTo>
                    <a:pt x="80" y="212"/>
                  </a:lnTo>
                  <a:lnTo>
                    <a:pt x="70" y="240"/>
                  </a:lnTo>
                  <a:lnTo>
                    <a:pt x="58" y="258"/>
                  </a:lnTo>
                  <a:lnTo>
                    <a:pt x="44" y="266"/>
                  </a:lnTo>
                  <a:lnTo>
                    <a:pt x="30" y="258"/>
                  </a:lnTo>
                  <a:lnTo>
                    <a:pt x="18" y="240"/>
                  </a:lnTo>
                  <a:lnTo>
                    <a:pt x="10" y="212"/>
                  </a:lnTo>
                  <a:lnTo>
                    <a:pt x="2" y="174"/>
                  </a:lnTo>
                  <a:lnTo>
                    <a:pt x="0" y="134"/>
                  </a:lnTo>
                  <a:lnTo>
                    <a:pt x="2" y="92"/>
                  </a:lnTo>
                  <a:lnTo>
                    <a:pt x="10" y="54"/>
                  </a:lnTo>
                  <a:lnTo>
                    <a:pt x="18" y="26"/>
                  </a:lnTo>
                  <a:lnTo>
                    <a:pt x="30" y="8"/>
                  </a:lnTo>
                  <a:lnTo>
                    <a:pt x="44" y="0"/>
                  </a:lnTo>
                  <a:lnTo>
                    <a:pt x="58" y="8"/>
                  </a:lnTo>
                  <a:lnTo>
                    <a:pt x="70" y="26"/>
                  </a:lnTo>
                  <a:lnTo>
                    <a:pt x="80" y="54"/>
                  </a:lnTo>
                  <a:lnTo>
                    <a:pt x="86" y="92"/>
                  </a:lnTo>
                  <a:lnTo>
                    <a:pt x="90" y="134"/>
                  </a:lnTo>
                  <a:close/>
                </a:path>
              </a:pathLst>
            </a:custGeom>
            <a:solidFill>
              <a:srgbClr val="FF7373"/>
            </a:solidFill>
            <a:ln w="0">
              <a:solidFill>
                <a:srgbClr val="FF737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41" name="Freeform 41"/>
            <p:cNvSpPr>
              <a:spLocks/>
            </p:cNvSpPr>
            <p:nvPr/>
          </p:nvSpPr>
          <p:spPr bwMode="auto">
            <a:xfrm>
              <a:off x="3734" y="1828"/>
              <a:ext cx="88" cy="266"/>
            </a:xfrm>
            <a:custGeom>
              <a:avLst/>
              <a:gdLst>
                <a:gd name="T0" fmla="*/ 88 w 88"/>
                <a:gd name="T1" fmla="*/ 134 h 266"/>
                <a:gd name="T2" fmla="*/ 86 w 88"/>
                <a:gd name="T3" fmla="*/ 174 h 266"/>
                <a:gd name="T4" fmla="*/ 78 w 88"/>
                <a:gd name="T5" fmla="*/ 212 h 266"/>
                <a:gd name="T6" fmla="*/ 70 w 88"/>
                <a:gd name="T7" fmla="*/ 240 h 266"/>
                <a:gd name="T8" fmla="*/ 58 w 88"/>
                <a:gd name="T9" fmla="*/ 258 h 266"/>
                <a:gd name="T10" fmla="*/ 44 w 88"/>
                <a:gd name="T11" fmla="*/ 266 h 266"/>
                <a:gd name="T12" fmla="*/ 30 w 88"/>
                <a:gd name="T13" fmla="*/ 258 h 266"/>
                <a:gd name="T14" fmla="*/ 18 w 88"/>
                <a:gd name="T15" fmla="*/ 240 h 266"/>
                <a:gd name="T16" fmla="*/ 8 w 88"/>
                <a:gd name="T17" fmla="*/ 212 h 266"/>
                <a:gd name="T18" fmla="*/ 2 w 88"/>
                <a:gd name="T19" fmla="*/ 174 h 266"/>
                <a:gd name="T20" fmla="*/ 0 w 88"/>
                <a:gd name="T21" fmla="*/ 134 h 266"/>
                <a:gd name="T22" fmla="*/ 2 w 88"/>
                <a:gd name="T23" fmla="*/ 92 h 266"/>
                <a:gd name="T24" fmla="*/ 8 w 88"/>
                <a:gd name="T25" fmla="*/ 54 h 266"/>
                <a:gd name="T26" fmla="*/ 18 w 88"/>
                <a:gd name="T27" fmla="*/ 26 h 266"/>
                <a:gd name="T28" fmla="*/ 30 w 88"/>
                <a:gd name="T29" fmla="*/ 8 h 266"/>
                <a:gd name="T30" fmla="*/ 44 w 88"/>
                <a:gd name="T31" fmla="*/ 0 h 266"/>
                <a:gd name="T32" fmla="*/ 58 w 88"/>
                <a:gd name="T33" fmla="*/ 8 h 266"/>
                <a:gd name="T34" fmla="*/ 70 w 88"/>
                <a:gd name="T35" fmla="*/ 26 h 266"/>
                <a:gd name="T36" fmla="*/ 78 w 88"/>
                <a:gd name="T37" fmla="*/ 54 h 266"/>
                <a:gd name="T38" fmla="*/ 86 w 88"/>
                <a:gd name="T39" fmla="*/ 92 h 266"/>
                <a:gd name="T40" fmla="*/ 88 w 88"/>
                <a:gd name="T41" fmla="*/ 134 h 2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8"/>
                <a:gd name="T64" fmla="*/ 0 h 266"/>
                <a:gd name="T65" fmla="*/ 88 w 88"/>
                <a:gd name="T66" fmla="*/ 266 h 2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8" h="266">
                  <a:moveTo>
                    <a:pt x="88" y="134"/>
                  </a:moveTo>
                  <a:lnTo>
                    <a:pt x="86" y="174"/>
                  </a:lnTo>
                  <a:lnTo>
                    <a:pt x="78" y="212"/>
                  </a:lnTo>
                  <a:lnTo>
                    <a:pt x="70" y="240"/>
                  </a:lnTo>
                  <a:lnTo>
                    <a:pt x="58" y="258"/>
                  </a:lnTo>
                  <a:lnTo>
                    <a:pt x="44" y="266"/>
                  </a:lnTo>
                  <a:lnTo>
                    <a:pt x="30" y="258"/>
                  </a:lnTo>
                  <a:lnTo>
                    <a:pt x="18" y="240"/>
                  </a:lnTo>
                  <a:lnTo>
                    <a:pt x="8" y="212"/>
                  </a:lnTo>
                  <a:lnTo>
                    <a:pt x="2" y="174"/>
                  </a:lnTo>
                  <a:lnTo>
                    <a:pt x="0" y="134"/>
                  </a:lnTo>
                  <a:lnTo>
                    <a:pt x="2" y="92"/>
                  </a:lnTo>
                  <a:lnTo>
                    <a:pt x="8" y="54"/>
                  </a:lnTo>
                  <a:lnTo>
                    <a:pt x="18" y="26"/>
                  </a:lnTo>
                  <a:lnTo>
                    <a:pt x="30" y="8"/>
                  </a:lnTo>
                  <a:lnTo>
                    <a:pt x="44" y="0"/>
                  </a:lnTo>
                  <a:lnTo>
                    <a:pt x="58" y="8"/>
                  </a:lnTo>
                  <a:lnTo>
                    <a:pt x="70" y="26"/>
                  </a:lnTo>
                  <a:lnTo>
                    <a:pt x="78" y="54"/>
                  </a:lnTo>
                  <a:lnTo>
                    <a:pt x="86" y="92"/>
                  </a:lnTo>
                  <a:lnTo>
                    <a:pt x="88" y="134"/>
                  </a:lnTo>
                  <a:close/>
                </a:path>
              </a:pathLst>
            </a:custGeom>
            <a:solidFill>
              <a:srgbClr val="FF7373"/>
            </a:solidFill>
            <a:ln w="0">
              <a:solidFill>
                <a:srgbClr val="FF737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42" name="Freeform 42"/>
            <p:cNvSpPr>
              <a:spLocks/>
            </p:cNvSpPr>
            <p:nvPr/>
          </p:nvSpPr>
          <p:spPr bwMode="auto">
            <a:xfrm>
              <a:off x="2962" y="2716"/>
              <a:ext cx="58" cy="56"/>
            </a:xfrm>
            <a:custGeom>
              <a:avLst/>
              <a:gdLst>
                <a:gd name="T0" fmla="*/ 28 w 58"/>
                <a:gd name="T1" fmla="*/ 4 h 56"/>
                <a:gd name="T2" fmla="*/ 32 w 58"/>
                <a:gd name="T3" fmla="*/ 10 h 56"/>
                <a:gd name="T4" fmla="*/ 34 w 58"/>
                <a:gd name="T5" fmla="*/ 20 h 56"/>
                <a:gd name="T6" fmla="*/ 42 w 58"/>
                <a:gd name="T7" fmla="*/ 8 h 56"/>
                <a:gd name="T8" fmla="*/ 48 w 58"/>
                <a:gd name="T9" fmla="*/ 2 h 56"/>
                <a:gd name="T10" fmla="*/ 52 w 58"/>
                <a:gd name="T11" fmla="*/ 0 h 56"/>
                <a:gd name="T12" fmla="*/ 56 w 58"/>
                <a:gd name="T13" fmla="*/ 2 h 56"/>
                <a:gd name="T14" fmla="*/ 58 w 58"/>
                <a:gd name="T15" fmla="*/ 4 h 56"/>
                <a:gd name="T16" fmla="*/ 58 w 58"/>
                <a:gd name="T17" fmla="*/ 8 h 56"/>
                <a:gd name="T18" fmla="*/ 56 w 58"/>
                <a:gd name="T19" fmla="*/ 12 h 56"/>
                <a:gd name="T20" fmla="*/ 52 w 58"/>
                <a:gd name="T21" fmla="*/ 12 h 56"/>
                <a:gd name="T22" fmla="*/ 48 w 58"/>
                <a:gd name="T23" fmla="*/ 10 h 56"/>
                <a:gd name="T24" fmla="*/ 46 w 58"/>
                <a:gd name="T25" fmla="*/ 10 h 56"/>
                <a:gd name="T26" fmla="*/ 40 w 58"/>
                <a:gd name="T27" fmla="*/ 16 h 56"/>
                <a:gd name="T28" fmla="*/ 40 w 58"/>
                <a:gd name="T29" fmla="*/ 42 h 56"/>
                <a:gd name="T30" fmla="*/ 42 w 58"/>
                <a:gd name="T31" fmla="*/ 48 h 56"/>
                <a:gd name="T32" fmla="*/ 44 w 58"/>
                <a:gd name="T33" fmla="*/ 50 h 56"/>
                <a:gd name="T34" fmla="*/ 46 w 58"/>
                <a:gd name="T35" fmla="*/ 48 h 56"/>
                <a:gd name="T36" fmla="*/ 52 w 58"/>
                <a:gd name="T37" fmla="*/ 40 h 56"/>
                <a:gd name="T38" fmla="*/ 50 w 58"/>
                <a:gd name="T39" fmla="*/ 48 h 56"/>
                <a:gd name="T40" fmla="*/ 42 w 58"/>
                <a:gd name="T41" fmla="*/ 56 h 56"/>
                <a:gd name="T42" fmla="*/ 36 w 58"/>
                <a:gd name="T43" fmla="*/ 56 h 56"/>
                <a:gd name="T44" fmla="*/ 34 w 58"/>
                <a:gd name="T45" fmla="*/ 52 h 56"/>
                <a:gd name="T46" fmla="*/ 30 w 58"/>
                <a:gd name="T47" fmla="*/ 42 h 56"/>
                <a:gd name="T48" fmla="*/ 22 w 58"/>
                <a:gd name="T49" fmla="*/ 42 h 56"/>
                <a:gd name="T50" fmla="*/ 14 w 58"/>
                <a:gd name="T51" fmla="*/ 54 h 56"/>
                <a:gd name="T52" fmla="*/ 6 w 58"/>
                <a:gd name="T53" fmla="*/ 56 h 56"/>
                <a:gd name="T54" fmla="*/ 2 w 58"/>
                <a:gd name="T55" fmla="*/ 54 h 56"/>
                <a:gd name="T56" fmla="*/ 0 w 58"/>
                <a:gd name="T57" fmla="*/ 50 h 56"/>
                <a:gd name="T58" fmla="*/ 2 w 58"/>
                <a:gd name="T59" fmla="*/ 46 h 56"/>
                <a:gd name="T60" fmla="*/ 6 w 58"/>
                <a:gd name="T61" fmla="*/ 46 h 56"/>
                <a:gd name="T62" fmla="*/ 10 w 58"/>
                <a:gd name="T63" fmla="*/ 48 h 56"/>
                <a:gd name="T64" fmla="*/ 12 w 58"/>
                <a:gd name="T65" fmla="*/ 50 h 56"/>
                <a:gd name="T66" fmla="*/ 14 w 58"/>
                <a:gd name="T67" fmla="*/ 48 h 56"/>
                <a:gd name="T68" fmla="*/ 20 w 58"/>
                <a:gd name="T69" fmla="*/ 40 h 56"/>
                <a:gd name="T70" fmla="*/ 28 w 58"/>
                <a:gd name="T71" fmla="*/ 30 h 56"/>
                <a:gd name="T72" fmla="*/ 24 w 58"/>
                <a:gd name="T73" fmla="*/ 16 h 56"/>
                <a:gd name="T74" fmla="*/ 22 w 58"/>
                <a:gd name="T75" fmla="*/ 10 h 56"/>
                <a:gd name="T76" fmla="*/ 16 w 58"/>
                <a:gd name="T77" fmla="*/ 8 h 56"/>
                <a:gd name="T78" fmla="*/ 12 w 58"/>
                <a:gd name="T79" fmla="*/ 8 h 56"/>
                <a:gd name="T80" fmla="*/ 10 w 58"/>
                <a:gd name="T81" fmla="*/ 4 h 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8"/>
                <a:gd name="T124" fmla="*/ 0 h 56"/>
                <a:gd name="T125" fmla="*/ 58 w 58"/>
                <a:gd name="T126" fmla="*/ 56 h 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8" h="56">
                  <a:moveTo>
                    <a:pt x="26" y="0"/>
                  </a:moveTo>
                  <a:lnTo>
                    <a:pt x="28" y="4"/>
                  </a:lnTo>
                  <a:lnTo>
                    <a:pt x="30" y="8"/>
                  </a:lnTo>
                  <a:lnTo>
                    <a:pt x="32" y="10"/>
                  </a:lnTo>
                  <a:lnTo>
                    <a:pt x="32" y="14"/>
                  </a:lnTo>
                  <a:lnTo>
                    <a:pt x="34" y="20"/>
                  </a:lnTo>
                  <a:lnTo>
                    <a:pt x="40" y="12"/>
                  </a:lnTo>
                  <a:lnTo>
                    <a:pt x="42" y="8"/>
                  </a:lnTo>
                  <a:lnTo>
                    <a:pt x="44" y="6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2" y="0"/>
                  </a:lnTo>
                  <a:lnTo>
                    <a:pt x="56" y="2"/>
                  </a:lnTo>
                  <a:lnTo>
                    <a:pt x="58" y="4"/>
                  </a:lnTo>
                  <a:lnTo>
                    <a:pt x="58" y="6"/>
                  </a:lnTo>
                  <a:lnTo>
                    <a:pt x="58" y="8"/>
                  </a:lnTo>
                  <a:lnTo>
                    <a:pt x="58" y="10"/>
                  </a:lnTo>
                  <a:lnTo>
                    <a:pt x="56" y="12"/>
                  </a:lnTo>
                  <a:lnTo>
                    <a:pt x="54" y="12"/>
                  </a:lnTo>
                  <a:lnTo>
                    <a:pt x="52" y="12"/>
                  </a:lnTo>
                  <a:lnTo>
                    <a:pt x="50" y="12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4" y="12"/>
                  </a:lnTo>
                  <a:lnTo>
                    <a:pt x="40" y="16"/>
                  </a:lnTo>
                  <a:lnTo>
                    <a:pt x="34" y="24"/>
                  </a:lnTo>
                  <a:lnTo>
                    <a:pt x="40" y="42"/>
                  </a:lnTo>
                  <a:lnTo>
                    <a:pt x="42" y="46"/>
                  </a:lnTo>
                  <a:lnTo>
                    <a:pt x="42" y="48"/>
                  </a:lnTo>
                  <a:lnTo>
                    <a:pt x="44" y="50"/>
                  </a:lnTo>
                  <a:lnTo>
                    <a:pt x="46" y="50"/>
                  </a:lnTo>
                  <a:lnTo>
                    <a:pt x="46" y="48"/>
                  </a:lnTo>
                  <a:lnTo>
                    <a:pt x="50" y="46"/>
                  </a:lnTo>
                  <a:lnTo>
                    <a:pt x="52" y="40"/>
                  </a:lnTo>
                  <a:lnTo>
                    <a:pt x="54" y="42"/>
                  </a:lnTo>
                  <a:lnTo>
                    <a:pt x="50" y="48"/>
                  </a:lnTo>
                  <a:lnTo>
                    <a:pt x="44" y="54"/>
                  </a:lnTo>
                  <a:lnTo>
                    <a:pt x="42" y="56"/>
                  </a:lnTo>
                  <a:lnTo>
                    <a:pt x="40" y="56"/>
                  </a:lnTo>
                  <a:lnTo>
                    <a:pt x="36" y="56"/>
                  </a:lnTo>
                  <a:lnTo>
                    <a:pt x="34" y="54"/>
                  </a:lnTo>
                  <a:lnTo>
                    <a:pt x="34" y="52"/>
                  </a:lnTo>
                  <a:lnTo>
                    <a:pt x="32" y="48"/>
                  </a:lnTo>
                  <a:lnTo>
                    <a:pt x="30" y="42"/>
                  </a:lnTo>
                  <a:lnTo>
                    <a:pt x="28" y="34"/>
                  </a:lnTo>
                  <a:lnTo>
                    <a:pt x="22" y="42"/>
                  </a:lnTo>
                  <a:lnTo>
                    <a:pt x="18" y="50"/>
                  </a:lnTo>
                  <a:lnTo>
                    <a:pt x="14" y="54"/>
                  </a:lnTo>
                  <a:lnTo>
                    <a:pt x="10" y="56"/>
                  </a:lnTo>
                  <a:lnTo>
                    <a:pt x="6" y="56"/>
                  </a:lnTo>
                  <a:lnTo>
                    <a:pt x="4" y="56"/>
                  </a:lnTo>
                  <a:lnTo>
                    <a:pt x="2" y="54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8" y="46"/>
                  </a:lnTo>
                  <a:lnTo>
                    <a:pt x="10" y="48"/>
                  </a:lnTo>
                  <a:lnTo>
                    <a:pt x="12" y="50"/>
                  </a:lnTo>
                  <a:lnTo>
                    <a:pt x="14" y="48"/>
                  </a:lnTo>
                  <a:lnTo>
                    <a:pt x="16" y="46"/>
                  </a:lnTo>
                  <a:lnTo>
                    <a:pt x="20" y="40"/>
                  </a:lnTo>
                  <a:lnTo>
                    <a:pt x="24" y="34"/>
                  </a:lnTo>
                  <a:lnTo>
                    <a:pt x="28" y="30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2" y="14"/>
                  </a:lnTo>
                  <a:lnTo>
                    <a:pt x="22" y="10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43" name="Freeform 43"/>
            <p:cNvSpPr>
              <a:spLocks/>
            </p:cNvSpPr>
            <p:nvPr/>
          </p:nvSpPr>
          <p:spPr bwMode="auto">
            <a:xfrm>
              <a:off x="3058" y="2700"/>
              <a:ext cx="64" cy="60"/>
            </a:xfrm>
            <a:custGeom>
              <a:avLst/>
              <a:gdLst>
                <a:gd name="T0" fmla="*/ 0 w 64"/>
                <a:gd name="T1" fmla="*/ 30 h 60"/>
                <a:gd name="T2" fmla="*/ 64 w 64"/>
                <a:gd name="T3" fmla="*/ 0 h 60"/>
                <a:gd name="T4" fmla="*/ 64 w 64"/>
                <a:gd name="T5" fmla="*/ 6 h 60"/>
                <a:gd name="T6" fmla="*/ 10 w 64"/>
                <a:gd name="T7" fmla="*/ 30 h 60"/>
                <a:gd name="T8" fmla="*/ 64 w 64"/>
                <a:gd name="T9" fmla="*/ 54 h 60"/>
                <a:gd name="T10" fmla="*/ 64 w 64"/>
                <a:gd name="T11" fmla="*/ 60 h 60"/>
                <a:gd name="T12" fmla="*/ 0 w 64"/>
                <a:gd name="T13" fmla="*/ 30 h 60"/>
                <a:gd name="T14" fmla="*/ 0 w 64"/>
                <a:gd name="T15" fmla="*/ 30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"/>
                <a:gd name="T25" fmla="*/ 0 h 60"/>
                <a:gd name="T26" fmla="*/ 64 w 64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" h="60">
                  <a:moveTo>
                    <a:pt x="0" y="30"/>
                  </a:moveTo>
                  <a:lnTo>
                    <a:pt x="64" y="0"/>
                  </a:lnTo>
                  <a:lnTo>
                    <a:pt x="64" y="6"/>
                  </a:lnTo>
                  <a:lnTo>
                    <a:pt x="10" y="30"/>
                  </a:lnTo>
                  <a:lnTo>
                    <a:pt x="64" y="54"/>
                  </a:lnTo>
                  <a:lnTo>
                    <a:pt x="64" y="6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44" name="Freeform 44"/>
            <p:cNvSpPr>
              <a:spLocks noEditPoints="1"/>
            </p:cNvSpPr>
            <p:nvPr/>
          </p:nvSpPr>
          <p:spPr bwMode="auto">
            <a:xfrm>
              <a:off x="3160" y="2688"/>
              <a:ext cx="52" cy="84"/>
            </a:xfrm>
            <a:custGeom>
              <a:avLst/>
              <a:gdLst>
                <a:gd name="T0" fmla="*/ 0 w 52"/>
                <a:gd name="T1" fmla="*/ 44 h 84"/>
                <a:gd name="T2" fmla="*/ 2 w 52"/>
                <a:gd name="T3" fmla="*/ 30 h 84"/>
                <a:gd name="T4" fmla="*/ 4 w 52"/>
                <a:gd name="T5" fmla="*/ 20 h 84"/>
                <a:gd name="T6" fmla="*/ 8 w 52"/>
                <a:gd name="T7" fmla="*/ 10 h 84"/>
                <a:gd name="T8" fmla="*/ 14 w 52"/>
                <a:gd name="T9" fmla="*/ 4 h 84"/>
                <a:gd name="T10" fmla="*/ 20 w 52"/>
                <a:gd name="T11" fmla="*/ 2 h 84"/>
                <a:gd name="T12" fmla="*/ 26 w 52"/>
                <a:gd name="T13" fmla="*/ 0 h 84"/>
                <a:gd name="T14" fmla="*/ 32 w 52"/>
                <a:gd name="T15" fmla="*/ 2 h 84"/>
                <a:gd name="T16" fmla="*/ 38 w 52"/>
                <a:gd name="T17" fmla="*/ 4 h 84"/>
                <a:gd name="T18" fmla="*/ 42 w 52"/>
                <a:gd name="T19" fmla="*/ 10 h 84"/>
                <a:gd name="T20" fmla="*/ 48 w 52"/>
                <a:gd name="T21" fmla="*/ 24 h 84"/>
                <a:gd name="T22" fmla="*/ 52 w 52"/>
                <a:gd name="T23" fmla="*/ 42 h 84"/>
                <a:gd name="T24" fmla="*/ 50 w 52"/>
                <a:gd name="T25" fmla="*/ 50 h 84"/>
                <a:gd name="T26" fmla="*/ 50 w 52"/>
                <a:gd name="T27" fmla="*/ 60 h 84"/>
                <a:gd name="T28" fmla="*/ 48 w 52"/>
                <a:gd name="T29" fmla="*/ 66 h 84"/>
                <a:gd name="T30" fmla="*/ 42 w 52"/>
                <a:gd name="T31" fmla="*/ 74 h 84"/>
                <a:gd name="T32" fmla="*/ 38 w 52"/>
                <a:gd name="T33" fmla="*/ 80 h 84"/>
                <a:gd name="T34" fmla="*/ 32 w 52"/>
                <a:gd name="T35" fmla="*/ 84 h 84"/>
                <a:gd name="T36" fmla="*/ 26 w 52"/>
                <a:gd name="T37" fmla="*/ 84 h 84"/>
                <a:gd name="T38" fmla="*/ 18 w 52"/>
                <a:gd name="T39" fmla="*/ 84 h 84"/>
                <a:gd name="T40" fmla="*/ 12 w 52"/>
                <a:gd name="T41" fmla="*/ 78 h 84"/>
                <a:gd name="T42" fmla="*/ 6 w 52"/>
                <a:gd name="T43" fmla="*/ 72 h 84"/>
                <a:gd name="T44" fmla="*/ 2 w 52"/>
                <a:gd name="T45" fmla="*/ 62 h 84"/>
                <a:gd name="T46" fmla="*/ 0 w 52"/>
                <a:gd name="T47" fmla="*/ 54 h 84"/>
                <a:gd name="T48" fmla="*/ 0 w 52"/>
                <a:gd name="T49" fmla="*/ 44 h 84"/>
                <a:gd name="T50" fmla="*/ 12 w 52"/>
                <a:gd name="T51" fmla="*/ 44 h 84"/>
                <a:gd name="T52" fmla="*/ 12 w 52"/>
                <a:gd name="T53" fmla="*/ 56 h 84"/>
                <a:gd name="T54" fmla="*/ 14 w 52"/>
                <a:gd name="T55" fmla="*/ 64 h 84"/>
                <a:gd name="T56" fmla="*/ 16 w 52"/>
                <a:gd name="T57" fmla="*/ 72 h 84"/>
                <a:gd name="T58" fmla="*/ 18 w 52"/>
                <a:gd name="T59" fmla="*/ 78 h 84"/>
                <a:gd name="T60" fmla="*/ 22 w 52"/>
                <a:gd name="T61" fmla="*/ 80 h 84"/>
                <a:gd name="T62" fmla="*/ 26 w 52"/>
                <a:gd name="T63" fmla="*/ 82 h 84"/>
                <a:gd name="T64" fmla="*/ 28 w 52"/>
                <a:gd name="T65" fmla="*/ 80 h 84"/>
                <a:gd name="T66" fmla="*/ 32 w 52"/>
                <a:gd name="T67" fmla="*/ 78 h 84"/>
                <a:gd name="T68" fmla="*/ 34 w 52"/>
                <a:gd name="T69" fmla="*/ 74 h 84"/>
                <a:gd name="T70" fmla="*/ 36 w 52"/>
                <a:gd name="T71" fmla="*/ 68 h 84"/>
                <a:gd name="T72" fmla="*/ 38 w 52"/>
                <a:gd name="T73" fmla="*/ 60 h 84"/>
                <a:gd name="T74" fmla="*/ 40 w 52"/>
                <a:gd name="T75" fmla="*/ 50 h 84"/>
                <a:gd name="T76" fmla="*/ 40 w 52"/>
                <a:gd name="T77" fmla="*/ 40 h 84"/>
                <a:gd name="T78" fmla="*/ 38 w 52"/>
                <a:gd name="T79" fmla="*/ 26 h 84"/>
                <a:gd name="T80" fmla="*/ 36 w 52"/>
                <a:gd name="T81" fmla="*/ 16 h 84"/>
                <a:gd name="T82" fmla="*/ 34 w 52"/>
                <a:gd name="T83" fmla="*/ 10 h 84"/>
                <a:gd name="T84" fmla="*/ 32 w 52"/>
                <a:gd name="T85" fmla="*/ 6 h 84"/>
                <a:gd name="T86" fmla="*/ 28 w 52"/>
                <a:gd name="T87" fmla="*/ 4 h 84"/>
                <a:gd name="T88" fmla="*/ 26 w 52"/>
                <a:gd name="T89" fmla="*/ 4 h 84"/>
                <a:gd name="T90" fmla="*/ 22 w 52"/>
                <a:gd name="T91" fmla="*/ 6 h 84"/>
                <a:gd name="T92" fmla="*/ 18 w 52"/>
                <a:gd name="T93" fmla="*/ 8 h 84"/>
                <a:gd name="T94" fmla="*/ 16 w 52"/>
                <a:gd name="T95" fmla="*/ 12 h 84"/>
                <a:gd name="T96" fmla="*/ 14 w 52"/>
                <a:gd name="T97" fmla="*/ 18 h 84"/>
                <a:gd name="T98" fmla="*/ 14 w 52"/>
                <a:gd name="T99" fmla="*/ 24 h 84"/>
                <a:gd name="T100" fmla="*/ 12 w 52"/>
                <a:gd name="T101" fmla="*/ 34 h 84"/>
                <a:gd name="T102" fmla="*/ 12 w 52"/>
                <a:gd name="T103" fmla="*/ 44 h 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2"/>
                <a:gd name="T157" fmla="*/ 0 h 84"/>
                <a:gd name="T158" fmla="*/ 52 w 52"/>
                <a:gd name="T159" fmla="*/ 84 h 8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2" h="84">
                  <a:moveTo>
                    <a:pt x="0" y="44"/>
                  </a:moveTo>
                  <a:lnTo>
                    <a:pt x="2" y="30"/>
                  </a:lnTo>
                  <a:lnTo>
                    <a:pt x="4" y="20"/>
                  </a:lnTo>
                  <a:lnTo>
                    <a:pt x="8" y="10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8" y="4"/>
                  </a:lnTo>
                  <a:lnTo>
                    <a:pt x="42" y="10"/>
                  </a:lnTo>
                  <a:lnTo>
                    <a:pt x="48" y="24"/>
                  </a:lnTo>
                  <a:lnTo>
                    <a:pt x="52" y="42"/>
                  </a:lnTo>
                  <a:lnTo>
                    <a:pt x="50" y="50"/>
                  </a:lnTo>
                  <a:lnTo>
                    <a:pt x="50" y="60"/>
                  </a:lnTo>
                  <a:lnTo>
                    <a:pt x="48" y="66"/>
                  </a:lnTo>
                  <a:lnTo>
                    <a:pt x="42" y="74"/>
                  </a:lnTo>
                  <a:lnTo>
                    <a:pt x="38" y="80"/>
                  </a:lnTo>
                  <a:lnTo>
                    <a:pt x="32" y="84"/>
                  </a:lnTo>
                  <a:lnTo>
                    <a:pt x="26" y="84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6" y="72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0" y="44"/>
                  </a:lnTo>
                  <a:close/>
                  <a:moveTo>
                    <a:pt x="12" y="44"/>
                  </a:moveTo>
                  <a:lnTo>
                    <a:pt x="12" y="56"/>
                  </a:lnTo>
                  <a:lnTo>
                    <a:pt x="14" y="64"/>
                  </a:lnTo>
                  <a:lnTo>
                    <a:pt x="16" y="72"/>
                  </a:lnTo>
                  <a:lnTo>
                    <a:pt x="18" y="78"/>
                  </a:lnTo>
                  <a:lnTo>
                    <a:pt x="22" y="80"/>
                  </a:lnTo>
                  <a:lnTo>
                    <a:pt x="26" y="82"/>
                  </a:lnTo>
                  <a:lnTo>
                    <a:pt x="28" y="80"/>
                  </a:lnTo>
                  <a:lnTo>
                    <a:pt x="32" y="78"/>
                  </a:lnTo>
                  <a:lnTo>
                    <a:pt x="34" y="74"/>
                  </a:lnTo>
                  <a:lnTo>
                    <a:pt x="36" y="68"/>
                  </a:lnTo>
                  <a:lnTo>
                    <a:pt x="38" y="60"/>
                  </a:lnTo>
                  <a:lnTo>
                    <a:pt x="40" y="50"/>
                  </a:lnTo>
                  <a:lnTo>
                    <a:pt x="40" y="40"/>
                  </a:lnTo>
                  <a:lnTo>
                    <a:pt x="38" y="26"/>
                  </a:lnTo>
                  <a:lnTo>
                    <a:pt x="36" y="16"/>
                  </a:lnTo>
                  <a:lnTo>
                    <a:pt x="34" y="10"/>
                  </a:lnTo>
                  <a:lnTo>
                    <a:pt x="32" y="6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2" y="6"/>
                  </a:lnTo>
                  <a:lnTo>
                    <a:pt x="18" y="8"/>
                  </a:lnTo>
                  <a:lnTo>
                    <a:pt x="16" y="12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2" y="34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45" name="Freeform 45"/>
            <p:cNvSpPr>
              <a:spLocks/>
            </p:cNvSpPr>
            <p:nvPr/>
          </p:nvSpPr>
          <p:spPr bwMode="auto">
            <a:xfrm>
              <a:off x="3226" y="2758"/>
              <a:ext cx="14" cy="14"/>
            </a:xfrm>
            <a:custGeom>
              <a:avLst/>
              <a:gdLst>
                <a:gd name="T0" fmla="*/ 6 w 14"/>
                <a:gd name="T1" fmla="*/ 0 h 14"/>
                <a:gd name="T2" fmla="*/ 10 w 14"/>
                <a:gd name="T3" fmla="*/ 2 h 14"/>
                <a:gd name="T4" fmla="*/ 12 w 14"/>
                <a:gd name="T5" fmla="*/ 2 h 14"/>
                <a:gd name="T6" fmla="*/ 12 w 14"/>
                <a:gd name="T7" fmla="*/ 6 h 14"/>
                <a:gd name="T8" fmla="*/ 14 w 14"/>
                <a:gd name="T9" fmla="*/ 8 h 14"/>
                <a:gd name="T10" fmla="*/ 12 w 14"/>
                <a:gd name="T11" fmla="*/ 10 h 14"/>
                <a:gd name="T12" fmla="*/ 12 w 14"/>
                <a:gd name="T13" fmla="*/ 12 h 14"/>
                <a:gd name="T14" fmla="*/ 8 w 14"/>
                <a:gd name="T15" fmla="*/ 14 h 14"/>
                <a:gd name="T16" fmla="*/ 6 w 14"/>
                <a:gd name="T17" fmla="*/ 14 h 14"/>
                <a:gd name="T18" fmla="*/ 4 w 14"/>
                <a:gd name="T19" fmla="*/ 14 h 14"/>
                <a:gd name="T20" fmla="*/ 2 w 14"/>
                <a:gd name="T21" fmla="*/ 12 h 14"/>
                <a:gd name="T22" fmla="*/ 0 w 14"/>
                <a:gd name="T23" fmla="*/ 10 h 14"/>
                <a:gd name="T24" fmla="*/ 0 w 14"/>
                <a:gd name="T25" fmla="*/ 8 h 14"/>
                <a:gd name="T26" fmla="*/ 0 w 14"/>
                <a:gd name="T27" fmla="*/ 6 h 14"/>
                <a:gd name="T28" fmla="*/ 2 w 14"/>
                <a:gd name="T29" fmla="*/ 2 h 14"/>
                <a:gd name="T30" fmla="*/ 4 w 14"/>
                <a:gd name="T31" fmla="*/ 2 h 14"/>
                <a:gd name="T32" fmla="*/ 6 w 14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4"/>
                <a:gd name="T53" fmla="*/ 14 w 1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4">
                  <a:moveTo>
                    <a:pt x="6" y="0"/>
                  </a:moveTo>
                  <a:lnTo>
                    <a:pt x="10" y="2"/>
                  </a:lnTo>
                  <a:lnTo>
                    <a:pt x="12" y="2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46" name="Freeform 46"/>
            <p:cNvSpPr>
              <a:spLocks/>
            </p:cNvSpPr>
            <p:nvPr/>
          </p:nvSpPr>
          <p:spPr bwMode="auto">
            <a:xfrm>
              <a:off x="3262" y="2688"/>
              <a:ext cx="32" cy="84"/>
            </a:xfrm>
            <a:custGeom>
              <a:avLst/>
              <a:gdLst>
                <a:gd name="T0" fmla="*/ 0 w 32"/>
                <a:gd name="T1" fmla="*/ 10 h 84"/>
                <a:gd name="T2" fmla="*/ 18 w 32"/>
                <a:gd name="T3" fmla="*/ 0 h 84"/>
                <a:gd name="T4" fmla="*/ 20 w 32"/>
                <a:gd name="T5" fmla="*/ 0 h 84"/>
                <a:gd name="T6" fmla="*/ 20 w 32"/>
                <a:gd name="T7" fmla="*/ 70 h 84"/>
                <a:gd name="T8" fmla="*/ 20 w 32"/>
                <a:gd name="T9" fmla="*/ 76 h 84"/>
                <a:gd name="T10" fmla="*/ 22 w 32"/>
                <a:gd name="T11" fmla="*/ 78 h 84"/>
                <a:gd name="T12" fmla="*/ 22 w 32"/>
                <a:gd name="T13" fmla="*/ 80 h 84"/>
                <a:gd name="T14" fmla="*/ 24 w 32"/>
                <a:gd name="T15" fmla="*/ 82 h 84"/>
                <a:gd name="T16" fmla="*/ 26 w 32"/>
                <a:gd name="T17" fmla="*/ 82 h 84"/>
                <a:gd name="T18" fmla="*/ 32 w 32"/>
                <a:gd name="T19" fmla="*/ 82 h 84"/>
                <a:gd name="T20" fmla="*/ 32 w 32"/>
                <a:gd name="T21" fmla="*/ 84 h 84"/>
                <a:gd name="T22" fmla="*/ 0 w 32"/>
                <a:gd name="T23" fmla="*/ 84 h 84"/>
                <a:gd name="T24" fmla="*/ 0 w 32"/>
                <a:gd name="T25" fmla="*/ 82 h 84"/>
                <a:gd name="T26" fmla="*/ 4 w 32"/>
                <a:gd name="T27" fmla="*/ 82 h 84"/>
                <a:gd name="T28" fmla="*/ 8 w 32"/>
                <a:gd name="T29" fmla="*/ 82 h 84"/>
                <a:gd name="T30" fmla="*/ 10 w 32"/>
                <a:gd name="T31" fmla="*/ 80 h 84"/>
                <a:gd name="T32" fmla="*/ 10 w 32"/>
                <a:gd name="T33" fmla="*/ 78 h 84"/>
                <a:gd name="T34" fmla="*/ 10 w 32"/>
                <a:gd name="T35" fmla="*/ 76 h 84"/>
                <a:gd name="T36" fmla="*/ 10 w 32"/>
                <a:gd name="T37" fmla="*/ 70 h 84"/>
                <a:gd name="T38" fmla="*/ 10 w 32"/>
                <a:gd name="T39" fmla="*/ 24 h 84"/>
                <a:gd name="T40" fmla="*/ 10 w 32"/>
                <a:gd name="T41" fmla="*/ 16 h 84"/>
                <a:gd name="T42" fmla="*/ 10 w 32"/>
                <a:gd name="T43" fmla="*/ 12 h 84"/>
                <a:gd name="T44" fmla="*/ 10 w 32"/>
                <a:gd name="T45" fmla="*/ 10 h 84"/>
                <a:gd name="T46" fmla="*/ 8 w 32"/>
                <a:gd name="T47" fmla="*/ 10 h 84"/>
                <a:gd name="T48" fmla="*/ 8 w 32"/>
                <a:gd name="T49" fmla="*/ 10 h 84"/>
                <a:gd name="T50" fmla="*/ 6 w 32"/>
                <a:gd name="T51" fmla="*/ 8 h 84"/>
                <a:gd name="T52" fmla="*/ 4 w 32"/>
                <a:gd name="T53" fmla="*/ 10 h 84"/>
                <a:gd name="T54" fmla="*/ 0 w 32"/>
                <a:gd name="T55" fmla="*/ 10 h 84"/>
                <a:gd name="T56" fmla="*/ 0 w 32"/>
                <a:gd name="T57" fmla="*/ 10 h 8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"/>
                <a:gd name="T88" fmla="*/ 0 h 84"/>
                <a:gd name="T89" fmla="*/ 32 w 32"/>
                <a:gd name="T90" fmla="*/ 84 h 8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" h="84">
                  <a:moveTo>
                    <a:pt x="0" y="10"/>
                  </a:moveTo>
                  <a:lnTo>
                    <a:pt x="18" y="0"/>
                  </a:lnTo>
                  <a:lnTo>
                    <a:pt x="20" y="0"/>
                  </a:lnTo>
                  <a:lnTo>
                    <a:pt x="20" y="70"/>
                  </a:lnTo>
                  <a:lnTo>
                    <a:pt x="20" y="76"/>
                  </a:lnTo>
                  <a:lnTo>
                    <a:pt x="22" y="78"/>
                  </a:lnTo>
                  <a:lnTo>
                    <a:pt x="22" y="80"/>
                  </a:lnTo>
                  <a:lnTo>
                    <a:pt x="24" y="82"/>
                  </a:lnTo>
                  <a:lnTo>
                    <a:pt x="26" y="82"/>
                  </a:lnTo>
                  <a:lnTo>
                    <a:pt x="32" y="82"/>
                  </a:lnTo>
                  <a:lnTo>
                    <a:pt x="32" y="84"/>
                  </a:lnTo>
                  <a:lnTo>
                    <a:pt x="0" y="84"/>
                  </a:lnTo>
                  <a:lnTo>
                    <a:pt x="0" y="82"/>
                  </a:lnTo>
                  <a:lnTo>
                    <a:pt x="4" y="82"/>
                  </a:lnTo>
                  <a:lnTo>
                    <a:pt x="8" y="82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0" y="70"/>
                  </a:lnTo>
                  <a:lnTo>
                    <a:pt x="10" y="24"/>
                  </a:lnTo>
                  <a:lnTo>
                    <a:pt x="10" y="16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6" y="8"/>
                  </a:lnTo>
                  <a:lnTo>
                    <a:pt x="4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47" name="Freeform 47"/>
            <p:cNvSpPr>
              <a:spLocks/>
            </p:cNvSpPr>
            <p:nvPr/>
          </p:nvSpPr>
          <p:spPr bwMode="auto">
            <a:xfrm>
              <a:off x="3720" y="2730"/>
              <a:ext cx="64" cy="16"/>
            </a:xfrm>
            <a:custGeom>
              <a:avLst/>
              <a:gdLst>
                <a:gd name="T0" fmla="*/ 62 w 64"/>
                <a:gd name="T1" fmla="*/ 0 h 16"/>
                <a:gd name="T2" fmla="*/ 64 w 64"/>
                <a:gd name="T3" fmla="*/ 0 h 16"/>
                <a:gd name="T4" fmla="*/ 62 w 64"/>
                <a:gd name="T5" fmla="*/ 8 h 16"/>
                <a:gd name="T6" fmla="*/ 60 w 64"/>
                <a:gd name="T7" fmla="*/ 12 h 16"/>
                <a:gd name="T8" fmla="*/ 54 w 64"/>
                <a:gd name="T9" fmla="*/ 16 h 16"/>
                <a:gd name="T10" fmla="*/ 48 w 64"/>
                <a:gd name="T11" fmla="*/ 16 h 16"/>
                <a:gd name="T12" fmla="*/ 46 w 64"/>
                <a:gd name="T13" fmla="*/ 16 h 16"/>
                <a:gd name="T14" fmla="*/ 42 w 64"/>
                <a:gd name="T15" fmla="*/ 16 h 16"/>
                <a:gd name="T16" fmla="*/ 40 w 64"/>
                <a:gd name="T17" fmla="*/ 14 h 16"/>
                <a:gd name="T18" fmla="*/ 34 w 64"/>
                <a:gd name="T19" fmla="*/ 12 h 16"/>
                <a:gd name="T20" fmla="*/ 26 w 64"/>
                <a:gd name="T21" fmla="*/ 10 h 16"/>
                <a:gd name="T22" fmla="*/ 20 w 64"/>
                <a:gd name="T23" fmla="*/ 8 h 16"/>
                <a:gd name="T24" fmla="*/ 16 w 64"/>
                <a:gd name="T25" fmla="*/ 6 h 16"/>
                <a:gd name="T26" fmla="*/ 14 w 64"/>
                <a:gd name="T27" fmla="*/ 6 h 16"/>
                <a:gd name="T28" fmla="*/ 10 w 64"/>
                <a:gd name="T29" fmla="*/ 6 h 16"/>
                <a:gd name="T30" fmla="*/ 6 w 64"/>
                <a:gd name="T31" fmla="*/ 8 h 16"/>
                <a:gd name="T32" fmla="*/ 4 w 64"/>
                <a:gd name="T33" fmla="*/ 12 h 16"/>
                <a:gd name="T34" fmla="*/ 2 w 64"/>
                <a:gd name="T35" fmla="*/ 16 h 16"/>
                <a:gd name="T36" fmla="*/ 0 w 64"/>
                <a:gd name="T37" fmla="*/ 16 h 16"/>
                <a:gd name="T38" fmla="*/ 0 w 64"/>
                <a:gd name="T39" fmla="*/ 10 h 16"/>
                <a:gd name="T40" fmla="*/ 4 w 64"/>
                <a:gd name="T41" fmla="*/ 4 h 16"/>
                <a:gd name="T42" fmla="*/ 8 w 64"/>
                <a:gd name="T43" fmla="*/ 2 h 16"/>
                <a:gd name="T44" fmla="*/ 14 w 64"/>
                <a:gd name="T45" fmla="*/ 0 h 16"/>
                <a:gd name="T46" fmla="*/ 16 w 64"/>
                <a:gd name="T47" fmla="*/ 0 h 16"/>
                <a:gd name="T48" fmla="*/ 20 w 64"/>
                <a:gd name="T49" fmla="*/ 2 h 16"/>
                <a:gd name="T50" fmla="*/ 26 w 64"/>
                <a:gd name="T51" fmla="*/ 4 h 16"/>
                <a:gd name="T52" fmla="*/ 36 w 64"/>
                <a:gd name="T53" fmla="*/ 6 h 16"/>
                <a:gd name="T54" fmla="*/ 42 w 64"/>
                <a:gd name="T55" fmla="*/ 10 h 16"/>
                <a:gd name="T56" fmla="*/ 46 w 64"/>
                <a:gd name="T57" fmla="*/ 10 h 16"/>
                <a:gd name="T58" fmla="*/ 50 w 64"/>
                <a:gd name="T59" fmla="*/ 10 h 16"/>
                <a:gd name="T60" fmla="*/ 54 w 64"/>
                <a:gd name="T61" fmla="*/ 10 h 16"/>
                <a:gd name="T62" fmla="*/ 58 w 64"/>
                <a:gd name="T63" fmla="*/ 8 h 16"/>
                <a:gd name="T64" fmla="*/ 60 w 64"/>
                <a:gd name="T65" fmla="*/ 6 h 16"/>
                <a:gd name="T66" fmla="*/ 62 w 64"/>
                <a:gd name="T67" fmla="*/ 0 h 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4"/>
                <a:gd name="T103" fmla="*/ 0 h 16"/>
                <a:gd name="T104" fmla="*/ 64 w 64"/>
                <a:gd name="T105" fmla="*/ 16 h 1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4" h="16">
                  <a:moveTo>
                    <a:pt x="62" y="0"/>
                  </a:moveTo>
                  <a:lnTo>
                    <a:pt x="64" y="0"/>
                  </a:lnTo>
                  <a:lnTo>
                    <a:pt x="62" y="8"/>
                  </a:lnTo>
                  <a:lnTo>
                    <a:pt x="60" y="12"/>
                  </a:lnTo>
                  <a:lnTo>
                    <a:pt x="54" y="16"/>
                  </a:lnTo>
                  <a:lnTo>
                    <a:pt x="48" y="16"/>
                  </a:lnTo>
                  <a:lnTo>
                    <a:pt x="46" y="16"/>
                  </a:lnTo>
                  <a:lnTo>
                    <a:pt x="42" y="16"/>
                  </a:lnTo>
                  <a:lnTo>
                    <a:pt x="40" y="14"/>
                  </a:lnTo>
                  <a:lnTo>
                    <a:pt x="34" y="12"/>
                  </a:lnTo>
                  <a:lnTo>
                    <a:pt x="26" y="10"/>
                  </a:lnTo>
                  <a:lnTo>
                    <a:pt x="20" y="8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6" y="8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36" y="6"/>
                  </a:lnTo>
                  <a:lnTo>
                    <a:pt x="42" y="10"/>
                  </a:lnTo>
                  <a:lnTo>
                    <a:pt x="46" y="10"/>
                  </a:lnTo>
                  <a:lnTo>
                    <a:pt x="50" y="10"/>
                  </a:lnTo>
                  <a:lnTo>
                    <a:pt x="54" y="10"/>
                  </a:lnTo>
                  <a:lnTo>
                    <a:pt x="58" y="8"/>
                  </a:lnTo>
                  <a:lnTo>
                    <a:pt x="60" y="6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48" name="Freeform 48"/>
            <p:cNvSpPr>
              <a:spLocks noEditPoints="1"/>
            </p:cNvSpPr>
            <p:nvPr/>
          </p:nvSpPr>
          <p:spPr bwMode="auto">
            <a:xfrm>
              <a:off x="3820" y="2688"/>
              <a:ext cx="52" cy="84"/>
            </a:xfrm>
            <a:custGeom>
              <a:avLst/>
              <a:gdLst>
                <a:gd name="T0" fmla="*/ 0 w 52"/>
                <a:gd name="T1" fmla="*/ 44 h 84"/>
                <a:gd name="T2" fmla="*/ 2 w 52"/>
                <a:gd name="T3" fmla="*/ 30 h 84"/>
                <a:gd name="T4" fmla="*/ 4 w 52"/>
                <a:gd name="T5" fmla="*/ 20 h 84"/>
                <a:gd name="T6" fmla="*/ 10 w 52"/>
                <a:gd name="T7" fmla="*/ 10 h 84"/>
                <a:gd name="T8" fmla="*/ 16 w 52"/>
                <a:gd name="T9" fmla="*/ 4 h 84"/>
                <a:gd name="T10" fmla="*/ 20 w 52"/>
                <a:gd name="T11" fmla="*/ 2 h 84"/>
                <a:gd name="T12" fmla="*/ 26 w 52"/>
                <a:gd name="T13" fmla="*/ 0 h 84"/>
                <a:gd name="T14" fmla="*/ 32 w 52"/>
                <a:gd name="T15" fmla="*/ 2 h 84"/>
                <a:gd name="T16" fmla="*/ 38 w 52"/>
                <a:gd name="T17" fmla="*/ 4 h 84"/>
                <a:gd name="T18" fmla="*/ 42 w 52"/>
                <a:gd name="T19" fmla="*/ 10 h 84"/>
                <a:gd name="T20" fmla="*/ 50 w 52"/>
                <a:gd name="T21" fmla="*/ 24 h 84"/>
                <a:gd name="T22" fmla="*/ 52 w 52"/>
                <a:gd name="T23" fmla="*/ 42 h 84"/>
                <a:gd name="T24" fmla="*/ 52 w 52"/>
                <a:gd name="T25" fmla="*/ 50 h 84"/>
                <a:gd name="T26" fmla="*/ 50 w 52"/>
                <a:gd name="T27" fmla="*/ 60 h 84"/>
                <a:gd name="T28" fmla="*/ 48 w 52"/>
                <a:gd name="T29" fmla="*/ 66 h 84"/>
                <a:gd name="T30" fmla="*/ 44 w 52"/>
                <a:gd name="T31" fmla="*/ 74 h 84"/>
                <a:gd name="T32" fmla="*/ 38 w 52"/>
                <a:gd name="T33" fmla="*/ 80 h 84"/>
                <a:gd name="T34" fmla="*/ 32 w 52"/>
                <a:gd name="T35" fmla="*/ 84 h 84"/>
                <a:gd name="T36" fmla="*/ 26 w 52"/>
                <a:gd name="T37" fmla="*/ 84 h 84"/>
                <a:gd name="T38" fmla="*/ 18 w 52"/>
                <a:gd name="T39" fmla="*/ 84 h 84"/>
                <a:gd name="T40" fmla="*/ 12 w 52"/>
                <a:gd name="T41" fmla="*/ 78 h 84"/>
                <a:gd name="T42" fmla="*/ 8 w 52"/>
                <a:gd name="T43" fmla="*/ 72 h 84"/>
                <a:gd name="T44" fmla="*/ 4 w 52"/>
                <a:gd name="T45" fmla="*/ 62 h 84"/>
                <a:gd name="T46" fmla="*/ 2 w 52"/>
                <a:gd name="T47" fmla="*/ 54 h 84"/>
                <a:gd name="T48" fmla="*/ 0 w 52"/>
                <a:gd name="T49" fmla="*/ 44 h 84"/>
                <a:gd name="T50" fmla="*/ 12 w 52"/>
                <a:gd name="T51" fmla="*/ 44 h 84"/>
                <a:gd name="T52" fmla="*/ 12 w 52"/>
                <a:gd name="T53" fmla="*/ 56 h 84"/>
                <a:gd name="T54" fmla="*/ 14 w 52"/>
                <a:gd name="T55" fmla="*/ 64 h 84"/>
                <a:gd name="T56" fmla="*/ 16 w 52"/>
                <a:gd name="T57" fmla="*/ 72 h 84"/>
                <a:gd name="T58" fmla="*/ 18 w 52"/>
                <a:gd name="T59" fmla="*/ 78 h 84"/>
                <a:gd name="T60" fmla="*/ 22 w 52"/>
                <a:gd name="T61" fmla="*/ 80 h 84"/>
                <a:gd name="T62" fmla="*/ 26 w 52"/>
                <a:gd name="T63" fmla="*/ 82 h 84"/>
                <a:gd name="T64" fmla="*/ 30 w 52"/>
                <a:gd name="T65" fmla="*/ 80 h 84"/>
                <a:gd name="T66" fmla="*/ 32 w 52"/>
                <a:gd name="T67" fmla="*/ 78 h 84"/>
                <a:gd name="T68" fmla="*/ 36 w 52"/>
                <a:gd name="T69" fmla="*/ 74 h 84"/>
                <a:gd name="T70" fmla="*/ 38 w 52"/>
                <a:gd name="T71" fmla="*/ 68 h 84"/>
                <a:gd name="T72" fmla="*/ 40 w 52"/>
                <a:gd name="T73" fmla="*/ 60 h 84"/>
                <a:gd name="T74" fmla="*/ 40 w 52"/>
                <a:gd name="T75" fmla="*/ 50 h 84"/>
                <a:gd name="T76" fmla="*/ 40 w 52"/>
                <a:gd name="T77" fmla="*/ 40 h 84"/>
                <a:gd name="T78" fmla="*/ 40 w 52"/>
                <a:gd name="T79" fmla="*/ 26 h 84"/>
                <a:gd name="T80" fmla="*/ 38 w 52"/>
                <a:gd name="T81" fmla="*/ 16 h 84"/>
                <a:gd name="T82" fmla="*/ 36 w 52"/>
                <a:gd name="T83" fmla="*/ 10 h 84"/>
                <a:gd name="T84" fmla="*/ 32 w 52"/>
                <a:gd name="T85" fmla="*/ 6 h 84"/>
                <a:gd name="T86" fmla="*/ 30 w 52"/>
                <a:gd name="T87" fmla="*/ 4 h 84"/>
                <a:gd name="T88" fmla="*/ 26 w 52"/>
                <a:gd name="T89" fmla="*/ 4 h 84"/>
                <a:gd name="T90" fmla="*/ 22 w 52"/>
                <a:gd name="T91" fmla="*/ 6 h 84"/>
                <a:gd name="T92" fmla="*/ 20 w 52"/>
                <a:gd name="T93" fmla="*/ 8 h 84"/>
                <a:gd name="T94" fmla="*/ 16 w 52"/>
                <a:gd name="T95" fmla="*/ 12 h 84"/>
                <a:gd name="T96" fmla="*/ 16 w 52"/>
                <a:gd name="T97" fmla="*/ 18 h 84"/>
                <a:gd name="T98" fmla="*/ 14 w 52"/>
                <a:gd name="T99" fmla="*/ 24 h 84"/>
                <a:gd name="T100" fmla="*/ 12 w 52"/>
                <a:gd name="T101" fmla="*/ 34 h 84"/>
                <a:gd name="T102" fmla="*/ 12 w 52"/>
                <a:gd name="T103" fmla="*/ 44 h 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2"/>
                <a:gd name="T157" fmla="*/ 0 h 84"/>
                <a:gd name="T158" fmla="*/ 52 w 52"/>
                <a:gd name="T159" fmla="*/ 84 h 8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2" h="84">
                  <a:moveTo>
                    <a:pt x="0" y="44"/>
                  </a:moveTo>
                  <a:lnTo>
                    <a:pt x="2" y="30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16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8" y="4"/>
                  </a:lnTo>
                  <a:lnTo>
                    <a:pt x="42" y="10"/>
                  </a:lnTo>
                  <a:lnTo>
                    <a:pt x="50" y="24"/>
                  </a:lnTo>
                  <a:lnTo>
                    <a:pt x="52" y="42"/>
                  </a:lnTo>
                  <a:lnTo>
                    <a:pt x="52" y="50"/>
                  </a:lnTo>
                  <a:lnTo>
                    <a:pt x="50" y="60"/>
                  </a:lnTo>
                  <a:lnTo>
                    <a:pt x="48" y="66"/>
                  </a:lnTo>
                  <a:lnTo>
                    <a:pt x="44" y="74"/>
                  </a:lnTo>
                  <a:lnTo>
                    <a:pt x="38" y="80"/>
                  </a:lnTo>
                  <a:lnTo>
                    <a:pt x="32" y="84"/>
                  </a:lnTo>
                  <a:lnTo>
                    <a:pt x="26" y="84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8" y="72"/>
                  </a:lnTo>
                  <a:lnTo>
                    <a:pt x="4" y="62"/>
                  </a:lnTo>
                  <a:lnTo>
                    <a:pt x="2" y="54"/>
                  </a:lnTo>
                  <a:lnTo>
                    <a:pt x="0" y="44"/>
                  </a:lnTo>
                  <a:close/>
                  <a:moveTo>
                    <a:pt x="12" y="44"/>
                  </a:moveTo>
                  <a:lnTo>
                    <a:pt x="12" y="56"/>
                  </a:lnTo>
                  <a:lnTo>
                    <a:pt x="14" y="64"/>
                  </a:lnTo>
                  <a:lnTo>
                    <a:pt x="16" y="72"/>
                  </a:lnTo>
                  <a:lnTo>
                    <a:pt x="18" y="78"/>
                  </a:lnTo>
                  <a:lnTo>
                    <a:pt x="22" y="80"/>
                  </a:lnTo>
                  <a:lnTo>
                    <a:pt x="26" y="82"/>
                  </a:lnTo>
                  <a:lnTo>
                    <a:pt x="30" y="80"/>
                  </a:lnTo>
                  <a:lnTo>
                    <a:pt x="32" y="78"/>
                  </a:lnTo>
                  <a:lnTo>
                    <a:pt x="36" y="74"/>
                  </a:lnTo>
                  <a:lnTo>
                    <a:pt x="38" y="68"/>
                  </a:lnTo>
                  <a:lnTo>
                    <a:pt x="40" y="60"/>
                  </a:lnTo>
                  <a:lnTo>
                    <a:pt x="40" y="50"/>
                  </a:lnTo>
                  <a:lnTo>
                    <a:pt x="40" y="40"/>
                  </a:lnTo>
                  <a:lnTo>
                    <a:pt x="40" y="26"/>
                  </a:lnTo>
                  <a:lnTo>
                    <a:pt x="38" y="16"/>
                  </a:lnTo>
                  <a:lnTo>
                    <a:pt x="36" y="10"/>
                  </a:lnTo>
                  <a:lnTo>
                    <a:pt x="32" y="6"/>
                  </a:lnTo>
                  <a:lnTo>
                    <a:pt x="30" y="4"/>
                  </a:lnTo>
                  <a:lnTo>
                    <a:pt x="26" y="4"/>
                  </a:lnTo>
                  <a:lnTo>
                    <a:pt x="22" y="6"/>
                  </a:lnTo>
                  <a:lnTo>
                    <a:pt x="20" y="8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14" y="24"/>
                  </a:lnTo>
                  <a:lnTo>
                    <a:pt x="12" y="34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49" name="Freeform 49"/>
            <p:cNvSpPr>
              <a:spLocks/>
            </p:cNvSpPr>
            <p:nvPr/>
          </p:nvSpPr>
          <p:spPr bwMode="auto">
            <a:xfrm>
              <a:off x="3886" y="2758"/>
              <a:ext cx="14" cy="14"/>
            </a:xfrm>
            <a:custGeom>
              <a:avLst/>
              <a:gdLst>
                <a:gd name="T0" fmla="*/ 6 w 14"/>
                <a:gd name="T1" fmla="*/ 0 h 14"/>
                <a:gd name="T2" fmla="*/ 10 w 14"/>
                <a:gd name="T3" fmla="*/ 2 h 14"/>
                <a:gd name="T4" fmla="*/ 12 w 14"/>
                <a:gd name="T5" fmla="*/ 2 h 14"/>
                <a:gd name="T6" fmla="*/ 14 w 14"/>
                <a:gd name="T7" fmla="*/ 6 h 14"/>
                <a:gd name="T8" fmla="*/ 14 w 14"/>
                <a:gd name="T9" fmla="*/ 8 h 14"/>
                <a:gd name="T10" fmla="*/ 14 w 14"/>
                <a:gd name="T11" fmla="*/ 10 h 14"/>
                <a:gd name="T12" fmla="*/ 12 w 14"/>
                <a:gd name="T13" fmla="*/ 12 h 14"/>
                <a:gd name="T14" fmla="*/ 10 w 14"/>
                <a:gd name="T15" fmla="*/ 14 h 14"/>
                <a:gd name="T16" fmla="*/ 6 w 14"/>
                <a:gd name="T17" fmla="*/ 14 h 14"/>
                <a:gd name="T18" fmla="*/ 4 w 14"/>
                <a:gd name="T19" fmla="*/ 14 h 14"/>
                <a:gd name="T20" fmla="*/ 2 w 14"/>
                <a:gd name="T21" fmla="*/ 12 h 14"/>
                <a:gd name="T22" fmla="*/ 0 w 14"/>
                <a:gd name="T23" fmla="*/ 10 h 14"/>
                <a:gd name="T24" fmla="*/ 0 w 14"/>
                <a:gd name="T25" fmla="*/ 8 h 14"/>
                <a:gd name="T26" fmla="*/ 0 w 14"/>
                <a:gd name="T27" fmla="*/ 6 h 14"/>
                <a:gd name="T28" fmla="*/ 2 w 14"/>
                <a:gd name="T29" fmla="*/ 2 h 14"/>
                <a:gd name="T30" fmla="*/ 4 w 14"/>
                <a:gd name="T31" fmla="*/ 2 h 14"/>
                <a:gd name="T32" fmla="*/ 6 w 14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4"/>
                <a:gd name="T53" fmla="*/ 14 w 1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4">
                  <a:moveTo>
                    <a:pt x="6" y="0"/>
                  </a:moveTo>
                  <a:lnTo>
                    <a:pt x="10" y="2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50" name="Freeform 50"/>
            <p:cNvSpPr>
              <a:spLocks/>
            </p:cNvSpPr>
            <p:nvPr/>
          </p:nvSpPr>
          <p:spPr bwMode="auto">
            <a:xfrm>
              <a:off x="3912" y="2688"/>
              <a:ext cx="46" cy="84"/>
            </a:xfrm>
            <a:custGeom>
              <a:avLst/>
              <a:gdLst>
                <a:gd name="T0" fmla="*/ 6 w 46"/>
                <a:gd name="T1" fmla="*/ 10 h 84"/>
                <a:gd name="T2" fmla="*/ 16 w 46"/>
                <a:gd name="T3" fmla="*/ 2 h 84"/>
                <a:gd name="T4" fmla="*/ 30 w 46"/>
                <a:gd name="T5" fmla="*/ 2 h 84"/>
                <a:gd name="T6" fmla="*/ 40 w 46"/>
                <a:gd name="T7" fmla="*/ 6 h 84"/>
                <a:gd name="T8" fmla="*/ 44 w 46"/>
                <a:gd name="T9" fmla="*/ 16 h 84"/>
                <a:gd name="T10" fmla="*/ 38 w 46"/>
                <a:gd name="T11" fmla="*/ 30 h 84"/>
                <a:gd name="T12" fmla="*/ 38 w 46"/>
                <a:gd name="T13" fmla="*/ 38 h 84"/>
                <a:gd name="T14" fmla="*/ 46 w 46"/>
                <a:gd name="T15" fmla="*/ 50 h 84"/>
                <a:gd name="T16" fmla="*/ 46 w 46"/>
                <a:gd name="T17" fmla="*/ 64 h 84"/>
                <a:gd name="T18" fmla="*/ 40 w 46"/>
                <a:gd name="T19" fmla="*/ 74 h 84"/>
                <a:gd name="T20" fmla="*/ 26 w 46"/>
                <a:gd name="T21" fmla="*/ 84 h 84"/>
                <a:gd name="T22" fmla="*/ 8 w 46"/>
                <a:gd name="T23" fmla="*/ 84 h 84"/>
                <a:gd name="T24" fmla="*/ 2 w 46"/>
                <a:gd name="T25" fmla="*/ 80 h 84"/>
                <a:gd name="T26" fmla="*/ 2 w 46"/>
                <a:gd name="T27" fmla="*/ 78 h 84"/>
                <a:gd name="T28" fmla="*/ 4 w 46"/>
                <a:gd name="T29" fmla="*/ 74 h 84"/>
                <a:gd name="T30" fmla="*/ 8 w 46"/>
                <a:gd name="T31" fmla="*/ 74 h 84"/>
                <a:gd name="T32" fmla="*/ 10 w 46"/>
                <a:gd name="T33" fmla="*/ 76 h 84"/>
                <a:gd name="T34" fmla="*/ 16 w 46"/>
                <a:gd name="T35" fmla="*/ 78 h 84"/>
                <a:gd name="T36" fmla="*/ 20 w 46"/>
                <a:gd name="T37" fmla="*/ 80 h 84"/>
                <a:gd name="T38" fmla="*/ 28 w 46"/>
                <a:gd name="T39" fmla="*/ 78 h 84"/>
                <a:gd name="T40" fmla="*/ 36 w 46"/>
                <a:gd name="T41" fmla="*/ 70 h 84"/>
                <a:gd name="T42" fmla="*/ 38 w 46"/>
                <a:gd name="T43" fmla="*/ 58 h 84"/>
                <a:gd name="T44" fmla="*/ 34 w 46"/>
                <a:gd name="T45" fmla="*/ 52 h 84"/>
                <a:gd name="T46" fmla="*/ 30 w 46"/>
                <a:gd name="T47" fmla="*/ 46 h 84"/>
                <a:gd name="T48" fmla="*/ 22 w 46"/>
                <a:gd name="T49" fmla="*/ 44 h 84"/>
                <a:gd name="T50" fmla="*/ 14 w 46"/>
                <a:gd name="T51" fmla="*/ 42 h 84"/>
                <a:gd name="T52" fmla="*/ 20 w 46"/>
                <a:gd name="T53" fmla="*/ 40 h 84"/>
                <a:gd name="T54" fmla="*/ 28 w 46"/>
                <a:gd name="T55" fmla="*/ 34 h 84"/>
                <a:gd name="T56" fmla="*/ 34 w 46"/>
                <a:gd name="T57" fmla="*/ 26 h 84"/>
                <a:gd name="T58" fmla="*/ 34 w 46"/>
                <a:gd name="T59" fmla="*/ 16 h 84"/>
                <a:gd name="T60" fmla="*/ 26 w 46"/>
                <a:gd name="T61" fmla="*/ 10 h 84"/>
                <a:gd name="T62" fmla="*/ 14 w 46"/>
                <a:gd name="T63" fmla="*/ 10 h 84"/>
                <a:gd name="T64" fmla="*/ 4 w 46"/>
                <a:gd name="T65" fmla="*/ 18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6"/>
                <a:gd name="T100" fmla="*/ 0 h 84"/>
                <a:gd name="T101" fmla="*/ 46 w 46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6" h="84">
                  <a:moveTo>
                    <a:pt x="2" y="18"/>
                  </a:moveTo>
                  <a:lnTo>
                    <a:pt x="6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0" y="2"/>
                  </a:lnTo>
                  <a:lnTo>
                    <a:pt x="36" y="4"/>
                  </a:lnTo>
                  <a:lnTo>
                    <a:pt x="40" y="6"/>
                  </a:lnTo>
                  <a:lnTo>
                    <a:pt x="42" y="12"/>
                  </a:lnTo>
                  <a:lnTo>
                    <a:pt x="44" y="16"/>
                  </a:lnTo>
                  <a:lnTo>
                    <a:pt x="42" y="22"/>
                  </a:lnTo>
                  <a:lnTo>
                    <a:pt x="38" y="30"/>
                  </a:lnTo>
                  <a:lnTo>
                    <a:pt x="32" y="36"/>
                  </a:lnTo>
                  <a:lnTo>
                    <a:pt x="38" y="38"/>
                  </a:lnTo>
                  <a:lnTo>
                    <a:pt x="42" y="44"/>
                  </a:lnTo>
                  <a:lnTo>
                    <a:pt x="46" y="50"/>
                  </a:lnTo>
                  <a:lnTo>
                    <a:pt x="46" y="56"/>
                  </a:lnTo>
                  <a:lnTo>
                    <a:pt x="46" y="64"/>
                  </a:lnTo>
                  <a:lnTo>
                    <a:pt x="44" y="70"/>
                  </a:lnTo>
                  <a:lnTo>
                    <a:pt x="40" y="74"/>
                  </a:lnTo>
                  <a:lnTo>
                    <a:pt x="34" y="80"/>
                  </a:lnTo>
                  <a:lnTo>
                    <a:pt x="26" y="84"/>
                  </a:lnTo>
                  <a:lnTo>
                    <a:pt x="14" y="84"/>
                  </a:lnTo>
                  <a:lnTo>
                    <a:pt x="8" y="84"/>
                  </a:lnTo>
                  <a:lnTo>
                    <a:pt x="4" y="82"/>
                  </a:lnTo>
                  <a:lnTo>
                    <a:pt x="2" y="80"/>
                  </a:lnTo>
                  <a:lnTo>
                    <a:pt x="0" y="78"/>
                  </a:lnTo>
                  <a:lnTo>
                    <a:pt x="2" y="78"/>
                  </a:lnTo>
                  <a:lnTo>
                    <a:pt x="2" y="76"/>
                  </a:lnTo>
                  <a:lnTo>
                    <a:pt x="4" y="74"/>
                  </a:lnTo>
                  <a:lnTo>
                    <a:pt x="6" y="74"/>
                  </a:lnTo>
                  <a:lnTo>
                    <a:pt x="8" y="74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8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8" y="78"/>
                  </a:lnTo>
                  <a:lnTo>
                    <a:pt x="34" y="74"/>
                  </a:lnTo>
                  <a:lnTo>
                    <a:pt x="36" y="70"/>
                  </a:lnTo>
                  <a:lnTo>
                    <a:pt x="38" y="64"/>
                  </a:lnTo>
                  <a:lnTo>
                    <a:pt x="38" y="58"/>
                  </a:lnTo>
                  <a:lnTo>
                    <a:pt x="36" y="54"/>
                  </a:lnTo>
                  <a:lnTo>
                    <a:pt x="34" y="52"/>
                  </a:lnTo>
                  <a:lnTo>
                    <a:pt x="32" y="50"/>
                  </a:lnTo>
                  <a:lnTo>
                    <a:pt x="30" y="46"/>
                  </a:lnTo>
                  <a:lnTo>
                    <a:pt x="26" y="44"/>
                  </a:lnTo>
                  <a:lnTo>
                    <a:pt x="22" y="44"/>
                  </a:lnTo>
                  <a:lnTo>
                    <a:pt x="16" y="42"/>
                  </a:lnTo>
                  <a:lnTo>
                    <a:pt x="14" y="42"/>
                  </a:lnTo>
                  <a:lnTo>
                    <a:pt x="20" y="40"/>
                  </a:lnTo>
                  <a:lnTo>
                    <a:pt x="24" y="38"/>
                  </a:lnTo>
                  <a:lnTo>
                    <a:pt x="28" y="34"/>
                  </a:lnTo>
                  <a:lnTo>
                    <a:pt x="32" y="32"/>
                  </a:lnTo>
                  <a:lnTo>
                    <a:pt x="34" y="26"/>
                  </a:lnTo>
                  <a:lnTo>
                    <a:pt x="34" y="22"/>
                  </a:lnTo>
                  <a:lnTo>
                    <a:pt x="34" y="16"/>
                  </a:lnTo>
                  <a:lnTo>
                    <a:pt x="30" y="12"/>
                  </a:lnTo>
                  <a:lnTo>
                    <a:pt x="26" y="10"/>
                  </a:lnTo>
                  <a:lnTo>
                    <a:pt x="20" y="8"/>
                  </a:lnTo>
                  <a:lnTo>
                    <a:pt x="14" y="10"/>
                  </a:lnTo>
                  <a:lnTo>
                    <a:pt x="8" y="12"/>
                  </a:lnTo>
                  <a:lnTo>
                    <a:pt x="4" y="18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51" name="Freeform 51"/>
            <p:cNvSpPr>
              <a:spLocks/>
            </p:cNvSpPr>
            <p:nvPr/>
          </p:nvSpPr>
          <p:spPr bwMode="auto">
            <a:xfrm>
              <a:off x="3626" y="2716"/>
              <a:ext cx="58" cy="56"/>
            </a:xfrm>
            <a:custGeom>
              <a:avLst/>
              <a:gdLst>
                <a:gd name="T0" fmla="*/ 28 w 58"/>
                <a:gd name="T1" fmla="*/ 4 h 56"/>
                <a:gd name="T2" fmla="*/ 30 w 58"/>
                <a:gd name="T3" fmla="*/ 10 h 56"/>
                <a:gd name="T4" fmla="*/ 32 w 58"/>
                <a:gd name="T5" fmla="*/ 20 h 56"/>
                <a:gd name="T6" fmla="*/ 40 w 58"/>
                <a:gd name="T7" fmla="*/ 8 h 56"/>
                <a:gd name="T8" fmla="*/ 46 w 58"/>
                <a:gd name="T9" fmla="*/ 2 h 56"/>
                <a:gd name="T10" fmla="*/ 50 w 58"/>
                <a:gd name="T11" fmla="*/ 0 h 56"/>
                <a:gd name="T12" fmla="*/ 54 w 58"/>
                <a:gd name="T13" fmla="*/ 2 h 56"/>
                <a:gd name="T14" fmla="*/ 58 w 58"/>
                <a:gd name="T15" fmla="*/ 4 h 56"/>
                <a:gd name="T16" fmla="*/ 58 w 58"/>
                <a:gd name="T17" fmla="*/ 8 h 56"/>
                <a:gd name="T18" fmla="*/ 54 w 58"/>
                <a:gd name="T19" fmla="*/ 12 h 56"/>
                <a:gd name="T20" fmla="*/ 52 w 58"/>
                <a:gd name="T21" fmla="*/ 12 h 56"/>
                <a:gd name="T22" fmla="*/ 48 w 58"/>
                <a:gd name="T23" fmla="*/ 10 h 56"/>
                <a:gd name="T24" fmla="*/ 44 w 58"/>
                <a:gd name="T25" fmla="*/ 10 h 56"/>
                <a:gd name="T26" fmla="*/ 38 w 58"/>
                <a:gd name="T27" fmla="*/ 16 h 56"/>
                <a:gd name="T28" fmla="*/ 40 w 58"/>
                <a:gd name="T29" fmla="*/ 42 h 56"/>
                <a:gd name="T30" fmla="*/ 42 w 58"/>
                <a:gd name="T31" fmla="*/ 48 h 56"/>
                <a:gd name="T32" fmla="*/ 44 w 58"/>
                <a:gd name="T33" fmla="*/ 50 h 56"/>
                <a:gd name="T34" fmla="*/ 46 w 58"/>
                <a:gd name="T35" fmla="*/ 48 h 56"/>
                <a:gd name="T36" fmla="*/ 52 w 58"/>
                <a:gd name="T37" fmla="*/ 40 h 56"/>
                <a:gd name="T38" fmla="*/ 50 w 58"/>
                <a:gd name="T39" fmla="*/ 48 h 56"/>
                <a:gd name="T40" fmla="*/ 42 w 58"/>
                <a:gd name="T41" fmla="*/ 56 h 56"/>
                <a:gd name="T42" fmla="*/ 36 w 58"/>
                <a:gd name="T43" fmla="*/ 56 h 56"/>
                <a:gd name="T44" fmla="*/ 32 w 58"/>
                <a:gd name="T45" fmla="*/ 52 h 56"/>
                <a:gd name="T46" fmla="*/ 30 w 58"/>
                <a:gd name="T47" fmla="*/ 42 h 56"/>
                <a:gd name="T48" fmla="*/ 22 w 58"/>
                <a:gd name="T49" fmla="*/ 42 h 56"/>
                <a:gd name="T50" fmla="*/ 12 w 58"/>
                <a:gd name="T51" fmla="*/ 54 h 56"/>
                <a:gd name="T52" fmla="*/ 6 w 58"/>
                <a:gd name="T53" fmla="*/ 56 h 56"/>
                <a:gd name="T54" fmla="*/ 2 w 58"/>
                <a:gd name="T55" fmla="*/ 54 h 56"/>
                <a:gd name="T56" fmla="*/ 0 w 58"/>
                <a:gd name="T57" fmla="*/ 50 h 56"/>
                <a:gd name="T58" fmla="*/ 2 w 58"/>
                <a:gd name="T59" fmla="*/ 46 h 56"/>
                <a:gd name="T60" fmla="*/ 4 w 58"/>
                <a:gd name="T61" fmla="*/ 46 h 56"/>
                <a:gd name="T62" fmla="*/ 8 w 58"/>
                <a:gd name="T63" fmla="*/ 48 h 56"/>
                <a:gd name="T64" fmla="*/ 10 w 58"/>
                <a:gd name="T65" fmla="*/ 50 h 56"/>
                <a:gd name="T66" fmla="*/ 12 w 58"/>
                <a:gd name="T67" fmla="*/ 48 h 56"/>
                <a:gd name="T68" fmla="*/ 20 w 58"/>
                <a:gd name="T69" fmla="*/ 40 h 56"/>
                <a:gd name="T70" fmla="*/ 26 w 58"/>
                <a:gd name="T71" fmla="*/ 30 h 56"/>
                <a:gd name="T72" fmla="*/ 22 w 58"/>
                <a:gd name="T73" fmla="*/ 16 h 56"/>
                <a:gd name="T74" fmla="*/ 20 w 58"/>
                <a:gd name="T75" fmla="*/ 10 h 56"/>
                <a:gd name="T76" fmla="*/ 16 w 58"/>
                <a:gd name="T77" fmla="*/ 8 h 56"/>
                <a:gd name="T78" fmla="*/ 10 w 58"/>
                <a:gd name="T79" fmla="*/ 8 h 56"/>
                <a:gd name="T80" fmla="*/ 10 w 58"/>
                <a:gd name="T81" fmla="*/ 4 h 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8"/>
                <a:gd name="T124" fmla="*/ 0 h 56"/>
                <a:gd name="T125" fmla="*/ 58 w 58"/>
                <a:gd name="T126" fmla="*/ 56 h 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8" h="56">
                  <a:moveTo>
                    <a:pt x="24" y="0"/>
                  </a:moveTo>
                  <a:lnTo>
                    <a:pt x="28" y="4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2" y="14"/>
                  </a:lnTo>
                  <a:lnTo>
                    <a:pt x="32" y="20"/>
                  </a:lnTo>
                  <a:lnTo>
                    <a:pt x="38" y="12"/>
                  </a:lnTo>
                  <a:lnTo>
                    <a:pt x="40" y="8"/>
                  </a:lnTo>
                  <a:lnTo>
                    <a:pt x="44" y="6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6" y="2"/>
                  </a:lnTo>
                  <a:lnTo>
                    <a:pt x="58" y="4"/>
                  </a:lnTo>
                  <a:lnTo>
                    <a:pt x="58" y="6"/>
                  </a:lnTo>
                  <a:lnTo>
                    <a:pt x="58" y="8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2" y="12"/>
                  </a:lnTo>
                  <a:lnTo>
                    <a:pt x="50" y="12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42" y="12"/>
                  </a:lnTo>
                  <a:lnTo>
                    <a:pt x="38" y="16"/>
                  </a:lnTo>
                  <a:lnTo>
                    <a:pt x="34" y="24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42" y="48"/>
                  </a:lnTo>
                  <a:lnTo>
                    <a:pt x="42" y="50"/>
                  </a:lnTo>
                  <a:lnTo>
                    <a:pt x="44" y="50"/>
                  </a:lnTo>
                  <a:lnTo>
                    <a:pt x="46" y="48"/>
                  </a:lnTo>
                  <a:lnTo>
                    <a:pt x="50" y="46"/>
                  </a:lnTo>
                  <a:lnTo>
                    <a:pt x="52" y="40"/>
                  </a:lnTo>
                  <a:lnTo>
                    <a:pt x="54" y="42"/>
                  </a:lnTo>
                  <a:lnTo>
                    <a:pt x="50" y="48"/>
                  </a:lnTo>
                  <a:lnTo>
                    <a:pt x="44" y="54"/>
                  </a:lnTo>
                  <a:lnTo>
                    <a:pt x="42" y="56"/>
                  </a:lnTo>
                  <a:lnTo>
                    <a:pt x="38" y="56"/>
                  </a:lnTo>
                  <a:lnTo>
                    <a:pt x="36" y="56"/>
                  </a:lnTo>
                  <a:lnTo>
                    <a:pt x="34" y="54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0" y="42"/>
                  </a:lnTo>
                  <a:lnTo>
                    <a:pt x="28" y="34"/>
                  </a:lnTo>
                  <a:lnTo>
                    <a:pt x="22" y="42"/>
                  </a:lnTo>
                  <a:lnTo>
                    <a:pt x="16" y="50"/>
                  </a:lnTo>
                  <a:lnTo>
                    <a:pt x="12" y="54"/>
                  </a:lnTo>
                  <a:lnTo>
                    <a:pt x="10" y="56"/>
                  </a:lnTo>
                  <a:lnTo>
                    <a:pt x="6" y="56"/>
                  </a:lnTo>
                  <a:lnTo>
                    <a:pt x="4" y="56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0" y="50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6" y="46"/>
                  </a:lnTo>
                  <a:lnTo>
                    <a:pt x="20" y="40"/>
                  </a:lnTo>
                  <a:lnTo>
                    <a:pt x="24" y="34"/>
                  </a:lnTo>
                  <a:lnTo>
                    <a:pt x="26" y="30"/>
                  </a:lnTo>
                  <a:lnTo>
                    <a:pt x="24" y="22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0" y="10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52" name="Freeform 52"/>
            <p:cNvSpPr>
              <a:spLocks/>
            </p:cNvSpPr>
            <p:nvPr/>
          </p:nvSpPr>
          <p:spPr bwMode="auto">
            <a:xfrm>
              <a:off x="4290" y="2716"/>
              <a:ext cx="56" cy="56"/>
            </a:xfrm>
            <a:custGeom>
              <a:avLst/>
              <a:gdLst>
                <a:gd name="T0" fmla="*/ 26 w 56"/>
                <a:gd name="T1" fmla="*/ 4 h 56"/>
                <a:gd name="T2" fmla="*/ 30 w 56"/>
                <a:gd name="T3" fmla="*/ 10 h 56"/>
                <a:gd name="T4" fmla="*/ 32 w 56"/>
                <a:gd name="T5" fmla="*/ 20 h 56"/>
                <a:gd name="T6" fmla="*/ 40 w 56"/>
                <a:gd name="T7" fmla="*/ 8 h 56"/>
                <a:gd name="T8" fmla="*/ 46 w 56"/>
                <a:gd name="T9" fmla="*/ 2 h 56"/>
                <a:gd name="T10" fmla="*/ 50 w 56"/>
                <a:gd name="T11" fmla="*/ 0 h 56"/>
                <a:gd name="T12" fmla="*/ 54 w 56"/>
                <a:gd name="T13" fmla="*/ 2 h 56"/>
                <a:gd name="T14" fmla="*/ 56 w 56"/>
                <a:gd name="T15" fmla="*/ 4 h 56"/>
                <a:gd name="T16" fmla="*/ 56 w 56"/>
                <a:gd name="T17" fmla="*/ 8 h 56"/>
                <a:gd name="T18" fmla="*/ 54 w 56"/>
                <a:gd name="T19" fmla="*/ 12 h 56"/>
                <a:gd name="T20" fmla="*/ 50 w 56"/>
                <a:gd name="T21" fmla="*/ 12 h 56"/>
                <a:gd name="T22" fmla="*/ 48 w 56"/>
                <a:gd name="T23" fmla="*/ 10 h 56"/>
                <a:gd name="T24" fmla="*/ 44 w 56"/>
                <a:gd name="T25" fmla="*/ 10 h 56"/>
                <a:gd name="T26" fmla="*/ 38 w 56"/>
                <a:gd name="T27" fmla="*/ 16 h 56"/>
                <a:gd name="T28" fmla="*/ 38 w 56"/>
                <a:gd name="T29" fmla="*/ 42 h 56"/>
                <a:gd name="T30" fmla="*/ 40 w 56"/>
                <a:gd name="T31" fmla="*/ 48 h 56"/>
                <a:gd name="T32" fmla="*/ 42 w 56"/>
                <a:gd name="T33" fmla="*/ 50 h 56"/>
                <a:gd name="T34" fmla="*/ 46 w 56"/>
                <a:gd name="T35" fmla="*/ 48 h 56"/>
                <a:gd name="T36" fmla="*/ 50 w 56"/>
                <a:gd name="T37" fmla="*/ 40 h 56"/>
                <a:gd name="T38" fmla="*/ 48 w 56"/>
                <a:gd name="T39" fmla="*/ 48 h 56"/>
                <a:gd name="T40" fmla="*/ 40 w 56"/>
                <a:gd name="T41" fmla="*/ 56 h 56"/>
                <a:gd name="T42" fmla="*/ 34 w 56"/>
                <a:gd name="T43" fmla="*/ 56 h 56"/>
                <a:gd name="T44" fmla="*/ 32 w 56"/>
                <a:gd name="T45" fmla="*/ 52 h 56"/>
                <a:gd name="T46" fmla="*/ 28 w 56"/>
                <a:gd name="T47" fmla="*/ 42 h 56"/>
                <a:gd name="T48" fmla="*/ 22 w 56"/>
                <a:gd name="T49" fmla="*/ 42 h 56"/>
                <a:gd name="T50" fmla="*/ 12 w 56"/>
                <a:gd name="T51" fmla="*/ 54 h 56"/>
                <a:gd name="T52" fmla="*/ 6 w 56"/>
                <a:gd name="T53" fmla="*/ 56 h 56"/>
                <a:gd name="T54" fmla="*/ 0 w 56"/>
                <a:gd name="T55" fmla="*/ 54 h 56"/>
                <a:gd name="T56" fmla="*/ 0 w 56"/>
                <a:gd name="T57" fmla="*/ 50 h 56"/>
                <a:gd name="T58" fmla="*/ 0 w 56"/>
                <a:gd name="T59" fmla="*/ 46 h 56"/>
                <a:gd name="T60" fmla="*/ 4 w 56"/>
                <a:gd name="T61" fmla="*/ 46 h 56"/>
                <a:gd name="T62" fmla="*/ 8 w 56"/>
                <a:gd name="T63" fmla="*/ 48 h 56"/>
                <a:gd name="T64" fmla="*/ 10 w 56"/>
                <a:gd name="T65" fmla="*/ 50 h 56"/>
                <a:gd name="T66" fmla="*/ 12 w 56"/>
                <a:gd name="T67" fmla="*/ 48 h 56"/>
                <a:gd name="T68" fmla="*/ 20 w 56"/>
                <a:gd name="T69" fmla="*/ 40 h 56"/>
                <a:gd name="T70" fmla="*/ 26 w 56"/>
                <a:gd name="T71" fmla="*/ 30 h 56"/>
                <a:gd name="T72" fmla="*/ 22 w 56"/>
                <a:gd name="T73" fmla="*/ 16 h 56"/>
                <a:gd name="T74" fmla="*/ 20 w 56"/>
                <a:gd name="T75" fmla="*/ 10 h 56"/>
                <a:gd name="T76" fmla="*/ 14 w 56"/>
                <a:gd name="T77" fmla="*/ 8 h 56"/>
                <a:gd name="T78" fmla="*/ 10 w 56"/>
                <a:gd name="T79" fmla="*/ 8 h 56"/>
                <a:gd name="T80" fmla="*/ 8 w 56"/>
                <a:gd name="T81" fmla="*/ 4 h 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6"/>
                <a:gd name="T124" fmla="*/ 0 h 56"/>
                <a:gd name="T125" fmla="*/ 56 w 56"/>
                <a:gd name="T126" fmla="*/ 56 h 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6" h="56">
                  <a:moveTo>
                    <a:pt x="24" y="0"/>
                  </a:moveTo>
                  <a:lnTo>
                    <a:pt x="26" y="4"/>
                  </a:lnTo>
                  <a:lnTo>
                    <a:pt x="28" y="8"/>
                  </a:lnTo>
                  <a:lnTo>
                    <a:pt x="30" y="10"/>
                  </a:lnTo>
                  <a:lnTo>
                    <a:pt x="30" y="14"/>
                  </a:lnTo>
                  <a:lnTo>
                    <a:pt x="32" y="20"/>
                  </a:lnTo>
                  <a:lnTo>
                    <a:pt x="38" y="12"/>
                  </a:lnTo>
                  <a:lnTo>
                    <a:pt x="40" y="8"/>
                  </a:lnTo>
                  <a:lnTo>
                    <a:pt x="42" y="6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6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2" y="12"/>
                  </a:lnTo>
                  <a:lnTo>
                    <a:pt x="50" y="12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42" y="12"/>
                  </a:lnTo>
                  <a:lnTo>
                    <a:pt x="38" y="16"/>
                  </a:lnTo>
                  <a:lnTo>
                    <a:pt x="34" y="24"/>
                  </a:lnTo>
                  <a:lnTo>
                    <a:pt x="38" y="42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2" y="50"/>
                  </a:lnTo>
                  <a:lnTo>
                    <a:pt x="44" y="50"/>
                  </a:lnTo>
                  <a:lnTo>
                    <a:pt x="46" y="48"/>
                  </a:lnTo>
                  <a:lnTo>
                    <a:pt x="48" y="46"/>
                  </a:lnTo>
                  <a:lnTo>
                    <a:pt x="50" y="40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4" y="54"/>
                  </a:lnTo>
                  <a:lnTo>
                    <a:pt x="40" y="56"/>
                  </a:lnTo>
                  <a:lnTo>
                    <a:pt x="38" y="56"/>
                  </a:lnTo>
                  <a:lnTo>
                    <a:pt x="34" y="56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0" y="48"/>
                  </a:lnTo>
                  <a:lnTo>
                    <a:pt x="28" y="42"/>
                  </a:lnTo>
                  <a:lnTo>
                    <a:pt x="26" y="34"/>
                  </a:lnTo>
                  <a:lnTo>
                    <a:pt x="22" y="42"/>
                  </a:lnTo>
                  <a:lnTo>
                    <a:pt x="16" y="50"/>
                  </a:lnTo>
                  <a:lnTo>
                    <a:pt x="12" y="54"/>
                  </a:lnTo>
                  <a:lnTo>
                    <a:pt x="8" y="56"/>
                  </a:lnTo>
                  <a:lnTo>
                    <a:pt x="6" y="56"/>
                  </a:lnTo>
                  <a:lnTo>
                    <a:pt x="2" y="56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0" y="50"/>
                  </a:lnTo>
                  <a:lnTo>
                    <a:pt x="12" y="48"/>
                  </a:lnTo>
                  <a:lnTo>
                    <a:pt x="16" y="46"/>
                  </a:lnTo>
                  <a:lnTo>
                    <a:pt x="20" y="40"/>
                  </a:lnTo>
                  <a:lnTo>
                    <a:pt x="24" y="34"/>
                  </a:lnTo>
                  <a:lnTo>
                    <a:pt x="26" y="30"/>
                  </a:lnTo>
                  <a:lnTo>
                    <a:pt x="24" y="22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0" y="10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53" name="Freeform 53"/>
            <p:cNvSpPr>
              <a:spLocks/>
            </p:cNvSpPr>
            <p:nvPr/>
          </p:nvSpPr>
          <p:spPr bwMode="auto">
            <a:xfrm>
              <a:off x="4382" y="2730"/>
              <a:ext cx="64" cy="16"/>
            </a:xfrm>
            <a:custGeom>
              <a:avLst/>
              <a:gdLst>
                <a:gd name="T0" fmla="*/ 62 w 64"/>
                <a:gd name="T1" fmla="*/ 0 h 16"/>
                <a:gd name="T2" fmla="*/ 64 w 64"/>
                <a:gd name="T3" fmla="*/ 0 h 16"/>
                <a:gd name="T4" fmla="*/ 64 w 64"/>
                <a:gd name="T5" fmla="*/ 8 h 16"/>
                <a:gd name="T6" fmla="*/ 60 w 64"/>
                <a:gd name="T7" fmla="*/ 12 h 16"/>
                <a:gd name="T8" fmla="*/ 56 w 64"/>
                <a:gd name="T9" fmla="*/ 16 h 16"/>
                <a:gd name="T10" fmla="*/ 50 w 64"/>
                <a:gd name="T11" fmla="*/ 16 h 16"/>
                <a:gd name="T12" fmla="*/ 48 w 64"/>
                <a:gd name="T13" fmla="*/ 16 h 16"/>
                <a:gd name="T14" fmla="*/ 44 w 64"/>
                <a:gd name="T15" fmla="*/ 16 h 16"/>
                <a:gd name="T16" fmla="*/ 40 w 64"/>
                <a:gd name="T17" fmla="*/ 14 h 16"/>
                <a:gd name="T18" fmla="*/ 36 w 64"/>
                <a:gd name="T19" fmla="*/ 12 h 16"/>
                <a:gd name="T20" fmla="*/ 28 w 64"/>
                <a:gd name="T21" fmla="*/ 10 h 16"/>
                <a:gd name="T22" fmla="*/ 22 w 64"/>
                <a:gd name="T23" fmla="*/ 8 h 16"/>
                <a:gd name="T24" fmla="*/ 18 w 64"/>
                <a:gd name="T25" fmla="*/ 6 h 16"/>
                <a:gd name="T26" fmla="*/ 14 w 64"/>
                <a:gd name="T27" fmla="*/ 6 h 16"/>
                <a:gd name="T28" fmla="*/ 10 w 64"/>
                <a:gd name="T29" fmla="*/ 6 h 16"/>
                <a:gd name="T30" fmla="*/ 8 w 64"/>
                <a:gd name="T31" fmla="*/ 8 h 16"/>
                <a:gd name="T32" fmla="*/ 6 w 64"/>
                <a:gd name="T33" fmla="*/ 12 h 16"/>
                <a:gd name="T34" fmla="*/ 4 w 64"/>
                <a:gd name="T35" fmla="*/ 16 h 16"/>
                <a:gd name="T36" fmla="*/ 0 w 64"/>
                <a:gd name="T37" fmla="*/ 16 h 16"/>
                <a:gd name="T38" fmla="*/ 2 w 64"/>
                <a:gd name="T39" fmla="*/ 10 h 16"/>
                <a:gd name="T40" fmla="*/ 6 w 64"/>
                <a:gd name="T41" fmla="*/ 4 h 16"/>
                <a:gd name="T42" fmla="*/ 10 w 64"/>
                <a:gd name="T43" fmla="*/ 2 h 16"/>
                <a:gd name="T44" fmla="*/ 14 w 64"/>
                <a:gd name="T45" fmla="*/ 0 h 16"/>
                <a:gd name="T46" fmla="*/ 18 w 64"/>
                <a:gd name="T47" fmla="*/ 0 h 16"/>
                <a:gd name="T48" fmla="*/ 20 w 64"/>
                <a:gd name="T49" fmla="*/ 2 h 16"/>
                <a:gd name="T50" fmla="*/ 28 w 64"/>
                <a:gd name="T51" fmla="*/ 4 h 16"/>
                <a:gd name="T52" fmla="*/ 36 w 64"/>
                <a:gd name="T53" fmla="*/ 6 h 16"/>
                <a:gd name="T54" fmla="*/ 42 w 64"/>
                <a:gd name="T55" fmla="*/ 10 h 16"/>
                <a:gd name="T56" fmla="*/ 48 w 64"/>
                <a:gd name="T57" fmla="*/ 10 h 16"/>
                <a:gd name="T58" fmla="*/ 50 w 64"/>
                <a:gd name="T59" fmla="*/ 10 h 16"/>
                <a:gd name="T60" fmla="*/ 56 w 64"/>
                <a:gd name="T61" fmla="*/ 10 h 16"/>
                <a:gd name="T62" fmla="*/ 58 w 64"/>
                <a:gd name="T63" fmla="*/ 8 h 16"/>
                <a:gd name="T64" fmla="*/ 62 w 64"/>
                <a:gd name="T65" fmla="*/ 6 h 16"/>
                <a:gd name="T66" fmla="*/ 62 w 64"/>
                <a:gd name="T67" fmla="*/ 0 h 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4"/>
                <a:gd name="T103" fmla="*/ 0 h 16"/>
                <a:gd name="T104" fmla="*/ 64 w 64"/>
                <a:gd name="T105" fmla="*/ 16 h 1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4" h="16">
                  <a:moveTo>
                    <a:pt x="62" y="0"/>
                  </a:moveTo>
                  <a:lnTo>
                    <a:pt x="64" y="0"/>
                  </a:lnTo>
                  <a:lnTo>
                    <a:pt x="64" y="8"/>
                  </a:lnTo>
                  <a:lnTo>
                    <a:pt x="60" y="12"/>
                  </a:lnTo>
                  <a:lnTo>
                    <a:pt x="56" y="16"/>
                  </a:lnTo>
                  <a:lnTo>
                    <a:pt x="50" y="16"/>
                  </a:lnTo>
                  <a:lnTo>
                    <a:pt x="48" y="16"/>
                  </a:lnTo>
                  <a:lnTo>
                    <a:pt x="44" y="16"/>
                  </a:lnTo>
                  <a:lnTo>
                    <a:pt x="40" y="14"/>
                  </a:lnTo>
                  <a:lnTo>
                    <a:pt x="36" y="12"/>
                  </a:lnTo>
                  <a:lnTo>
                    <a:pt x="28" y="10"/>
                  </a:lnTo>
                  <a:lnTo>
                    <a:pt x="22" y="8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8" y="4"/>
                  </a:lnTo>
                  <a:lnTo>
                    <a:pt x="36" y="6"/>
                  </a:lnTo>
                  <a:lnTo>
                    <a:pt x="42" y="10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6" y="10"/>
                  </a:lnTo>
                  <a:lnTo>
                    <a:pt x="58" y="8"/>
                  </a:lnTo>
                  <a:lnTo>
                    <a:pt x="62" y="6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54" name="Freeform 54"/>
            <p:cNvSpPr>
              <a:spLocks noEditPoints="1"/>
            </p:cNvSpPr>
            <p:nvPr/>
          </p:nvSpPr>
          <p:spPr bwMode="auto">
            <a:xfrm>
              <a:off x="4484" y="2688"/>
              <a:ext cx="52" cy="84"/>
            </a:xfrm>
            <a:custGeom>
              <a:avLst/>
              <a:gdLst>
                <a:gd name="T0" fmla="*/ 0 w 52"/>
                <a:gd name="T1" fmla="*/ 44 h 84"/>
                <a:gd name="T2" fmla="*/ 0 w 52"/>
                <a:gd name="T3" fmla="*/ 30 h 84"/>
                <a:gd name="T4" fmla="*/ 4 w 52"/>
                <a:gd name="T5" fmla="*/ 20 h 84"/>
                <a:gd name="T6" fmla="*/ 8 w 52"/>
                <a:gd name="T7" fmla="*/ 10 h 84"/>
                <a:gd name="T8" fmla="*/ 14 w 52"/>
                <a:gd name="T9" fmla="*/ 4 h 84"/>
                <a:gd name="T10" fmla="*/ 20 w 52"/>
                <a:gd name="T11" fmla="*/ 2 h 84"/>
                <a:gd name="T12" fmla="*/ 26 w 52"/>
                <a:gd name="T13" fmla="*/ 0 h 84"/>
                <a:gd name="T14" fmla="*/ 32 w 52"/>
                <a:gd name="T15" fmla="*/ 2 h 84"/>
                <a:gd name="T16" fmla="*/ 38 w 52"/>
                <a:gd name="T17" fmla="*/ 4 h 84"/>
                <a:gd name="T18" fmla="*/ 42 w 52"/>
                <a:gd name="T19" fmla="*/ 10 h 84"/>
                <a:gd name="T20" fmla="*/ 48 w 52"/>
                <a:gd name="T21" fmla="*/ 24 h 84"/>
                <a:gd name="T22" fmla="*/ 52 w 52"/>
                <a:gd name="T23" fmla="*/ 42 h 84"/>
                <a:gd name="T24" fmla="*/ 50 w 52"/>
                <a:gd name="T25" fmla="*/ 50 h 84"/>
                <a:gd name="T26" fmla="*/ 50 w 52"/>
                <a:gd name="T27" fmla="*/ 60 h 84"/>
                <a:gd name="T28" fmla="*/ 48 w 52"/>
                <a:gd name="T29" fmla="*/ 66 h 84"/>
                <a:gd name="T30" fmla="*/ 42 w 52"/>
                <a:gd name="T31" fmla="*/ 74 h 84"/>
                <a:gd name="T32" fmla="*/ 36 w 52"/>
                <a:gd name="T33" fmla="*/ 80 h 84"/>
                <a:gd name="T34" fmla="*/ 30 w 52"/>
                <a:gd name="T35" fmla="*/ 84 h 84"/>
                <a:gd name="T36" fmla="*/ 26 w 52"/>
                <a:gd name="T37" fmla="*/ 84 h 84"/>
                <a:gd name="T38" fmla="*/ 18 w 52"/>
                <a:gd name="T39" fmla="*/ 84 h 84"/>
                <a:gd name="T40" fmla="*/ 12 w 52"/>
                <a:gd name="T41" fmla="*/ 78 h 84"/>
                <a:gd name="T42" fmla="*/ 6 w 52"/>
                <a:gd name="T43" fmla="*/ 72 h 84"/>
                <a:gd name="T44" fmla="*/ 2 w 52"/>
                <a:gd name="T45" fmla="*/ 62 h 84"/>
                <a:gd name="T46" fmla="*/ 0 w 52"/>
                <a:gd name="T47" fmla="*/ 54 h 84"/>
                <a:gd name="T48" fmla="*/ 0 w 52"/>
                <a:gd name="T49" fmla="*/ 44 h 84"/>
                <a:gd name="T50" fmla="*/ 12 w 52"/>
                <a:gd name="T51" fmla="*/ 44 h 84"/>
                <a:gd name="T52" fmla="*/ 12 w 52"/>
                <a:gd name="T53" fmla="*/ 56 h 84"/>
                <a:gd name="T54" fmla="*/ 14 w 52"/>
                <a:gd name="T55" fmla="*/ 64 h 84"/>
                <a:gd name="T56" fmla="*/ 16 w 52"/>
                <a:gd name="T57" fmla="*/ 72 h 84"/>
                <a:gd name="T58" fmla="*/ 18 w 52"/>
                <a:gd name="T59" fmla="*/ 78 h 84"/>
                <a:gd name="T60" fmla="*/ 22 w 52"/>
                <a:gd name="T61" fmla="*/ 80 h 84"/>
                <a:gd name="T62" fmla="*/ 26 w 52"/>
                <a:gd name="T63" fmla="*/ 82 h 84"/>
                <a:gd name="T64" fmla="*/ 28 w 52"/>
                <a:gd name="T65" fmla="*/ 80 h 84"/>
                <a:gd name="T66" fmla="*/ 32 w 52"/>
                <a:gd name="T67" fmla="*/ 78 h 84"/>
                <a:gd name="T68" fmla="*/ 34 w 52"/>
                <a:gd name="T69" fmla="*/ 74 h 84"/>
                <a:gd name="T70" fmla="*/ 36 w 52"/>
                <a:gd name="T71" fmla="*/ 68 h 84"/>
                <a:gd name="T72" fmla="*/ 38 w 52"/>
                <a:gd name="T73" fmla="*/ 60 h 84"/>
                <a:gd name="T74" fmla="*/ 40 w 52"/>
                <a:gd name="T75" fmla="*/ 50 h 84"/>
                <a:gd name="T76" fmla="*/ 40 w 52"/>
                <a:gd name="T77" fmla="*/ 40 h 84"/>
                <a:gd name="T78" fmla="*/ 38 w 52"/>
                <a:gd name="T79" fmla="*/ 26 h 84"/>
                <a:gd name="T80" fmla="*/ 36 w 52"/>
                <a:gd name="T81" fmla="*/ 16 h 84"/>
                <a:gd name="T82" fmla="*/ 34 w 52"/>
                <a:gd name="T83" fmla="*/ 10 h 84"/>
                <a:gd name="T84" fmla="*/ 32 w 52"/>
                <a:gd name="T85" fmla="*/ 6 h 84"/>
                <a:gd name="T86" fmla="*/ 28 w 52"/>
                <a:gd name="T87" fmla="*/ 4 h 84"/>
                <a:gd name="T88" fmla="*/ 26 w 52"/>
                <a:gd name="T89" fmla="*/ 4 h 84"/>
                <a:gd name="T90" fmla="*/ 22 w 52"/>
                <a:gd name="T91" fmla="*/ 6 h 84"/>
                <a:gd name="T92" fmla="*/ 18 w 52"/>
                <a:gd name="T93" fmla="*/ 8 h 84"/>
                <a:gd name="T94" fmla="*/ 16 w 52"/>
                <a:gd name="T95" fmla="*/ 12 h 84"/>
                <a:gd name="T96" fmla="*/ 14 w 52"/>
                <a:gd name="T97" fmla="*/ 18 h 84"/>
                <a:gd name="T98" fmla="*/ 12 w 52"/>
                <a:gd name="T99" fmla="*/ 24 h 84"/>
                <a:gd name="T100" fmla="*/ 12 w 52"/>
                <a:gd name="T101" fmla="*/ 34 h 84"/>
                <a:gd name="T102" fmla="*/ 12 w 52"/>
                <a:gd name="T103" fmla="*/ 44 h 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2"/>
                <a:gd name="T157" fmla="*/ 0 h 84"/>
                <a:gd name="T158" fmla="*/ 52 w 52"/>
                <a:gd name="T159" fmla="*/ 84 h 8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2" h="84">
                  <a:moveTo>
                    <a:pt x="0" y="44"/>
                  </a:moveTo>
                  <a:lnTo>
                    <a:pt x="0" y="30"/>
                  </a:lnTo>
                  <a:lnTo>
                    <a:pt x="4" y="20"/>
                  </a:lnTo>
                  <a:lnTo>
                    <a:pt x="8" y="10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8" y="4"/>
                  </a:lnTo>
                  <a:lnTo>
                    <a:pt x="42" y="10"/>
                  </a:lnTo>
                  <a:lnTo>
                    <a:pt x="48" y="24"/>
                  </a:lnTo>
                  <a:lnTo>
                    <a:pt x="52" y="42"/>
                  </a:lnTo>
                  <a:lnTo>
                    <a:pt x="50" y="50"/>
                  </a:lnTo>
                  <a:lnTo>
                    <a:pt x="50" y="60"/>
                  </a:lnTo>
                  <a:lnTo>
                    <a:pt x="48" y="66"/>
                  </a:lnTo>
                  <a:lnTo>
                    <a:pt x="42" y="74"/>
                  </a:lnTo>
                  <a:lnTo>
                    <a:pt x="36" y="80"/>
                  </a:lnTo>
                  <a:lnTo>
                    <a:pt x="30" y="84"/>
                  </a:lnTo>
                  <a:lnTo>
                    <a:pt x="26" y="84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6" y="72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0" y="44"/>
                  </a:lnTo>
                  <a:close/>
                  <a:moveTo>
                    <a:pt x="12" y="44"/>
                  </a:moveTo>
                  <a:lnTo>
                    <a:pt x="12" y="56"/>
                  </a:lnTo>
                  <a:lnTo>
                    <a:pt x="14" y="64"/>
                  </a:lnTo>
                  <a:lnTo>
                    <a:pt x="16" y="72"/>
                  </a:lnTo>
                  <a:lnTo>
                    <a:pt x="18" y="78"/>
                  </a:lnTo>
                  <a:lnTo>
                    <a:pt x="22" y="80"/>
                  </a:lnTo>
                  <a:lnTo>
                    <a:pt x="26" y="82"/>
                  </a:lnTo>
                  <a:lnTo>
                    <a:pt x="28" y="80"/>
                  </a:lnTo>
                  <a:lnTo>
                    <a:pt x="32" y="78"/>
                  </a:lnTo>
                  <a:lnTo>
                    <a:pt x="34" y="74"/>
                  </a:lnTo>
                  <a:lnTo>
                    <a:pt x="36" y="68"/>
                  </a:lnTo>
                  <a:lnTo>
                    <a:pt x="38" y="60"/>
                  </a:lnTo>
                  <a:lnTo>
                    <a:pt x="40" y="50"/>
                  </a:lnTo>
                  <a:lnTo>
                    <a:pt x="40" y="40"/>
                  </a:lnTo>
                  <a:lnTo>
                    <a:pt x="38" y="26"/>
                  </a:lnTo>
                  <a:lnTo>
                    <a:pt x="36" y="16"/>
                  </a:lnTo>
                  <a:lnTo>
                    <a:pt x="34" y="10"/>
                  </a:lnTo>
                  <a:lnTo>
                    <a:pt x="32" y="6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2" y="6"/>
                  </a:lnTo>
                  <a:lnTo>
                    <a:pt x="18" y="8"/>
                  </a:lnTo>
                  <a:lnTo>
                    <a:pt x="16" y="12"/>
                  </a:lnTo>
                  <a:lnTo>
                    <a:pt x="14" y="18"/>
                  </a:lnTo>
                  <a:lnTo>
                    <a:pt x="12" y="24"/>
                  </a:lnTo>
                  <a:lnTo>
                    <a:pt x="12" y="34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55" name="Freeform 55"/>
            <p:cNvSpPr>
              <a:spLocks/>
            </p:cNvSpPr>
            <p:nvPr/>
          </p:nvSpPr>
          <p:spPr bwMode="auto">
            <a:xfrm>
              <a:off x="4550" y="2758"/>
              <a:ext cx="14" cy="14"/>
            </a:xfrm>
            <a:custGeom>
              <a:avLst/>
              <a:gdLst>
                <a:gd name="T0" fmla="*/ 6 w 14"/>
                <a:gd name="T1" fmla="*/ 0 h 14"/>
                <a:gd name="T2" fmla="*/ 8 w 14"/>
                <a:gd name="T3" fmla="*/ 2 h 14"/>
                <a:gd name="T4" fmla="*/ 12 w 14"/>
                <a:gd name="T5" fmla="*/ 2 h 14"/>
                <a:gd name="T6" fmla="*/ 12 w 14"/>
                <a:gd name="T7" fmla="*/ 6 h 14"/>
                <a:gd name="T8" fmla="*/ 14 w 14"/>
                <a:gd name="T9" fmla="*/ 8 h 14"/>
                <a:gd name="T10" fmla="*/ 12 w 14"/>
                <a:gd name="T11" fmla="*/ 10 h 14"/>
                <a:gd name="T12" fmla="*/ 12 w 14"/>
                <a:gd name="T13" fmla="*/ 12 h 14"/>
                <a:gd name="T14" fmla="*/ 8 w 14"/>
                <a:gd name="T15" fmla="*/ 14 h 14"/>
                <a:gd name="T16" fmla="*/ 6 w 14"/>
                <a:gd name="T17" fmla="*/ 14 h 14"/>
                <a:gd name="T18" fmla="*/ 4 w 14"/>
                <a:gd name="T19" fmla="*/ 14 h 14"/>
                <a:gd name="T20" fmla="*/ 2 w 14"/>
                <a:gd name="T21" fmla="*/ 12 h 14"/>
                <a:gd name="T22" fmla="*/ 0 w 14"/>
                <a:gd name="T23" fmla="*/ 10 h 14"/>
                <a:gd name="T24" fmla="*/ 0 w 14"/>
                <a:gd name="T25" fmla="*/ 8 h 14"/>
                <a:gd name="T26" fmla="*/ 0 w 14"/>
                <a:gd name="T27" fmla="*/ 6 h 14"/>
                <a:gd name="T28" fmla="*/ 2 w 14"/>
                <a:gd name="T29" fmla="*/ 2 h 14"/>
                <a:gd name="T30" fmla="*/ 4 w 14"/>
                <a:gd name="T31" fmla="*/ 2 h 14"/>
                <a:gd name="T32" fmla="*/ 6 w 14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4"/>
                <a:gd name="T53" fmla="*/ 14 w 1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4">
                  <a:moveTo>
                    <a:pt x="6" y="0"/>
                  </a:moveTo>
                  <a:lnTo>
                    <a:pt x="8" y="2"/>
                  </a:lnTo>
                  <a:lnTo>
                    <a:pt x="12" y="2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56" name="Freeform 56"/>
            <p:cNvSpPr>
              <a:spLocks noEditPoints="1"/>
            </p:cNvSpPr>
            <p:nvPr/>
          </p:nvSpPr>
          <p:spPr bwMode="auto">
            <a:xfrm>
              <a:off x="4578" y="2688"/>
              <a:ext cx="48" cy="84"/>
            </a:xfrm>
            <a:custGeom>
              <a:avLst/>
              <a:gdLst>
                <a:gd name="T0" fmla="*/ 12 w 48"/>
                <a:gd name="T1" fmla="*/ 38 h 84"/>
                <a:gd name="T2" fmla="*/ 4 w 48"/>
                <a:gd name="T3" fmla="*/ 30 h 84"/>
                <a:gd name="T4" fmla="*/ 2 w 48"/>
                <a:gd name="T5" fmla="*/ 20 h 84"/>
                <a:gd name="T6" fmla="*/ 4 w 48"/>
                <a:gd name="T7" fmla="*/ 10 h 84"/>
                <a:gd name="T8" fmla="*/ 12 w 48"/>
                <a:gd name="T9" fmla="*/ 4 h 84"/>
                <a:gd name="T10" fmla="*/ 24 w 48"/>
                <a:gd name="T11" fmla="*/ 0 h 84"/>
                <a:gd name="T12" fmla="*/ 36 w 48"/>
                <a:gd name="T13" fmla="*/ 2 h 84"/>
                <a:gd name="T14" fmla="*/ 46 w 48"/>
                <a:gd name="T15" fmla="*/ 12 h 84"/>
                <a:gd name="T16" fmla="*/ 46 w 48"/>
                <a:gd name="T17" fmla="*/ 22 h 84"/>
                <a:gd name="T18" fmla="*/ 40 w 48"/>
                <a:gd name="T19" fmla="*/ 30 h 84"/>
                <a:gd name="T20" fmla="*/ 30 w 48"/>
                <a:gd name="T21" fmla="*/ 38 h 84"/>
                <a:gd name="T22" fmla="*/ 40 w 48"/>
                <a:gd name="T23" fmla="*/ 48 h 84"/>
                <a:gd name="T24" fmla="*/ 46 w 48"/>
                <a:gd name="T25" fmla="*/ 58 h 84"/>
                <a:gd name="T26" fmla="*/ 48 w 48"/>
                <a:gd name="T27" fmla="*/ 70 h 84"/>
                <a:gd name="T28" fmla="*/ 42 w 48"/>
                <a:gd name="T29" fmla="*/ 78 h 84"/>
                <a:gd name="T30" fmla="*/ 30 w 48"/>
                <a:gd name="T31" fmla="*/ 84 h 84"/>
                <a:gd name="T32" fmla="*/ 16 w 48"/>
                <a:gd name="T33" fmla="*/ 84 h 84"/>
                <a:gd name="T34" fmla="*/ 6 w 48"/>
                <a:gd name="T35" fmla="*/ 78 h 84"/>
                <a:gd name="T36" fmla="*/ 0 w 48"/>
                <a:gd name="T37" fmla="*/ 66 h 84"/>
                <a:gd name="T38" fmla="*/ 4 w 48"/>
                <a:gd name="T39" fmla="*/ 54 h 84"/>
                <a:gd name="T40" fmla="*/ 16 w 48"/>
                <a:gd name="T41" fmla="*/ 42 h 84"/>
                <a:gd name="T42" fmla="*/ 32 w 48"/>
                <a:gd name="T43" fmla="*/ 30 h 84"/>
                <a:gd name="T44" fmla="*/ 34 w 48"/>
                <a:gd name="T45" fmla="*/ 22 h 84"/>
                <a:gd name="T46" fmla="*/ 34 w 48"/>
                <a:gd name="T47" fmla="*/ 12 h 84"/>
                <a:gd name="T48" fmla="*/ 28 w 48"/>
                <a:gd name="T49" fmla="*/ 6 h 84"/>
                <a:gd name="T50" fmla="*/ 20 w 48"/>
                <a:gd name="T51" fmla="*/ 6 h 84"/>
                <a:gd name="T52" fmla="*/ 14 w 48"/>
                <a:gd name="T53" fmla="*/ 12 h 84"/>
                <a:gd name="T54" fmla="*/ 14 w 48"/>
                <a:gd name="T55" fmla="*/ 20 h 84"/>
                <a:gd name="T56" fmla="*/ 16 w 48"/>
                <a:gd name="T57" fmla="*/ 26 h 84"/>
                <a:gd name="T58" fmla="*/ 26 w 48"/>
                <a:gd name="T59" fmla="*/ 36 h 84"/>
                <a:gd name="T60" fmla="*/ 16 w 48"/>
                <a:gd name="T61" fmla="*/ 50 h 84"/>
                <a:gd name="T62" fmla="*/ 12 w 48"/>
                <a:gd name="T63" fmla="*/ 58 h 84"/>
                <a:gd name="T64" fmla="*/ 12 w 48"/>
                <a:gd name="T65" fmla="*/ 72 h 84"/>
                <a:gd name="T66" fmla="*/ 20 w 48"/>
                <a:gd name="T67" fmla="*/ 80 h 84"/>
                <a:gd name="T68" fmla="*/ 30 w 48"/>
                <a:gd name="T69" fmla="*/ 80 h 84"/>
                <a:gd name="T70" fmla="*/ 36 w 48"/>
                <a:gd name="T71" fmla="*/ 74 h 84"/>
                <a:gd name="T72" fmla="*/ 36 w 48"/>
                <a:gd name="T73" fmla="*/ 64 h 84"/>
                <a:gd name="T74" fmla="*/ 32 w 48"/>
                <a:gd name="T75" fmla="*/ 56 h 84"/>
                <a:gd name="T76" fmla="*/ 20 w 48"/>
                <a:gd name="T77" fmla="*/ 44 h 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8"/>
                <a:gd name="T118" fmla="*/ 0 h 84"/>
                <a:gd name="T119" fmla="*/ 48 w 48"/>
                <a:gd name="T120" fmla="*/ 84 h 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8" h="84">
                  <a:moveTo>
                    <a:pt x="16" y="42"/>
                  </a:moveTo>
                  <a:lnTo>
                    <a:pt x="12" y="38"/>
                  </a:lnTo>
                  <a:lnTo>
                    <a:pt x="8" y="34"/>
                  </a:lnTo>
                  <a:lnTo>
                    <a:pt x="4" y="30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2"/>
                  </a:lnTo>
                  <a:lnTo>
                    <a:pt x="36" y="2"/>
                  </a:lnTo>
                  <a:lnTo>
                    <a:pt x="40" y="6"/>
                  </a:lnTo>
                  <a:lnTo>
                    <a:pt x="46" y="12"/>
                  </a:lnTo>
                  <a:lnTo>
                    <a:pt x="46" y="18"/>
                  </a:lnTo>
                  <a:lnTo>
                    <a:pt x="46" y="22"/>
                  </a:lnTo>
                  <a:lnTo>
                    <a:pt x="44" y="28"/>
                  </a:lnTo>
                  <a:lnTo>
                    <a:pt x="40" y="30"/>
                  </a:lnTo>
                  <a:lnTo>
                    <a:pt x="36" y="34"/>
                  </a:lnTo>
                  <a:lnTo>
                    <a:pt x="30" y="38"/>
                  </a:lnTo>
                  <a:lnTo>
                    <a:pt x="36" y="44"/>
                  </a:lnTo>
                  <a:lnTo>
                    <a:pt x="40" y="48"/>
                  </a:lnTo>
                  <a:lnTo>
                    <a:pt x="44" y="52"/>
                  </a:lnTo>
                  <a:lnTo>
                    <a:pt x="46" y="58"/>
                  </a:lnTo>
                  <a:lnTo>
                    <a:pt x="48" y="64"/>
                  </a:lnTo>
                  <a:lnTo>
                    <a:pt x="48" y="70"/>
                  </a:lnTo>
                  <a:lnTo>
                    <a:pt x="44" y="74"/>
                  </a:lnTo>
                  <a:lnTo>
                    <a:pt x="42" y="78"/>
                  </a:lnTo>
                  <a:lnTo>
                    <a:pt x="36" y="82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6" y="84"/>
                  </a:lnTo>
                  <a:lnTo>
                    <a:pt x="10" y="82"/>
                  </a:lnTo>
                  <a:lnTo>
                    <a:pt x="6" y="78"/>
                  </a:lnTo>
                  <a:lnTo>
                    <a:pt x="2" y="72"/>
                  </a:lnTo>
                  <a:lnTo>
                    <a:pt x="0" y="66"/>
                  </a:lnTo>
                  <a:lnTo>
                    <a:pt x="2" y="60"/>
                  </a:lnTo>
                  <a:lnTo>
                    <a:pt x="4" y="54"/>
                  </a:lnTo>
                  <a:lnTo>
                    <a:pt x="10" y="48"/>
                  </a:lnTo>
                  <a:lnTo>
                    <a:pt x="16" y="42"/>
                  </a:lnTo>
                  <a:close/>
                  <a:moveTo>
                    <a:pt x="26" y="36"/>
                  </a:moveTo>
                  <a:lnTo>
                    <a:pt x="32" y="30"/>
                  </a:lnTo>
                  <a:lnTo>
                    <a:pt x="34" y="26"/>
                  </a:lnTo>
                  <a:lnTo>
                    <a:pt x="34" y="22"/>
                  </a:lnTo>
                  <a:lnTo>
                    <a:pt x="36" y="18"/>
                  </a:lnTo>
                  <a:lnTo>
                    <a:pt x="34" y="12"/>
                  </a:lnTo>
                  <a:lnTo>
                    <a:pt x="32" y="8"/>
                  </a:lnTo>
                  <a:lnTo>
                    <a:pt x="28" y="6"/>
                  </a:lnTo>
                  <a:lnTo>
                    <a:pt x="24" y="4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4" y="12"/>
                  </a:lnTo>
                  <a:lnTo>
                    <a:pt x="14" y="16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6" y="26"/>
                  </a:lnTo>
                  <a:lnTo>
                    <a:pt x="18" y="28"/>
                  </a:lnTo>
                  <a:lnTo>
                    <a:pt x="26" y="36"/>
                  </a:lnTo>
                  <a:close/>
                  <a:moveTo>
                    <a:pt x="20" y="44"/>
                  </a:moveTo>
                  <a:lnTo>
                    <a:pt x="16" y="50"/>
                  </a:lnTo>
                  <a:lnTo>
                    <a:pt x="14" y="54"/>
                  </a:lnTo>
                  <a:lnTo>
                    <a:pt x="12" y="58"/>
                  </a:lnTo>
                  <a:lnTo>
                    <a:pt x="12" y="64"/>
                  </a:lnTo>
                  <a:lnTo>
                    <a:pt x="12" y="72"/>
                  </a:lnTo>
                  <a:lnTo>
                    <a:pt x="16" y="76"/>
                  </a:lnTo>
                  <a:lnTo>
                    <a:pt x="20" y="80"/>
                  </a:lnTo>
                  <a:lnTo>
                    <a:pt x="24" y="82"/>
                  </a:lnTo>
                  <a:lnTo>
                    <a:pt x="30" y="80"/>
                  </a:lnTo>
                  <a:lnTo>
                    <a:pt x="34" y="78"/>
                  </a:lnTo>
                  <a:lnTo>
                    <a:pt x="36" y="74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4" y="62"/>
                  </a:lnTo>
                  <a:lnTo>
                    <a:pt x="32" y="56"/>
                  </a:lnTo>
                  <a:lnTo>
                    <a:pt x="26" y="52"/>
                  </a:lnTo>
                  <a:lnTo>
                    <a:pt x="20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57" name="Line 57"/>
            <p:cNvSpPr>
              <a:spLocks noChangeShapeType="1"/>
            </p:cNvSpPr>
            <p:nvPr/>
          </p:nvSpPr>
          <p:spPr bwMode="auto">
            <a:xfrm flipH="1">
              <a:off x="3070" y="1322"/>
              <a:ext cx="26" cy="3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58" name="Line 58"/>
            <p:cNvSpPr>
              <a:spLocks noChangeShapeType="1"/>
            </p:cNvSpPr>
            <p:nvPr/>
          </p:nvSpPr>
          <p:spPr bwMode="auto">
            <a:xfrm flipH="1">
              <a:off x="3052" y="1354"/>
              <a:ext cx="18" cy="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59" name="Line 59"/>
            <p:cNvSpPr>
              <a:spLocks noChangeShapeType="1"/>
            </p:cNvSpPr>
            <p:nvPr/>
          </p:nvSpPr>
          <p:spPr bwMode="auto">
            <a:xfrm flipH="1">
              <a:off x="3042" y="1392"/>
              <a:ext cx="10" cy="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0" name="Line 60"/>
            <p:cNvSpPr>
              <a:spLocks noChangeShapeType="1"/>
            </p:cNvSpPr>
            <p:nvPr/>
          </p:nvSpPr>
          <p:spPr bwMode="auto">
            <a:xfrm flipH="1">
              <a:off x="3040" y="1430"/>
              <a:ext cx="2" cy="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1" name="Line 61"/>
            <p:cNvSpPr>
              <a:spLocks noChangeShapeType="1"/>
            </p:cNvSpPr>
            <p:nvPr/>
          </p:nvSpPr>
          <p:spPr bwMode="auto">
            <a:xfrm>
              <a:off x="3040" y="1470"/>
              <a:ext cx="4" cy="3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2" name="Line 62"/>
            <p:cNvSpPr>
              <a:spLocks noChangeShapeType="1"/>
            </p:cNvSpPr>
            <p:nvPr/>
          </p:nvSpPr>
          <p:spPr bwMode="auto">
            <a:xfrm>
              <a:off x="3044" y="1502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3" name="Line 63"/>
            <p:cNvSpPr>
              <a:spLocks noChangeShapeType="1"/>
            </p:cNvSpPr>
            <p:nvPr/>
          </p:nvSpPr>
          <p:spPr bwMode="auto">
            <a:xfrm>
              <a:off x="3044" y="1510"/>
              <a:ext cx="14" cy="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4" name="Line 64"/>
            <p:cNvSpPr>
              <a:spLocks noChangeShapeType="1"/>
            </p:cNvSpPr>
            <p:nvPr/>
          </p:nvSpPr>
          <p:spPr bwMode="auto">
            <a:xfrm>
              <a:off x="3058" y="1548"/>
              <a:ext cx="2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5" name="Line 65"/>
            <p:cNvSpPr>
              <a:spLocks noChangeShapeType="1"/>
            </p:cNvSpPr>
            <p:nvPr/>
          </p:nvSpPr>
          <p:spPr bwMode="auto">
            <a:xfrm>
              <a:off x="3060" y="1550"/>
              <a:ext cx="18" cy="3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6" name="Line 66"/>
            <p:cNvSpPr>
              <a:spLocks noChangeShapeType="1"/>
            </p:cNvSpPr>
            <p:nvPr/>
          </p:nvSpPr>
          <p:spPr bwMode="auto">
            <a:xfrm>
              <a:off x="3078" y="1582"/>
              <a:ext cx="28" cy="3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7" name="Line 67"/>
            <p:cNvSpPr>
              <a:spLocks noChangeShapeType="1"/>
            </p:cNvSpPr>
            <p:nvPr/>
          </p:nvSpPr>
          <p:spPr bwMode="auto">
            <a:xfrm>
              <a:off x="3106" y="1614"/>
              <a:ext cx="2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8" name="Freeform 68"/>
            <p:cNvSpPr>
              <a:spLocks/>
            </p:cNvSpPr>
            <p:nvPr/>
          </p:nvSpPr>
          <p:spPr bwMode="auto">
            <a:xfrm>
              <a:off x="3076" y="1582"/>
              <a:ext cx="34" cy="36"/>
            </a:xfrm>
            <a:custGeom>
              <a:avLst/>
              <a:gdLst>
                <a:gd name="T0" fmla="*/ 0 w 34"/>
                <a:gd name="T1" fmla="*/ 14 h 36"/>
                <a:gd name="T2" fmla="*/ 34 w 34"/>
                <a:gd name="T3" fmla="*/ 36 h 36"/>
                <a:gd name="T4" fmla="*/ 14 w 34"/>
                <a:gd name="T5" fmla="*/ 0 h 36"/>
                <a:gd name="T6" fmla="*/ 0 w 34"/>
                <a:gd name="T7" fmla="*/ 14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36"/>
                <a:gd name="T14" fmla="*/ 34 w 34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36">
                  <a:moveTo>
                    <a:pt x="0" y="14"/>
                  </a:moveTo>
                  <a:lnTo>
                    <a:pt x="34" y="36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9" name="Freeform 69"/>
            <p:cNvSpPr>
              <a:spLocks/>
            </p:cNvSpPr>
            <p:nvPr/>
          </p:nvSpPr>
          <p:spPr bwMode="auto">
            <a:xfrm>
              <a:off x="3076" y="1582"/>
              <a:ext cx="34" cy="36"/>
            </a:xfrm>
            <a:custGeom>
              <a:avLst/>
              <a:gdLst>
                <a:gd name="T0" fmla="*/ 0 w 34"/>
                <a:gd name="T1" fmla="*/ 14 h 36"/>
                <a:gd name="T2" fmla="*/ 34 w 34"/>
                <a:gd name="T3" fmla="*/ 36 h 36"/>
                <a:gd name="T4" fmla="*/ 14 w 34"/>
                <a:gd name="T5" fmla="*/ 0 h 36"/>
                <a:gd name="T6" fmla="*/ 0 w 34"/>
                <a:gd name="T7" fmla="*/ 14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36"/>
                <a:gd name="T14" fmla="*/ 34 w 34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36">
                  <a:moveTo>
                    <a:pt x="0" y="14"/>
                  </a:moveTo>
                  <a:lnTo>
                    <a:pt x="34" y="36"/>
                  </a:lnTo>
                  <a:lnTo>
                    <a:pt x="14" y="0"/>
                  </a:lnTo>
                  <a:lnTo>
                    <a:pt x="0" y="1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0" name="Line 70"/>
            <p:cNvSpPr>
              <a:spLocks noChangeShapeType="1"/>
            </p:cNvSpPr>
            <p:nvPr/>
          </p:nvSpPr>
          <p:spPr bwMode="auto">
            <a:xfrm flipH="1">
              <a:off x="3774" y="1336"/>
              <a:ext cx="38" cy="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1" name="Line 71"/>
            <p:cNvSpPr>
              <a:spLocks noChangeShapeType="1"/>
            </p:cNvSpPr>
            <p:nvPr/>
          </p:nvSpPr>
          <p:spPr bwMode="auto">
            <a:xfrm flipH="1">
              <a:off x="3744" y="1386"/>
              <a:ext cx="30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2" name="Line 72"/>
            <p:cNvSpPr>
              <a:spLocks noChangeShapeType="1"/>
            </p:cNvSpPr>
            <p:nvPr/>
          </p:nvSpPr>
          <p:spPr bwMode="auto">
            <a:xfrm flipH="1">
              <a:off x="3722" y="1438"/>
              <a:ext cx="22" cy="5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3" name="Line 73"/>
            <p:cNvSpPr>
              <a:spLocks noChangeShapeType="1"/>
            </p:cNvSpPr>
            <p:nvPr/>
          </p:nvSpPr>
          <p:spPr bwMode="auto">
            <a:xfrm flipH="1">
              <a:off x="3708" y="1492"/>
              <a:ext cx="14" cy="5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4" name="Line 74"/>
            <p:cNvSpPr>
              <a:spLocks noChangeShapeType="1"/>
            </p:cNvSpPr>
            <p:nvPr/>
          </p:nvSpPr>
          <p:spPr bwMode="auto">
            <a:xfrm flipH="1">
              <a:off x="3704" y="1550"/>
              <a:ext cx="4" cy="5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5" name="Line 75"/>
            <p:cNvSpPr>
              <a:spLocks noChangeShapeType="1"/>
            </p:cNvSpPr>
            <p:nvPr/>
          </p:nvSpPr>
          <p:spPr bwMode="auto">
            <a:xfrm flipH="1">
              <a:off x="3702" y="1608"/>
              <a:ext cx="2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6" name="Line 76"/>
            <p:cNvSpPr>
              <a:spLocks noChangeShapeType="1"/>
            </p:cNvSpPr>
            <p:nvPr/>
          </p:nvSpPr>
          <p:spPr bwMode="auto">
            <a:xfrm>
              <a:off x="3702" y="1610"/>
              <a:ext cx="4" cy="6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7" name="Line 77"/>
            <p:cNvSpPr>
              <a:spLocks noChangeShapeType="1"/>
            </p:cNvSpPr>
            <p:nvPr/>
          </p:nvSpPr>
          <p:spPr bwMode="auto">
            <a:xfrm>
              <a:off x="3706" y="1670"/>
              <a:ext cx="10" cy="6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8" name="Line 78"/>
            <p:cNvSpPr>
              <a:spLocks noChangeShapeType="1"/>
            </p:cNvSpPr>
            <p:nvPr/>
          </p:nvSpPr>
          <p:spPr bwMode="auto">
            <a:xfrm>
              <a:off x="3716" y="1730"/>
              <a:ext cx="4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9" name="Line 79"/>
            <p:cNvSpPr>
              <a:spLocks noChangeShapeType="1"/>
            </p:cNvSpPr>
            <p:nvPr/>
          </p:nvSpPr>
          <p:spPr bwMode="auto">
            <a:xfrm>
              <a:off x="3720" y="1744"/>
              <a:ext cx="16" cy="4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0" name="Line 80"/>
            <p:cNvSpPr>
              <a:spLocks noChangeShapeType="1"/>
            </p:cNvSpPr>
            <p:nvPr/>
          </p:nvSpPr>
          <p:spPr bwMode="auto">
            <a:xfrm>
              <a:off x="3736" y="1788"/>
              <a:ext cx="24" cy="4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1" name="Freeform 81"/>
            <p:cNvSpPr>
              <a:spLocks/>
            </p:cNvSpPr>
            <p:nvPr/>
          </p:nvSpPr>
          <p:spPr bwMode="auto">
            <a:xfrm>
              <a:off x="3732" y="1798"/>
              <a:ext cx="28" cy="40"/>
            </a:xfrm>
            <a:custGeom>
              <a:avLst/>
              <a:gdLst>
                <a:gd name="T0" fmla="*/ 0 w 28"/>
                <a:gd name="T1" fmla="*/ 10 h 40"/>
                <a:gd name="T2" fmla="*/ 28 w 28"/>
                <a:gd name="T3" fmla="*/ 40 h 40"/>
                <a:gd name="T4" fmla="*/ 18 w 28"/>
                <a:gd name="T5" fmla="*/ 0 h 40"/>
                <a:gd name="T6" fmla="*/ 0 w 28"/>
                <a:gd name="T7" fmla="*/ 10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40"/>
                <a:gd name="T14" fmla="*/ 28 w 28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40">
                  <a:moveTo>
                    <a:pt x="0" y="10"/>
                  </a:moveTo>
                  <a:lnTo>
                    <a:pt x="28" y="40"/>
                  </a:lnTo>
                  <a:lnTo>
                    <a:pt x="18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2" name="Freeform 82"/>
            <p:cNvSpPr>
              <a:spLocks/>
            </p:cNvSpPr>
            <p:nvPr/>
          </p:nvSpPr>
          <p:spPr bwMode="auto">
            <a:xfrm>
              <a:off x="3732" y="1798"/>
              <a:ext cx="28" cy="40"/>
            </a:xfrm>
            <a:custGeom>
              <a:avLst/>
              <a:gdLst>
                <a:gd name="T0" fmla="*/ 0 w 28"/>
                <a:gd name="T1" fmla="*/ 10 h 40"/>
                <a:gd name="T2" fmla="*/ 28 w 28"/>
                <a:gd name="T3" fmla="*/ 40 h 40"/>
                <a:gd name="T4" fmla="*/ 18 w 28"/>
                <a:gd name="T5" fmla="*/ 0 h 40"/>
                <a:gd name="T6" fmla="*/ 0 w 28"/>
                <a:gd name="T7" fmla="*/ 10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40"/>
                <a:gd name="T14" fmla="*/ 28 w 28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40">
                  <a:moveTo>
                    <a:pt x="0" y="10"/>
                  </a:moveTo>
                  <a:lnTo>
                    <a:pt x="28" y="40"/>
                  </a:lnTo>
                  <a:lnTo>
                    <a:pt x="18" y="0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3" name="Freeform 83"/>
            <p:cNvSpPr>
              <a:spLocks/>
            </p:cNvSpPr>
            <p:nvPr/>
          </p:nvSpPr>
          <p:spPr bwMode="auto">
            <a:xfrm>
              <a:off x="3748" y="1872"/>
              <a:ext cx="58" cy="178"/>
            </a:xfrm>
            <a:custGeom>
              <a:avLst/>
              <a:gdLst>
                <a:gd name="T0" fmla="*/ 58 w 58"/>
                <a:gd name="T1" fmla="*/ 90 h 178"/>
                <a:gd name="T2" fmla="*/ 58 w 58"/>
                <a:gd name="T3" fmla="*/ 116 h 178"/>
                <a:gd name="T4" fmla="*/ 54 w 58"/>
                <a:gd name="T5" fmla="*/ 142 h 178"/>
                <a:gd name="T6" fmla="*/ 46 w 58"/>
                <a:gd name="T7" fmla="*/ 160 h 178"/>
                <a:gd name="T8" fmla="*/ 38 w 58"/>
                <a:gd name="T9" fmla="*/ 172 h 178"/>
                <a:gd name="T10" fmla="*/ 30 w 58"/>
                <a:gd name="T11" fmla="*/ 178 h 178"/>
                <a:gd name="T12" fmla="*/ 20 w 58"/>
                <a:gd name="T13" fmla="*/ 172 h 178"/>
                <a:gd name="T14" fmla="*/ 12 w 58"/>
                <a:gd name="T15" fmla="*/ 160 h 178"/>
                <a:gd name="T16" fmla="*/ 6 w 58"/>
                <a:gd name="T17" fmla="*/ 142 h 178"/>
                <a:gd name="T18" fmla="*/ 2 w 58"/>
                <a:gd name="T19" fmla="*/ 116 h 178"/>
                <a:gd name="T20" fmla="*/ 0 w 58"/>
                <a:gd name="T21" fmla="*/ 90 h 178"/>
                <a:gd name="T22" fmla="*/ 2 w 58"/>
                <a:gd name="T23" fmla="*/ 62 h 178"/>
                <a:gd name="T24" fmla="*/ 6 w 58"/>
                <a:gd name="T25" fmla="*/ 36 h 178"/>
                <a:gd name="T26" fmla="*/ 12 w 58"/>
                <a:gd name="T27" fmla="*/ 18 h 178"/>
                <a:gd name="T28" fmla="*/ 20 w 58"/>
                <a:gd name="T29" fmla="*/ 6 h 178"/>
                <a:gd name="T30" fmla="*/ 30 w 58"/>
                <a:gd name="T31" fmla="*/ 0 h 178"/>
                <a:gd name="T32" fmla="*/ 38 w 58"/>
                <a:gd name="T33" fmla="*/ 6 h 178"/>
                <a:gd name="T34" fmla="*/ 46 w 58"/>
                <a:gd name="T35" fmla="*/ 18 h 178"/>
                <a:gd name="T36" fmla="*/ 54 w 58"/>
                <a:gd name="T37" fmla="*/ 36 h 178"/>
                <a:gd name="T38" fmla="*/ 58 w 58"/>
                <a:gd name="T39" fmla="*/ 62 h 178"/>
                <a:gd name="T40" fmla="*/ 58 w 58"/>
                <a:gd name="T41" fmla="*/ 90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78"/>
                <a:gd name="T65" fmla="*/ 58 w 58"/>
                <a:gd name="T66" fmla="*/ 178 h 17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78">
                  <a:moveTo>
                    <a:pt x="58" y="90"/>
                  </a:moveTo>
                  <a:lnTo>
                    <a:pt x="58" y="116"/>
                  </a:lnTo>
                  <a:lnTo>
                    <a:pt x="54" y="142"/>
                  </a:lnTo>
                  <a:lnTo>
                    <a:pt x="46" y="160"/>
                  </a:lnTo>
                  <a:lnTo>
                    <a:pt x="38" y="172"/>
                  </a:lnTo>
                  <a:lnTo>
                    <a:pt x="30" y="178"/>
                  </a:lnTo>
                  <a:lnTo>
                    <a:pt x="20" y="172"/>
                  </a:lnTo>
                  <a:lnTo>
                    <a:pt x="12" y="160"/>
                  </a:lnTo>
                  <a:lnTo>
                    <a:pt x="6" y="142"/>
                  </a:lnTo>
                  <a:lnTo>
                    <a:pt x="2" y="116"/>
                  </a:lnTo>
                  <a:lnTo>
                    <a:pt x="0" y="90"/>
                  </a:lnTo>
                  <a:lnTo>
                    <a:pt x="2" y="62"/>
                  </a:lnTo>
                  <a:lnTo>
                    <a:pt x="6" y="36"/>
                  </a:lnTo>
                  <a:lnTo>
                    <a:pt x="12" y="18"/>
                  </a:lnTo>
                  <a:lnTo>
                    <a:pt x="20" y="6"/>
                  </a:lnTo>
                  <a:lnTo>
                    <a:pt x="30" y="0"/>
                  </a:lnTo>
                  <a:lnTo>
                    <a:pt x="38" y="6"/>
                  </a:lnTo>
                  <a:lnTo>
                    <a:pt x="46" y="18"/>
                  </a:lnTo>
                  <a:lnTo>
                    <a:pt x="54" y="36"/>
                  </a:lnTo>
                  <a:lnTo>
                    <a:pt x="58" y="62"/>
                  </a:lnTo>
                  <a:lnTo>
                    <a:pt x="58" y="90"/>
                  </a:lnTo>
                  <a:close/>
                </a:path>
              </a:pathLst>
            </a:custGeom>
            <a:solidFill>
              <a:srgbClr val="FF4040"/>
            </a:solidFill>
            <a:ln w="0">
              <a:solidFill>
                <a:srgbClr val="FF404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4" name="Freeform 84"/>
            <p:cNvSpPr>
              <a:spLocks/>
            </p:cNvSpPr>
            <p:nvPr/>
          </p:nvSpPr>
          <p:spPr bwMode="auto">
            <a:xfrm>
              <a:off x="4420" y="1902"/>
              <a:ext cx="40" cy="118"/>
            </a:xfrm>
            <a:custGeom>
              <a:avLst/>
              <a:gdLst>
                <a:gd name="T0" fmla="*/ 40 w 40"/>
                <a:gd name="T1" fmla="*/ 60 h 118"/>
                <a:gd name="T2" fmla="*/ 38 w 40"/>
                <a:gd name="T3" fmla="*/ 82 h 118"/>
                <a:gd name="T4" fmla="*/ 34 w 40"/>
                <a:gd name="T5" fmla="*/ 100 h 118"/>
                <a:gd name="T6" fmla="*/ 28 w 40"/>
                <a:gd name="T7" fmla="*/ 114 h 118"/>
                <a:gd name="T8" fmla="*/ 20 w 40"/>
                <a:gd name="T9" fmla="*/ 118 h 118"/>
                <a:gd name="T10" fmla="*/ 12 w 40"/>
                <a:gd name="T11" fmla="*/ 114 h 118"/>
                <a:gd name="T12" fmla="*/ 6 w 40"/>
                <a:gd name="T13" fmla="*/ 100 h 118"/>
                <a:gd name="T14" fmla="*/ 2 w 40"/>
                <a:gd name="T15" fmla="*/ 82 h 118"/>
                <a:gd name="T16" fmla="*/ 0 w 40"/>
                <a:gd name="T17" fmla="*/ 60 h 118"/>
                <a:gd name="T18" fmla="*/ 2 w 40"/>
                <a:gd name="T19" fmla="*/ 36 h 118"/>
                <a:gd name="T20" fmla="*/ 6 w 40"/>
                <a:gd name="T21" fmla="*/ 18 h 118"/>
                <a:gd name="T22" fmla="*/ 12 w 40"/>
                <a:gd name="T23" fmla="*/ 4 h 118"/>
                <a:gd name="T24" fmla="*/ 20 w 40"/>
                <a:gd name="T25" fmla="*/ 0 h 118"/>
                <a:gd name="T26" fmla="*/ 28 w 40"/>
                <a:gd name="T27" fmla="*/ 4 h 118"/>
                <a:gd name="T28" fmla="*/ 34 w 40"/>
                <a:gd name="T29" fmla="*/ 18 h 118"/>
                <a:gd name="T30" fmla="*/ 38 w 40"/>
                <a:gd name="T31" fmla="*/ 36 h 118"/>
                <a:gd name="T32" fmla="*/ 40 w 40"/>
                <a:gd name="T33" fmla="*/ 6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118"/>
                <a:gd name="T53" fmla="*/ 40 w 40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118">
                  <a:moveTo>
                    <a:pt x="40" y="60"/>
                  </a:moveTo>
                  <a:lnTo>
                    <a:pt x="38" y="82"/>
                  </a:lnTo>
                  <a:lnTo>
                    <a:pt x="34" y="100"/>
                  </a:lnTo>
                  <a:lnTo>
                    <a:pt x="28" y="114"/>
                  </a:lnTo>
                  <a:lnTo>
                    <a:pt x="20" y="118"/>
                  </a:lnTo>
                  <a:lnTo>
                    <a:pt x="12" y="114"/>
                  </a:lnTo>
                  <a:lnTo>
                    <a:pt x="6" y="100"/>
                  </a:lnTo>
                  <a:lnTo>
                    <a:pt x="2" y="82"/>
                  </a:lnTo>
                  <a:lnTo>
                    <a:pt x="0" y="60"/>
                  </a:lnTo>
                  <a:lnTo>
                    <a:pt x="2" y="36"/>
                  </a:lnTo>
                  <a:lnTo>
                    <a:pt x="6" y="18"/>
                  </a:lnTo>
                  <a:lnTo>
                    <a:pt x="12" y="4"/>
                  </a:lnTo>
                  <a:lnTo>
                    <a:pt x="20" y="0"/>
                  </a:lnTo>
                  <a:lnTo>
                    <a:pt x="28" y="4"/>
                  </a:lnTo>
                  <a:lnTo>
                    <a:pt x="34" y="18"/>
                  </a:lnTo>
                  <a:lnTo>
                    <a:pt x="38" y="36"/>
                  </a:lnTo>
                  <a:lnTo>
                    <a:pt x="40" y="60"/>
                  </a:lnTo>
                  <a:close/>
                </a:path>
              </a:pathLst>
            </a:custGeom>
            <a:solidFill>
              <a:srgbClr val="FF4040"/>
            </a:solidFill>
            <a:ln w="0">
              <a:solidFill>
                <a:srgbClr val="FF404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5" name="Freeform 85"/>
            <p:cNvSpPr>
              <a:spLocks/>
            </p:cNvSpPr>
            <p:nvPr/>
          </p:nvSpPr>
          <p:spPr bwMode="auto">
            <a:xfrm>
              <a:off x="3100" y="1872"/>
              <a:ext cx="58" cy="178"/>
            </a:xfrm>
            <a:custGeom>
              <a:avLst/>
              <a:gdLst>
                <a:gd name="T0" fmla="*/ 58 w 58"/>
                <a:gd name="T1" fmla="*/ 90 h 178"/>
                <a:gd name="T2" fmla="*/ 56 w 58"/>
                <a:gd name="T3" fmla="*/ 116 h 178"/>
                <a:gd name="T4" fmla="*/ 52 w 58"/>
                <a:gd name="T5" fmla="*/ 142 h 178"/>
                <a:gd name="T6" fmla="*/ 46 w 58"/>
                <a:gd name="T7" fmla="*/ 160 h 178"/>
                <a:gd name="T8" fmla="*/ 38 w 58"/>
                <a:gd name="T9" fmla="*/ 172 h 178"/>
                <a:gd name="T10" fmla="*/ 28 w 58"/>
                <a:gd name="T11" fmla="*/ 178 h 178"/>
                <a:gd name="T12" fmla="*/ 20 w 58"/>
                <a:gd name="T13" fmla="*/ 172 h 178"/>
                <a:gd name="T14" fmla="*/ 12 w 58"/>
                <a:gd name="T15" fmla="*/ 160 h 178"/>
                <a:gd name="T16" fmla="*/ 6 w 58"/>
                <a:gd name="T17" fmla="*/ 142 h 178"/>
                <a:gd name="T18" fmla="*/ 0 w 58"/>
                <a:gd name="T19" fmla="*/ 116 h 178"/>
                <a:gd name="T20" fmla="*/ 0 w 58"/>
                <a:gd name="T21" fmla="*/ 90 h 178"/>
                <a:gd name="T22" fmla="*/ 0 w 58"/>
                <a:gd name="T23" fmla="*/ 62 h 178"/>
                <a:gd name="T24" fmla="*/ 6 w 58"/>
                <a:gd name="T25" fmla="*/ 36 h 178"/>
                <a:gd name="T26" fmla="*/ 12 w 58"/>
                <a:gd name="T27" fmla="*/ 18 h 178"/>
                <a:gd name="T28" fmla="*/ 20 w 58"/>
                <a:gd name="T29" fmla="*/ 6 h 178"/>
                <a:gd name="T30" fmla="*/ 28 w 58"/>
                <a:gd name="T31" fmla="*/ 0 h 178"/>
                <a:gd name="T32" fmla="*/ 38 w 58"/>
                <a:gd name="T33" fmla="*/ 6 h 178"/>
                <a:gd name="T34" fmla="*/ 46 w 58"/>
                <a:gd name="T35" fmla="*/ 18 h 178"/>
                <a:gd name="T36" fmla="*/ 52 w 58"/>
                <a:gd name="T37" fmla="*/ 36 h 178"/>
                <a:gd name="T38" fmla="*/ 56 w 58"/>
                <a:gd name="T39" fmla="*/ 62 h 178"/>
                <a:gd name="T40" fmla="*/ 58 w 58"/>
                <a:gd name="T41" fmla="*/ 90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78"/>
                <a:gd name="T65" fmla="*/ 58 w 58"/>
                <a:gd name="T66" fmla="*/ 178 h 17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78">
                  <a:moveTo>
                    <a:pt x="58" y="90"/>
                  </a:moveTo>
                  <a:lnTo>
                    <a:pt x="56" y="116"/>
                  </a:lnTo>
                  <a:lnTo>
                    <a:pt x="52" y="142"/>
                  </a:lnTo>
                  <a:lnTo>
                    <a:pt x="46" y="160"/>
                  </a:lnTo>
                  <a:lnTo>
                    <a:pt x="38" y="172"/>
                  </a:lnTo>
                  <a:lnTo>
                    <a:pt x="28" y="178"/>
                  </a:lnTo>
                  <a:lnTo>
                    <a:pt x="20" y="172"/>
                  </a:lnTo>
                  <a:lnTo>
                    <a:pt x="12" y="160"/>
                  </a:lnTo>
                  <a:lnTo>
                    <a:pt x="6" y="142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0" y="62"/>
                  </a:lnTo>
                  <a:lnTo>
                    <a:pt x="6" y="36"/>
                  </a:lnTo>
                  <a:lnTo>
                    <a:pt x="12" y="18"/>
                  </a:lnTo>
                  <a:lnTo>
                    <a:pt x="20" y="6"/>
                  </a:lnTo>
                  <a:lnTo>
                    <a:pt x="28" y="0"/>
                  </a:lnTo>
                  <a:lnTo>
                    <a:pt x="38" y="6"/>
                  </a:lnTo>
                  <a:lnTo>
                    <a:pt x="46" y="18"/>
                  </a:lnTo>
                  <a:lnTo>
                    <a:pt x="52" y="36"/>
                  </a:lnTo>
                  <a:lnTo>
                    <a:pt x="56" y="62"/>
                  </a:lnTo>
                  <a:lnTo>
                    <a:pt x="58" y="90"/>
                  </a:lnTo>
                  <a:close/>
                </a:path>
              </a:pathLst>
            </a:custGeom>
            <a:solidFill>
              <a:srgbClr val="FF4040"/>
            </a:solidFill>
            <a:ln w="0">
              <a:solidFill>
                <a:srgbClr val="FF404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6" name="Line 86"/>
            <p:cNvSpPr>
              <a:spLocks noChangeShapeType="1"/>
            </p:cNvSpPr>
            <p:nvPr/>
          </p:nvSpPr>
          <p:spPr bwMode="auto">
            <a:xfrm flipH="1">
              <a:off x="904" y="1962"/>
              <a:ext cx="44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7" name="Line 87"/>
            <p:cNvSpPr>
              <a:spLocks noChangeShapeType="1"/>
            </p:cNvSpPr>
            <p:nvPr/>
          </p:nvSpPr>
          <p:spPr bwMode="auto">
            <a:xfrm>
              <a:off x="1346" y="1962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8" name="Line 88"/>
            <p:cNvSpPr>
              <a:spLocks noChangeShapeType="1"/>
            </p:cNvSpPr>
            <p:nvPr/>
          </p:nvSpPr>
          <p:spPr bwMode="auto">
            <a:xfrm>
              <a:off x="1404" y="1962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9" name="Line 89"/>
            <p:cNvSpPr>
              <a:spLocks noChangeShapeType="1"/>
            </p:cNvSpPr>
            <p:nvPr/>
          </p:nvSpPr>
          <p:spPr bwMode="auto">
            <a:xfrm>
              <a:off x="1464" y="1962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90" name="Line 90"/>
            <p:cNvSpPr>
              <a:spLocks noChangeShapeType="1"/>
            </p:cNvSpPr>
            <p:nvPr/>
          </p:nvSpPr>
          <p:spPr bwMode="auto">
            <a:xfrm>
              <a:off x="1522" y="1962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91" name="Line 91"/>
            <p:cNvSpPr>
              <a:spLocks noChangeShapeType="1"/>
            </p:cNvSpPr>
            <p:nvPr/>
          </p:nvSpPr>
          <p:spPr bwMode="auto">
            <a:xfrm>
              <a:off x="1582" y="1962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92" name="Freeform 92"/>
            <p:cNvSpPr>
              <a:spLocks/>
            </p:cNvSpPr>
            <p:nvPr/>
          </p:nvSpPr>
          <p:spPr bwMode="auto">
            <a:xfrm>
              <a:off x="1346" y="1518"/>
              <a:ext cx="486" cy="1004"/>
            </a:xfrm>
            <a:custGeom>
              <a:avLst/>
              <a:gdLst>
                <a:gd name="T0" fmla="*/ 0 w 486"/>
                <a:gd name="T1" fmla="*/ 148 h 1004"/>
                <a:gd name="T2" fmla="*/ 486 w 486"/>
                <a:gd name="T3" fmla="*/ 0 h 1004"/>
                <a:gd name="T4" fmla="*/ 486 w 486"/>
                <a:gd name="T5" fmla="*/ 664 h 1004"/>
                <a:gd name="T6" fmla="*/ 0 w 486"/>
                <a:gd name="T7" fmla="*/ 1004 h 1004"/>
                <a:gd name="T8" fmla="*/ 0 w 486"/>
                <a:gd name="T9" fmla="*/ 148 h 10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"/>
                <a:gd name="T16" fmla="*/ 0 h 1004"/>
                <a:gd name="T17" fmla="*/ 486 w 486"/>
                <a:gd name="T18" fmla="*/ 1004 h 10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" h="1004">
                  <a:moveTo>
                    <a:pt x="0" y="148"/>
                  </a:moveTo>
                  <a:lnTo>
                    <a:pt x="486" y="0"/>
                  </a:lnTo>
                  <a:lnTo>
                    <a:pt x="486" y="664"/>
                  </a:lnTo>
                  <a:lnTo>
                    <a:pt x="0" y="1004"/>
                  </a:lnTo>
                  <a:lnTo>
                    <a:pt x="0" y="14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93" name="Line 93"/>
            <p:cNvSpPr>
              <a:spLocks noChangeShapeType="1"/>
            </p:cNvSpPr>
            <p:nvPr/>
          </p:nvSpPr>
          <p:spPr bwMode="auto">
            <a:xfrm>
              <a:off x="4440" y="1962"/>
              <a:ext cx="41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94" name="Freeform 94"/>
            <p:cNvSpPr>
              <a:spLocks/>
            </p:cNvSpPr>
            <p:nvPr/>
          </p:nvSpPr>
          <p:spPr bwMode="auto">
            <a:xfrm>
              <a:off x="2892" y="1490"/>
              <a:ext cx="458" cy="1076"/>
            </a:xfrm>
            <a:custGeom>
              <a:avLst/>
              <a:gdLst>
                <a:gd name="T0" fmla="*/ 0 w 458"/>
                <a:gd name="T1" fmla="*/ 102 h 1076"/>
                <a:gd name="T2" fmla="*/ 458 w 458"/>
                <a:gd name="T3" fmla="*/ 0 h 1076"/>
                <a:gd name="T4" fmla="*/ 458 w 458"/>
                <a:gd name="T5" fmla="*/ 840 h 1076"/>
                <a:gd name="T6" fmla="*/ 0 w 458"/>
                <a:gd name="T7" fmla="*/ 1076 h 1076"/>
                <a:gd name="T8" fmla="*/ 0 w 458"/>
                <a:gd name="T9" fmla="*/ 102 h 10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8"/>
                <a:gd name="T16" fmla="*/ 0 h 1076"/>
                <a:gd name="T17" fmla="*/ 458 w 458"/>
                <a:gd name="T18" fmla="*/ 1076 h 10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8" h="1076">
                  <a:moveTo>
                    <a:pt x="0" y="102"/>
                  </a:moveTo>
                  <a:lnTo>
                    <a:pt x="458" y="0"/>
                  </a:lnTo>
                  <a:lnTo>
                    <a:pt x="458" y="840"/>
                  </a:lnTo>
                  <a:lnTo>
                    <a:pt x="0" y="1076"/>
                  </a:lnTo>
                  <a:lnTo>
                    <a:pt x="0" y="10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95" name="Freeform 95"/>
            <p:cNvSpPr>
              <a:spLocks/>
            </p:cNvSpPr>
            <p:nvPr/>
          </p:nvSpPr>
          <p:spPr bwMode="auto">
            <a:xfrm>
              <a:off x="4220" y="1416"/>
              <a:ext cx="486" cy="1150"/>
            </a:xfrm>
            <a:custGeom>
              <a:avLst/>
              <a:gdLst>
                <a:gd name="T0" fmla="*/ 0 w 486"/>
                <a:gd name="T1" fmla="*/ 176 h 1150"/>
                <a:gd name="T2" fmla="*/ 486 w 486"/>
                <a:gd name="T3" fmla="*/ 0 h 1150"/>
                <a:gd name="T4" fmla="*/ 486 w 486"/>
                <a:gd name="T5" fmla="*/ 766 h 1150"/>
                <a:gd name="T6" fmla="*/ 0 w 486"/>
                <a:gd name="T7" fmla="*/ 1150 h 1150"/>
                <a:gd name="T8" fmla="*/ 0 w 486"/>
                <a:gd name="T9" fmla="*/ 176 h 1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"/>
                <a:gd name="T16" fmla="*/ 0 h 1150"/>
                <a:gd name="T17" fmla="*/ 486 w 486"/>
                <a:gd name="T18" fmla="*/ 1150 h 1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" h="1150">
                  <a:moveTo>
                    <a:pt x="0" y="176"/>
                  </a:moveTo>
                  <a:lnTo>
                    <a:pt x="486" y="0"/>
                  </a:lnTo>
                  <a:lnTo>
                    <a:pt x="486" y="766"/>
                  </a:lnTo>
                  <a:lnTo>
                    <a:pt x="0" y="1150"/>
                  </a:lnTo>
                  <a:lnTo>
                    <a:pt x="0" y="17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96" name="Line 96"/>
            <p:cNvSpPr>
              <a:spLocks noChangeShapeType="1"/>
            </p:cNvSpPr>
            <p:nvPr/>
          </p:nvSpPr>
          <p:spPr bwMode="auto">
            <a:xfrm>
              <a:off x="2598" y="1962"/>
              <a:ext cx="29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97" name="Line 97"/>
            <p:cNvSpPr>
              <a:spLocks noChangeShapeType="1"/>
            </p:cNvSpPr>
            <p:nvPr/>
          </p:nvSpPr>
          <p:spPr bwMode="auto">
            <a:xfrm>
              <a:off x="3128" y="1962"/>
              <a:ext cx="4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98" name="Line 98"/>
            <p:cNvSpPr>
              <a:spLocks noChangeShapeType="1"/>
            </p:cNvSpPr>
            <p:nvPr/>
          </p:nvSpPr>
          <p:spPr bwMode="auto">
            <a:xfrm>
              <a:off x="3778" y="1962"/>
              <a:ext cx="44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99" name="Freeform 99"/>
            <p:cNvSpPr>
              <a:spLocks/>
            </p:cNvSpPr>
            <p:nvPr/>
          </p:nvSpPr>
          <p:spPr bwMode="auto">
            <a:xfrm>
              <a:off x="3556" y="1460"/>
              <a:ext cx="458" cy="1090"/>
            </a:xfrm>
            <a:custGeom>
              <a:avLst/>
              <a:gdLst>
                <a:gd name="T0" fmla="*/ 0 w 458"/>
                <a:gd name="T1" fmla="*/ 132 h 1090"/>
                <a:gd name="T2" fmla="*/ 458 w 458"/>
                <a:gd name="T3" fmla="*/ 0 h 1090"/>
                <a:gd name="T4" fmla="*/ 458 w 458"/>
                <a:gd name="T5" fmla="*/ 810 h 1090"/>
                <a:gd name="T6" fmla="*/ 0 w 458"/>
                <a:gd name="T7" fmla="*/ 1090 h 1090"/>
                <a:gd name="T8" fmla="*/ 0 w 458"/>
                <a:gd name="T9" fmla="*/ 132 h 10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8"/>
                <a:gd name="T16" fmla="*/ 0 h 1090"/>
                <a:gd name="T17" fmla="*/ 458 w 458"/>
                <a:gd name="T18" fmla="*/ 1090 h 10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8" h="1090">
                  <a:moveTo>
                    <a:pt x="0" y="132"/>
                  </a:moveTo>
                  <a:lnTo>
                    <a:pt x="458" y="0"/>
                  </a:lnTo>
                  <a:lnTo>
                    <a:pt x="458" y="810"/>
                  </a:lnTo>
                  <a:lnTo>
                    <a:pt x="0" y="1090"/>
                  </a:lnTo>
                  <a:lnTo>
                    <a:pt x="0" y="13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00" name="Freeform 100"/>
            <p:cNvSpPr>
              <a:spLocks noEditPoints="1"/>
            </p:cNvSpPr>
            <p:nvPr/>
          </p:nvSpPr>
          <p:spPr bwMode="auto">
            <a:xfrm>
              <a:off x="3168" y="1204"/>
              <a:ext cx="46" cy="66"/>
            </a:xfrm>
            <a:custGeom>
              <a:avLst/>
              <a:gdLst>
                <a:gd name="T0" fmla="*/ 14 w 46"/>
                <a:gd name="T1" fmla="*/ 0 h 66"/>
                <a:gd name="T2" fmla="*/ 16 w 46"/>
                <a:gd name="T3" fmla="*/ 10 h 66"/>
                <a:gd name="T4" fmla="*/ 22 w 46"/>
                <a:gd name="T5" fmla="*/ 2 h 66"/>
                <a:gd name="T6" fmla="*/ 30 w 46"/>
                <a:gd name="T7" fmla="*/ 0 h 66"/>
                <a:gd name="T8" fmla="*/ 40 w 46"/>
                <a:gd name="T9" fmla="*/ 4 h 66"/>
                <a:gd name="T10" fmla="*/ 46 w 46"/>
                <a:gd name="T11" fmla="*/ 14 h 66"/>
                <a:gd name="T12" fmla="*/ 46 w 46"/>
                <a:gd name="T13" fmla="*/ 28 h 66"/>
                <a:gd name="T14" fmla="*/ 40 w 46"/>
                <a:gd name="T15" fmla="*/ 40 h 66"/>
                <a:gd name="T16" fmla="*/ 32 w 46"/>
                <a:gd name="T17" fmla="*/ 46 h 66"/>
                <a:gd name="T18" fmla="*/ 22 w 46"/>
                <a:gd name="T19" fmla="*/ 46 h 66"/>
                <a:gd name="T20" fmla="*/ 18 w 46"/>
                <a:gd name="T21" fmla="*/ 44 h 66"/>
                <a:gd name="T22" fmla="*/ 16 w 46"/>
                <a:gd name="T23" fmla="*/ 56 h 66"/>
                <a:gd name="T24" fmla="*/ 16 w 46"/>
                <a:gd name="T25" fmla="*/ 62 h 66"/>
                <a:gd name="T26" fmla="*/ 18 w 46"/>
                <a:gd name="T27" fmla="*/ 64 h 66"/>
                <a:gd name="T28" fmla="*/ 22 w 46"/>
                <a:gd name="T29" fmla="*/ 66 h 66"/>
                <a:gd name="T30" fmla="*/ 0 w 46"/>
                <a:gd name="T31" fmla="*/ 66 h 66"/>
                <a:gd name="T32" fmla="*/ 0 w 46"/>
                <a:gd name="T33" fmla="*/ 66 h 66"/>
                <a:gd name="T34" fmla="*/ 6 w 46"/>
                <a:gd name="T35" fmla="*/ 64 h 66"/>
                <a:gd name="T36" fmla="*/ 6 w 46"/>
                <a:gd name="T37" fmla="*/ 62 h 66"/>
                <a:gd name="T38" fmla="*/ 8 w 46"/>
                <a:gd name="T39" fmla="*/ 56 h 66"/>
                <a:gd name="T40" fmla="*/ 8 w 46"/>
                <a:gd name="T41" fmla="*/ 10 h 66"/>
                <a:gd name="T42" fmla="*/ 6 w 46"/>
                <a:gd name="T43" fmla="*/ 6 h 66"/>
                <a:gd name="T44" fmla="*/ 6 w 46"/>
                <a:gd name="T45" fmla="*/ 6 h 66"/>
                <a:gd name="T46" fmla="*/ 2 w 46"/>
                <a:gd name="T47" fmla="*/ 6 h 66"/>
                <a:gd name="T48" fmla="*/ 2 w 46"/>
                <a:gd name="T49" fmla="*/ 4 h 66"/>
                <a:gd name="T50" fmla="*/ 16 w 46"/>
                <a:gd name="T51" fmla="*/ 28 h 66"/>
                <a:gd name="T52" fmla="*/ 16 w 46"/>
                <a:gd name="T53" fmla="*/ 36 h 66"/>
                <a:gd name="T54" fmla="*/ 20 w 46"/>
                <a:gd name="T55" fmla="*/ 40 h 66"/>
                <a:gd name="T56" fmla="*/ 26 w 46"/>
                <a:gd name="T57" fmla="*/ 42 h 66"/>
                <a:gd name="T58" fmla="*/ 34 w 46"/>
                <a:gd name="T59" fmla="*/ 38 h 66"/>
                <a:gd name="T60" fmla="*/ 38 w 46"/>
                <a:gd name="T61" fmla="*/ 26 h 66"/>
                <a:gd name="T62" fmla="*/ 36 w 46"/>
                <a:gd name="T63" fmla="*/ 14 h 66"/>
                <a:gd name="T64" fmla="*/ 30 w 46"/>
                <a:gd name="T65" fmla="*/ 8 h 66"/>
                <a:gd name="T66" fmla="*/ 24 w 46"/>
                <a:gd name="T67" fmla="*/ 8 h 66"/>
                <a:gd name="T68" fmla="*/ 18 w 46"/>
                <a:gd name="T69" fmla="*/ 10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"/>
                <a:gd name="T106" fmla="*/ 0 h 66"/>
                <a:gd name="T107" fmla="*/ 46 w 46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" h="66">
                  <a:moveTo>
                    <a:pt x="2" y="4"/>
                  </a:moveTo>
                  <a:lnTo>
                    <a:pt x="14" y="0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18" y="6"/>
                  </a:lnTo>
                  <a:lnTo>
                    <a:pt x="22" y="2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14"/>
                  </a:lnTo>
                  <a:lnTo>
                    <a:pt x="46" y="22"/>
                  </a:lnTo>
                  <a:lnTo>
                    <a:pt x="46" y="28"/>
                  </a:lnTo>
                  <a:lnTo>
                    <a:pt x="44" y="34"/>
                  </a:lnTo>
                  <a:lnTo>
                    <a:pt x="40" y="40"/>
                  </a:lnTo>
                  <a:lnTo>
                    <a:pt x="36" y="42"/>
                  </a:lnTo>
                  <a:lnTo>
                    <a:pt x="32" y="46"/>
                  </a:lnTo>
                  <a:lnTo>
                    <a:pt x="26" y="46"/>
                  </a:lnTo>
                  <a:lnTo>
                    <a:pt x="22" y="46"/>
                  </a:lnTo>
                  <a:lnTo>
                    <a:pt x="20" y="44"/>
                  </a:lnTo>
                  <a:lnTo>
                    <a:pt x="18" y="44"/>
                  </a:lnTo>
                  <a:lnTo>
                    <a:pt x="16" y="42"/>
                  </a:lnTo>
                  <a:lnTo>
                    <a:pt x="16" y="56"/>
                  </a:lnTo>
                  <a:lnTo>
                    <a:pt x="16" y="60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20" y="64"/>
                  </a:lnTo>
                  <a:lnTo>
                    <a:pt x="22" y="66"/>
                  </a:lnTo>
                  <a:lnTo>
                    <a:pt x="0" y="66"/>
                  </a:lnTo>
                  <a:lnTo>
                    <a:pt x="2" y="64"/>
                  </a:lnTo>
                  <a:lnTo>
                    <a:pt x="6" y="64"/>
                  </a:lnTo>
                  <a:lnTo>
                    <a:pt x="6" y="62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8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close/>
                  <a:moveTo>
                    <a:pt x="16" y="12"/>
                  </a:moveTo>
                  <a:lnTo>
                    <a:pt x="16" y="28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8" y="38"/>
                  </a:lnTo>
                  <a:lnTo>
                    <a:pt x="20" y="40"/>
                  </a:lnTo>
                  <a:lnTo>
                    <a:pt x="22" y="42"/>
                  </a:lnTo>
                  <a:lnTo>
                    <a:pt x="26" y="42"/>
                  </a:lnTo>
                  <a:lnTo>
                    <a:pt x="30" y="42"/>
                  </a:lnTo>
                  <a:lnTo>
                    <a:pt x="34" y="38"/>
                  </a:lnTo>
                  <a:lnTo>
                    <a:pt x="36" y="34"/>
                  </a:lnTo>
                  <a:lnTo>
                    <a:pt x="38" y="26"/>
                  </a:lnTo>
                  <a:lnTo>
                    <a:pt x="38" y="20"/>
                  </a:lnTo>
                  <a:lnTo>
                    <a:pt x="36" y="14"/>
                  </a:lnTo>
                  <a:lnTo>
                    <a:pt x="34" y="10"/>
                  </a:lnTo>
                  <a:lnTo>
                    <a:pt x="30" y="8"/>
                  </a:lnTo>
                  <a:lnTo>
                    <a:pt x="26" y="6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18" y="10"/>
                  </a:lnTo>
                  <a:lnTo>
                    <a:pt x="16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01" name="Freeform 101"/>
            <p:cNvSpPr>
              <a:spLocks noEditPoints="1"/>
            </p:cNvSpPr>
            <p:nvPr/>
          </p:nvSpPr>
          <p:spPr bwMode="auto">
            <a:xfrm>
              <a:off x="3222" y="1180"/>
              <a:ext cx="20" cy="68"/>
            </a:xfrm>
            <a:custGeom>
              <a:avLst/>
              <a:gdLst>
                <a:gd name="T0" fmla="*/ 10 w 20"/>
                <a:gd name="T1" fmla="*/ 0 h 68"/>
                <a:gd name="T2" fmla="*/ 12 w 20"/>
                <a:gd name="T3" fmla="*/ 0 h 68"/>
                <a:gd name="T4" fmla="*/ 14 w 20"/>
                <a:gd name="T5" fmla="*/ 2 h 68"/>
                <a:gd name="T6" fmla="*/ 14 w 20"/>
                <a:gd name="T7" fmla="*/ 4 h 68"/>
                <a:gd name="T8" fmla="*/ 14 w 20"/>
                <a:gd name="T9" fmla="*/ 6 h 68"/>
                <a:gd name="T10" fmla="*/ 14 w 20"/>
                <a:gd name="T11" fmla="*/ 8 h 68"/>
                <a:gd name="T12" fmla="*/ 14 w 20"/>
                <a:gd name="T13" fmla="*/ 10 h 68"/>
                <a:gd name="T14" fmla="*/ 12 w 20"/>
                <a:gd name="T15" fmla="*/ 10 h 68"/>
                <a:gd name="T16" fmla="*/ 10 w 20"/>
                <a:gd name="T17" fmla="*/ 12 h 68"/>
                <a:gd name="T18" fmla="*/ 6 w 20"/>
                <a:gd name="T19" fmla="*/ 10 h 68"/>
                <a:gd name="T20" fmla="*/ 6 w 20"/>
                <a:gd name="T21" fmla="*/ 10 h 68"/>
                <a:gd name="T22" fmla="*/ 4 w 20"/>
                <a:gd name="T23" fmla="*/ 8 h 68"/>
                <a:gd name="T24" fmla="*/ 4 w 20"/>
                <a:gd name="T25" fmla="*/ 6 h 68"/>
                <a:gd name="T26" fmla="*/ 4 w 20"/>
                <a:gd name="T27" fmla="*/ 4 h 68"/>
                <a:gd name="T28" fmla="*/ 6 w 20"/>
                <a:gd name="T29" fmla="*/ 2 h 68"/>
                <a:gd name="T30" fmla="*/ 6 w 20"/>
                <a:gd name="T31" fmla="*/ 0 h 68"/>
                <a:gd name="T32" fmla="*/ 10 w 20"/>
                <a:gd name="T33" fmla="*/ 0 h 68"/>
                <a:gd name="T34" fmla="*/ 14 w 20"/>
                <a:gd name="T35" fmla="*/ 24 h 68"/>
                <a:gd name="T36" fmla="*/ 14 w 20"/>
                <a:gd name="T37" fmla="*/ 58 h 68"/>
                <a:gd name="T38" fmla="*/ 14 w 20"/>
                <a:gd name="T39" fmla="*/ 62 h 68"/>
                <a:gd name="T40" fmla="*/ 14 w 20"/>
                <a:gd name="T41" fmla="*/ 64 h 68"/>
                <a:gd name="T42" fmla="*/ 14 w 20"/>
                <a:gd name="T43" fmla="*/ 66 h 68"/>
                <a:gd name="T44" fmla="*/ 16 w 20"/>
                <a:gd name="T45" fmla="*/ 66 h 68"/>
                <a:gd name="T46" fmla="*/ 18 w 20"/>
                <a:gd name="T47" fmla="*/ 68 h 68"/>
                <a:gd name="T48" fmla="*/ 20 w 20"/>
                <a:gd name="T49" fmla="*/ 68 h 68"/>
                <a:gd name="T50" fmla="*/ 20 w 20"/>
                <a:gd name="T51" fmla="*/ 68 h 68"/>
                <a:gd name="T52" fmla="*/ 0 w 20"/>
                <a:gd name="T53" fmla="*/ 68 h 68"/>
                <a:gd name="T54" fmla="*/ 0 w 20"/>
                <a:gd name="T55" fmla="*/ 68 h 68"/>
                <a:gd name="T56" fmla="*/ 2 w 20"/>
                <a:gd name="T57" fmla="*/ 68 h 68"/>
                <a:gd name="T58" fmla="*/ 4 w 20"/>
                <a:gd name="T59" fmla="*/ 66 h 68"/>
                <a:gd name="T60" fmla="*/ 4 w 20"/>
                <a:gd name="T61" fmla="*/ 66 h 68"/>
                <a:gd name="T62" fmla="*/ 4 w 20"/>
                <a:gd name="T63" fmla="*/ 64 h 68"/>
                <a:gd name="T64" fmla="*/ 6 w 20"/>
                <a:gd name="T65" fmla="*/ 62 h 68"/>
                <a:gd name="T66" fmla="*/ 6 w 20"/>
                <a:gd name="T67" fmla="*/ 58 h 68"/>
                <a:gd name="T68" fmla="*/ 6 w 20"/>
                <a:gd name="T69" fmla="*/ 42 h 68"/>
                <a:gd name="T70" fmla="*/ 6 w 20"/>
                <a:gd name="T71" fmla="*/ 36 h 68"/>
                <a:gd name="T72" fmla="*/ 6 w 20"/>
                <a:gd name="T73" fmla="*/ 32 h 68"/>
                <a:gd name="T74" fmla="*/ 4 w 20"/>
                <a:gd name="T75" fmla="*/ 30 h 68"/>
                <a:gd name="T76" fmla="*/ 4 w 20"/>
                <a:gd name="T77" fmla="*/ 30 h 68"/>
                <a:gd name="T78" fmla="*/ 4 w 20"/>
                <a:gd name="T79" fmla="*/ 30 h 68"/>
                <a:gd name="T80" fmla="*/ 2 w 20"/>
                <a:gd name="T81" fmla="*/ 30 h 68"/>
                <a:gd name="T82" fmla="*/ 2 w 20"/>
                <a:gd name="T83" fmla="*/ 30 h 68"/>
                <a:gd name="T84" fmla="*/ 0 w 20"/>
                <a:gd name="T85" fmla="*/ 30 h 68"/>
                <a:gd name="T86" fmla="*/ 0 w 20"/>
                <a:gd name="T87" fmla="*/ 28 h 68"/>
                <a:gd name="T88" fmla="*/ 12 w 20"/>
                <a:gd name="T89" fmla="*/ 24 h 68"/>
                <a:gd name="T90" fmla="*/ 14 w 20"/>
                <a:gd name="T91" fmla="*/ 24 h 6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0"/>
                <a:gd name="T139" fmla="*/ 0 h 68"/>
                <a:gd name="T140" fmla="*/ 20 w 20"/>
                <a:gd name="T141" fmla="*/ 68 h 6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0" h="68">
                  <a:moveTo>
                    <a:pt x="10" y="0"/>
                  </a:moveTo>
                  <a:lnTo>
                    <a:pt x="12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6" y="10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10" y="0"/>
                  </a:lnTo>
                  <a:close/>
                  <a:moveTo>
                    <a:pt x="14" y="24"/>
                  </a:moveTo>
                  <a:lnTo>
                    <a:pt x="14" y="58"/>
                  </a:lnTo>
                  <a:lnTo>
                    <a:pt x="14" y="62"/>
                  </a:lnTo>
                  <a:lnTo>
                    <a:pt x="14" y="64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8" y="68"/>
                  </a:lnTo>
                  <a:lnTo>
                    <a:pt x="20" y="68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4" y="66"/>
                  </a:lnTo>
                  <a:lnTo>
                    <a:pt x="4" y="64"/>
                  </a:lnTo>
                  <a:lnTo>
                    <a:pt x="6" y="62"/>
                  </a:lnTo>
                  <a:lnTo>
                    <a:pt x="6" y="58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6" y="32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12" y="24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02" name="Freeform 102"/>
            <p:cNvSpPr>
              <a:spLocks noEditPoints="1"/>
            </p:cNvSpPr>
            <p:nvPr/>
          </p:nvSpPr>
          <p:spPr bwMode="auto">
            <a:xfrm>
              <a:off x="3248" y="1204"/>
              <a:ext cx="42" cy="46"/>
            </a:xfrm>
            <a:custGeom>
              <a:avLst/>
              <a:gdLst>
                <a:gd name="T0" fmla="*/ 20 w 42"/>
                <a:gd name="T1" fmla="*/ 0 h 46"/>
                <a:gd name="T2" fmla="*/ 28 w 42"/>
                <a:gd name="T3" fmla="*/ 0 h 46"/>
                <a:gd name="T4" fmla="*/ 32 w 42"/>
                <a:gd name="T5" fmla="*/ 2 h 46"/>
                <a:gd name="T6" fmla="*/ 36 w 42"/>
                <a:gd name="T7" fmla="*/ 8 h 46"/>
                <a:gd name="T8" fmla="*/ 40 w 42"/>
                <a:gd name="T9" fmla="*/ 14 h 46"/>
                <a:gd name="T10" fmla="*/ 42 w 42"/>
                <a:gd name="T11" fmla="*/ 22 h 46"/>
                <a:gd name="T12" fmla="*/ 42 w 42"/>
                <a:gd name="T13" fmla="*/ 28 h 46"/>
                <a:gd name="T14" fmla="*/ 40 w 42"/>
                <a:gd name="T15" fmla="*/ 34 h 46"/>
                <a:gd name="T16" fmla="*/ 36 w 42"/>
                <a:gd name="T17" fmla="*/ 38 h 46"/>
                <a:gd name="T18" fmla="*/ 32 w 42"/>
                <a:gd name="T19" fmla="*/ 42 h 46"/>
                <a:gd name="T20" fmla="*/ 26 w 42"/>
                <a:gd name="T21" fmla="*/ 44 h 46"/>
                <a:gd name="T22" fmla="*/ 20 w 42"/>
                <a:gd name="T23" fmla="*/ 46 h 46"/>
                <a:gd name="T24" fmla="*/ 14 w 42"/>
                <a:gd name="T25" fmla="*/ 44 h 46"/>
                <a:gd name="T26" fmla="*/ 10 w 42"/>
                <a:gd name="T27" fmla="*/ 42 h 46"/>
                <a:gd name="T28" fmla="*/ 4 w 42"/>
                <a:gd name="T29" fmla="*/ 38 h 46"/>
                <a:gd name="T30" fmla="*/ 2 w 42"/>
                <a:gd name="T31" fmla="*/ 30 h 46"/>
                <a:gd name="T32" fmla="*/ 0 w 42"/>
                <a:gd name="T33" fmla="*/ 24 h 46"/>
                <a:gd name="T34" fmla="*/ 0 w 42"/>
                <a:gd name="T35" fmla="*/ 18 h 46"/>
                <a:gd name="T36" fmla="*/ 2 w 42"/>
                <a:gd name="T37" fmla="*/ 12 h 46"/>
                <a:gd name="T38" fmla="*/ 6 w 42"/>
                <a:gd name="T39" fmla="*/ 6 h 46"/>
                <a:gd name="T40" fmla="*/ 10 w 42"/>
                <a:gd name="T41" fmla="*/ 2 h 46"/>
                <a:gd name="T42" fmla="*/ 16 w 42"/>
                <a:gd name="T43" fmla="*/ 0 h 46"/>
                <a:gd name="T44" fmla="*/ 20 w 42"/>
                <a:gd name="T45" fmla="*/ 0 h 46"/>
                <a:gd name="T46" fmla="*/ 20 w 42"/>
                <a:gd name="T47" fmla="*/ 2 h 46"/>
                <a:gd name="T48" fmla="*/ 16 w 42"/>
                <a:gd name="T49" fmla="*/ 4 h 46"/>
                <a:gd name="T50" fmla="*/ 14 w 42"/>
                <a:gd name="T51" fmla="*/ 4 h 46"/>
                <a:gd name="T52" fmla="*/ 12 w 42"/>
                <a:gd name="T53" fmla="*/ 6 h 46"/>
                <a:gd name="T54" fmla="*/ 10 w 42"/>
                <a:gd name="T55" fmla="*/ 10 h 46"/>
                <a:gd name="T56" fmla="*/ 8 w 42"/>
                <a:gd name="T57" fmla="*/ 14 h 46"/>
                <a:gd name="T58" fmla="*/ 8 w 42"/>
                <a:gd name="T59" fmla="*/ 20 h 46"/>
                <a:gd name="T60" fmla="*/ 10 w 42"/>
                <a:gd name="T61" fmla="*/ 28 h 46"/>
                <a:gd name="T62" fmla="*/ 12 w 42"/>
                <a:gd name="T63" fmla="*/ 36 h 46"/>
                <a:gd name="T64" fmla="*/ 16 w 42"/>
                <a:gd name="T65" fmla="*/ 40 h 46"/>
                <a:gd name="T66" fmla="*/ 18 w 42"/>
                <a:gd name="T67" fmla="*/ 42 h 46"/>
                <a:gd name="T68" fmla="*/ 22 w 42"/>
                <a:gd name="T69" fmla="*/ 42 h 46"/>
                <a:gd name="T70" fmla="*/ 26 w 42"/>
                <a:gd name="T71" fmla="*/ 42 h 46"/>
                <a:gd name="T72" fmla="*/ 30 w 42"/>
                <a:gd name="T73" fmla="*/ 38 h 46"/>
                <a:gd name="T74" fmla="*/ 32 w 42"/>
                <a:gd name="T75" fmla="*/ 36 h 46"/>
                <a:gd name="T76" fmla="*/ 34 w 42"/>
                <a:gd name="T77" fmla="*/ 32 h 46"/>
                <a:gd name="T78" fmla="*/ 34 w 42"/>
                <a:gd name="T79" fmla="*/ 26 h 46"/>
                <a:gd name="T80" fmla="*/ 34 w 42"/>
                <a:gd name="T81" fmla="*/ 18 h 46"/>
                <a:gd name="T82" fmla="*/ 32 w 42"/>
                <a:gd name="T83" fmla="*/ 12 h 46"/>
                <a:gd name="T84" fmla="*/ 28 w 42"/>
                <a:gd name="T85" fmla="*/ 8 h 46"/>
                <a:gd name="T86" fmla="*/ 24 w 42"/>
                <a:gd name="T87" fmla="*/ 4 h 46"/>
                <a:gd name="T88" fmla="*/ 20 w 42"/>
                <a:gd name="T89" fmla="*/ 2 h 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2"/>
                <a:gd name="T136" fmla="*/ 0 h 46"/>
                <a:gd name="T137" fmla="*/ 42 w 42"/>
                <a:gd name="T138" fmla="*/ 46 h 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2" h="46">
                  <a:moveTo>
                    <a:pt x="20" y="0"/>
                  </a:moveTo>
                  <a:lnTo>
                    <a:pt x="28" y="0"/>
                  </a:lnTo>
                  <a:lnTo>
                    <a:pt x="32" y="2"/>
                  </a:lnTo>
                  <a:lnTo>
                    <a:pt x="36" y="8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0" y="34"/>
                  </a:lnTo>
                  <a:lnTo>
                    <a:pt x="36" y="38"/>
                  </a:lnTo>
                  <a:lnTo>
                    <a:pt x="32" y="42"/>
                  </a:lnTo>
                  <a:lnTo>
                    <a:pt x="26" y="44"/>
                  </a:lnTo>
                  <a:lnTo>
                    <a:pt x="20" y="46"/>
                  </a:lnTo>
                  <a:lnTo>
                    <a:pt x="14" y="44"/>
                  </a:lnTo>
                  <a:lnTo>
                    <a:pt x="10" y="42"/>
                  </a:lnTo>
                  <a:lnTo>
                    <a:pt x="4" y="38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0" y="0"/>
                  </a:lnTo>
                  <a:close/>
                  <a:moveTo>
                    <a:pt x="20" y="2"/>
                  </a:moveTo>
                  <a:lnTo>
                    <a:pt x="16" y="4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6" y="40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6" y="42"/>
                  </a:lnTo>
                  <a:lnTo>
                    <a:pt x="30" y="38"/>
                  </a:lnTo>
                  <a:lnTo>
                    <a:pt x="32" y="36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4" y="18"/>
                  </a:lnTo>
                  <a:lnTo>
                    <a:pt x="32" y="12"/>
                  </a:lnTo>
                  <a:lnTo>
                    <a:pt x="28" y="8"/>
                  </a:lnTo>
                  <a:lnTo>
                    <a:pt x="24" y="4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03" name="Freeform 103"/>
            <p:cNvSpPr>
              <a:spLocks/>
            </p:cNvSpPr>
            <p:nvPr/>
          </p:nvSpPr>
          <p:spPr bwMode="auto">
            <a:xfrm>
              <a:off x="3296" y="1204"/>
              <a:ext cx="46" cy="44"/>
            </a:xfrm>
            <a:custGeom>
              <a:avLst/>
              <a:gdLst>
                <a:gd name="T0" fmla="*/ 14 w 46"/>
                <a:gd name="T1" fmla="*/ 10 h 44"/>
                <a:gd name="T2" fmla="*/ 18 w 46"/>
                <a:gd name="T3" fmla="*/ 4 h 44"/>
                <a:gd name="T4" fmla="*/ 24 w 46"/>
                <a:gd name="T5" fmla="*/ 0 h 44"/>
                <a:gd name="T6" fmla="*/ 28 w 46"/>
                <a:gd name="T7" fmla="*/ 0 h 44"/>
                <a:gd name="T8" fmla="*/ 32 w 46"/>
                <a:gd name="T9" fmla="*/ 0 h 44"/>
                <a:gd name="T10" fmla="*/ 34 w 46"/>
                <a:gd name="T11" fmla="*/ 2 h 44"/>
                <a:gd name="T12" fmla="*/ 38 w 46"/>
                <a:gd name="T13" fmla="*/ 4 h 44"/>
                <a:gd name="T14" fmla="*/ 38 w 46"/>
                <a:gd name="T15" fmla="*/ 8 h 44"/>
                <a:gd name="T16" fmla="*/ 40 w 46"/>
                <a:gd name="T17" fmla="*/ 10 h 44"/>
                <a:gd name="T18" fmla="*/ 40 w 46"/>
                <a:gd name="T19" fmla="*/ 16 h 44"/>
                <a:gd name="T20" fmla="*/ 40 w 46"/>
                <a:gd name="T21" fmla="*/ 34 h 44"/>
                <a:gd name="T22" fmla="*/ 40 w 46"/>
                <a:gd name="T23" fmla="*/ 38 h 44"/>
                <a:gd name="T24" fmla="*/ 40 w 46"/>
                <a:gd name="T25" fmla="*/ 40 h 44"/>
                <a:gd name="T26" fmla="*/ 42 w 46"/>
                <a:gd name="T27" fmla="*/ 42 h 44"/>
                <a:gd name="T28" fmla="*/ 42 w 46"/>
                <a:gd name="T29" fmla="*/ 42 h 44"/>
                <a:gd name="T30" fmla="*/ 44 w 46"/>
                <a:gd name="T31" fmla="*/ 44 h 44"/>
                <a:gd name="T32" fmla="*/ 46 w 46"/>
                <a:gd name="T33" fmla="*/ 44 h 44"/>
                <a:gd name="T34" fmla="*/ 46 w 46"/>
                <a:gd name="T35" fmla="*/ 44 h 44"/>
                <a:gd name="T36" fmla="*/ 26 w 46"/>
                <a:gd name="T37" fmla="*/ 44 h 44"/>
                <a:gd name="T38" fmla="*/ 26 w 46"/>
                <a:gd name="T39" fmla="*/ 44 h 44"/>
                <a:gd name="T40" fmla="*/ 26 w 46"/>
                <a:gd name="T41" fmla="*/ 44 h 44"/>
                <a:gd name="T42" fmla="*/ 28 w 46"/>
                <a:gd name="T43" fmla="*/ 44 h 44"/>
                <a:gd name="T44" fmla="*/ 30 w 46"/>
                <a:gd name="T45" fmla="*/ 42 h 44"/>
                <a:gd name="T46" fmla="*/ 32 w 46"/>
                <a:gd name="T47" fmla="*/ 42 h 44"/>
                <a:gd name="T48" fmla="*/ 32 w 46"/>
                <a:gd name="T49" fmla="*/ 40 h 44"/>
                <a:gd name="T50" fmla="*/ 32 w 46"/>
                <a:gd name="T51" fmla="*/ 38 h 44"/>
                <a:gd name="T52" fmla="*/ 32 w 46"/>
                <a:gd name="T53" fmla="*/ 34 h 44"/>
                <a:gd name="T54" fmla="*/ 32 w 46"/>
                <a:gd name="T55" fmla="*/ 16 h 44"/>
                <a:gd name="T56" fmla="*/ 32 w 46"/>
                <a:gd name="T57" fmla="*/ 12 h 44"/>
                <a:gd name="T58" fmla="*/ 30 w 46"/>
                <a:gd name="T59" fmla="*/ 8 h 44"/>
                <a:gd name="T60" fmla="*/ 28 w 46"/>
                <a:gd name="T61" fmla="*/ 6 h 44"/>
                <a:gd name="T62" fmla="*/ 24 w 46"/>
                <a:gd name="T63" fmla="*/ 6 h 44"/>
                <a:gd name="T64" fmla="*/ 20 w 46"/>
                <a:gd name="T65" fmla="*/ 8 h 44"/>
                <a:gd name="T66" fmla="*/ 14 w 46"/>
                <a:gd name="T67" fmla="*/ 12 h 44"/>
                <a:gd name="T68" fmla="*/ 14 w 46"/>
                <a:gd name="T69" fmla="*/ 34 h 44"/>
                <a:gd name="T70" fmla="*/ 14 w 46"/>
                <a:gd name="T71" fmla="*/ 38 h 44"/>
                <a:gd name="T72" fmla="*/ 14 w 46"/>
                <a:gd name="T73" fmla="*/ 40 h 44"/>
                <a:gd name="T74" fmla="*/ 14 w 46"/>
                <a:gd name="T75" fmla="*/ 42 h 44"/>
                <a:gd name="T76" fmla="*/ 16 w 46"/>
                <a:gd name="T77" fmla="*/ 42 h 44"/>
                <a:gd name="T78" fmla="*/ 16 w 46"/>
                <a:gd name="T79" fmla="*/ 44 h 44"/>
                <a:gd name="T80" fmla="*/ 20 w 46"/>
                <a:gd name="T81" fmla="*/ 44 h 44"/>
                <a:gd name="T82" fmla="*/ 20 w 46"/>
                <a:gd name="T83" fmla="*/ 44 h 44"/>
                <a:gd name="T84" fmla="*/ 0 w 46"/>
                <a:gd name="T85" fmla="*/ 44 h 44"/>
                <a:gd name="T86" fmla="*/ 0 w 46"/>
                <a:gd name="T87" fmla="*/ 44 h 44"/>
                <a:gd name="T88" fmla="*/ 0 w 46"/>
                <a:gd name="T89" fmla="*/ 44 h 44"/>
                <a:gd name="T90" fmla="*/ 2 w 46"/>
                <a:gd name="T91" fmla="*/ 44 h 44"/>
                <a:gd name="T92" fmla="*/ 4 w 46"/>
                <a:gd name="T93" fmla="*/ 42 h 44"/>
                <a:gd name="T94" fmla="*/ 4 w 46"/>
                <a:gd name="T95" fmla="*/ 38 h 44"/>
                <a:gd name="T96" fmla="*/ 6 w 46"/>
                <a:gd name="T97" fmla="*/ 34 h 44"/>
                <a:gd name="T98" fmla="*/ 6 w 46"/>
                <a:gd name="T99" fmla="*/ 18 h 44"/>
                <a:gd name="T100" fmla="*/ 6 w 46"/>
                <a:gd name="T101" fmla="*/ 12 h 44"/>
                <a:gd name="T102" fmla="*/ 4 w 46"/>
                <a:gd name="T103" fmla="*/ 8 h 44"/>
                <a:gd name="T104" fmla="*/ 4 w 46"/>
                <a:gd name="T105" fmla="*/ 6 h 44"/>
                <a:gd name="T106" fmla="*/ 4 w 46"/>
                <a:gd name="T107" fmla="*/ 6 h 44"/>
                <a:gd name="T108" fmla="*/ 4 w 46"/>
                <a:gd name="T109" fmla="*/ 6 h 44"/>
                <a:gd name="T110" fmla="*/ 2 w 46"/>
                <a:gd name="T111" fmla="*/ 6 h 44"/>
                <a:gd name="T112" fmla="*/ 2 w 46"/>
                <a:gd name="T113" fmla="*/ 6 h 44"/>
                <a:gd name="T114" fmla="*/ 0 w 46"/>
                <a:gd name="T115" fmla="*/ 6 h 44"/>
                <a:gd name="T116" fmla="*/ 0 w 46"/>
                <a:gd name="T117" fmla="*/ 4 h 44"/>
                <a:gd name="T118" fmla="*/ 12 w 46"/>
                <a:gd name="T119" fmla="*/ 0 h 44"/>
                <a:gd name="T120" fmla="*/ 14 w 46"/>
                <a:gd name="T121" fmla="*/ 0 h 44"/>
                <a:gd name="T122" fmla="*/ 14 w 46"/>
                <a:gd name="T123" fmla="*/ 10 h 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6"/>
                <a:gd name="T187" fmla="*/ 0 h 44"/>
                <a:gd name="T188" fmla="*/ 46 w 46"/>
                <a:gd name="T189" fmla="*/ 44 h 4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6" h="44">
                  <a:moveTo>
                    <a:pt x="14" y="10"/>
                  </a:moveTo>
                  <a:lnTo>
                    <a:pt x="18" y="4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2"/>
                  </a:lnTo>
                  <a:lnTo>
                    <a:pt x="38" y="4"/>
                  </a:lnTo>
                  <a:lnTo>
                    <a:pt x="38" y="8"/>
                  </a:lnTo>
                  <a:lnTo>
                    <a:pt x="40" y="10"/>
                  </a:lnTo>
                  <a:lnTo>
                    <a:pt x="40" y="16"/>
                  </a:lnTo>
                  <a:lnTo>
                    <a:pt x="40" y="34"/>
                  </a:lnTo>
                  <a:lnTo>
                    <a:pt x="40" y="38"/>
                  </a:lnTo>
                  <a:lnTo>
                    <a:pt x="40" y="40"/>
                  </a:lnTo>
                  <a:lnTo>
                    <a:pt x="42" y="42"/>
                  </a:lnTo>
                  <a:lnTo>
                    <a:pt x="44" y="44"/>
                  </a:lnTo>
                  <a:lnTo>
                    <a:pt x="46" y="44"/>
                  </a:lnTo>
                  <a:lnTo>
                    <a:pt x="26" y="44"/>
                  </a:lnTo>
                  <a:lnTo>
                    <a:pt x="28" y="44"/>
                  </a:lnTo>
                  <a:lnTo>
                    <a:pt x="30" y="42"/>
                  </a:lnTo>
                  <a:lnTo>
                    <a:pt x="32" y="42"/>
                  </a:lnTo>
                  <a:lnTo>
                    <a:pt x="32" y="40"/>
                  </a:lnTo>
                  <a:lnTo>
                    <a:pt x="32" y="38"/>
                  </a:lnTo>
                  <a:lnTo>
                    <a:pt x="32" y="34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30" y="8"/>
                  </a:lnTo>
                  <a:lnTo>
                    <a:pt x="28" y="6"/>
                  </a:lnTo>
                  <a:lnTo>
                    <a:pt x="24" y="6"/>
                  </a:lnTo>
                  <a:lnTo>
                    <a:pt x="20" y="8"/>
                  </a:lnTo>
                  <a:lnTo>
                    <a:pt x="14" y="12"/>
                  </a:lnTo>
                  <a:lnTo>
                    <a:pt x="14" y="34"/>
                  </a:lnTo>
                  <a:lnTo>
                    <a:pt x="14" y="38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6" y="42"/>
                  </a:lnTo>
                  <a:lnTo>
                    <a:pt x="16" y="44"/>
                  </a:lnTo>
                  <a:lnTo>
                    <a:pt x="20" y="44"/>
                  </a:lnTo>
                  <a:lnTo>
                    <a:pt x="0" y="44"/>
                  </a:lnTo>
                  <a:lnTo>
                    <a:pt x="2" y="44"/>
                  </a:lnTo>
                  <a:lnTo>
                    <a:pt x="4" y="42"/>
                  </a:lnTo>
                  <a:lnTo>
                    <a:pt x="4" y="38"/>
                  </a:lnTo>
                  <a:lnTo>
                    <a:pt x="6" y="3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04" name="Freeform 104"/>
            <p:cNvSpPr>
              <a:spLocks/>
            </p:cNvSpPr>
            <p:nvPr/>
          </p:nvSpPr>
          <p:spPr bwMode="auto">
            <a:xfrm>
              <a:off x="3172" y="1306"/>
              <a:ext cx="36" cy="46"/>
            </a:xfrm>
            <a:custGeom>
              <a:avLst/>
              <a:gdLst>
                <a:gd name="T0" fmla="*/ 36 w 36"/>
                <a:gd name="T1" fmla="*/ 28 h 46"/>
                <a:gd name="T2" fmla="*/ 34 w 36"/>
                <a:gd name="T3" fmla="*/ 34 h 46"/>
                <a:gd name="T4" fmla="*/ 32 w 36"/>
                <a:gd name="T5" fmla="*/ 38 h 46"/>
                <a:gd name="T6" fmla="*/ 30 w 36"/>
                <a:gd name="T7" fmla="*/ 42 h 46"/>
                <a:gd name="T8" fmla="*/ 24 w 36"/>
                <a:gd name="T9" fmla="*/ 46 h 46"/>
                <a:gd name="T10" fmla="*/ 18 w 36"/>
                <a:gd name="T11" fmla="*/ 46 h 46"/>
                <a:gd name="T12" fmla="*/ 12 w 36"/>
                <a:gd name="T13" fmla="*/ 46 h 46"/>
                <a:gd name="T14" fmla="*/ 8 w 36"/>
                <a:gd name="T15" fmla="*/ 44 h 46"/>
                <a:gd name="T16" fmla="*/ 4 w 36"/>
                <a:gd name="T17" fmla="*/ 40 h 46"/>
                <a:gd name="T18" fmla="*/ 2 w 36"/>
                <a:gd name="T19" fmla="*/ 36 h 46"/>
                <a:gd name="T20" fmla="*/ 0 w 36"/>
                <a:gd name="T21" fmla="*/ 30 h 46"/>
                <a:gd name="T22" fmla="*/ 0 w 36"/>
                <a:gd name="T23" fmla="*/ 24 h 46"/>
                <a:gd name="T24" fmla="*/ 0 w 36"/>
                <a:gd name="T25" fmla="*/ 18 h 46"/>
                <a:gd name="T26" fmla="*/ 2 w 36"/>
                <a:gd name="T27" fmla="*/ 12 h 46"/>
                <a:gd name="T28" fmla="*/ 6 w 36"/>
                <a:gd name="T29" fmla="*/ 8 h 46"/>
                <a:gd name="T30" fmla="*/ 10 w 36"/>
                <a:gd name="T31" fmla="*/ 4 h 46"/>
                <a:gd name="T32" fmla="*/ 14 w 36"/>
                <a:gd name="T33" fmla="*/ 2 h 46"/>
                <a:gd name="T34" fmla="*/ 20 w 36"/>
                <a:gd name="T35" fmla="*/ 0 h 46"/>
                <a:gd name="T36" fmla="*/ 26 w 36"/>
                <a:gd name="T37" fmla="*/ 2 h 46"/>
                <a:gd name="T38" fmla="*/ 30 w 36"/>
                <a:gd name="T39" fmla="*/ 4 h 46"/>
                <a:gd name="T40" fmla="*/ 32 w 36"/>
                <a:gd name="T41" fmla="*/ 8 h 46"/>
                <a:gd name="T42" fmla="*/ 34 w 36"/>
                <a:gd name="T43" fmla="*/ 12 h 46"/>
                <a:gd name="T44" fmla="*/ 34 w 36"/>
                <a:gd name="T45" fmla="*/ 12 h 46"/>
                <a:gd name="T46" fmla="*/ 32 w 36"/>
                <a:gd name="T47" fmla="*/ 14 h 46"/>
                <a:gd name="T48" fmla="*/ 32 w 36"/>
                <a:gd name="T49" fmla="*/ 14 h 46"/>
                <a:gd name="T50" fmla="*/ 30 w 36"/>
                <a:gd name="T51" fmla="*/ 16 h 46"/>
                <a:gd name="T52" fmla="*/ 28 w 36"/>
                <a:gd name="T53" fmla="*/ 14 h 46"/>
                <a:gd name="T54" fmla="*/ 26 w 36"/>
                <a:gd name="T55" fmla="*/ 14 h 46"/>
                <a:gd name="T56" fmla="*/ 26 w 36"/>
                <a:gd name="T57" fmla="*/ 12 h 46"/>
                <a:gd name="T58" fmla="*/ 24 w 36"/>
                <a:gd name="T59" fmla="*/ 10 h 46"/>
                <a:gd name="T60" fmla="*/ 24 w 36"/>
                <a:gd name="T61" fmla="*/ 8 h 46"/>
                <a:gd name="T62" fmla="*/ 22 w 36"/>
                <a:gd name="T63" fmla="*/ 6 h 46"/>
                <a:gd name="T64" fmla="*/ 20 w 36"/>
                <a:gd name="T65" fmla="*/ 4 h 46"/>
                <a:gd name="T66" fmla="*/ 18 w 36"/>
                <a:gd name="T67" fmla="*/ 4 h 46"/>
                <a:gd name="T68" fmla="*/ 14 w 36"/>
                <a:gd name="T69" fmla="*/ 4 h 46"/>
                <a:gd name="T70" fmla="*/ 12 w 36"/>
                <a:gd name="T71" fmla="*/ 8 h 46"/>
                <a:gd name="T72" fmla="*/ 8 w 36"/>
                <a:gd name="T73" fmla="*/ 12 h 46"/>
                <a:gd name="T74" fmla="*/ 8 w 36"/>
                <a:gd name="T75" fmla="*/ 20 h 46"/>
                <a:gd name="T76" fmla="*/ 8 w 36"/>
                <a:gd name="T77" fmla="*/ 26 h 46"/>
                <a:gd name="T78" fmla="*/ 12 w 36"/>
                <a:gd name="T79" fmla="*/ 32 h 46"/>
                <a:gd name="T80" fmla="*/ 14 w 36"/>
                <a:gd name="T81" fmla="*/ 36 h 46"/>
                <a:gd name="T82" fmla="*/ 18 w 36"/>
                <a:gd name="T83" fmla="*/ 38 h 46"/>
                <a:gd name="T84" fmla="*/ 22 w 36"/>
                <a:gd name="T85" fmla="*/ 38 h 46"/>
                <a:gd name="T86" fmla="*/ 26 w 36"/>
                <a:gd name="T87" fmla="*/ 38 h 46"/>
                <a:gd name="T88" fmla="*/ 30 w 36"/>
                <a:gd name="T89" fmla="*/ 36 h 46"/>
                <a:gd name="T90" fmla="*/ 32 w 36"/>
                <a:gd name="T91" fmla="*/ 32 h 46"/>
                <a:gd name="T92" fmla="*/ 34 w 36"/>
                <a:gd name="T93" fmla="*/ 28 h 46"/>
                <a:gd name="T94" fmla="*/ 36 w 36"/>
                <a:gd name="T95" fmla="*/ 28 h 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"/>
                <a:gd name="T145" fmla="*/ 0 h 46"/>
                <a:gd name="T146" fmla="*/ 36 w 36"/>
                <a:gd name="T147" fmla="*/ 46 h 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" h="46">
                  <a:moveTo>
                    <a:pt x="36" y="28"/>
                  </a:moveTo>
                  <a:lnTo>
                    <a:pt x="34" y="34"/>
                  </a:lnTo>
                  <a:lnTo>
                    <a:pt x="32" y="38"/>
                  </a:lnTo>
                  <a:lnTo>
                    <a:pt x="30" y="42"/>
                  </a:lnTo>
                  <a:lnTo>
                    <a:pt x="24" y="46"/>
                  </a:lnTo>
                  <a:lnTo>
                    <a:pt x="18" y="46"/>
                  </a:lnTo>
                  <a:lnTo>
                    <a:pt x="12" y="46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6" y="2"/>
                  </a:lnTo>
                  <a:lnTo>
                    <a:pt x="30" y="4"/>
                  </a:lnTo>
                  <a:lnTo>
                    <a:pt x="32" y="8"/>
                  </a:lnTo>
                  <a:lnTo>
                    <a:pt x="34" y="12"/>
                  </a:lnTo>
                  <a:lnTo>
                    <a:pt x="32" y="14"/>
                  </a:lnTo>
                  <a:lnTo>
                    <a:pt x="30" y="16"/>
                  </a:lnTo>
                  <a:lnTo>
                    <a:pt x="28" y="14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4" y="8"/>
                  </a:lnTo>
                  <a:lnTo>
                    <a:pt x="22" y="6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2" y="32"/>
                  </a:lnTo>
                  <a:lnTo>
                    <a:pt x="14" y="36"/>
                  </a:lnTo>
                  <a:lnTo>
                    <a:pt x="18" y="38"/>
                  </a:lnTo>
                  <a:lnTo>
                    <a:pt x="22" y="38"/>
                  </a:lnTo>
                  <a:lnTo>
                    <a:pt x="26" y="38"/>
                  </a:lnTo>
                  <a:lnTo>
                    <a:pt x="30" y="36"/>
                  </a:lnTo>
                  <a:lnTo>
                    <a:pt x="32" y="32"/>
                  </a:lnTo>
                  <a:lnTo>
                    <a:pt x="34" y="28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05" name="Freeform 105"/>
            <p:cNvSpPr>
              <a:spLocks/>
            </p:cNvSpPr>
            <p:nvPr/>
          </p:nvSpPr>
          <p:spPr bwMode="auto">
            <a:xfrm>
              <a:off x="3216" y="1284"/>
              <a:ext cx="20" cy="68"/>
            </a:xfrm>
            <a:custGeom>
              <a:avLst/>
              <a:gdLst>
                <a:gd name="T0" fmla="*/ 14 w 20"/>
                <a:gd name="T1" fmla="*/ 0 h 68"/>
                <a:gd name="T2" fmla="*/ 14 w 20"/>
                <a:gd name="T3" fmla="*/ 58 h 68"/>
                <a:gd name="T4" fmla="*/ 14 w 20"/>
                <a:gd name="T5" fmla="*/ 62 h 68"/>
                <a:gd name="T6" fmla="*/ 16 w 20"/>
                <a:gd name="T7" fmla="*/ 64 h 68"/>
                <a:gd name="T8" fmla="*/ 16 w 20"/>
                <a:gd name="T9" fmla="*/ 66 h 68"/>
                <a:gd name="T10" fmla="*/ 16 w 20"/>
                <a:gd name="T11" fmla="*/ 66 h 68"/>
                <a:gd name="T12" fmla="*/ 18 w 20"/>
                <a:gd name="T13" fmla="*/ 66 h 68"/>
                <a:gd name="T14" fmla="*/ 20 w 20"/>
                <a:gd name="T15" fmla="*/ 66 h 68"/>
                <a:gd name="T16" fmla="*/ 20 w 20"/>
                <a:gd name="T17" fmla="*/ 68 h 68"/>
                <a:gd name="T18" fmla="*/ 0 w 20"/>
                <a:gd name="T19" fmla="*/ 68 h 68"/>
                <a:gd name="T20" fmla="*/ 0 w 20"/>
                <a:gd name="T21" fmla="*/ 66 h 68"/>
                <a:gd name="T22" fmla="*/ 2 w 20"/>
                <a:gd name="T23" fmla="*/ 66 h 68"/>
                <a:gd name="T24" fmla="*/ 4 w 20"/>
                <a:gd name="T25" fmla="*/ 66 h 68"/>
                <a:gd name="T26" fmla="*/ 6 w 20"/>
                <a:gd name="T27" fmla="*/ 66 h 68"/>
                <a:gd name="T28" fmla="*/ 6 w 20"/>
                <a:gd name="T29" fmla="*/ 64 h 68"/>
                <a:gd name="T30" fmla="*/ 6 w 20"/>
                <a:gd name="T31" fmla="*/ 62 h 68"/>
                <a:gd name="T32" fmla="*/ 6 w 20"/>
                <a:gd name="T33" fmla="*/ 58 h 68"/>
                <a:gd name="T34" fmla="*/ 6 w 20"/>
                <a:gd name="T35" fmla="*/ 18 h 68"/>
                <a:gd name="T36" fmla="*/ 6 w 20"/>
                <a:gd name="T37" fmla="*/ 12 h 68"/>
                <a:gd name="T38" fmla="*/ 6 w 20"/>
                <a:gd name="T39" fmla="*/ 8 h 68"/>
                <a:gd name="T40" fmla="*/ 6 w 20"/>
                <a:gd name="T41" fmla="*/ 6 h 68"/>
                <a:gd name="T42" fmla="*/ 6 w 20"/>
                <a:gd name="T43" fmla="*/ 6 h 68"/>
                <a:gd name="T44" fmla="*/ 4 w 20"/>
                <a:gd name="T45" fmla="*/ 4 h 68"/>
                <a:gd name="T46" fmla="*/ 4 w 20"/>
                <a:gd name="T47" fmla="*/ 4 h 68"/>
                <a:gd name="T48" fmla="*/ 2 w 20"/>
                <a:gd name="T49" fmla="*/ 4 h 68"/>
                <a:gd name="T50" fmla="*/ 0 w 20"/>
                <a:gd name="T51" fmla="*/ 6 h 68"/>
                <a:gd name="T52" fmla="*/ 0 w 20"/>
                <a:gd name="T53" fmla="*/ 4 h 68"/>
                <a:gd name="T54" fmla="*/ 12 w 20"/>
                <a:gd name="T55" fmla="*/ 0 h 68"/>
                <a:gd name="T56" fmla="*/ 14 w 20"/>
                <a:gd name="T57" fmla="*/ 0 h 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"/>
                <a:gd name="T88" fmla="*/ 0 h 68"/>
                <a:gd name="T89" fmla="*/ 20 w 20"/>
                <a:gd name="T90" fmla="*/ 68 h 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" h="68">
                  <a:moveTo>
                    <a:pt x="14" y="0"/>
                  </a:moveTo>
                  <a:lnTo>
                    <a:pt x="14" y="58"/>
                  </a:lnTo>
                  <a:lnTo>
                    <a:pt x="14" y="62"/>
                  </a:lnTo>
                  <a:lnTo>
                    <a:pt x="16" y="64"/>
                  </a:lnTo>
                  <a:lnTo>
                    <a:pt x="16" y="66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0" y="68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6" y="62"/>
                  </a:lnTo>
                  <a:lnTo>
                    <a:pt x="6" y="5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8"/>
                  </a:lnTo>
                  <a:lnTo>
                    <a:pt x="6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1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06" name="Freeform 106"/>
            <p:cNvSpPr>
              <a:spLocks noEditPoints="1"/>
            </p:cNvSpPr>
            <p:nvPr/>
          </p:nvSpPr>
          <p:spPr bwMode="auto">
            <a:xfrm>
              <a:off x="3242" y="1306"/>
              <a:ext cx="42" cy="46"/>
            </a:xfrm>
            <a:custGeom>
              <a:avLst/>
              <a:gdLst>
                <a:gd name="T0" fmla="*/ 22 w 42"/>
                <a:gd name="T1" fmla="*/ 0 h 46"/>
                <a:gd name="T2" fmla="*/ 28 w 42"/>
                <a:gd name="T3" fmla="*/ 2 h 46"/>
                <a:gd name="T4" fmla="*/ 34 w 42"/>
                <a:gd name="T5" fmla="*/ 4 h 46"/>
                <a:gd name="T6" fmla="*/ 38 w 42"/>
                <a:gd name="T7" fmla="*/ 8 h 46"/>
                <a:gd name="T8" fmla="*/ 42 w 42"/>
                <a:gd name="T9" fmla="*/ 16 h 46"/>
                <a:gd name="T10" fmla="*/ 42 w 42"/>
                <a:gd name="T11" fmla="*/ 22 h 46"/>
                <a:gd name="T12" fmla="*/ 42 w 42"/>
                <a:gd name="T13" fmla="*/ 28 h 46"/>
                <a:gd name="T14" fmla="*/ 40 w 42"/>
                <a:gd name="T15" fmla="*/ 34 h 46"/>
                <a:gd name="T16" fmla="*/ 36 w 42"/>
                <a:gd name="T17" fmla="*/ 40 h 46"/>
                <a:gd name="T18" fmla="*/ 32 w 42"/>
                <a:gd name="T19" fmla="*/ 44 h 46"/>
                <a:gd name="T20" fmla="*/ 28 w 42"/>
                <a:gd name="T21" fmla="*/ 46 h 46"/>
                <a:gd name="T22" fmla="*/ 22 w 42"/>
                <a:gd name="T23" fmla="*/ 46 h 46"/>
                <a:gd name="T24" fmla="*/ 16 w 42"/>
                <a:gd name="T25" fmla="*/ 46 h 46"/>
                <a:gd name="T26" fmla="*/ 10 w 42"/>
                <a:gd name="T27" fmla="*/ 44 h 46"/>
                <a:gd name="T28" fmla="*/ 6 w 42"/>
                <a:gd name="T29" fmla="*/ 40 h 46"/>
                <a:gd name="T30" fmla="*/ 2 w 42"/>
                <a:gd name="T31" fmla="*/ 32 h 46"/>
                <a:gd name="T32" fmla="*/ 0 w 42"/>
                <a:gd name="T33" fmla="*/ 24 h 46"/>
                <a:gd name="T34" fmla="*/ 2 w 42"/>
                <a:gd name="T35" fmla="*/ 18 h 46"/>
                <a:gd name="T36" fmla="*/ 4 w 42"/>
                <a:gd name="T37" fmla="*/ 12 h 46"/>
                <a:gd name="T38" fmla="*/ 8 w 42"/>
                <a:gd name="T39" fmla="*/ 8 h 46"/>
                <a:gd name="T40" fmla="*/ 12 w 42"/>
                <a:gd name="T41" fmla="*/ 4 h 46"/>
                <a:gd name="T42" fmla="*/ 16 w 42"/>
                <a:gd name="T43" fmla="*/ 2 h 46"/>
                <a:gd name="T44" fmla="*/ 22 w 42"/>
                <a:gd name="T45" fmla="*/ 0 h 46"/>
                <a:gd name="T46" fmla="*/ 20 w 42"/>
                <a:gd name="T47" fmla="*/ 4 h 46"/>
                <a:gd name="T48" fmla="*/ 18 w 42"/>
                <a:gd name="T49" fmla="*/ 4 h 46"/>
                <a:gd name="T50" fmla="*/ 14 w 42"/>
                <a:gd name="T51" fmla="*/ 6 h 46"/>
                <a:gd name="T52" fmla="*/ 12 w 42"/>
                <a:gd name="T53" fmla="*/ 8 h 46"/>
                <a:gd name="T54" fmla="*/ 10 w 42"/>
                <a:gd name="T55" fmla="*/ 10 h 46"/>
                <a:gd name="T56" fmla="*/ 10 w 42"/>
                <a:gd name="T57" fmla="*/ 14 h 46"/>
                <a:gd name="T58" fmla="*/ 8 w 42"/>
                <a:gd name="T59" fmla="*/ 20 h 46"/>
                <a:gd name="T60" fmla="*/ 10 w 42"/>
                <a:gd name="T61" fmla="*/ 30 h 46"/>
                <a:gd name="T62" fmla="*/ 12 w 42"/>
                <a:gd name="T63" fmla="*/ 36 h 46"/>
                <a:gd name="T64" fmla="*/ 16 w 42"/>
                <a:gd name="T65" fmla="*/ 40 h 46"/>
                <a:gd name="T66" fmla="*/ 20 w 42"/>
                <a:gd name="T67" fmla="*/ 44 h 46"/>
                <a:gd name="T68" fmla="*/ 24 w 42"/>
                <a:gd name="T69" fmla="*/ 44 h 46"/>
                <a:gd name="T70" fmla="*/ 28 w 42"/>
                <a:gd name="T71" fmla="*/ 42 h 46"/>
                <a:gd name="T72" fmla="*/ 32 w 42"/>
                <a:gd name="T73" fmla="*/ 40 h 46"/>
                <a:gd name="T74" fmla="*/ 34 w 42"/>
                <a:gd name="T75" fmla="*/ 36 h 46"/>
                <a:gd name="T76" fmla="*/ 34 w 42"/>
                <a:gd name="T77" fmla="*/ 32 h 46"/>
                <a:gd name="T78" fmla="*/ 34 w 42"/>
                <a:gd name="T79" fmla="*/ 26 h 46"/>
                <a:gd name="T80" fmla="*/ 34 w 42"/>
                <a:gd name="T81" fmla="*/ 20 h 46"/>
                <a:gd name="T82" fmla="*/ 32 w 42"/>
                <a:gd name="T83" fmla="*/ 14 h 46"/>
                <a:gd name="T84" fmla="*/ 30 w 42"/>
                <a:gd name="T85" fmla="*/ 8 h 46"/>
                <a:gd name="T86" fmla="*/ 26 w 42"/>
                <a:gd name="T87" fmla="*/ 6 h 46"/>
                <a:gd name="T88" fmla="*/ 20 w 42"/>
                <a:gd name="T89" fmla="*/ 4 h 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2"/>
                <a:gd name="T136" fmla="*/ 0 h 46"/>
                <a:gd name="T137" fmla="*/ 42 w 42"/>
                <a:gd name="T138" fmla="*/ 46 h 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2" h="46">
                  <a:moveTo>
                    <a:pt x="22" y="0"/>
                  </a:moveTo>
                  <a:lnTo>
                    <a:pt x="28" y="2"/>
                  </a:lnTo>
                  <a:lnTo>
                    <a:pt x="34" y="4"/>
                  </a:lnTo>
                  <a:lnTo>
                    <a:pt x="38" y="8"/>
                  </a:lnTo>
                  <a:lnTo>
                    <a:pt x="42" y="16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0" y="34"/>
                  </a:lnTo>
                  <a:lnTo>
                    <a:pt x="36" y="40"/>
                  </a:lnTo>
                  <a:lnTo>
                    <a:pt x="32" y="44"/>
                  </a:lnTo>
                  <a:lnTo>
                    <a:pt x="28" y="46"/>
                  </a:lnTo>
                  <a:lnTo>
                    <a:pt x="22" y="46"/>
                  </a:lnTo>
                  <a:lnTo>
                    <a:pt x="16" y="46"/>
                  </a:lnTo>
                  <a:lnTo>
                    <a:pt x="10" y="44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6" y="2"/>
                  </a:lnTo>
                  <a:lnTo>
                    <a:pt x="22" y="0"/>
                  </a:lnTo>
                  <a:close/>
                  <a:moveTo>
                    <a:pt x="20" y="4"/>
                  </a:moveTo>
                  <a:lnTo>
                    <a:pt x="18" y="4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8" y="20"/>
                  </a:lnTo>
                  <a:lnTo>
                    <a:pt x="10" y="30"/>
                  </a:lnTo>
                  <a:lnTo>
                    <a:pt x="12" y="36"/>
                  </a:lnTo>
                  <a:lnTo>
                    <a:pt x="16" y="40"/>
                  </a:lnTo>
                  <a:lnTo>
                    <a:pt x="20" y="44"/>
                  </a:lnTo>
                  <a:lnTo>
                    <a:pt x="24" y="44"/>
                  </a:lnTo>
                  <a:lnTo>
                    <a:pt x="28" y="42"/>
                  </a:lnTo>
                  <a:lnTo>
                    <a:pt x="32" y="40"/>
                  </a:lnTo>
                  <a:lnTo>
                    <a:pt x="34" y="36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2" y="14"/>
                  </a:lnTo>
                  <a:lnTo>
                    <a:pt x="30" y="8"/>
                  </a:lnTo>
                  <a:lnTo>
                    <a:pt x="26" y="6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07" name="Freeform 107"/>
            <p:cNvSpPr>
              <a:spLocks/>
            </p:cNvSpPr>
            <p:nvPr/>
          </p:nvSpPr>
          <p:spPr bwMode="auto">
            <a:xfrm>
              <a:off x="3290" y="1308"/>
              <a:ext cx="46" cy="44"/>
            </a:xfrm>
            <a:custGeom>
              <a:avLst/>
              <a:gdLst>
                <a:gd name="T0" fmla="*/ 40 w 46"/>
                <a:gd name="T1" fmla="*/ 0 h 44"/>
                <a:gd name="T2" fmla="*/ 40 w 46"/>
                <a:gd name="T3" fmla="*/ 26 h 44"/>
                <a:gd name="T4" fmla="*/ 40 w 46"/>
                <a:gd name="T5" fmla="*/ 32 h 44"/>
                <a:gd name="T6" fmla="*/ 42 w 46"/>
                <a:gd name="T7" fmla="*/ 36 h 44"/>
                <a:gd name="T8" fmla="*/ 42 w 46"/>
                <a:gd name="T9" fmla="*/ 38 h 44"/>
                <a:gd name="T10" fmla="*/ 42 w 46"/>
                <a:gd name="T11" fmla="*/ 38 h 44"/>
                <a:gd name="T12" fmla="*/ 42 w 46"/>
                <a:gd name="T13" fmla="*/ 40 h 44"/>
                <a:gd name="T14" fmla="*/ 44 w 46"/>
                <a:gd name="T15" fmla="*/ 40 h 44"/>
                <a:gd name="T16" fmla="*/ 44 w 46"/>
                <a:gd name="T17" fmla="*/ 40 h 44"/>
                <a:gd name="T18" fmla="*/ 46 w 46"/>
                <a:gd name="T19" fmla="*/ 38 h 44"/>
                <a:gd name="T20" fmla="*/ 46 w 46"/>
                <a:gd name="T21" fmla="*/ 40 h 44"/>
                <a:gd name="T22" fmla="*/ 34 w 46"/>
                <a:gd name="T23" fmla="*/ 44 h 44"/>
                <a:gd name="T24" fmla="*/ 32 w 46"/>
                <a:gd name="T25" fmla="*/ 44 h 44"/>
                <a:gd name="T26" fmla="*/ 32 w 46"/>
                <a:gd name="T27" fmla="*/ 36 h 44"/>
                <a:gd name="T28" fmla="*/ 28 w 46"/>
                <a:gd name="T29" fmla="*/ 40 h 44"/>
                <a:gd name="T30" fmla="*/ 24 w 46"/>
                <a:gd name="T31" fmla="*/ 44 h 44"/>
                <a:gd name="T32" fmla="*/ 20 w 46"/>
                <a:gd name="T33" fmla="*/ 44 h 44"/>
                <a:gd name="T34" fmla="*/ 18 w 46"/>
                <a:gd name="T35" fmla="*/ 44 h 44"/>
                <a:gd name="T36" fmla="*/ 14 w 46"/>
                <a:gd name="T37" fmla="*/ 44 h 44"/>
                <a:gd name="T38" fmla="*/ 10 w 46"/>
                <a:gd name="T39" fmla="*/ 42 h 44"/>
                <a:gd name="T40" fmla="*/ 8 w 46"/>
                <a:gd name="T41" fmla="*/ 40 h 44"/>
                <a:gd name="T42" fmla="*/ 8 w 46"/>
                <a:gd name="T43" fmla="*/ 38 h 44"/>
                <a:gd name="T44" fmla="*/ 6 w 46"/>
                <a:gd name="T45" fmla="*/ 34 h 44"/>
                <a:gd name="T46" fmla="*/ 6 w 46"/>
                <a:gd name="T47" fmla="*/ 28 h 44"/>
                <a:gd name="T48" fmla="*/ 6 w 46"/>
                <a:gd name="T49" fmla="*/ 8 h 44"/>
                <a:gd name="T50" fmla="*/ 6 w 46"/>
                <a:gd name="T51" fmla="*/ 6 h 44"/>
                <a:gd name="T52" fmla="*/ 6 w 46"/>
                <a:gd name="T53" fmla="*/ 4 h 44"/>
                <a:gd name="T54" fmla="*/ 4 w 46"/>
                <a:gd name="T55" fmla="*/ 2 h 44"/>
                <a:gd name="T56" fmla="*/ 4 w 46"/>
                <a:gd name="T57" fmla="*/ 2 h 44"/>
                <a:gd name="T58" fmla="*/ 2 w 46"/>
                <a:gd name="T59" fmla="*/ 0 h 44"/>
                <a:gd name="T60" fmla="*/ 0 w 46"/>
                <a:gd name="T61" fmla="*/ 0 h 44"/>
                <a:gd name="T62" fmla="*/ 0 w 46"/>
                <a:gd name="T63" fmla="*/ 0 h 44"/>
                <a:gd name="T64" fmla="*/ 14 w 46"/>
                <a:gd name="T65" fmla="*/ 0 h 44"/>
                <a:gd name="T66" fmla="*/ 14 w 46"/>
                <a:gd name="T67" fmla="*/ 28 h 44"/>
                <a:gd name="T68" fmla="*/ 14 w 46"/>
                <a:gd name="T69" fmla="*/ 34 h 44"/>
                <a:gd name="T70" fmla="*/ 16 w 46"/>
                <a:gd name="T71" fmla="*/ 36 h 44"/>
                <a:gd name="T72" fmla="*/ 18 w 46"/>
                <a:gd name="T73" fmla="*/ 38 h 44"/>
                <a:gd name="T74" fmla="*/ 22 w 46"/>
                <a:gd name="T75" fmla="*/ 38 h 44"/>
                <a:gd name="T76" fmla="*/ 24 w 46"/>
                <a:gd name="T77" fmla="*/ 38 h 44"/>
                <a:gd name="T78" fmla="*/ 26 w 46"/>
                <a:gd name="T79" fmla="*/ 38 h 44"/>
                <a:gd name="T80" fmla="*/ 30 w 46"/>
                <a:gd name="T81" fmla="*/ 36 h 44"/>
                <a:gd name="T82" fmla="*/ 32 w 46"/>
                <a:gd name="T83" fmla="*/ 32 h 44"/>
                <a:gd name="T84" fmla="*/ 32 w 46"/>
                <a:gd name="T85" fmla="*/ 8 h 44"/>
                <a:gd name="T86" fmla="*/ 32 w 46"/>
                <a:gd name="T87" fmla="*/ 4 h 44"/>
                <a:gd name="T88" fmla="*/ 32 w 46"/>
                <a:gd name="T89" fmla="*/ 2 h 44"/>
                <a:gd name="T90" fmla="*/ 30 w 46"/>
                <a:gd name="T91" fmla="*/ 2 h 44"/>
                <a:gd name="T92" fmla="*/ 26 w 46"/>
                <a:gd name="T93" fmla="*/ 0 h 44"/>
                <a:gd name="T94" fmla="*/ 26 w 46"/>
                <a:gd name="T95" fmla="*/ 0 h 44"/>
                <a:gd name="T96" fmla="*/ 40 w 46"/>
                <a:gd name="T97" fmla="*/ 0 h 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6"/>
                <a:gd name="T148" fmla="*/ 0 h 44"/>
                <a:gd name="T149" fmla="*/ 46 w 46"/>
                <a:gd name="T150" fmla="*/ 44 h 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6" h="44">
                  <a:moveTo>
                    <a:pt x="40" y="0"/>
                  </a:moveTo>
                  <a:lnTo>
                    <a:pt x="40" y="26"/>
                  </a:lnTo>
                  <a:lnTo>
                    <a:pt x="40" y="32"/>
                  </a:lnTo>
                  <a:lnTo>
                    <a:pt x="42" y="36"/>
                  </a:lnTo>
                  <a:lnTo>
                    <a:pt x="42" y="38"/>
                  </a:lnTo>
                  <a:lnTo>
                    <a:pt x="42" y="40"/>
                  </a:lnTo>
                  <a:lnTo>
                    <a:pt x="44" y="40"/>
                  </a:lnTo>
                  <a:lnTo>
                    <a:pt x="46" y="38"/>
                  </a:lnTo>
                  <a:lnTo>
                    <a:pt x="46" y="40"/>
                  </a:lnTo>
                  <a:lnTo>
                    <a:pt x="34" y="44"/>
                  </a:lnTo>
                  <a:lnTo>
                    <a:pt x="32" y="44"/>
                  </a:lnTo>
                  <a:lnTo>
                    <a:pt x="32" y="36"/>
                  </a:lnTo>
                  <a:lnTo>
                    <a:pt x="28" y="40"/>
                  </a:lnTo>
                  <a:lnTo>
                    <a:pt x="24" y="44"/>
                  </a:lnTo>
                  <a:lnTo>
                    <a:pt x="20" y="44"/>
                  </a:lnTo>
                  <a:lnTo>
                    <a:pt x="18" y="44"/>
                  </a:lnTo>
                  <a:lnTo>
                    <a:pt x="14" y="44"/>
                  </a:lnTo>
                  <a:lnTo>
                    <a:pt x="10" y="42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6" y="36"/>
                  </a:lnTo>
                  <a:lnTo>
                    <a:pt x="18" y="38"/>
                  </a:lnTo>
                  <a:lnTo>
                    <a:pt x="22" y="38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30" y="36"/>
                  </a:lnTo>
                  <a:lnTo>
                    <a:pt x="32" y="32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26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08" name="Freeform 108"/>
            <p:cNvSpPr>
              <a:spLocks noEditPoints="1"/>
            </p:cNvSpPr>
            <p:nvPr/>
          </p:nvSpPr>
          <p:spPr bwMode="auto">
            <a:xfrm>
              <a:off x="3342" y="1284"/>
              <a:ext cx="44" cy="68"/>
            </a:xfrm>
            <a:custGeom>
              <a:avLst/>
              <a:gdLst>
                <a:gd name="T0" fmla="*/ 30 w 44"/>
                <a:gd name="T1" fmla="*/ 62 h 68"/>
                <a:gd name="T2" fmla="*/ 26 w 44"/>
                <a:gd name="T3" fmla="*/ 64 h 68"/>
                <a:gd name="T4" fmla="*/ 24 w 44"/>
                <a:gd name="T5" fmla="*/ 68 h 68"/>
                <a:gd name="T6" fmla="*/ 20 w 44"/>
                <a:gd name="T7" fmla="*/ 68 h 68"/>
                <a:gd name="T8" fmla="*/ 16 w 44"/>
                <a:gd name="T9" fmla="*/ 68 h 68"/>
                <a:gd name="T10" fmla="*/ 10 w 44"/>
                <a:gd name="T11" fmla="*/ 68 h 68"/>
                <a:gd name="T12" fmla="*/ 4 w 44"/>
                <a:gd name="T13" fmla="*/ 62 h 68"/>
                <a:gd name="T14" fmla="*/ 2 w 44"/>
                <a:gd name="T15" fmla="*/ 58 h 68"/>
                <a:gd name="T16" fmla="*/ 0 w 44"/>
                <a:gd name="T17" fmla="*/ 54 h 68"/>
                <a:gd name="T18" fmla="*/ 0 w 44"/>
                <a:gd name="T19" fmla="*/ 48 h 68"/>
                <a:gd name="T20" fmla="*/ 0 w 44"/>
                <a:gd name="T21" fmla="*/ 38 h 68"/>
                <a:gd name="T22" fmla="*/ 4 w 44"/>
                <a:gd name="T23" fmla="*/ 30 h 68"/>
                <a:gd name="T24" fmla="*/ 10 w 44"/>
                <a:gd name="T25" fmla="*/ 26 h 68"/>
                <a:gd name="T26" fmla="*/ 14 w 44"/>
                <a:gd name="T27" fmla="*/ 24 h 68"/>
                <a:gd name="T28" fmla="*/ 20 w 44"/>
                <a:gd name="T29" fmla="*/ 22 h 68"/>
                <a:gd name="T30" fmla="*/ 26 w 44"/>
                <a:gd name="T31" fmla="*/ 24 h 68"/>
                <a:gd name="T32" fmla="*/ 30 w 44"/>
                <a:gd name="T33" fmla="*/ 28 h 68"/>
                <a:gd name="T34" fmla="*/ 30 w 44"/>
                <a:gd name="T35" fmla="*/ 18 h 68"/>
                <a:gd name="T36" fmla="*/ 30 w 44"/>
                <a:gd name="T37" fmla="*/ 12 h 68"/>
                <a:gd name="T38" fmla="*/ 30 w 44"/>
                <a:gd name="T39" fmla="*/ 8 h 68"/>
                <a:gd name="T40" fmla="*/ 30 w 44"/>
                <a:gd name="T41" fmla="*/ 6 h 68"/>
                <a:gd name="T42" fmla="*/ 28 w 44"/>
                <a:gd name="T43" fmla="*/ 6 h 68"/>
                <a:gd name="T44" fmla="*/ 28 w 44"/>
                <a:gd name="T45" fmla="*/ 4 h 68"/>
                <a:gd name="T46" fmla="*/ 26 w 44"/>
                <a:gd name="T47" fmla="*/ 4 h 68"/>
                <a:gd name="T48" fmla="*/ 26 w 44"/>
                <a:gd name="T49" fmla="*/ 4 h 68"/>
                <a:gd name="T50" fmla="*/ 24 w 44"/>
                <a:gd name="T51" fmla="*/ 6 h 68"/>
                <a:gd name="T52" fmla="*/ 24 w 44"/>
                <a:gd name="T53" fmla="*/ 4 h 68"/>
                <a:gd name="T54" fmla="*/ 36 w 44"/>
                <a:gd name="T55" fmla="*/ 0 h 68"/>
                <a:gd name="T56" fmla="*/ 38 w 44"/>
                <a:gd name="T57" fmla="*/ 0 h 68"/>
                <a:gd name="T58" fmla="*/ 38 w 44"/>
                <a:gd name="T59" fmla="*/ 50 h 68"/>
                <a:gd name="T60" fmla="*/ 38 w 44"/>
                <a:gd name="T61" fmla="*/ 56 h 68"/>
                <a:gd name="T62" fmla="*/ 38 w 44"/>
                <a:gd name="T63" fmla="*/ 60 h 68"/>
                <a:gd name="T64" fmla="*/ 38 w 44"/>
                <a:gd name="T65" fmla="*/ 62 h 68"/>
                <a:gd name="T66" fmla="*/ 40 w 44"/>
                <a:gd name="T67" fmla="*/ 62 h 68"/>
                <a:gd name="T68" fmla="*/ 40 w 44"/>
                <a:gd name="T69" fmla="*/ 64 h 68"/>
                <a:gd name="T70" fmla="*/ 40 w 44"/>
                <a:gd name="T71" fmla="*/ 64 h 68"/>
                <a:gd name="T72" fmla="*/ 42 w 44"/>
                <a:gd name="T73" fmla="*/ 64 h 68"/>
                <a:gd name="T74" fmla="*/ 44 w 44"/>
                <a:gd name="T75" fmla="*/ 62 h 68"/>
                <a:gd name="T76" fmla="*/ 44 w 44"/>
                <a:gd name="T77" fmla="*/ 64 h 68"/>
                <a:gd name="T78" fmla="*/ 32 w 44"/>
                <a:gd name="T79" fmla="*/ 68 h 68"/>
                <a:gd name="T80" fmla="*/ 30 w 44"/>
                <a:gd name="T81" fmla="*/ 68 h 68"/>
                <a:gd name="T82" fmla="*/ 30 w 44"/>
                <a:gd name="T83" fmla="*/ 62 h 68"/>
                <a:gd name="T84" fmla="*/ 30 w 44"/>
                <a:gd name="T85" fmla="*/ 58 h 68"/>
                <a:gd name="T86" fmla="*/ 30 w 44"/>
                <a:gd name="T87" fmla="*/ 38 h 68"/>
                <a:gd name="T88" fmla="*/ 30 w 44"/>
                <a:gd name="T89" fmla="*/ 34 h 68"/>
                <a:gd name="T90" fmla="*/ 28 w 44"/>
                <a:gd name="T91" fmla="*/ 32 h 68"/>
                <a:gd name="T92" fmla="*/ 26 w 44"/>
                <a:gd name="T93" fmla="*/ 28 h 68"/>
                <a:gd name="T94" fmla="*/ 24 w 44"/>
                <a:gd name="T95" fmla="*/ 28 h 68"/>
                <a:gd name="T96" fmla="*/ 22 w 44"/>
                <a:gd name="T97" fmla="*/ 26 h 68"/>
                <a:gd name="T98" fmla="*/ 20 w 44"/>
                <a:gd name="T99" fmla="*/ 26 h 68"/>
                <a:gd name="T100" fmla="*/ 16 w 44"/>
                <a:gd name="T101" fmla="*/ 26 h 68"/>
                <a:gd name="T102" fmla="*/ 12 w 44"/>
                <a:gd name="T103" fmla="*/ 30 h 68"/>
                <a:gd name="T104" fmla="*/ 10 w 44"/>
                <a:gd name="T105" fmla="*/ 34 h 68"/>
                <a:gd name="T106" fmla="*/ 8 w 44"/>
                <a:gd name="T107" fmla="*/ 38 h 68"/>
                <a:gd name="T108" fmla="*/ 8 w 44"/>
                <a:gd name="T109" fmla="*/ 44 h 68"/>
                <a:gd name="T110" fmla="*/ 8 w 44"/>
                <a:gd name="T111" fmla="*/ 50 h 68"/>
                <a:gd name="T112" fmla="*/ 10 w 44"/>
                <a:gd name="T113" fmla="*/ 54 h 68"/>
                <a:gd name="T114" fmla="*/ 12 w 44"/>
                <a:gd name="T115" fmla="*/ 58 h 68"/>
                <a:gd name="T116" fmla="*/ 16 w 44"/>
                <a:gd name="T117" fmla="*/ 62 h 68"/>
                <a:gd name="T118" fmla="*/ 22 w 44"/>
                <a:gd name="T119" fmla="*/ 62 h 68"/>
                <a:gd name="T120" fmla="*/ 26 w 44"/>
                <a:gd name="T121" fmla="*/ 62 h 68"/>
                <a:gd name="T122" fmla="*/ 30 w 44"/>
                <a:gd name="T123" fmla="*/ 58 h 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4"/>
                <a:gd name="T187" fmla="*/ 0 h 68"/>
                <a:gd name="T188" fmla="*/ 44 w 44"/>
                <a:gd name="T189" fmla="*/ 68 h 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4" h="68">
                  <a:moveTo>
                    <a:pt x="30" y="62"/>
                  </a:moveTo>
                  <a:lnTo>
                    <a:pt x="26" y="64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16" y="68"/>
                  </a:lnTo>
                  <a:lnTo>
                    <a:pt x="10" y="68"/>
                  </a:lnTo>
                  <a:lnTo>
                    <a:pt x="4" y="62"/>
                  </a:lnTo>
                  <a:lnTo>
                    <a:pt x="2" y="58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10" y="26"/>
                  </a:lnTo>
                  <a:lnTo>
                    <a:pt x="14" y="24"/>
                  </a:lnTo>
                  <a:lnTo>
                    <a:pt x="20" y="22"/>
                  </a:lnTo>
                  <a:lnTo>
                    <a:pt x="26" y="24"/>
                  </a:lnTo>
                  <a:lnTo>
                    <a:pt x="30" y="2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4" y="6"/>
                  </a:lnTo>
                  <a:lnTo>
                    <a:pt x="24" y="4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50"/>
                  </a:lnTo>
                  <a:lnTo>
                    <a:pt x="38" y="56"/>
                  </a:lnTo>
                  <a:lnTo>
                    <a:pt x="38" y="60"/>
                  </a:lnTo>
                  <a:lnTo>
                    <a:pt x="38" y="62"/>
                  </a:lnTo>
                  <a:lnTo>
                    <a:pt x="40" y="62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4" y="62"/>
                  </a:lnTo>
                  <a:lnTo>
                    <a:pt x="44" y="64"/>
                  </a:lnTo>
                  <a:lnTo>
                    <a:pt x="32" y="68"/>
                  </a:lnTo>
                  <a:lnTo>
                    <a:pt x="30" y="68"/>
                  </a:lnTo>
                  <a:lnTo>
                    <a:pt x="30" y="62"/>
                  </a:lnTo>
                  <a:close/>
                  <a:moveTo>
                    <a:pt x="30" y="58"/>
                  </a:moveTo>
                  <a:lnTo>
                    <a:pt x="30" y="38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16" y="26"/>
                  </a:lnTo>
                  <a:lnTo>
                    <a:pt x="12" y="30"/>
                  </a:lnTo>
                  <a:lnTo>
                    <a:pt x="10" y="34"/>
                  </a:lnTo>
                  <a:lnTo>
                    <a:pt x="8" y="38"/>
                  </a:lnTo>
                  <a:lnTo>
                    <a:pt x="8" y="44"/>
                  </a:lnTo>
                  <a:lnTo>
                    <a:pt x="8" y="50"/>
                  </a:lnTo>
                  <a:lnTo>
                    <a:pt x="10" y="54"/>
                  </a:lnTo>
                  <a:lnTo>
                    <a:pt x="12" y="58"/>
                  </a:lnTo>
                  <a:lnTo>
                    <a:pt x="16" y="62"/>
                  </a:lnTo>
                  <a:lnTo>
                    <a:pt x="22" y="62"/>
                  </a:lnTo>
                  <a:lnTo>
                    <a:pt x="26" y="62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09" name="Freeform 109"/>
            <p:cNvSpPr>
              <a:spLocks/>
            </p:cNvSpPr>
            <p:nvPr/>
          </p:nvSpPr>
          <p:spPr bwMode="auto">
            <a:xfrm>
              <a:off x="3876" y="1214"/>
              <a:ext cx="46" cy="46"/>
            </a:xfrm>
            <a:custGeom>
              <a:avLst/>
              <a:gdLst>
                <a:gd name="T0" fmla="*/ 0 w 46"/>
                <a:gd name="T1" fmla="*/ 0 h 46"/>
                <a:gd name="T2" fmla="*/ 22 w 46"/>
                <a:gd name="T3" fmla="*/ 0 h 46"/>
                <a:gd name="T4" fmla="*/ 22 w 46"/>
                <a:gd name="T5" fmla="*/ 2 h 46"/>
                <a:gd name="T6" fmla="*/ 20 w 46"/>
                <a:gd name="T7" fmla="*/ 2 h 46"/>
                <a:gd name="T8" fmla="*/ 18 w 46"/>
                <a:gd name="T9" fmla="*/ 2 h 46"/>
                <a:gd name="T10" fmla="*/ 16 w 46"/>
                <a:gd name="T11" fmla="*/ 2 h 46"/>
                <a:gd name="T12" fmla="*/ 16 w 46"/>
                <a:gd name="T13" fmla="*/ 4 h 46"/>
                <a:gd name="T14" fmla="*/ 16 w 46"/>
                <a:gd name="T15" fmla="*/ 4 h 46"/>
                <a:gd name="T16" fmla="*/ 16 w 46"/>
                <a:gd name="T17" fmla="*/ 6 h 46"/>
                <a:gd name="T18" fmla="*/ 16 w 46"/>
                <a:gd name="T19" fmla="*/ 8 h 46"/>
                <a:gd name="T20" fmla="*/ 26 w 46"/>
                <a:gd name="T21" fmla="*/ 34 h 46"/>
                <a:gd name="T22" fmla="*/ 36 w 46"/>
                <a:gd name="T23" fmla="*/ 8 h 46"/>
                <a:gd name="T24" fmla="*/ 38 w 46"/>
                <a:gd name="T25" fmla="*/ 6 h 46"/>
                <a:gd name="T26" fmla="*/ 38 w 46"/>
                <a:gd name="T27" fmla="*/ 4 h 46"/>
                <a:gd name="T28" fmla="*/ 38 w 46"/>
                <a:gd name="T29" fmla="*/ 4 h 46"/>
                <a:gd name="T30" fmla="*/ 38 w 46"/>
                <a:gd name="T31" fmla="*/ 2 h 46"/>
                <a:gd name="T32" fmla="*/ 36 w 46"/>
                <a:gd name="T33" fmla="*/ 2 h 46"/>
                <a:gd name="T34" fmla="*/ 36 w 46"/>
                <a:gd name="T35" fmla="*/ 2 h 46"/>
                <a:gd name="T36" fmla="*/ 34 w 46"/>
                <a:gd name="T37" fmla="*/ 2 h 46"/>
                <a:gd name="T38" fmla="*/ 32 w 46"/>
                <a:gd name="T39" fmla="*/ 2 h 46"/>
                <a:gd name="T40" fmla="*/ 32 w 46"/>
                <a:gd name="T41" fmla="*/ 0 h 46"/>
                <a:gd name="T42" fmla="*/ 46 w 46"/>
                <a:gd name="T43" fmla="*/ 0 h 46"/>
                <a:gd name="T44" fmla="*/ 46 w 46"/>
                <a:gd name="T45" fmla="*/ 2 h 46"/>
                <a:gd name="T46" fmla="*/ 44 w 46"/>
                <a:gd name="T47" fmla="*/ 2 h 46"/>
                <a:gd name="T48" fmla="*/ 42 w 46"/>
                <a:gd name="T49" fmla="*/ 2 h 46"/>
                <a:gd name="T50" fmla="*/ 42 w 46"/>
                <a:gd name="T51" fmla="*/ 4 h 46"/>
                <a:gd name="T52" fmla="*/ 40 w 46"/>
                <a:gd name="T53" fmla="*/ 8 h 46"/>
                <a:gd name="T54" fmla="*/ 26 w 46"/>
                <a:gd name="T55" fmla="*/ 46 h 46"/>
                <a:gd name="T56" fmla="*/ 22 w 46"/>
                <a:gd name="T57" fmla="*/ 46 h 46"/>
                <a:gd name="T58" fmla="*/ 8 w 46"/>
                <a:gd name="T59" fmla="*/ 8 h 46"/>
                <a:gd name="T60" fmla="*/ 6 w 46"/>
                <a:gd name="T61" fmla="*/ 6 h 46"/>
                <a:gd name="T62" fmla="*/ 6 w 46"/>
                <a:gd name="T63" fmla="*/ 4 h 46"/>
                <a:gd name="T64" fmla="*/ 4 w 46"/>
                <a:gd name="T65" fmla="*/ 4 h 46"/>
                <a:gd name="T66" fmla="*/ 4 w 46"/>
                <a:gd name="T67" fmla="*/ 2 h 46"/>
                <a:gd name="T68" fmla="*/ 2 w 46"/>
                <a:gd name="T69" fmla="*/ 2 h 46"/>
                <a:gd name="T70" fmla="*/ 0 w 46"/>
                <a:gd name="T71" fmla="*/ 2 h 46"/>
                <a:gd name="T72" fmla="*/ 0 w 46"/>
                <a:gd name="T73" fmla="*/ 0 h 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6"/>
                <a:gd name="T112" fmla="*/ 0 h 46"/>
                <a:gd name="T113" fmla="*/ 46 w 46"/>
                <a:gd name="T114" fmla="*/ 46 h 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6" h="46">
                  <a:moveTo>
                    <a:pt x="0" y="0"/>
                  </a:moveTo>
                  <a:lnTo>
                    <a:pt x="22" y="0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26" y="34"/>
                  </a:lnTo>
                  <a:lnTo>
                    <a:pt x="36" y="8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8"/>
                  </a:lnTo>
                  <a:lnTo>
                    <a:pt x="26" y="46"/>
                  </a:lnTo>
                  <a:lnTo>
                    <a:pt x="22" y="46"/>
                  </a:lnTo>
                  <a:lnTo>
                    <a:pt x="8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10" name="Freeform 110"/>
            <p:cNvSpPr>
              <a:spLocks noEditPoints="1"/>
            </p:cNvSpPr>
            <p:nvPr/>
          </p:nvSpPr>
          <p:spPr bwMode="auto">
            <a:xfrm>
              <a:off x="3926" y="1214"/>
              <a:ext cx="40" cy="46"/>
            </a:xfrm>
            <a:custGeom>
              <a:avLst/>
              <a:gdLst>
                <a:gd name="T0" fmla="*/ 22 w 40"/>
                <a:gd name="T1" fmla="*/ 40 h 46"/>
                <a:gd name="T2" fmla="*/ 16 w 40"/>
                <a:gd name="T3" fmla="*/ 44 h 46"/>
                <a:gd name="T4" fmla="*/ 12 w 40"/>
                <a:gd name="T5" fmla="*/ 46 h 46"/>
                <a:gd name="T6" fmla="*/ 4 w 40"/>
                <a:gd name="T7" fmla="*/ 42 h 46"/>
                <a:gd name="T8" fmla="*/ 0 w 40"/>
                <a:gd name="T9" fmla="*/ 34 h 46"/>
                <a:gd name="T10" fmla="*/ 2 w 40"/>
                <a:gd name="T11" fmla="*/ 28 h 46"/>
                <a:gd name="T12" fmla="*/ 10 w 40"/>
                <a:gd name="T13" fmla="*/ 22 h 46"/>
                <a:gd name="T14" fmla="*/ 26 w 40"/>
                <a:gd name="T15" fmla="*/ 16 h 46"/>
                <a:gd name="T16" fmla="*/ 24 w 40"/>
                <a:gd name="T17" fmla="*/ 8 h 46"/>
                <a:gd name="T18" fmla="*/ 20 w 40"/>
                <a:gd name="T19" fmla="*/ 4 h 46"/>
                <a:gd name="T20" fmla="*/ 14 w 40"/>
                <a:gd name="T21" fmla="*/ 2 h 46"/>
                <a:gd name="T22" fmla="*/ 12 w 40"/>
                <a:gd name="T23" fmla="*/ 6 h 46"/>
                <a:gd name="T24" fmla="*/ 10 w 40"/>
                <a:gd name="T25" fmla="*/ 12 h 46"/>
                <a:gd name="T26" fmla="*/ 10 w 40"/>
                <a:gd name="T27" fmla="*/ 14 h 46"/>
                <a:gd name="T28" fmla="*/ 6 w 40"/>
                <a:gd name="T29" fmla="*/ 16 h 46"/>
                <a:gd name="T30" fmla="*/ 4 w 40"/>
                <a:gd name="T31" fmla="*/ 14 h 46"/>
                <a:gd name="T32" fmla="*/ 2 w 40"/>
                <a:gd name="T33" fmla="*/ 10 h 46"/>
                <a:gd name="T34" fmla="*/ 6 w 40"/>
                <a:gd name="T35" fmla="*/ 4 h 46"/>
                <a:gd name="T36" fmla="*/ 18 w 40"/>
                <a:gd name="T37" fmla="*/ 0 h 46"/>
                <a:gd name="T38" fmla="*/ 28 w 40"/>
                <a:gd name="T39" fmla="*/ 2 h 46"/>
                <a:gd name="T40" fmla="*/ 32 w 40"/>
                <a:gd name="T41" fmla="*/ 6 h 46"/>
                <a:gd name="T42" fmla="*/ 34 w 40"/>
                <a:gd name="T43" fmla="*/ 14 h 46"/>
                <a:gd name="T44" fmla="*/ 34 w 40"/>
                <a:gd name="T45" fmla="*/ 34 h 46"/>
                <a:gd name="T46" fmla="*/ 34 w 40"/>
                <a:gd name="T47" fmla="*/ 38 h 46"/>
                <a:gd name="T48" fmla="*/ 36 w 40"/>
                <a:gd name="T49" fmla="*/ 40 h 46"/>
                <a:gd name="T50" fmla="*/ 36 w 40"/>
                <a:gd name="T51" fmla="*/ 40 h 46"/>
                <a:gd name="T52" fmla="*/ 38 w 40"/>
                <a:gd name="T53" fmla="*/ 38 h 46"/>
                <a:gd name="T54" fmla="*/ 40 w 40"/>
                <a:gd name="T55" fmla="*/ 38 h 46"/>
                <a:gd name="T56" fmla="*/ 30 w 40"/>
                <a:gd name="T57" fmla="*/ 46 h 46"/>
                <a:gd name="T58" fmla="*/ 26 w 40"/>
                <a:gd name="T59" fmla="*/ 44 h 46"/>
                <a:gd name="T60" fmla="*/ 26 w 40"/>
                <a:gd name="T61" fmla="*/ 38 h 46"/>
                <a:gd name="T62" fmla="*/ 26 w 40"/>
                <a:gd name="T63" fmla="*/ 18 h 46"/>
                <a:gd name="T64" fmla="*/ 16 w 40"/>
                <a:gd name="T65" fmla="*/ 22 h 46"/>
                <a:gd name="T66" fmla="*/ 10 w 40"/>
                <a:gd name="T67" fmla="*/ 26 h 46"/>
                <a:gd name="T68" fmla="*/ 8 w 40"/>
                <a:gd name="T69" fmla="*/ 32 h 46"/>
                <a:gd name="T70" fmla="*/ 10 w 40"/>
                <a:gd name="T71" fmla="*/ 38 h 46"/>
                <a:gd name="T72" fmla="*/ 16 w 40"/>
                <a:gd name="T73" fmla="*/ 40 h 46"/>
                <a:gd name="T74" fmla="*/ 26 w 40"/>
                <a:gd name="T75" fmla="*/ 34 h 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0"/>
                <a:gd name="T115" fmla="*/ 0 h 46"/>
                <a:gd name="T116" fmla="*/ 40 w 40"/>
                <a:gd name="T117" fmla="*/ 46 h 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0" h="46">
                  <a:moveTo>
                    <a:pt x="26" y="38"/>
                  </a:moveTo>
                  <a:lnTo>
                    <a:pt x="22" y="40"/>
                  </a:lnTo>
                  <a:lnTo>
                    <a:pt x="18" y="44"/>
                  </a:lnTo>
                  <a:lnTo>
                    <a:pt x="16" y="44"/>
                  </a:lnTo>
                  <a:lnTo>
                    <a:pt x="14" y="46"/>
                  </a:lnTo>
                  <a:lnTo>
                    <a:pt x="12" y="46"/>
                  </a:lnTo>
                  <a:lnTo>
                    <a:pt x="8" y="44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4" y="26"/>
                  </a:lnTo>
                  <a:lnTo>
                    <a:pt x="10" y="22"/>
                  </a:lnTo>
                  <a:lnTo>
                    <a:pt x="16" y="20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0" y="4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6"/>
                  </a:lnTo>
                  <a:lnTo>
                    <a:pt x="34" y="10"/>
                  </a:lnTo>
                  <a:lnTo>
                    <a:pt x="34" y="14"/>
                  </a:lnTo>
                  <a:lnTo>
                    <a:pt x="34" y="30"/>
                  </a:lnTo>
                  <a:lnTo>
                    <a:pt x="34" y="34"/>
                  </a:lnTo>
                  <a:lnTo>
                    <a:pt x="34" y="36"/>
                  </a:lnTo>
                  <a:lnTo>
                    <a:pt x="34" y="38"/>
                  </a:lnTo>
                  <a:lnTo>
                    <a:pt x="36" y="40"/>
                  </a:lnTo>
                  <a:lnTo>
                    <a:pt x="38" y="38"/>
                  </a:lnTo>
                  <a:lnTo>
                    <a:pt x="40" y="36"/>
                  </a:lnTo>
                  <a:lnTo>
                    <a:pt x="40" y="38"/>
                  </a:lnTo>
                  <a:lnTo>
                    <a:pt x="36" y="44"/>
                  </a:lnTo>
                  <a:lnTo>
                    <a:pt x="30" y="46"/>
                  </a:lnTo>
                  <a:lnTo>
                    <a:pt x="28" y="46"/>
                  </a:lnTo>
                  <a:lnTo>
                    <a:pt x="26" y="44"/>
                  </a:lnTo>
                  <a:lnTo>
                    <a:pt x="26" y="42"/>
                  </a:lnTo>
                  <a:lnTo>
                    <a:pt x="26" y="38"/>
                  </a:lnTo>
                  <a:close/>
                  <a:moveTo>
                    <a:pt x="26" y="34"/>
                  </a:moveTo>
                  <a:lnTo>
                    <a:pt x="26" y="18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0" y="30"/>
                  </a:lnTo>
                  <a:lnTo>
                    <a:pt x="8" y="32"/>
                  </a:lnTo>
                  <a:lnTo>
                    <a:pt x="10" y="34"/>
                  </a:lnTo>
                  <a:lnTo>
                    <a:pt x="10" y="38"/>
                  </a:lnTo>
                  <a:lnTo>
                    <a:pt x="14" y="38"/>
                  </a:lnTo>
                  <a:lnTo>
                    <a:pt x="16" y="40"/>
                  </a:lnTo>
                  <a:lnTo>
                    <a:pt x="20" y="38"/>
                  </a:lnTo>
                  <a:lnTo>
                    <a:pt x="26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11" name="Freeform 111"/>
            <p:cNvSpPr>
              <a:spLocks/>
            </p:cNvSpPr>
            <p:nvPr/>
          </p:nvSpPr>
          <p:spPr bwMode="auto">
            <a:xfrm>
              <a:off x="3972" y="1190"/>
              <a:ext cx="20" cy="68"/>
            </a:xfrm>
            <a:custGeom>
              <a:avLst/>
              <a:gdLst>
                <a:gd name="T0" fmla="*/ 14 w 20"/>
                <a:gd name="T1" fmla="*/ 0 h 68"/>
                <a:gd name="T2" fmla="*/ 14 w 20"/>
                <a:gd name="T3" fmla="*/ 58 h 68"/>
                <a:gd name="T4" fmla="*/ 14 w 20"/>
                <a:gd name="T5" fmla="*/ 62 h 68"/>
                <a:gd name="T6" fmla="*/ 14 w 20"/>
                <a:gd name="T7" fmla="*/ 64 h 68"/>
                <a:gd name="T8" fmla="*/ 16 w 20"/>
                <a:gd name="T9" fmla="*/ 66 h 68"/>
                <a:gd name="T10" fmla="*/ 16 w 20"/>
                <a:gd name="T11" fmla="*/ 66 h 68"/>
                <a:gd name="T12" fmla="*/ 18 w 20"/>
                <a:gd name="T13" fmla="*/ 68 h 68"/>
                <a:gd name="T14" fmla="*/ 20 w 20"/>
                <a:gd name="T15" fmla="*/ 68 h 68"/>
                <a:gd name="T16" fmla="*/ 20 w 20"/>
                <a:gd name="T17" fmla="*/ 68 h 68"/>
                <a:gd name="T18" fmla="*/ 0 w 20"/>
                <a:gd name="T19" fmla="*/ 68 h 68"/>
                <a:gd name="T20" fmla="*/ 0 w 20"/>
                <a:gd name="T21" fmla="*/ 68 h 68"/>
                <a:gd name="T22" fmla="*/ 2 w 20"/>
                <a:gd name="T23" fmla="*/ 68 h 68"/>
                <a:gd name="T24" fmla="*/ 4 w 20"/>
                <a:gd name="T25" fmla="*/ 66 h 68"/>
                <a:gd name="T26" fmla="*/ 4 w 20"/>
                <a:gd name="T27" fmla="*/ 66 h 68"/>
                <a:gd name="T28" fmla="*/ 6 w 20"/>
                <a:gd name="T29" fmla="*/ 64 h 68"/>
                <a:gd name="T30" fmla="*/ 6 w 20"/>
                <a:gd name="T31" fmla="*/ 62 h 68"/>
                <a:gd name="T32" fmla="*/ 6 w 20"/>
                <a:gd name="T33" fmla="*/ 58 h 68"/>
                <a:gd name="T34" fmla="*/ 6 w 20"/>
                <a:gd name="T35" fmla="*/ 18 h 68"/>
                <a:gd name="T36" fmla="*/ 6 w 20"/>
                <a:gd name="T37" fmla="*/ 12 h 68"/>
                <a:gd name="T38" fmla="*/ 6 w 20"/>
                <a:gd name="T39" fmla="*/ 8 h 68"/>
                <a:gd name="T40" fmla="*/ 6 w 20"/>
                <a:gd name="T41" fmla="*/ 6 h 68"/>
                <a:gd name="T42" fmla="*/ 4 w 20"/>
                <a:gd name="T43" fmla="*/ 6 h 68"/>
                <a:gd name="T44" fmla="*/ 4 w 20"/>
                <a:gd name="T45" fmla="*/ 6 h 68"/>
                <a:gd name="T46" fmla="*/ 4 w 20"/>
                <a:gd name="T47" fmla="*/ 6 h 68"/>
                <a:gd name="T48" fmla="*/ 2 w 20"/>
                <a:gd name="T49" fmla="*/ 6 h 68"/>
                <a:gd name="T50" fmla="*/ 0 w 20"/>
                <a:gd name="T51" fmla="*/ 6 h 68"/>
                <a:gd name="T52" fmla="*/ 0 w 20"/>
                <a:gd name="T53" fmla="*/ 6 h 68"/>
                <a:gd name="T54" fmla="*/ 12 w 20"/>
                <a:gd name="T55" fmla="*/ 0 h 68"/>
                <a:gd name="T56" fmla="*/ 14 w 20"/>
                <a:gd name="T57" fmla="*/ 0 h 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"/>
                <a:gd name="T88" fmla="*/ 0 h 68"/>
                <a:gd name="T89" fmla="*/ 20 w 20"/>
                <a:gd name="T90" fmla="*/ 68 h 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" h="68">
                  <a:moveTo>
                    <a:pt x="14" y="0"/>
                  </a:moveTo>
                  <a:lnTo>
                    <a:pt x="14" y="58"/>
                  </a:lnTo>
                  <a:lnTo>
                    <a:pt x="14" y="62"/>
                  </a:lnTo>
                  <a:lnTo>
                    <a:pt x="14" y="64"/>
                  </a:lnTo>
                  <a:lnTo>
                    <a:pt x="16" y="66"/>
                  </a:lnTo>
                  <a:lnTo>
                    <a:pt x="18" y="68"/>
                  </a:lnTo>
                  <a:lnTo>
                    <a:pt x="20" y="68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4" y="66"/>
                  </a:lnTo>
                  <a:lnTo>
                    <a:pt x="6" y="64"/>
                  </a:lnTo>
                  <a:lnTo>
                    <a:pt x="6" y="62"/>
                  </a:lnTo>
                  <a:lnTo>
                    <a:pt x="6" y="5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8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1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12" name="Freeform 112"/>
            <p:cNvSpPr>
              <a:spLocks noEditPoints="1"/>
            </p:cNvSpPr>
            <p:nvPr/>
          </p:nvSpPr>
          <p:spPr bwMode="auto">
            <a:xfrm>
              <a:off x="3998" y="1214"/>
              <a:ext cx="38" cy="46"/>
            </a:xfrm>
            <a:custGeom>
              <a:avLst/>
              <a:gdLst>
                <a:gd name="T0" fmla="*/ 8 w 38"/>
                <a:gd name="T1" fmla="*/ 16 h 46"/>
                <a:gd name="T2" fmla="*/ 8 w 38"/>
                <a:gd name="T3" fmla="*/ 22 h 46"/>
                <a:gd name="T4" fmla="*/ 10 w 38"/>
                <a:gd name="T5" fmla="*/ 28 h 46"/>
                <a:gd name="T6" fmla="*/ 12 w 38"/>
                <a:gd name="T7" fmla="*/ 32 h 46"/>
                <a:gd name="T8" fmla="*/ 18 w 38"/>
                <a:gd name="T9" fmla="*/ 36 h 46"/>
                <a:gd name="T10" fmla="*/ 24 w 38"/>
                <a:gd name="T11" fmla="*/ 38 h 46"/>
                <a:gd name="T12" fmla="*/ 28 w 38"/>
                <a:gd name="T13" fmla="*/ 36 h 46"/>
                <a:gd name="T14" fmla="*/ 30 w 38"/>
                <a:gd name="T15" fmla="*/ 36 h 46"/>
                <a:gd name="T16" fmla="*/ 34 w 38"/>
                <a:gd name="T17" fmla="*/ 32 h 46"/>
                <a:gd name="T18" fmla="*/ 36 w 38"/>
                <a:gd name="T19" fmla="*/ 28 h 46"/>
                <a:gd name="T20" fmla="*/ 38 w 38"/>
                <a:gd name="T21" fmla="*/ 28 h 46"/>
                <a:gd name="T22" fmla="*/ 36 w 38"/>
                <a:gd name="T23" fmla="*/ 34 h 46"/>
                <a:gd name="T24" fmla="*/ 32 w 38"/>
                <a:gd name="T25" fmla="*/ 40 h 46"/>
                <a:gd name="T26" fmla="*/ 26 w 38"/>
                <a:gd name="T27" fmla="*/ 44 h 46"/>
                <a:gd name="T28" fmla="*/ 20 w 38"/>
                <a:gd name="T29" fmla="*/ 46 h 46"/>
                <a:gd name="T30" fmla="*/ 14 w 38"/>
                <a:gd name="T31" fmla="*/ 44 h 46"/>
                <a:gd name="T32" fmla="*/ 10 w 38"/>
                <a:gd name="T33" fmla="*/ 42 h 46"/>
                <a:gd name="T34" fmla="*/ 6 w 38"/>
                <a:gd name="T35" fmla="*/ 40 h 46"/>
                <a:gd name="T36" fmla="*/ 2 w 38"/>
                <a:gd name="T37" fmla="*/ 34 h 46"/>
                <a:gd name="T38" fmla="*/ 0 w 38"/>
                <a:gd name="T39" fmla="*/ 30 h 46"/>
                <a:gd name="T40" fmla="*/ 0 w 38"/>
                <a:gd name="T41" fmla="*/ 24 h 46"/>
                <a:gd name="T42" fmla="*/ 0 w 38"/>
                <a:gd name="T43" fmla="*/ 16 h 46"/>
                <a:gd name="T44" fmla="*/ 2 w 38"/>
                <a:gd name="T45" fmla="*/ 10 h 46"/>
                <a:gd name="T46" fmla="*/ 6 w 38"/>
                <a:gd name="T47" fmla="*/ 6 h 46"/>
                <a:gd name="T48" fmla="*/ 10 w 38"/>
                <a:gd name="T49" fmla="*/ 2 h 46"/>
                <a:gd name="T50" fmla="*/ 16 w 38"/>
                <a:gd name="T51" fmla="*/ 0 h 46"/>
                <a:gd name="T52" fmla="*/ 20 w 38"/>
                <a:gd name="T53" fmla="*/ 0 h 46"/>
                <a:gd name="T54" fmla="*/ 28 w 38"/>
                <a:gd name="T55" fmla="*/ 0 h 46"/>
                <a:gd name="T56" fmla="*/ 32 w 38"/>
                <a:gd name="T57" fmla="*/ 4 h 46"/>
                <a:gd name="T58" fmla="*/ 36 w 38"/>
                <a:gd name="T59" fmla="*/ 10 h 46"/>
                <a:gd name="T60" fmla="*/ 38 w 38"/>
                <a:gd name="T61" fmla="*/ 16 h 46"/>
                <a:gd name="T62" fmla="*/ 8 w 38"/>
                <a:gd name="T63" fmla="*/ 16 h 46"/>
                <a:gd name="T64" fmla="*/ 8 w 38"/>
                <a:gd name="T65" fmla="*/ 14 h 46"/>
                <a:gd name="T66" fmla="*/ 26 w 38"/>
                <a:gd name="T67" fmla="*/ 14 h 46"/>
                <a:gd name="T68" fmla="*/ 26 w 38"/>
                <a:gd name="T69" fmla="*/ 10 h 46"/>
                <a:gd name="T70" fmla="*/ 26 w 38"/>
                <a:gd name="T71" fmla="*/ 8 h 46"/>
                <a:gd name="T72" fmla="*/ 24 w 38"/>
                <a:gd name="T73" fmla="*/ 6 h 46"/>
                <a:gd name="T74" fmla="*/ 22 w 38"/>
                <a:gd name="T75" fmla="*/ 4 h 46"/>
                <a:gd name="T76" fmla="*/ 20 w 38"/>
                <a:gd name="T77" fmla="*/ 2 h 46"/>
                <a:gd name="T78" fmla="*/ 18 w 38"/>
                <a:gd name="T79" fmla="*/ 2 h 46"/>
                <a:gd name="T80" fmla="*/ 14 w 38"/>
                <a:gd name="T81" fmla="*/ 4 h 46"/>
                <a:gd name="T82" fmla="*/ 12 w 38"/>
                <a:gd name="T83" fmla="*/ 6 h 46"/>
                <a:gd name="T84" fmla="*/ 8 w 38"/>
                <a:gd name="T85" fmla="*/ 10 h 46"/>
                <a:gd name="T86" fmla="*/ 8 w 38"/>
                <a:gd name="T87" fmla="*/ 14 h 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8"/>
                <a:gd name="T133" fmla="*/ 0 h 46"/>
                <a:gd name="T134" fmla="*/ 38 w 38"/>
                <a:gd name="T135" fmla="*/ 46 h 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8" h="46">
                  <a:moveTo>
                    <a:pt x="8" y="16"/>
                  </a:moveTo>
                  <a:lnTo>
                    <a:pt x="8" y="22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18" y="36"/>
                  </a:lnTo>
                  <a:lnTo>
                    <a:pt x="24" y="38"/>
                  </a:lnTo>
                  <a:lnTo>
                    <a:pt x="28" y="36"/>
                  </a:lnTo>
                  <a:lnTo>
                    <a:pt x="30" y="36"/>
                  </a:lnTo>
                  <a:lnTo>
                    <a:pt x="34" y="32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36" y="34"/>
                  </a:lnTo>
                  <a:lnTo>
                    <a:pt x="32" y="40"/>
                  </a:lnTo>
                  <a:lnTo>
                    <a:pt x="26" y="44"/>
                  </a:lnTo>
                  <a:lnTo>
                    <a:pt x="20" y="46"/>
                  </a:lnTo>
                  <a:lnTo>
                    <a:pt x="14" y="44"/>
                  </a:lnTo>
                  <a:lnTo>
                    <a:pt x="10" y="42"/>
                  </a:lnTo>
                  <a:lnTo>
                    <a:pt x="6" y="40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36" y="10"/>
                  </a:lnTo>
                  <a:lnTo>
                    <a:pt x="38" y="16"/>
                  </a:lnTo>
                  <a:lnTo>
                    <a:pt x="8" y="16"/>
                  </a:lnTo>
                  <a:close/>
                  <a:moveTo>
                    <a:pt x="8" y="14"/>
                  </a:moveTo>
                  <a:lnTo>
                    <a:pt x="26" y="14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13" name="Freeform 113"/>
            <p:cNvSpPr>
              <a:spLocks/>
            </p:cNvSpPr>
            <p:nvPr/>
          </p:nvSpPr>
          <p:spPr bwMode="auto">
            <a:xfrm>
              <a:off x="4040" y="1214"/>
              <a:ext cx="48" cy="44"/>
            </a:xfrm>
            <a:custGeom>
              <a:avLst/>
              <a:gdLst>
                <a:gd name="T0" fmla="*/ 14 w 48"/>
                <a:gd name="T1" fmla="*/ 8 h 44"/>
                <a:gd name="T2" fmla="*/ 20 w 48"/>
                <a:gd name="T3" fmla="*/ 4 h 44"/>
                <a:gd name="T4" fmla="*/ 24 w 48"/>
                <a:gd name="T5" fmla="*/ 0 h 44"/>
                <a:gd name="T6" fmla="*/ 30 w 48"/>
                <a:gd name="T7" fmla="*/ 0 h 44"/>
                <a:gd name="T8" fmla="*/ 34 w 48"/>
                <a:gd name="T9" fmla="*/ 0 h 44"/>
                <a:gd name="T10" fmla="*/ 36 w 48"/>
                <a:gd name="T11" fmla="*/ 2 h 44"/>
                <a:gd name="T12" fmla="*/ 38 w 48"/>
                <a:gd name="T13" fmla="*/ 4 h 44"/>
                <a:gd name="T14" fmla="*/ 40 w 48"/>
                <a:gd name="T15" fmla="*/ 8 h 44"/>
                <a:gd name="T16" fmla="*/ 40 w 48"/>
                <a:gd name="T17" fmla="*/ 10 h 44"/>
                <a:gd name="T18" fmla="*/ 42 w 48"/>
                <a:gd name="T19" fmla="*/ 16 h 44"/>
                <a:gd name="T20" fmla="*/ 42 w 48"/>
                <a:gd name="T21" fmla="*/ 34 h 44"/>
                <a:gd name="T22" fmla="*/ 42 w 48"/>
                <a:gd name="T23" fmla="*/ 38 h 44"/>
                <a:gd name="T24" fmla="*/ 42 w 48"/>
                <a:gd name="T25" fmla="*/ 40 h 44"/>
                <a:gd name="T26" fmla="*/ 42 w 48"/>
                <a:gd name="T27" fmla="*/ 42 h 44"/>
                <a:gd name="T28" fmla="*/ 44 w 48"/>
                <a:gd name="T29" fmla="*/ 42 h 44"/>
                <a:gd name="T30" fmla="*/ 44 w 48"/>
                <a:gd name="T31" fmla="*/ 44 h 44"/>
                <a:gd name="T32" fmla="*/ 48 w 48"/>
                <a:gd name="T33" fmla="*/ 44 h 44"/>
                <a:gd name="T34" fmla="*/ 48 w 48"/>
                <a:gd name="T35" fmla="*/ 44 h 44"/>
                <a:gd name="T36" fmla="*/ 26 w 48"/>
                <a:gd name="T37" fmla="*/ 44 h 44"/>
                <a:gd name="T38" fmla="*/ 26 w 48"/>
                <a:gd name="T39" fmla="*/ 44 h 44"/>
                <a:gd name="T40" fmla="*/ 28 w 48"/>
                <a:gd name="T41" fmla="*/ 44 h 44"/>
                <a:gd name="T42" fmla="*/ 30 w 48"/>
                <a:gd name="T43" fmla="*/ 44 h 44"/>
                <a:gd name="T44" fmla="*/ 32 w 48"/>
                <a:gd name="T45" fmla="*/ 42 h 44"/>
                <a:gd name="T46" fmla="*/ 32 w 48"/>
                <a:gd name="T47" fmla="*/ 42 h 44"/>
                <a:gd name="T48" fmla="*/ 32 w 48"/>
                <a:gd name="T49" fmla="*/ 40 h 44"/>
                <a:gd name="T50" fmla="*/ 34 w 48"/>
                <a:gd name="T51" fmla="*/ 38 h 44"/>
                <a:gd name="T52" fmla="*/ 34 w 48"/>
                <a:gd name="T53" fmla="*/ 34 h 44"/>
                <a:gd name="T54" fmla="*/ 34 w 48"/>
                <a:gd name="T55" fmla="*/ 16 h 44"/>
                <a:gd name="T56" fmla="*/ 32 w 48"/>
                <a:gd name="T57" fmla="*/ 12 h 44"/>
                <a:gd name="T58" fmla="*/ 32 w 48"/>
                <a:gd name="T59" fmla="*/ 8 h 44"/>
                <a:gd name="T60" fmla="*/ 30 w 48"/>
                <a:gd name="T61" fmla="*/ 6 h 44"/>
                <a:gd name="T62" fmla="*/ 26 w 48"/>
                <a:gd name="T63" fmla="*/ 6 h 44"/>
                <a:gd name="T64" fmla="*/ 20 w 48"/>
                <a:gd name="T65" fmla="*/ 8 h 44"/>
                <a:gd name="T66" fmla="*/ 14 w 48"/>
                <a:gd name="T67" fmla="*/ 12 h 44"/>
                <a:gd name="T68" fmla="*/ 14 w 48"/>
                <a:gd name="T69" fmla="*/ 34 h 44"/>
                <a:gd name="T70" fmla="*/ 14 w 48"/>
                <a:gd name="T71" fmla="*/ 38 h 44"/>
                <a:gd name="T72" fmla="*/ 16 w 48"/>
                <a:gd name="T73" fmla="*/ 40 h 44"/>
                <a:gd name="T74" fmla="*/ 16 w 48"/>
                <a:gd name="T75" fmla="*/ 42 h 44"/>
                <a:gd name="T76" fmla="*/ 16 w 48"/>
                <a:gd name="T77" fmla="*/ 42 h 44"/>
                <a:gd name="T78" fmla="*/ 18 w 48"/>
                <a:gd name="T79" fmla="*/ 44 h 44"/>
                <a:gd name="T80" fmla="*/ 20 w 48"/>
                <a:gd name="T81" fmla="*/ 44 h 44"/>
                <a:gd name="T82" fmla="*/ 20 w 48"/>
                <a:gd name="T83" fmla="*/ 44 h 44"/>
                <a:gd name="T84" fmla="*/ 0 w 48"/>
                <a:gd name="T85" fmla="*/ 44 h 44"/>
                <a:gd name="T86" fmla="*/ 0 w 48"/>
                <a:gd name="T87" fmla="*/ 44 h 44"/>
                <a:gd name="T88" fmla="*/ 2 w 48"/>
                <a:gd name="T89" fmla="*/ 44 h 44"/>
                <a:gd name="T90" fmla="*/ 4 w 48"/>
                <a:gd name="T91" fmla="*/ 42 h 44"/>
                <a:gd name="T92" fmla="*/ 6 w 48"/>
                <a:gd name="T93" fmla="*/ 42 h 44"/>
                <a:gd name="T94" fmla="*/ 6 w 48"/>
                <a:gd name="T95" fmla="*/ 38 h 44"/>
                <a:gd name="T96" fmla="*/ 6 w 48"/>
                <a:gd name="T97" fmla="*/ 34 h 44"/>
                <a:gd name="T98" fmla="*/ 6 w 48"/>
                <a:gd name="T99" fmla="*/ 18 h 44"/>
                <a:gd name="T100" fmla="*/ 6 w 48"/>
                <a:gd name="T101" fmla="*/ 12 h 44"/>
                <a:gd name="T102" fmla="*/ 6 w 48"/>
                <a:gd name="T103" fmla="*/ 8 h 44"/>
                <a:gd name="T104" fmla="*/ 6 w 48"/>
                <a:gd name="T105" fmla="*/ 6 h 44"/>
                <a:gd name="T106" fmla="*/ 6 w 48"/>
                <a:gd name="T107" fmla="*/ 6 h 44"/>
                <a:gd name="T108" fmla="*/ 4 w 48"/>
                <a:gd name="T109" fmla="*/ 6 h 44"/>
                <a:gd name="T110" fmla="*/ 4 w 48"/>
                <a:gd name="T111" fmla="*/ 4 h 44"/>
                <a:gd name="T112" fmla="*/ 2 w 48"/>
                <a:gd name="T113" fmla="*/ 6 h 44"/>
                <a:gd name="T114" fmla="*/ 0 w 48"/>
                <a:gd name="T115" fmla="*/ 6 h 44"/>
                <a:gd name="T116" fmla="*/ 0 w 48"/>
                <a:gd name="T117" fmla="*/ 4 h 44"/>
                <a:gd name="T118" fmla="*/ 12 w 48"/>
                <a:gd name="T119" fmla="*/ 0 h 44"/>
                <a:gd name="T120" fmla="*/ 14 w 48"/>
                <a:gd name="T121" fmla="*/ 0 h 44"/>
                <a:gd name="T122" fmla="*/ 14 w 48"/>
                <a:gd name="T123" fmla="*/ 8 h 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8"/>
                <a:gd name="T187" fmla="*/ 0 h 44"/>
                <a:gd name="T188" fmla="*/ 48 w 48"/>
                <a:gd name="T189" fmla="*/ 44 h 4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8" h="44">
                  <a:moveTo>
                    <a:pt x="14" y="8"/>
                  </a:moveTo>
                  <a:lnTo>
                    <a:pt x="20" y="4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6" y="2"/>
                  </a:lnTo>
                  <a:lnTo>
                    <a:pt x="38" y="4"/>
                  </a:lnTo>
                  <a:lnTo>
                    <a:pt x="40" y="8"/>
                  </a:lnTo>
                  <a:lnTo>
                    <a:pt x="40" y="10"/>
                  </a:lnTo>
                  <a:lnTo>
                    <a:pt x="42" y="16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4" y="42"/>
                  </a:lnTo>
                  <a:lnTo>
                    <a:pt x="44" y="44"/>
                  </a:lnTo>
                  <a:lnTo>
                    <a:pt x="48" y="44"/>
                  </a:lnTo>
                  <a:lnTo>
                    <a:pt x="26" y="44"/>
                  </a:lnTo>
                  <a:lnTo>
                    <a:pt x="28" y="44"/>
                  </a:lnTo>
                  <a:lnTo>
                    <a:pt x="30" y="44"/>
                  </a:lnTo>
                  <a:lnTo>
                    <a:pt x="32" y="42"/>
                  </a:lnTo>
                  <a:lnTo>
                    <a:pt x="32" y="40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4" y="16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6" y="6"/>
                  </a:lnTo>
                  <a:lnTo>
                    <a:pt x="20" y="8"/>
                  </a:lnTo>
                  <a:lnTo>
                    <a:pt x="14" y="12"/>
                  </a:lnTo>
                  <a:lnTo>
                    <a:pt x="14" y="34"/>
                  </a:lnTo>
                  <a:lnTo>
                    <a:pt x="14" y="38"/>
                  </a:lnTo>
                  <a:lnTo>
                    <a:pt x="16" y="40"/>
                  </a:lnTo>
                  <a:lnTo>
                    <a:pt x="16" y="42"/>
                  </a:lnTo>
                  <a:lnTo>
                    <a:pt x="18" y="44"/>
                  </a:lnTo>
                  <a:lnTo>
                    <a:pt x="20" y="44"/>
                  </a:lnTo>
                  <a:lnTo>
                    <a:pt x="0" y="44"/>
                  </a:lnTo>
                  <a:lnTo>
                    <a:pt x="2" y="44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6" y="38"/>
                  </a:lnTo>
                  <a:lnTo>
                    <a:pt x="6" y="3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8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14" name="Freeform 114"/>
            <p:cNvSpPr>
              <a:spLocks/>
            </p:cNvSpPr>
            <p:nvPr/>
          </p:nvSpPr>
          <p:spPr bwMode="auto">
            <a:xfrm>
              <a:off x="4092" y="1214"/>
              <a:ext cx="36" cy="46"/>
            </a:xfrm>
            <a:custGeom>
              <a:avLst/>
              <a:gdLst>
                <a:gd name="T0" fmla="*/ 36 w 36"/>
                <a:gd name="T1" fmla="*/ 26 h 46"/>
                <a:gd name="T2" fmla="*/ 34 w 36"/>
                <a:gd name="T3" fmla="*/ 32 h 46"/>
                <a:gd name="T4" fmla="*/ 32 w 36"/>
                <a:gd name="T5" fmla="*/ 38 h 46"/>
                <a:gd name="T6" fmla="*/ 30 w 36"/>
                <a:gd name="T7" fmla="*/ 40 h 46"/>
                <a:gd name="T8" fmla="*/ 24 w 36"/>
                <a:gd name="T9" fmla="*/ 44 h 46"/>
                <a:gd name="T10" fmla="*/ 18 w 36"/>
                <a:gd name="T11" fmla="*/ 46 h 46"/>
                <a:gd name="T12" fmla="*/ 14 w 36"/>
                <a:gd name="T13" fmla="*/ 44 h 46"/>
                <a:gd name="T14" fmla="*/ 8 w 36"/>
                <a:gd name="T15" fmla="*/ 42 h 46"/>
                <a:gd name="T16" fmla="*/ 6 w 36"/>
                <a:gd name="T17" fmla="*/ 40 h 46"/>
                <a:gd name="T18" fmla="*/ 2 w 36"/>
                <a:gd name="T19" fmla="*/ 34 h 46"/>
                <a:gd name="T20" fmla="*/ 0 w 36"/>
                <a:gd name="T21" fmla="*/ 30 h 46"/>
                <a:gd name="T22" fmla="*/ 0 w 36"/>
                <a:gd name="T23" fmla="*/ 22 h 46"/>
                <a:gd name="T24" fmla="*/ 0 w 36"/>
                <a:gd name="T25" fmla="*/ 16 h 46"/>
                <a:gd name="T26" fmla="*/ 2 w 36"/>
                <a:gd name="T27" fmla="*/ 10 h 46"/>
                <a:gd name="T28" fmla="*/ 6 w 36"/>
                <a:gd name="T29" fmla="*/ 6 h 46"/>
                <a:gd name="T30" fmla="*/ 10 w 36"/>
                <a:gd name="T31" fmla="*/ 2 h 46"/>
                <a:gd name="T32" fmla="*/ 14 w 36"/>
                <a:gd name="T33" fmla="*/ 0 h 46"/>
                <a:gd name="T34" fmla="*/ 20 w 36"/>
                <a:gd name="T35" fmla="*/ 0 h 46"/>
                <a:gd name="T36" fmla="*/ 26 w 36"/>
                <a:gd name="T37" fmla="*/ 0 h 46"/>
                <a:gd name="T38" fmla="*/ 30 w 36"/>
                <a:gd name="T39" fmla="*/ 2 h 46"/>
                <a:gd name="T40" fmla="*/ 34 w 36"/>
                <a:gd name="T41" fmla="*/ 6 h 46"/>
                <a:gd name="T42" fmla="*/ 34 w 36"/>
                <a:gd name="T43" fmla="*/ 10 h 46"/>
                <a:gd name="T44" fmla="*/ 34 w 36"/>
                <a:gd name="T45" fmla="*/ 12 h 46"/>
                <a:gd name="T46" fmla="*/ 34 w 36"/>
                <a:gd name="T47" fmla="*/ 12 h 46"/>
                <a:gd name="T48" fmla="*/ 32 w 36"/>
                <a:gd name="T49" fmla="*/ 14 h 46"/>
                <a:gd name="T50" fmla="*/ 30 w 36"/>
                <a:gd name="T51" fmla="*/ 14 h 46"/>
                <a:gd name="T52" fmla="*/ 28 w 36"/>
                <a:gd name="T53" fmla="*/ 14 h 46"/>
                <a:gd name="T54" fmla="*/ 26 w 36"/>
                <a:gd name="T55" fmla="*/ 12 h 46"/>
                <a:gd name="T56" fmla="*/ 26 w 36"/>
                <a:gd name="T57" fmla="*/ 10 h 46"/>
                <a:gd name="T58" fmla="*/ 24 w 36"/>
                <a:gd name="T59" fmla="*/ 8 h 46"/>
                <a:gd name="T60" fmla="*/ 24 w 36"/>
                <a:gd name="T61" fmla="*/ 6 h 46"/>
                <a:gd name="T62" fmla="*/ 24 w 36"/>
                <a:gd name="T63" fmla="*/ 4 h 46"/>
                <a:gd name="T64" fmla="*/ 22 w 36"/>
                <a:gd name="T65" fmla="*/ 2 h 46"/>
                <a:gd name="T66" fmla="*/ 18 w 36"/>
                <a:gd name="T67" fmla="*/ 2 h 46"/>
                <a:gd name="T68" fmla="*/ 14 w 36"/>
                <a:gd name="T69" fmla="*/ 4 h 46"/>
                <a:gd name="T70" fmla="*/ 12 w 36"/>
                <a:gd name="T71" fmla="*/ 6 h 46"/>
                <a:gd name="T72" fmla="*/ 8 w 36"/>
                <a:gd name="T73" fmla="*/ 12 h 46"/>
                <a:gd name="T74" fmla="*/ 8 w 36"/>
                <a:gd name="T75" fmla="*/ 18 h 46"/>
                <a:gd name="T76" fmla="*/ 8 w 36"/>
                <a:gd name="T77" fmla="*/ 26 h 46"/>
                <a:gd name="T78" fmla="*/ 12 w 36"/>
                <a:gd name="T79" fmla="*/ 32 h 46"/>
                <a:gd name="T80" fmla="*/ 14 w 36"/>
                <a:gd name="T81" fmla="*/ 34 h 46"/>
                <a:gd name="T82" fmla="*/ 18 w 36"/>
                <a:gd name="T83" fmla="*/ 36 h 46"/>
                <a:gd name="T84" fmla="*/ 22 w 36"/>
                <a:gd name="T85" fmla="*/ 38 h 46"/>
                <a:gd name="T86" fmla="*/ 26 w 36"/>
                <a:gd name="T87" fmla="*/ 36 h 46"/>
                <a:gd name="T88" fmla="*/ 30 w 36"/>
                <a:gd name="T89" fmla="*/ 34 h 46"/>
                <a:gd name="T90" fmla="*/ 32 w 36"/>
                <a:gd name="T91" fmla="*/ 32 h 46"/>
                <a:gd name="T92" fmla="*/ 36 w 36"/>
                <a:gd name="T93" fmla="*/ 26 h 46"/>
                <a:gd name="T94" fmla="*/ 36 w 36"/>
                <a:gd name="T95" fmla="*/ 26 h 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"/>
                <a:gd name="T145" fmla="*/ 0 h 46"/>
                <a:gd name="T146" fmla="*/ 36 w 36"/>
                <a:gd name="T147" fmla="*/ 46 h 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" h="46">
                  <a:moveTo>
                    <a:pt x="36" y="26"/>
                  </a:moveTo>
                  <a:lnTo>
                    <a:pt x="34" y="32"/>
                  </a:lnTo>
                  <a:lnTo>
                    <a:pt x="32" y="38"/>
                  </a:lnTo>
                  <a:lnTo>
                    <a:pt x="30" y="40"/>
                  </a:lnTo>
                  <a:lnTo>
                    <a:pt x="24" y="44"/>
                  </a:lnTo>
                  <a:lnTo>
                    <a:pt x="18" y="46"/>
                  </a:lnTo>
                  <a:lnTo>
                    <a:pt x="14" y="44"/>
                  </a:lnTo>
                  <a:lnTo>
                    <a:pt x="8" y="42"/>
                  </a:lnTo>
                  <a:lnTo>
                    <a:pt x="6" y="40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34" y="6"/>
                  </a:lnTo>
                  <a:lnTo>
                    <a:pt x="34" y="10"/>
                  </a:lnTo>
                  <a:lnTo>
                    <a:pt x="34" y="12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6" y="12"/>
                  </a:lnTo>
                  <a:lnTo>
                    <a:pt x="26" y="10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8" y="26"/>
                  </a:lnTo>
                  <a:lnTo>
                    <a:pt x="12" y="32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22" y="38"/>
                  </a:lnTo>
                  <a:lnTo>
                    <a:pt x="26" y="36"/>
                  </a:lnTo>
                  <a:lnTo>
                    <a:pt x="30" y="34"/>
                  </a:lnTo>
                  <a:lnTo>
                    <a:pt x="32" y="32"/>
                  </a:lnTo>
                  <a:lnTo>
                    <a:pt x="36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15" name="Freeform 115"/>
            <p:cNvSpPr>
              <a:spLocks noEditPoints="1"/>
            </p:cNvSpPr>
            <p:nvPr/>
          </p:nvSpPr>
          <p:spPr bwMode="auto">
            <a:xfrm>
              <a:off x="4136" y="1214"/>
              <a:ext cx="36" cy="46"/>
            </a:xfrm>
            <a:custGeom>
              <a:avLst/>
              <a:gdLst>
                <a:gd name="T0" fmla="*/ 6 w 36"/>
                <a:gd name="T1" fmla="*/ 16 h 46"/>
                <a:gd name="T2" fmla="*/ 8 w 36"/>
                <a:gd name="T3" fmla="*/ 22 h 46"/>
                <a:gd name="T4" fmla="*/ 8 w 36"/>
                <a:gd name="T5" fmla="*/ 28 h 46"/>
                <a:gd name="T6" fmla="*/ 12 w 36"/>
                <a:gd name="T7" fmla="*/ 32 h 46"/>
                <a:gd name="T8" fmla="*/ 16 w 36"/>
                <a:gd name="T9" fmla="*/ 36 h 46"/>
                <a:gd name="T10" fmla="*/ 22 w 36"/>
                <a:gd name="T11" fmla="*/ 38 h 46"/>
                <a:gd name="T12" fmla="*/ 26 w 36"/>
                <a:gd name="T13" fmla="*/ 36 h 46"/>
                <a:gd name="T14" fmla="*/ 30 w 36"/>
                <a:gd name="T15" fmla="*/ 36 h 46"/>
                <a:gd name="T16" fmla="*/ 32 w 36"/>
                <a:gd name="T17" fmla="*/ 32 h 46"/>
                <a:gd name="T18" fmla="*/ 36 w 36"/>
                <a:gd name="T19" fmla="*/ 28 h 46"/>
                <a:gd name="T20" fmla="*/ 36 w 36"/>
                <a:gd name="T21" fmla="*/ 28 h 46"/>
                <a:gd name="T22" fmla="*/ 34 w 36"/>
                <a:gd name="T23" fmla="*/ 34 h 46"/>
                <a:gd name="T24" fmla="*/ 30 w 36"/>
                <a:gd name="T25" fmla="*/ 40 h 46"/>
                <a:gd name="T26" fmla="*/ 26 w 36"/>
                <a:gd name="T27" fmla="*/ 44 h 46"/>
                <a:gd name="T28" fmla="*/ 18 w 36"/>
                <a:gd name="T29" fmla="*/ 46 h 46"/>
                <a:gd name="T30" fmla="*/ 14 w 36"/>
                <a:gd name="T31" fmla="*/ 44 h 46"/>
                <a:gd name="T32" fmla="*/ 10 w 36"/>
                <a:gd name="T33" fmla="*/ 42 h 46"/>
                <a:gd name="T34" fmla="*/ 6 w 36"/>
                <a:gd name="T35" fmla="*/ 40 h 46"/>
                <a:gd name="T36" fmla="*/ 2 w 36"/>
                <a:gd name="T37" fmla="*/ 34 h 46"/>
                <a:gd name="T38" fmla="*/ 0 w 36"/>
                <a:gd name="T39" fmla="*/ 30 h 46"/>
                <a:gd name="T40" fmla="*/ 0 w 36"/>
                <a:gd name="T41" fmla="*/ 24 h 46"/>
                <a:gd name="T42" fmla="*/ 0 w 36"/>
                <a:gd name="T43" fmla="*/ 16 h 46"/>
                <a:gd name="T44" fmla="*/ 2 w 36"/>
                <a:gd name="T45" fmla="*/ 10 h 46"/>
                <a:gd name="T46" fmla="*/ 6 w 36"/>
                <a:gd name="T47" fmla="*/ 6 h 46"/>
                <a:gd name="T48" fmla="*/ 10 w 36"/>
                <a:gd name="T49" fmla="*/ 2 h 46"/>
                <a:gd name="T50" fmla="*/ 14 w 36"/>
                <a:gd name="T51" fmla="*/ 0 h 46"/>
                <a:gd name="T52" fmla="*/ 20 w 36"/>
                <a:gd name="T53" fmla="*/ 0 h 46"/>
                <a:gd name="T54" fmla="*/ 26 w 36"/>
                <a:gd name="T55" fmla="*/ 0 h 46"/>
                <a:gd name="T56" fmla="*/ 32 w 36"/>
                <a:gd name="T57" fmla="*/ 4 h 46"/>
                <a:gd name="T58" fmla="*/ 36 w 36"/>
                <a:gd name="T59" fmla="*/ 10 h 46"/>
                <a:gd name="T60" fmla="*/ 36 w 36"/>
                <a:gd name="T61" fmla="*/ 16 h 46"/>
                <a:gd name="T62" fmla="*/ 6 w 36"/>
                <a:gd name="T63" fmla="*/ 16 h 46"/>
                <a:gd name="T64" fmla="*/ 6 w 36"/>
                <a:gd name="T65" fmla="*/ 14 h 46"/>
                <a:gd name="T66" fmla="*/ 26 w 36"/>
                <a:gd name="T67" fmla="*/ 14 h 46"/>
                <a:gd name="T68" fmla="*/ 26 w 36"/>
                <a:gd name="T69" fmla="*/ 10 h 46"/>
                <a:gd name="T70" fmla="*/ 26 w 36"/>
                <a:gd name="T71" fmla="*/ 8 h 46"/>
                <a:gd name="T72" fmla="*/ 24 w 36"/>
                <a:gd name="T73" fmla="*/ 6 h 46"/>
                <a:gd name="T74" fmla="*/ 22 w 36"/>
                <a:gd name="T75" fmla="*/ 4 h 46"/>
                <a:gd name="T76" fmla="*/ 20 w 36"/>
                <a:gd name="T77" fmla="*/ 2 h 46"/>
                <a:gd name="T78" fmla="*/ 16 w 36"/>
                <a:gd name="T79" fmla="*/ 2 h 46"/>
                <a:gd name="T80" fmla="*/ 14 w 36"/>
                <a:gd name="T81" fmla="*/ 4 h 46"/>
                <a:gd name="T82" fmla="*/ 10 w 36"/>
                <a:gd name="T83" fmla="*/ 6 h 46"/>
                <a:gd name="T84" fmla="*/ 8 w 36"/>
                <a:gd name="T85" fmla="*/ 10 h 46"/>
                <a:gd name="T86" fmla="*/ 6 w 36"/>
                <a:gd name="T87" fmla="*/ 14 h 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6"/>
                <a:gd name="T133" fmla="*/ 0 h 46"/>
                <a:gd name="T134" fmla="*/ 36 w 36"/>
                <a:gd name="T135" fmla="*/ 46 h 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6" h="46">
                  <a:moveTo>
                    <a:pt x="6" y="16"/>
                  </a:moveTo>
                  <a:lnTo>
                    <a:pt x="8" y="22"/>
                  </a:lnTo>
                  <a:lnTo>
                    <a:pt x="8" y="28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22" y="38"/>
                  </a:lnTo>
                  <a:lnTo>
                    <a:pt x="26" y="36"/>
                  </a:lnTo>
                  <a:lnTo>
                    <a:pt x="30" y="36"/>
                  </a:lnTo>
                  <a:lnTo>
                    <a:pt x="32" y="32"/>
                  </a:lnTo>
                  <a:lnTo>
                    <a:pt x="36" y="28"/>
                  </a:lnTo>
                  <a:lnTo>
                    <a:pt x="34" y="34"/>
                  </a:lnTo>
                  <a:lnTo>
                    <a:pt x="30" y="40"/>
                  </a:lnTo>
                  <a:lnTo>
                    <a:pt x="26" y="44"/>
                  </a:lnTo>
                  <a:lnTo>
                    <a:pt x="18" y="46"/>
                  </a:lnTo>
                  <a:lnTo>
                    <a:pt x="14" y="44"/>
                  </a:lnTo>
                  <a:lnTo>
                    <a:pt x="10" y="42"/>
                  </a:lnTo>
                  <a:lnTo>
                    <a:pt x="6" y="40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4"/>
                  </a:lnTo>
                  <a:lnTo>
                    <a:pt x="36" y="10"/>
                  </a:lnTo>
                  <a:lnTo>
                    <a:pt x="36" y="16"/>
                  </a:lnTo>
                  <a:lnTo>
                    <a:pt x="6" y="16"/>
                  </a:lnTo>
                  <a:close/>
                  <a:moveTo>
                    <a:pt x="6" y="14"/>
                  </a:moveTo>
                  <a:lnTo>
                    <a:pt x="26" y="14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8" y="10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16" name="Freeform 116"/>
            <p:cNvSpPr>
              <a:spLocks noEditPoints="1"/>
            </p:cNvSpPr>
            <p:nvPr/>
          </p:nvSpPr>
          <p:spPr bwMode="auto">
            <a:xfrm>
              <a:off x="3878" y="1302"/>
              <a:ext cx="46" cy="66"/>
            </a:xfrm>
            <a:custGeom>
              <a:avLst/>
              <a:gdLst>
                <a:gd name="T0" fmla="*/ 40 w 46"/>
                <a:gd name="T1" fmla="*/ 0 h 66"/>
                <a:gd name="T2" fmla="*/ 40 w 46"/>
                <a:gd name="T3" fmla="*/ 56 h 66"/>
                <a:gd name="T4" fmla="*/ 40 w 46"/>
                <a:gd name="T5" fmla="*/ 60 h 66"/>
                <a:gd name="T6" fmla="*/ 40 w 46"/>
                <a:gd name="T7" fmla="*/ 62 h 66"/>
                <a:gd name="T8" fmla="*/ 40 w 46"/>
                <a:gd name="T9" fmla="*/ 64 h 66"/>
                <a:gd name="T10" fmla="*/ 42 w 46"/>
                <a:gd name="T11" fmla="*/ 64 h 66"/>
                <a:gd name="T12" fmla="*/ 44 w 46"/>
                <a:gd name="T13" fmla="*/ 66 h 66"/>
                <a:gd name="T14" fmla="*/ 46 w 46"/>
                <a:gd name="T15" fmla="*/ 66 h 66"/>
                <a:gd name="T16" fmla="*/ 46 w 46"/>
                <a:gd name="T17" fmla="*/ 66 h 66"/>
                <a:gd name="T18" fmla="*/ 26 w 46"/>
                <a:gd name="T19" fmla="*/ 66 h 66"/>
                <a:gd name="T20" fmla="*/ 26 w 46"/>
                <a:gd name="T21" fmla="*/ 66 h 66"/>
                <a:gd name="T22" fmla="*/ 26 w 46"/>
                <a:gd name="T23" fmla="*/ 66 h 66"/>
                <a:gd name="T24" fmla="*/ 28 w 46"/>
                <a:gd name="T25" fmla="*/ 66 h 66"/>
                <a:gd name="T26" fmla="*/ 30 w 46"/>
                <a:gd name="T27" fmla="*/ 64 h 66"/>
                <a:gd name="T28" fmla="*/ 30 w 46"/>
                <a:gd name="T29" fmla="*/ 64 h 66"/>
                <a:gd name="T30" fmla="*/ 30 w 46"/>
                <a:gd name="T31" fmla="*/ 62 h 66"/>
                <a:gd name="T32" fmla="*/ 32 w 46"/>
                <a:gd name="T33" fmla="*/ 60 h 66"/>
                <a:gd name="T34" fmla="*/ 32 w 46"/>
                <a:gd name="T35" fmla="*/ 56 h 66"/>
                <a:gd name="T36" fmla="*/ 32 w 46"/>
                <a:gd name="T37" fmla="*/ 36 h 66"/>
                <a:gd name="T38" fmla="*/ 28 w 46"/>
                <a:gd name="T39" fmla="*/ 42 h 66"/>
                <a:gd name="T40" fmla="*/ 24 w 46"/>
                <a:gd name="T41" fmla="*/ 44 h 66"/>
                <a:gd name="T42" fmla="*/ 20 w 46"/>
                <a:gd name="T43" fmla="*/ 46 h 66"/>
                <a:gd name="T44" fmla="*/ 16 w 46"/>
                <a:gd name="T45" fmla="*/ 46 h 66"/>
                <a:gd name="T46" fmla="*/ 10 w 46"/>
                <a:gd name="T47" fmla="*/ 44 h 66"/>
                <a:gd name="T48" fmla="*/ 6 w 46"/>
                <a:gd name="T49" fmla="*/ 40 h 66"/>
                <a:gd name="T50" fmla="*/ 2 w 46"/>
                <a:gd name="T51" fmla="*/ 36 h 66"/>
                <a:gd name="T52" fmla="*/ 2 w 46"/>
                <a:gd name="T53" fmla="*/ 30 h 66"/>
                <a:gd name="T54" fmla="*/ 0 w 46"/>
                <a:gd name="T55" fmla="*/ 24 h 66"/>
                <a:gd name="T56" fmla="*/ 2 w 46"/>
                <a:gd name="T57" fmla="*/ 18 h 66"/>
                <a:gd name="T58" fmla="*/ 4 w 46"/>
                <a:gd name="T59" fmla="*/ 12 h 66"/>
                <a:gd name="T60" fmla="*/ 8 w 46"/>
                <a:gd name="T61" fmla="*/ 6 h 66"/>
                <a:gd name="T62" fmla="*/ 12 w 46"/>
                <a:gd name="T63" fmla="*/ 2 h 66"/>
                <a:gd name="T64" fmla="*/ 18 w 46"/>
                <a:gd name="T65" fmla="*/ 0 h 66"/>
                <a:gd name="T66" fmla="*/ 24 w 46"/>
                <a:gd name="T67" fmla="*/ 0 h 66"/>
                <a:gd name="T68" fmla="*/ 26 w 46"/>
                <a:gd name="T69" fmla="*/ 0 h 66"/>
                <a:gd name="T70" fmla="*/ 28 w 46"/>
                <a:gd name="T71" fmla="*/ 0 h 66"/>
                <a:gd name="T72" fmla="*/ 30 w 46"/>
                <a:gd name="T73" fmla="*/ 2 h 66"/>
                <a:gd name="T74" fmla="*/ 32 w 46"/>
                <a:gd name="T75" fmla="*/ 2 h 66"/>
                <a:gd name="T76" fmla="*/ 36 w 46"/>
                <a:gd name="T77" fmla="*/ 2 h 66"/>
                <a:gd name="T78" fmla="*/ 38 w 46"/>
                <a:gd name="T79" fmla="*/ 0 h 66"/>
                <a:gd name="T80" fmla="*/ 40 w 46"/>
                <a:gd name="T81" fmla="*/ 0 h 66"/>
                <a:gd name="T82" fmla="*/ 32 w 46"/>
                <a:gd name="T83" fmla="*/ 34 h 66"/>
                <a:gd name="T84" fmla="*/ 32 w 46"/>
                <a:gd name="T85" fmla="*/ 14 h 66"/>
                <a:gd name="T86" fmla="*/ 32 w 46"/>
                <a:gd name="T87" fmla="*/ 10 h 66"/>
                <a:gd name="T88" fmla="*/ 30 w 46"/>
                <a:gd name="T89" fmla="*/ 8 h 66"/>
                <a:gd name="T90" fmla="*/ 30 w 46"/>
                <a:gd name="T91" fmla="*/ 6 h 66"/>
                <a:gd name="T92" fmla="*/ 28 w 46"/>
                <a:gd name="T93" fmla="*/ 4 h 66"/>
                <a:gd name="T94" fmla="*/ 24 w 46"/>
                <a:gd name="T95" fmla="*/ 4 h 66"/>
                <a:gd name="T96" fmla="*/ 22 w 46"/>
                <a:gd name="T97" fmla="*/ 2 h 66"/>
                <a:gd name="T98" fmla="*/ 16 w 46"/>
                <a:gd name="T99" fmla="*/ 4 h 66"/>
                <a:gd name="T100" fmla="*/ 12 w 46"/>
                <a:gd name="T101" fmla="*/ 8 h 66"/>
                <a:gd name="T102" fmla="*/ 10 w 46"/>
                <a:gd name="T103" fmla="*/ 10 h 66"/>
                <a:gd name="T104" fmla="*/ 10 w 46"/>
                <a:gd name="T105" fmla="*/ 16 h 66"/>
                <a:gd name="T106" fmla="*/ 8 w 46"/>
                <a:gd name="T107" fmla="*/ 22 h 66"/>
                <a:gd name="T108" fmla="*/ 10 w 46"/>
                <a:gd name="T109" fmla="*/ 26 h 66"/>
                <a:gd name="T110" fmla="*/ 10 w 46"/>
                <a:gd name="T111" fmla="*/ 30 h 66"/>
                <a:gd name="T112" fmla="*/ 12 w 46"/>
                <a:gd name="T113" fmla="*/ 34 h 66"/>
                <a:gd name="T114" fmla="*/ 16 w 46"/>
                <a:gd name="T115" fmla="*/ 38 h 66"/>
                <a:gd name="T116" fmla="*/ 22 w 46"/>
                <a:gd name="T117" fmla="*/ 38 h 66"/>
                <a:gd name="T118" fmla="*/ 24 w 46"/>
                <a:gd name="T119" fmla="*/ 38 h 66"/>
                <a:gd name="T120" fmla="*/ 28 w 46"/>
                <a:gd name="T121" fmla="*/ 38 h 66"/>
                <a:gd name="T122" fmla="*/ 30 w 46"/>
                <a:gd name="T123" fmla="*/ 36 h 66"/>
                <a:gd name="T124" fmla="*/ 32 w 46"/>
                <a:gd name="T125" fmla="*/ 34 h 6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"/>
                <a:gd name="T190" fmla="*/ 0 h 66"/>
                <a:gd name="T191" fmla="*/ 46 w 46"/>
                <a:gd name="T192" fmla="*/ 66 h 6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" h="66">
                  <a:moveTo>
                    <a:pt x="40" y="0"/>
                  </a:moveTo>
                  <a:lnTo>
                    <a:pt x="40" y="56"/>
                  </a:lnTo>
                  <a:lnTo>
                    <a:pt x="40" y="60"/>
                  </a:lnTo>
                  <a:lnTo>
                    <a:pt x="40" y="62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4" y="66"/>
                  </a:lnTo>
                  <a:lnTo>
                    <a:pt x="46" y="66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30" y="64"/>
                  </a:lnTo>
                  <a:lnTo>
                    <a:pt x="30" y="62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2" y="36"/>
                  </a:lnTo>
                  <a:lnTo>
                    <a:pt x="28" y="42"/>
                  </a:lnTo>
                  <a:lnTo>
                    <a:pt x="24" y="44"/>
                  </a:lnTo>
                  <a:lnTo>
                    <a:pt x="20" y="46"/>
                  </a:lnTo>
                  <a:lnTo>
                    <a:pt x="16" y="46"/>
                  </a:lnTo>
                  <a:lnTo>
                    <a:pt x="10" y="44"/>
                  </a:lnTo>
                  <a:lnTo>
                    <a:pt x="6" y="40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8" y="6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0" y="0"/>
                  </a:lnTo>
                  <a:close/>
                  <a:moveTo>
                    <a:pt x="32" y="34"/>
                  </a:moveTo>
                  <a:lnTo>
                    <a:pt x="32" y="14"/>
                  </a:lnTo>
                  <a:lnTo>
                    <a:pt x="32" y="10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16" y="4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8" y="22"/>
                  </a:lnTo>
                  <a:lnTo>
                    <a:pt x="10" y="26"/>
                  </a:lnTo>
                  <a:lnTo>
                    <a:pt x="10" y="30"/>
                  </a:lnTo>
                  <a:lnTo>
                    <a:pt x="12" y="34"/>
                  </a:lnTo>
                  <a:lnTo>
                    <a:pt x="16" y="38"/>
                  </a:lnTo>
                  <a:lnTo>
                    <a:pt x="22" y="38"/>
                  </a:lnTo>
                  <a:lnTo>
                    <a:pt x="24" y="38"/>
                  </a:lnTo>
                  <a:lnTo>
                    <a:pt x="28" y="38"/>
                  </a:lnTo>
                  <a:lnTo>
                    <a:pt x="30" y="36"/>
                  </a:lnTo>
                  <a:lnTo>
                    <a:pt x="32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17" name="Freeform 117"/>
            <p:cNvSpPr>
              <a:spLocks/>
            </p:cNvSpPr>
            <p:nvPr/>
          </p:nvSpPr>
          <p:spPr bwMode="auto">
            <a:xfrm>
              <a:off x="3926" y="1302"/>
              <a:ext cx="46" cy="46"/>
            </a:xfrm>
            <a:custGeom>
              <a:avLst/>
              <a:gdLst>
                <a:gd name="T0" fmla="*/ 40 w 46"/>
                <a:gd name="T1" fmla="*/ 0 h 46"/>
                <a:gd name="T2" fmla="*/ 40 w 46"/>
                <a:gd name="T3" fmla="*/ 28 h 46"/>
                <a:gd name="T4" fmla="*/ 40 w 46"/>
                <a:gd name="T5" fmla="*/ 34 h 46"/>
                <a:gd name="T6" fmla="*/ 40 w 46"/>
                <a:gd name="T7" fmla="*/ 38 h 46"/>
                <a:gd name="T8" fmla="*/ 42 w 46"/>
                <a:gd name="T9" fmla="*/ 38 h 46"/>
                <a:gd name="T10" fmla="*/ 42 w 46"/>
                <a:gd name="T11" fmla="*/ 40 h 46"/>
                <a:gd name="T12" fmla="*/ 42 w 46"/>
                <a:gd name="T13" fmla="*/ 40 h 46"/>
                <a:gd name="T14" fmla="*/ 44 w 46"/>
                <a:gd name="T15" fmla="*/ 40 h 46"/>
                <a:gd name="T16" fmla="*/ 44 w 46"/>
                <a:gd name="T17" fmla="*/ 40 h 46"/>
                <a:gd name="T18" fmla="*/ 46 w 46"/>
                <a:gd name="T19" fmla="*/ 40 h 46"/>
                <a:gd name="T20" fmla="*/ 46 w 46"/>
                <a:gd name="T21" fmla="*/ 40 h 46"/>
                <a:gd name="T22" fmla="*/ 34 w 46"/>
                <a:gd name="T23" fmla="*/ 46 h 46"/>
                <a:gd name="T24" fmla="*/ 32 w 46"/>
                <a:gd name="T25" fmla="*/ 46 h 46"/>
                <a:gd name="T26" fmla="*/ 32 w 46"/>
                <a:gd name="T27" fmla="*/ 36 h 46"/>
                <a:gd name="T28" fmla="*/ 28 w 46"/>
                <a:gd name="T29" fmla="*/ 42 h 46"/>
                <a:gd name="T30" fmla="*/ 24 w 46"/>
                <a:gd name="T31" fmla="*/ 44 h 46"/>
                <a:gd name="T32" fmla="*/ 20 w 46"/>
                <a:gd name="T33" fmla="*/ 46 h 46"/>
                <a:gd name="T34" fmla="*/ 18 w 46"/>
                <a:gd name="T35" fmla="*/ 46 h 46"/>
                <a:gd name="T36" fmla="*/ 14 w 46"/>
                <a:gd name="T37" fmla="*/ 46 h 46"/>
                <a:gd name="T38" fmla="*/ 10 w 46"/>
                <a:gd name="T39" fmla="*/ 44 h 46"/>
                <a:gd name="T40" fmla="*/ 8 w 46"/>
                <a:gd name="T41" fmla="*/ 42 h 46"/>
                <a:gd name="T42" fmla="*/ 6 w 46"/>
                <a:gd name="T43" fmla="*/ 38 h 46"/>
                <a:gd name="T44" fmla="*/ 6 w 46"/>
                <a:gd name="T45" fmla="*/ 34 h 46"/>
                <a:gd name="T46" fmla="*/ 6 w 46"/>
                <a:gd name="T47" fmla="*/ 28 h 46"/>
                <a:gd name="T48" fmla="*/ 6 w 46"/>
                <a:gd name="T49" fmla="*/ 10 h 46"/>
                <a:gd name="T50" fmla="*/ 6 w 46"/>
                <a:gd name="T51" fmla="*/ 6 h 46"/>
                <a:gd name="T52" fmla="*/ 6 w 46"/>
                <a:gd name="T53" fmla="*/ 4 h 46"/>
                <a:gd name="T54" fmla="*/ 4 w 46"/>
                <a:gd name="T55" fmla="*/ 4 h 46"/>
                <a:gd name="T56" fmla="*/ 4 w 46"/>
                <a:gd name="T57" fmla="*/ 2 h 46"/>
                <a:gd name="T58" fmla="*/ 2 w 46"/>
                <a:gd name="T59" fmla="*/ 2 h 46"/>
                <a:gd name="T60" fmla="*/ 0 w 46"/>
                <a:gd name="T61" fmla="*/ 2 h 46"/>
                <a:gd name="T62" fmla="*/ 0 w 46"/>
                <a:gd name="T63" fmla="*/ 0 h 46"/>
                <a:gd name="T64" fmla="*/ 14 w 46"/>
                <a:gd name="T65" fmla="*/ 0 h 46"/>
                <a:gd name="T66" fmla="*/ 14 w 46"/>
                <a:gd name="T67" fmla="*/ 30 h 46"/>
                <a:gd name="T68" fmla="*/ 14 w 46"/>
                <a:gd name="T69" fmla="*/ 34 h 46"/>
                <a:gd name="T70" fmla="*/ 16 w 46"/>
                <a:gd name="T71" fmla="*/ 38 h 46"/>
                <a:gd name="T72" fmla="*/ 18 w 46"/>
                <a:gd name="T73" fmla="*/ 40 h 46"/>
                <a:gd name="T74" fmla="*/ 22 w 46"/>
                <a:gd name="T75" fmla="*/ 40 h 46"/>
                <a:gd name="T76" fmla="*/ 24 w 46"/>
                <a:gd name="T77" fmla="*/ 40 h 46"/>
                <a:gd name="T78" fmla="*/ 26 w 46"/>
                <a:gd name="T79" fmla="*/ 38 h 46"/>
                <a:gd name="T80" fmla="*/ 30 w 46"/>
                <a:gd name="T81" fmla="*/ 36 h 46"/>
                <a:gd name="T82" fmla="*/ 32 w 46"/>
                <a:gd name="T83" fmla="*/ 34 h 46"/>
                <a:gd name="T84" fmla="*/ 32 w 46"/>
                <a:gd name="T85" fmla="*/ 10 h 46"/>
                <a:gd name="T86" fmla="*/ 32 w 46"/>
                <a:gd name="T87" fmla="*/ 6 h 46"/>
                <a:gd name="T88" fmla="*/ 32 w 46"/>
                <a:gd name="T89" fmla="*/ 4 h 46"/>
                <a:gd name="T90" fmla="*/ 30 w 46"/>
                <a:gd name="T91" fmla="*/ 2 h 46"/>
                <a:gd name="T92" fmla="*/ 26 w 46"/>
                <a:gd name="T93" fmla="*/ 2 h 46"/>
                <a:gd name="T94" fmla="*/ 26 w 46"/>
                <a:gd name="T95" fmla="*/ 0 h 46"/>
                <a:gd name="T96" fmla="*/ 40 w 46"/>
                <a:gd name="T97" fmla="*/ 0 h 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6"/>
                <a:gd name="T148" fmla="*/ 0 h 46"/>
                <a:gd name="T149" fmla="*/ 46 w 46"/>
                <a:gd name="T150" fmla="*/ 46 h 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6" h="46">
                  <a:moveTo>
                    <a:pt x="40" y="0"/>
                  </a:moveTo>
                  <a:lnTo>
                    <a:pt x="40" y="28"/>
                  </a:lnTo>
                  <a:lnTo>
                    <a:pt x="40" y="34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42" y="40"/>
                  </a:lnTo>
                  <a:lnTo>
                    <a:pt x="44" y="40"/>
                  </a:lnTo>
                  <a:lnTo>
                    <a:pt x="46" y="40"/>
                  </a:lnTo>
                  <a:lnTo>
                    <a:pt x="34" y="46"/>
                  </a:lnTo>
                  <a:lnTo>
                    <a:pt x="32" y="46"/>
                  </a:lnTo>
                  <a:lnTo>
                    <a:pt x="32" y="36"/>
                  </a:lnTo>
                  <a:lnTo>
                    <a:pt x="28" y="42"/>
                  </a:lnTo>
                  <a:lnTo>
                    <a:pt x="24" y="44"/>
                  </a:lnTo>
                  <a:lnTo>
                    <a:pt x="20" y="46"/>
                  </a:lnTo>
                  <a:lnTo>
                    <a:pt x="18" y="46"/>
                  </a:lnTo>
                  <a:lnTo>
                    <a:pt x="14" y="46"/>
                  </a:lnTo>
                  <a:lnTo>
                    <a:pt x="10" y="44"/>
                  </a:lnTo>
                  <a:lnTo>
                    <a:pt x="8" y="42"/>
                  </a:lnTo>
                  <a:lnTo>
                    <a:pt x="6" y="38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0"/>
                  </a:lnTo>
                  <a:lnTo>
                    <a:pt x="14" y="34"/>
                  </a:lnTo>
                  <a:lnTo>
                    <a:pt x="16" y="38"/>
                  </a:lnTo>
                  <a:lnTo>
                    <a:pt x="18" y="40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6" y="38"/>
                  </a:lnTo>
                  <a:lnTo>
                    <a:pt x="30" y="36"/>
                  </a:lnTo>
                  <a:lnTo>
                    <a:pt x="32" y="34"/>
                  </a:lnTo>
                  <a:lnTo>
                    <a:pt x="32" y="10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18" name="Freeform 118"/>
            <p:cNvSpPr>
              <a:spLocks noEditPoints="1"/>
            </p:cNvSpPr>
            <p:nvPr/>
          </p:nvSpPr>
          <p:spPr bwMode="auto">
            <a:xfrm>
              <a:off x="3976" y="1302"/>
              <a:ext cx="40" cy="46"/>
            </a:xfrm>
            <a:custGeom>
              <a:avLst/>
              <a:gdLst>
                <a:gd name="T0" fmla="*/ 22 w 40"/>
                <a:gd name="T1" fmla="*/ 42 h 46"/>
                <a:gd name="T2" fmla="*/ 16 w 40"/>
                <a:gd name="T3" fmla="*/ 44 h 46"/>
                <a:gd name="T4" fmla="*/ 12 w 40"/>
                <a:gd name="T5" fmla="*/ 46 h 46"/>
                <a:gd name="T6" fmla="*/ 4 w 40"/>
                <a:gd name="T7" fmla="*/ 42 h 46"/>
                <a:gd name="T8" fmla="*/ 0 w 40"/>
                <a:gd name="T9" fmla="*/ 34 h 46"/>
                <a:gd name="T10" fmla="*/ 2 w 40"/>
                <a:gd name="T11" fmla="*/ 30 h 46"/>
                <a:gd name="T12" fmla="*/ 10 w 40"/>
                <a:gd name="T13" fmla="*/ 24 h 46"/>
                <a:gd name="T14" fmla="*/ 26 w 40"/>
                <a:gd name="T15" fmla="*/ 16 h 46"/>
                <a:gd name="T16" fmla="*/ 24 w 40"/>
                <a:gd name="T17" fmla="*/ 8 h 46"/>
                <a:gd name="T18" fmla="*/ 20 w 40"/>
                <a:gd name="T19" fmla="*/ 4 h 46"/>
                <a:gd name="T20" fmla="*/ 14 w 40"/>
                <a:gd name="T21" fmla="*/ 4 h 46"/>
                <a:gd name="T22" fmla="*/ 12 w 40"/>
                <a:gd name="T23" fmla="*/ 6 h 46"/>
                <a:gd name="T24" fmla="*/ 12 w 40"/>
                <a:gd name="T25" fmla="*/ 12 h 46"/>
                <a:gd name="T26" fmla="*/ 10 w 40"/>
                <a:gd name="T27" fmla="*/ 16 h 46"/>
                <a:gd name="T28" fmla="*/ 6 w 40"/>
                <a:gd name="T29" fmla="*/ 16 h 46"/>
                <a:gd name="T30" fmla="*/ 4 w 40"/>
                <a:gd name="T31" fmla="*/ 14 h 46"/>
                <a:gd name="T32" fmla="*/ 2 w 40"/>
                <a:gd name="T33" fmla="*/ 12 h 46"/>
                <a:gd name="T34" fmla="*/ 8 w 40"/>
                <a:gd name="T35" fmla="*/ 4 h 46"/>
                <a:gd name="T36" fmla="*/ 18 w 40"/>
                <a:gd name="T37" fmla="*/ 0 h 46"/>
                <a:gd name="T38" fmla="*/ 28 w 40"/>
                <a:gd name="T39" fmla="*/ 2 h 46"/>
                <a:gd name="T40" fmla="*/ 32 w 40"/>
                <a:gd name="T41" fmla="*/ 6 h 46"/>
                <a:gd name="T42" fmla="*/ 34 w 40"/>
                <a:gd name="T43" fmla="*/ 14 h 46"/>
                <a:gd name="T44" fmla="*/ 34 w 40"/>
                <a:gd name="T45" fmla="*/ 34 h 46"/>
                <a:gd name="T46" fmla="*/ 34 w 40"/>
                <a:gd name="T47" fmla="*/ 38 h 46"/>
                <a:gd name="T48" fmla="*/ 36 w 40"/>
                <a:gd name="T49" fmla="*/ 40 h 46"/>
                <a:gd name="T50" fmla="*/ 36 w 40"/>
                <a:gd name="T51" fmla="*/ 40 h 46"/>
                <a:gd name="T52" fmla="*/ 38 w 40"/>
                <a:gd name="T53" fmla="*/ 38 h 46"/>
                <a:gd name="T54" fmla="*/ 40 w 40"/>
                <a:gd name="T55" fmla="*/ 38 h 46"/>
                <a:gd name="T56" fmla="*/ 30 w 40"/>
                <a:gd name="T57" fmla="*/ 46 h 46"/>
                <a:gd name="T58" fmla="*/ 26 w 40"/>
                <a:gd name="T59" fmla="*/ 44 h 46"/>
                <a:gd name="T60" fmla="*/ 26 w 40"/>
                <a:gd name="T61" fmla="*/ 38 h 46"/>
                <a:gd name="T62" fmla="*/ 26 w 40"/>
                <a:gd name="T63" fmla="*/ 20 h 46"/>
                <a:gd name="T64" fmla="*/ 16 w 40"/>
                <a:gd name="T65" fmla="*/ 24 h 46"/>
                <a:gd name="T66" fmla="*/ 10 w 40"/>
                <a:gd name="T67" fmla="*/ 28 h 46"/>
                <a:gd name="T68" fmla="*/ 10 w 40"/>
                <a:gd name="T69" fmla="*/ 32 h 46"/>
                <a:gd name="T70" fmla="*/ 12 w 40"/>
                <a:gd name="T71" fmla="*/ 38 h 46"/>
                <a:gd name="T72" fmla="*/ 16 w 40"/>
                <a:gd name="T73" fmla="*/ 40 h 46"/>
                <a:gd name="T74" fmla="*/ 26 w 40"/>
                <a:gd name="T75" fmla="*/ 36 h 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0"/>
                <a:gd name="T115" fmla="*/ 0 h 46"/>
                <a:gd name="T116" fmla="*/ 40 w 40"/>
                <a:gd name="T117" fmla="*/ 46 h 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0" h="46">
                  <a:moveTo>
                    <a:pt x="26" y="38"/>
                  </a:moveTo>
                  <a:lnTo>
                    <a:pt x="22" y="42"/>
                  </a:lnTo>
                  <a:lnTo>
                    <a:pt x="18" y="44"/>
                  </a:lnTo>
                  <a:lnTo>
                    <a:pt x="16" y="44"/>
                  </a:lnTo>
                  <a:lnTo>
                    <a:pt x="14" y="46"/>
                  </a:lnTo>
                  <a:lnTo>
                    <a:pt x="12" y="46"/>
                  </a:lnTo>
                  <a:lnTo>
                    <a:pt x="8" y="46"/>
                  </a:lnTo>
                  <a:lnTo>
                    <a:pt x="4" y="42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6" y="26"/>
                  </a:lnTo>
                  <a:lnTo>
                    <a:pt x="10" y="24"/>
                  </a:lnTo>
                  <a:lnTo>
                    <a:pt x="16" y="20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0" y="4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4" y="8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4" y="10"/>
                  </a:lnTo>
                  <a:lnTo>
                    <a:pt x="34" y="14"/>
                  </a:lnTo>
                  <a:lnTo>
                    <a:pt x="34" y="30"/>
                  </a:lnTo>
                  <a:lnTo>
                    <a:pt x="34" y="34"/>
                  </a:lnTo>
                  <a:lnTo>
                    <a:pt x="34" y="38"/>
                  </a:lnTo>
                  <a:lnTo>
                    <a:pt x="34" y="40"/>
                  </a:lnTo>
                  <a:lnTo>
                    <a:pt x="36" y="40"/>
                  </a:lnTo>
                  <a:lnTo>
                    <a:pt x="38" y="40"/>
                  </a:lnTo>
                  <a:lnTo>
                    <a:pt x="38" y="38"/>
                  </a:lnTo>
                  <a:lnTo>
                    <a:pt x="40" y="36"/>
                  </a:lnTo>
                  <a:lnTo>
                    <a:pt x="40" y="38"/>
                  </a:lnTo>
                  <a:lnTo>
                    <a:pt x="36" y="44"/>
                  </a:lnTo>
                  <a:lnTo>
                    <a:pt x="30" y="46"/>
                  </a:lnTo>
                  <a:lnTo>
                    <a:pt x="28" y="46"/>
                  </a:lnTo>
                  <a:lnTo>
                    <a:pt x="26" y="44"/>
                  </a:lnTo>
                  <a:lnTo>
                    <a:pt x="26" y="42"/>
                  </a:lnTo>
                  <a:lnTo>
                    <a:pt x="26" y="38"/>
                  </a:lnTo>
                  <a:close/>
                  <a:moveTo>
                    <a:pt x="26" y="36"/>
                  </a:moveTo>
                  <a:lnTo>
                    <a:pt x="26" y="20"/>
                  </a:lnTo>
                  <a:lnTo>
                    <a:pt x="20" y="22"/>
                  </a:lnTo>
                  <a:lnTo>
                    <a:pt x="16" y="24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10" y="36"/>
                  </a:lnTo>
                  <a:lnTo>
                    <a:pt x="12" y="38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20" y="38"/>
                  </a:lnTo>
                  <a:lnTo>
                    <a:pt x="26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19" name="Freeform 119"/>
            <p:cNvSpPr>
              <a:spLocks/>
            </p:cNvSpPr>
            <p:nvPr/>
          </p:nvSpPr>
          <p:spPr bwMode="auto">
            <a:xfrm>
              <a:off x="4018" y="1302"/>
              <a:ext cx="32" cy="44"/>
            </a:xfrm>
            <a:custGeom>
              <a:avLst/>
              <a:gdLst>
                <a:gd name="T0" fmla="*/ 16 w 32"/>
                <a:gd name="T1" fmla="*/ 0 h 44"/>
                <a:gd name="T2" fmla="*/ 16 w 32"/>
                <a:gd name="T3" fmla="*/ 12 h 44"/>
                <a:gd name="T4" fmla="*/ 18 w 32"/>
                <a:gd name="T5" fmla="*/ 4 h 44"/>
                <a:gd name="T6" fmla="*/ 22 w 32"/>
                <a:gd name="T7" fmla="*/ 2 h 44"/>
                <a:gd name="T8" fmla="*/ 26 w 32"/>
                <a:gd name="T9" fmla="*/ 0 h 44"/>
                <a:gd name="T10" fmla="*/ 28 w 32"/>
                <a:gd name="T11" fmla="*/ 0 h 44"/>
                <a:gd name="T12" fmla="*/ 30 w 32"/>
                <a:gd name="T13" fmla="*/ 2 h 44"/>
                <a:gd name="T14" fmla="*/ 32 w 32"/>
                <a:gd name="T15" fmla="*/ 4 h 44"/>
                <a:gd name="T16" fmla="*/ 32 w 32"/>
                <a:gd name="T17" fmla="*/ 6 h 44"/>
                <a:gd name="T18" fmla="*/ 32 w 32"/>
                <a:gd name="T19" fmla="*/ 8 h 44"/>
                <a:gd name="T20" fmla="*/ 32 w 32"/>
                <a:gd name="T21" fmla="*/ 10 h 44"/>
                <a:gd name="T22" fmla="*/ 30 w 32"/>
                <a:gd name="T23" fmla="*/ 10 h 44"/>
                <a:gd name="T24" fmla="*/ 28 w 32"/>
                <a:gd name="T25" fmla="*/ 12 h 44"/>
                <a:gd name="T26" fmla="*/ 26 w 32"/>
                <a:gd name="T27" fmla="*/ 10 h 44"/>
                <a:gd name="T28" fmla="*/ 24 w 32"/>
                <a:gd name="T29" fmla="*/ 10 h 44"/>
                <a:gd name="T30" fmla="*/ 24 w 32"/>
                <a:gd name="T31" fmla="*/ 8 h 44"/>
                <a:gd name="T32" fmla="*/ 22 w 32"/>
                <a:gd name="T33" fmla="*/ 8 h 44"/>
                <a:gd name="T34" fmla="*/ 20 w 32"/>
                <a:gd name="T35" fmla="*/ 8 h 44"/>
                <a:gd name="T36" fmla="*/ 20 w 32"/>
                <a:gd name="T37" fmla="*/ 8 h 44"/>
                <a:gd name="T38" fmla="*/ 18 w 32"/>
                <a:gd name="T39" fmla="*/ 10 h 44"/>
                <a:gd name="T40" fmla="*/ 16 w 32"/>
                <a:gd name="T41" fmla="*/ 16 h 44"/>
                <a:gd name="T42" fmla="*/ 16 w 32"/>
                <a:gd name="T43" fmla="*/ 34 h 44"/>
                <a:gd name="T44" fmla="*/ 16 w 32"/>
                <a:gd name="T45" fmla="*/ 38 h 44"/>
                <a:gd name="T46" fmla="*/ 16 w 32"/>
                <a:gd name="T47" fmla="*/ 40 h 44"/>
                <a:gd name="T48" fmla="*/ 18 w 32"/>
                <a:gd name="T49" fmla="*/ 42 h 44"/>
                <a:gd name="T50" fmla="*/ 18 w 32"/>
                <a:gd name="T51" fmla="*/ 42 h 44"/>
                <a:gd name="T52" fmla="*/ 20 w 32"/>
                <a:gd name="T53" fmla="*/ 44 h 44"/>
                <a:gd name="T54" fmla="*/ 24 w 32"/>
                <a:gd name="T55" fmla="*/ 44 h 44"/>
                <a:gd name="T56" fmla="*/ 24 w 32"/>
                <a:gd name="T57" fmla="*/ 44 h 44"/>
                <a:gd name="T58" fmla="*/ 0 w 32"/>
                <a:gd name="T59" fmla="*/ 44 h 44"/>
                <a:gd name="T60" fmla="*/ 0 w 32"/>
                <a:gd name="T61" fmla="*/ 44 h 44"/>
                <a:gd name="T62" fmla="*/ 4 w 32"/>
                <a:gd name="T63" fmla="*/ 44 h 44"/>
                <a:gd name="T64" fmla="*/ 6 w 32"/>
                <a:gd name="T65" fmla="*/ 42 h 44"/>
                <a:gd name="T66" fmla="*/ 6 w 32"/>
                <a:gd name="T67" fmla="*/ 42 h 44"/>
                <a:gd name="T68" fmla="*/ 6 w 32"/>
                <a:gd name="T69" fmla="*/ 40 h 44"/>
                <a:gd name="T70" fmla="*/ 6 w 32"/>
                <a:gd name="T71" fmla="*/ 38 h 44"/>
                <a:gd name="T72" fmla="*/ 6 w 32"/>
                <a:gd name="T73" fmla="*/ 34 h 44"/>
                <a:gd name="T74" fmla="*/ 6 w 32"/>
                <a:gd name="T75" fmla="*/ 18 h 44"/>
                <a:gd name="T76" fmla="*/ 6 w 32"/>
                <a:gd name="T77" fmla="*/ 12 h 44"/>
                <a:gd name="T78" fmla="*/ 6 w 32"/>
                <a:gd name="T79" fmla="*/ 8 h 44"/>
                <a:gd name="T80" fmla="*/ 6 w 32"/>
                <a:gd name="T81" fmla="*/ 6 h 44"/>
                <a:gd name="T82" fmla="*/ 6 w 32"/>
                <a:gd name="T83" fmla="*/ 6 h 44"/>
                <a:gd name="T84" fmla="*/ 4 w 32"/>
                <a:gd name="T85" fmla="*/ 6 h 44"/>
                <a:gd name="T86" fmla="*/ 4 w 32"/>
                <a:gd name="T87" fmla="*/ 6 h 44"/>
                <a:gd name="T88" fmla="*/ 2 w 32"/>
                <a:gd name="T89" fmla="*/ 6 h 44"/>
                <a:gd name="T90" fmla="*/ 2 w 32"/>
                <a:gd name="T91" fmla="*/ 6 h 44"/>
                <a:gd name="T92" fmla="*/ 0 w 32"/>
                <a:gd name="T93" fmla="*/ 4 h 44"/>
                <a:gd name="T94" fmla="*/ 14 w 32"/>
                <a:gd name="T95" fmla="*/ 0 h 44"/>
                <a:gd name="T96" fmla="*/ 16 w 32"/>
                <a:gd name="T97" fmla="*/ 0 h 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2"/>
                <a:gd name="T148" fmla="*/ 0 h 44"/>
                <a:gd name="T149" fmla="*/ 32 w 32"/>
                <a:gd name="T150" fmla="*/ 44 h 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2" h="44">
                  <a:moveTo>
                    <a:pt x="16" y="0"/>
                  </a:moveTo>
                  <a:lnTo>
                    <a:pt x="16" y="12"/>
                  </a:lnTo>
                  <a:lnTo>
                    <a:pt x="18" y="4"/>
                  </a:lnTo>
                  <a:lnTo>
                    <a:pt x="22" y="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28" y="12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6" y="16"/>
                  </a:lnTo>
                  <a:lnTo>
                    <a:pt x="16" y="34"/>
                  </a:lnTo>
                  <a:lnTo>
                    <a:pt x="16" y="38"/>
                  </a:lnTo>
                  <a:lnTo>
                    <a:pt x="16" y="40"/>
                  </a:lnTo>
                  <a:lnTo>
                    <a:pt x="18" y="42"/>
                  </a:lnTo>
                  <a:lnTo>
                    <a:pt x="20" y="44"/>
                  </a:lnTo>
                  <a:lnTo>
                    <a:pt x="24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6" y="42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6" y="3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8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14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20" name="Freeform 120"/>
            <p:cNvSpPr>
              <a:spLocks/>
            </p:cNvSpPr>
            <p:nvPr/>
          </p:nvSpPr>
          <p:spPr bwMode="auto">
            <a:xfrm>
              <a:off x="4052" y="1278"/>
              <a:ext cx="48" cy="68"/>
            </a:xfrm>
            <a:custGeom>
              <a:avLst/>
              <a:gdLst>
                <a:gd name="T0" fmla="*/ 14 w 48"/>
                <a:gd name="T1" fmla="*/ 44 h 68"/>
                <a:gd name="T2" fmla="*/ 28 w 48"/>
                <a:gd name="T3" fmla="*/ 32 h 68"/>
                <a:gd name="T4" fmla="*/ 30 w 48"/>
                <a:gd name="T5" fmla="*/ 30 h 68"/>
                <a:gd name="T6" fmla="*/ 30 w 48"/>
                <a:gd name="T7" fmla="*/ 28 h 68"/>
                <a:gd name="T8" fmla="*/ 28 w 48"/>
                <a:gd name="T9" fmla="*/ 26 h 68"/>
                <a:gd name="T10" fmla="*/ 26 w 48"/>
                <a:gd name="T11" fmla="*/ 24 h 68"/>
                <a:gd name="T12" fmla="*/ 46 w 48"/>
                <a:gd name="T13" fmla="*/ 26 h 68"/>
                <a:gd name="T14" fmla="*/ 40 w 48"/>
                <a:gd name="T15" fmla="*/ 28 h 68"/>
                <a:gd name="T16" fmla="*/ 34 w 48"/>
                <a:gd name="T17" fmla="*/ 32 h 68"/>
                <a:gd name="T18" fmla="*/ 34 w 48"/>
                <a:gd name="T19" fmla="*/ 56 h 68"/>
                <a:gd name="T20" fmla="*/ 40 w 48"/>
                <a:gd name="T21" fmla="*/ 64 h 68"/>
                <a:gd name="T22" fmla="*/ 44 w 48"/>
                <a:gd name="T23" fmla="*/ 66 h 68"/>
                <a:gd name="T24" fmla="*/ 48 w 48"/>
                <a:gd name="T25" fmla="*/ 66 h 68"/>
                <a:gd name="T26" fmla="*/ 26 w 48"/>
                <a:gd name="T27" fmla="*/ 68 h 68"/>
                <a:gd name="T28" fmla="*/ 28 w 48"/>
                <a:gd name="T29" fmla="*/ 68 h 68"/>
                <a:gd name="T30" fmla="*/ 30 w 48"/>
                <a:gd name="T31" fmla="*/ 66 h 68"/>
                <a:gd name="T32" fmla="*/ 30 w 48"/>
                <a:gd name="T33" fmla="*/ 64 h 68"/>
                <a:gd name="T34" fmla="*/ 14 w 48"/>
                <a:gd name="T35" fmla="*/ 44 h 68"/>
                <a:gd name="T36" fmla="*/ 14 w 48"/>
                <a:gd name="T37" fmla="*/ 62 h 68"/>
                <a:gd name="T38" fmla="*/ 16 w 48"/>
                <a:gd name="T39" fmla="*/ 66 h 68"/>
                <a:gd name="T40" fmla="*/ 18 w 48"/>
                <a:gd name="T41" fmla="*/ 68 h 68"/>
                <a:gd name="T42" fmla="*/ 20 w 48"/>
                <a:gd name="T43" fmla="*/ 68 h 68"/>
                <a:gd name="T44" fmla="*/ 0 w 48"/>
                <a:gd name="T45" fmla="*/ 68 h 68"/>
                <a:gd name="T46" fmla="*/ 4 w 48"/>
                <a:gd name="T47" fmla="*/ 66 h 68"/>
                <a:gd name="T48" fmla="*/ 6 w 48"/>
                <a:gd name="T49" fmla="*/ 66 h 68"/>
                <a:gd name="T50" fmla="*/ 6 w 48"/>
                <a:gd name="T51" fmla="*/ 58 h 68"/>
                <a:gd name="T52" fmla="*/ 6 w 48"/>
                <a:gd name="T53" fmla="*/ 12 h 68"/>
                <a:gd name="T54" fmla="*/ 6 w 48"/>
                <a:gd name="T55" fmla="*/ 8 h 68"/>
                <a:gd name="T56" fmla="*/ 4 w 48"/>
                <a:gd name="T57" fmla="*/ 6 h 68"/>
                <a:gd name="T58" fmla="*/ 2 w 48"/>
                <a:gd name="T59" fmla="*/ 6 h 68"/>
                <a:gd name="T60" fmla="*/ 0 w 48"/>
                <a:gd name="T61" fmla="*/ 6 h 68"/>
                <a:gd name="T62" fmla="*/ 14 w 48"/>
                <a:gd name="T63" fmla="*/ 0 h 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"/>
                <a:gd name="T97" fmla="*/ 0 h 68"/>
                <a:gd name="T98" fmla="*/ 48 w 48"/>
                <a:gd name="T99" fmla="*/ 68 h 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" h="68">
                  <a:moveTo>
                    <a:pt x="14" y="0"/>
                  </a:moveTo>
                  <a:lnTo>
                    <a:pt x="14" y="44"/>
                  </a:lnTo>
                  <a:lnTo>
                    <a:pt x="26" y="34"/>
                  </a:lnTo>
                  <a:lnTo>
                    <a:pt x="28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6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46" y="24"/>
                  </a:lnTo>
                  <a:lnTo>
                    <a:pt x="46" y="26"/>
                  </a:lnTo>
                  <a:lnTo>
                    <a:pt x="42" y="26"/>
                  </a:lnTo>
                  <a:lnTo>
                    <a:pt x="40" y="28"/>
                  </a:lnTo>
                  <a:lnTo>
                    <a:pt x="36" y="28"/>
                  </a:lnTo>
                  <a:lnTo>
                    <a:pt x="34" y="32"/>
                  </a:lnTo>
                  <a:lnTo>
                    <a:pt x="22" y="42"/>
                  </a:lnTo>
                  <a:lnTo>
                    <a:pt x="34" y="56"/>
                  </a:lnTo>
                  <a:lnTo>
                    <a:pt x="38" y="60"/>
                  </a:lnTo>
                  <a:lnTo>
                    <a:pt x="40" y="64"/>
                  </a:lnTo>
                  <a:lnTo>
                    <a:pt x="42" y="66"/>
                  </a:lnTo>
                  <a:lnTo>
                    <a:pt x="44" y="66"/>
                  </a:lnTo>
                  <a:lnTo>
                    <a:pt x="46" y="66"/>
                  </a:lnTo>
                  <a:lnTo>
                    <a:pt x="48" y="66"/>
                  </a:lnTo>
                  <a:lnTo>
                    <a:pt x="48" y="68"/>
                  </a:lnTo>
                  <a:lnTo>
                    <a:pt x="26" y="68"/>
                  </a:lnTo>
                  <a:lnTo>
                    <a:pt x="28" y="68"/>
                  </a:lnTo>
                  <a:lnTo>
                    <a:pt x="30" y="68"/>
                  </a:lnTo>
                  <a:lnTo>
                    <a:pt x="30" y="66"/>
                  </a:lnTo>
                  <a:lnTo>
                    <a:pt x="30" y="64"/>
                  </a:lnTo>
                  <a:lnTo>
                    <a:pt x="28" y="62"/>
                  </a:lnTo>
                  <a:lnTo>
                    <a:pt x="14" y="44"/>
                  </a:lnTo>
                  <a:lnTo>
                    <a:pt x="14" y="58"/>
                  </a:lnTo>
                  <a:lnTo>
                    <a:pt x="14" y="62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6" y="68"/>
                  </a:lnTo>
                  <a:lnTo>
                    <a:pt x="18" y="68"/>
                  </a:lnTo>
                  <a:lnTo>
                    <a:pt x="20" y="68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2"/>
                  </a:lnTo>
                  <a:lnTo>
                    <a:pt x="6" y="5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1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21" name="Freeform 121"/>
            <p:cNvSpPr>
              <a:spLocks/>
            </p:cNvSpPr>
            <p:nvPr/>
          </p:nvSpPr>
          <p:spPr bwMode="auto">
            <a:xfrm>
              <a:off x="4104" y="1302"/>
              <a:ext cx="30" cy="46"/>
            </a:xfrm>
            <a:custGeom>
              <a:avLst/>
              <a:gdLst>
                <a:gd name="T0" fmla="*/ 28 w 30"/>
                <a:gd name="T1" fmla="*/ 0 h 46"/>
                <a:gd name="T2" fmla="*/ 28 w 30"/>
                <a:gd name="T3" fmla="*/ 16 h 46"/>
                <a:gd name="T4" fmla="*/ 26 w 30"/>
                <a:gd name="T5" fmla="*/ 16 h 46"/>
                <a:gd name="T6" fmla="*/ 24 w 30"/>
                <a:gd name="T7" fmla="*/ 10 h 46"/>
                <a:gd name="T8" fmla="*/ 22 w 30"/>
                <a:gd name="T9" fmla="*/ 6 h 46"/>
                <a:gd name="T10" fmla="*/ 18 w 30"/>
                <a:gd name="T11" fmla="*/ 4 h 46"/>
                <a:gd name="T12" fmla="*/ 14 w 30"/>
                <a:gd name="T13" fmla="*/ 2 h 46"/>
                <a:gd name="T14" fmla="*/ 12 w 30"/>
                <a:gd name="T15" fmla="*/ 4 h 46"/>
                <a:gd name="T16" fmla="*/ 10 w 30"/>
                <a:gd name="T17" fmla="*/ 4 h 46"/>
                <a:gd name="T18" fmla="*/ 8 w 30"/>
                <a:gd name="T19" fmla="*/ 6 h 46"/>
                <a:gd name="T20" fmla="*/ 6 w 30"/>
                <a:gd name="T21" fmla="*/ 8 h 46"/>
                <a:gd name="T22" fmla="*/ 8 w 30"/>
                <a:gd name="T23" fmla="*/ 10 h 46"/>
                <a:gd name="T24" fmla="*/ 8 w 30"/>
                <a:gd name="T25" fmla="*/ 14 h 46"/>
                <a:gd name="T26" fmla="*/ 10 w 30"/>
                <a:gd name="T27" fmla="*/ 14 h 46"/>
                <a:gd name="T28" fmla="*/ 14 w 30"/>
                <a:gd name="T29" fmla="*/ 18 h 46"/>
                <a:gd name="T30" fmla="*/ 20 w 30"/>
                <a:gd name="T31" fmla="*/ 20 h 46"/>
                <a:gd name="T32" fmla="*/ 26 w 30"/>
                <a:gd name="T33" fmla="*/ 24 h 46"/>
                <a:gd name="T34" fmla="*/ 30 w 30"/>
                <a:gd name="T35" fmla="*/ 28 h 46"/>
                <a:gd name="T36" fmla="*/ 30 w 30"/>
                <a:gd name="T37" fmla="*/ 32 h 46"/>
                <a:gd name="T38" fmla="*/ 30 w 30"/>
                <a:gd name="T39" fmla="*/ 38 h 46"/>
                <a:gd name="T40" fmla="*/ 26 w 30"/>
                <a:gd name="T41" fmla="*/ 42 h 46"/>
                <a:gd name="T42" fmla="*/ 20 w 30"/>
                <a:gd name="T43" fmla="*/ 46 h 46"/>
                <a:gd name="T44" fmla="*/ 16 w 30"/>
                <a:gd name="T45" fmla="*/ 46 h 46"/>
                <a:gd name="T46" fmla="*/ 12 w 30"/>
                <a:gd name="T47" fmla="*/ 46 h 46"/>
                <a:gd name="T48" fmla="*/ 6 w 30"/>
                <a:gd name="T49" fmla="*/ 44 h 46"/>
                <a:gd name="T50" fmla="*/ 4 w 30"/>
                <a:gd name="T51" fmla="*/ 44 h 46"/>
                <a:gd name="T52" fmla="*/ 4 w 30"/>
                <a:gd name="T53" fmla="*/ 44 h 46"/>
                <a:gd name="T54" fmla="*/ 2 w 30"/>
                <a:gd name="T55" fmla="*/ 44 h 46"/>
                <a:gd name="T56" fmla="*/ 2 w 30"/>
                <a:gd name="T57" fmla="*/ 46 h 46"/>
                <a:gd name="T58" fmla="*/ 0 w 30"/>
                <a:gd name="T59" fmla="*/ 46 h 46"/>
                <a:gd name="T60" fmla="*/ 0 w 30"/>
                <a:gd name="T61" fmla="*/ 30 h 46"/>
                <a:gd name="T62" fmla="*/ 2 w 30"/>
                <a:gd name="T63" fmla="*/ 30 h 46"/>
                <a:gd name="T64" fmla="*/ 4 w 30"/>
                <a:gd name="T65" fmla="*/ 36 h 46"/>
                <a:gd name="T66" fmla="*/ 8 w 30"/>
                <a:gd name="T67" fmla="*/ 40 h 46"/>
                <a:gd name="T68" fmla="*/ 12 w 30"/>
                <a:gd name="T69" fmla="*/ 42 h 46"/>
                <a:gd name="T70" fmla="*/ 16 w 30"/>
                <a:gd name="T71" fmla="*/ 42 h 46"/>
                <a:gd name="T72" fmla="*/ 18 w 30"/>
                <a:gd name="T73" fmla="*/ 42 h 46"/>
                <a:gd name="T74" fmla="*/ 22 w 30"/>
                <a:gd name="T75" fmla="*/ 40 h 46"/>
                <a:gd name="T76" fmla="*/ 22 w 30"/>
                <a:gd name="T77" fmla="*/ 38 h 46"/>
                <a:gd name="T78" fmla="*/ 24 w 30"/>
                <a:gd name="T79" fmla="*/ 36 h 46"/>
                <a:gd name="T80" fmla="*/ 22 w 30"/>
                <a:gd name="T81" fmla="*/ 34 h 46"/>
                <a:gd name="T82" fmla="*/ 22 w 30"/>
                <a:gd name="T83" fmla="*/ 30 h 46"/>
                <a:gd name="T84" fmla="*/ 18 w 30"/>
                <a:gd name="T85" fmla="*/ 28 h 46"/>
                <a:gd name="T86" fmla="*/ 12 w 30"/>
                <a:gd name="T87" fmla="*/ 26 h 46"/>
                <a:gd name="T88" fmla="*/ 6 w 30"/>
                <a:gd name="T89" fmla="*/ 22 h 46"/>
                <a:gd name="T90" fmla="*/ 2 w 30"/>
                <a:gd name="T91" fmla="*/ 20 h 46"/>
                <a:gd name="T92" fmla="*/ 2 w 30"/>
                <a:gd name="T93" fmla="*/ 16 h 46"/>
                <a:gd name="T94" fmla="*/ 0 w 30"/>
                <a:gd name="T95" fmla="*/ 12 h 46"/>
                <a:gd name="T96" fmla="*/ 2 w 30"/>
                <a:gd name="T97" fmla="*/ 8 h 46"/>
                <a:gd name="T98" fmla="*/ 4 w 30"/>
                <a:gd name="T99" fmla="*/ 4 h 46"/>
                <a:gd name="T100" fmla="*/ 8 w 30"/>
                <a:gd name="T101" fmla="*/ 0 h 46"/>
                <a:gd name="T102" fmla="*/ 14 w 30"/>
                <a:gd name="T103" fmla="*/ 0 h 46"/>
                <a:gd name="T104" fmla="*/ 18 w 30"/>
                <a:gd name="T105" fmla="*/ 0 h 46"/>
                <a:gd name="T106" fmla="*/ 20 w 30"/>
                <a:gd name="T107" fmla="*/ 2 h 46"/>
                <a:gd name="T108" fmla="*/ 22 w 30"/>
                <a:gd name="T109" fmla="*/ 2 h 46"/>
                <a:gd name="T110" fmla="*/ 24 w 30"/>
                <a:gd name="T111" fmla="*/ 2 h 46"/>
                <a:gd name="T112" fmla="*/ 24 w 30"/>
                <a:gd name="T113" fmla="*/ 2 h 46"/>
                <a:gd name="T114" fmla="*/ 26 w 30"/>
                <a:gd name="T115" fmla="*/ 2 h 46"/>
                <a:gd name="T116" fmla="*/ 26 w 30"/>
                <a:gd name="T117" fmla="*/ 0 h 46"/>
                <a:gd name="T118" fmla="*/ 26 w 30"/>
                <a:gd name="T119" fmla="*/ 0 h 46"/>
                <a:gd name="T120" fmla="*/ 28 w 30"/>
                <a:gd name="T121" fmla="*/ 0 h 4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"/>
                <a:gd name="T184" fmla="*/ 0 h 46"/>
                <a:gd name="T185" fmla="*/ 30 w 30"/>
                <a:gd name="T186" fmla="*/ 46 h 4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" h="46">
                  <a:moveTo>
                    <a:pt x="28" y="0"/>
                  </a:moveTo>
                  <a:lnTo>
                    <a:pt x="28" y="16"/>
                  </a:lnTo>
                  <a:lnTo>
                    <a:pt x="26" y="16"/>
                  </a:lnTo>
                  <a:lnTo>
                    <a:pt x="24" y="10"/>
                  </a:lnTo>
                  <a:lnTo>
                    <a:pt x="22" y="6"/>
                  </a:lnTo>
                  <a:lnTo>
                    <a:pt x="18" y="4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8" y="6"/>
                  </a:lnTo>
                  <a:lnTo>
                    <a:pt x="6" y="8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4" y="18"/>
                  </a:lnTo>
                  <a:lnTo>
                    <a:pt x="20" y="20"/>
                  </a:lnTo>
                  <a:lnTo>
                    <a:pt x="26" y="24"/>
                  </a:lnTo>
                  <a:lnTo>
                    <a:pt x="30" y="28"/>
                  </a:lnTo>
                  <a:lnTo>
                    <a:pt x="30" y="32"/>
                  </a:lnTo>
                  <a:lnTo>
                    <a:pt x="30" y="38"/>
                  </a:lnTo>
                  <a:lnTo>
                    <a:pt x="26" y="42"/>
                  </a:lnTo>
                  <a:lnTo>
                    <a:pt x="20" y="46"/>
                  </a:lnTo>
                  <a:lnTo>
                    <a:pt x="16" y="46"/>
                  </a:lnTo>
                  <a:lnTo>
                    <a:pt x="12" y="46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4" y="36"/>
                  </a:lnTo>
                  <a:lnTo>
                    <a:pt x="8" y="40"/>
                  </a:lnTo>
                  <a:lnTo>
                    <a:pt x="12" y="42"/>
                  </a:lnTo>
                  <a:lnTo>
                    <a:pt x="16" y="42"/>
                  </a:lnTo>
                  <a:lnTo>
                    <a:pt x="18" y="42"/>
                  </a:lnTo>
                  <a:lnTo>
                    <a:pt x="22" y="40"/>
                  </a:lnTo>
                  <a:lnTo>
                    <a:pt x="22" y="38"/>
                  </a:lnTo>
                  <a:lnTo>
                    <a:pt x="24" y="36"/>
                  </a:lnTo>
                  <a:lnTo>
                    <a:pt x="22" y="34"/>
                  </a:lnTo>
                  <a:lnTo>
                    <a:pt x="22" y="30"/>
                  </a:lnTo>
                  <a:lnTo>
                    <a:pt x="18" y="28"/>
                  </a:lnTo>
                  <a:lnTo>
                    <a:pt x="12" y="26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300" name="Text Box 122"/>
          <p:cNvSpPr txBox="1">
            <a:spLocks noChangeArrowheads="1"/>
          </p:cNvSpPr>
          <p:nvPr/>
        </p:nvSpPr>
        <p:spPr bwMode="auto">
          <a:xfrm>
            <a:off x="22225" y="4383088"/>
            <a:ext cx="8893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Comic Sans MS" pitchFamily="-106" charset="0"/>
              </a:rPr>
              <a:t>Fourier transform of </a:t>
            </a:r>
            <a:r>
              <a:rPr lang="en-US" sz="2800" dirty="0" err="1">
                <a:solidFill>
                  <a:srgbClr val="FF0000"/>
                </a:solidFill>
                <a:latin typeface="Comic Sans MS" pitchFamily="-106" charset="0"/>
              </a:rPr>
              <a:t>GPDs</a:t>
            </a:r>
            <a:r>
              <a:rPr lang="en-US" sz="2800" dirty="0">
                <a:solidFill>
                  <a:srgbClr val="0000FF"/>
                </a:solidFill>
                <a:latin typeface="Comic Sans MS" pitchFamily="-106" charset="0"/>
              </a:rPr>
              <a:t>  :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omic Sans MS" pitchFamily="-106" charset="0"/>
              </a:rPr>
              <a:t>simultaneous distributions of quarks </a:t>
            </a:r>
            <a:r>
              <a:rPr lang="en-US" dirty="0" err="1">
                <a:solidFill>
                  <a:srgbClr val="0000FF"/>
                </a:solidFill>
                <a:latin typeface="Comic Sans MS" pitchFamily="-106" charset="0"/>
              </a:rPr>
              <a:t>w.r.t</a:t>
            </a:r>
            <a:r>
              <a:rPr lang="en-US" dirty="0">
                <a:solidFill>
                  <a:srgbClr val="0000FF"/>
                </a:solidFill>
                <a:latin typeface="Comic Sans MS" pitchFamily="-106" charset="0"/>
              </a:rPr>
              <a:t>. </a:t>
            </a:r>
            <a:r>
              <a:rPr lang="en-US" dirty="0">
                <a:solidFill>
                  <a:srgbClr val="FF0000"/>
                </a:solidFill>
                <a:latin typeface="Comic Sans MS" pitchFamily="-106" charset="0"/>
              </a:rPr>
              <a:t>longitudinal momentum</a:t>
            </a:r>
            <a:r>
              <a:rPr lang="en-US" dirty="0">
                <a:solidFill>
                  <a:srgbClr val="33CC33"/>
                </a:solidFill>
                <a:latin typeface="Comic Sans MS" pitchFamily="-106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Comic Sans MS" pitchFamily="-106" charset="0"/>
              </a:rPr>
              <a:t>x</a:t>
            </a:r>
            <a:r>
              <a:rPr lang="en-US" dirty="0">
                <a:solidFill>
                  <a:srgbClr val="33CC33"/>
                </a:solidFill>
                <a:latin typeface="Comic Sans MS" pitchFamily="-106" charset="0"/>
              </a:rPr>
              <a:t> P</a:t>
            </a:r>
            <a:r>
              <a:rPr lang="en-US" dirty="0">
                <a:solidFill>
                  <a:srgbClr val="0000FF"/>
                </a:solidFill>
                <a:latin typeface="Comic Sans MS" pitchFamily="-106" charset="0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Comic Sans MS" pitchFamily="-106" charset="0"/>
              </a:rPr>
              <a:t>transverse position</a:t>
            </a:r>
            <a:r>
              <a:rPr lang="en-US" dirty="0">
                <a:solidFill>
                  <a:srgbClr val="0000FF"/>
                </a:solidFill>
                <a:latin typeface="Comic Sans MS" pitchFamily="-106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Comic Sans MS" pitchFamily="-106" charset="0"/>
              </a:rPr>
              <a:t>b</a:t>
            </a:r>
            <a:endParaRPr lang="en-US" dirty="0">
              <a:solidFill>
                <a:srgbClr val="33CC33"/>
              </a:solidFill>
              <a:latin typeface="Comic Sans MS" pitchFamily="-106" charset="0"/>
            </a:endParaRPr>
          </a:p>
        </p:txBody>
      </p:sp>
      <p:sp>
        <p:nvSpPr>
          <p:cNvPr id="55301" name="AutoShape 123"/>
          <p:cNvSpPr>
            <a:spLocks noChangeArrowheads="1"/>
          </p:cNvSpPr>
          <p:nvPr/>
        </p:nvSpPr>
        <p:spPr bwMode="auto">
          <a:xfrm>
            <a:off x="395288" y="59055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Text Box 124"/>
          <p:cNvSpPr txBox="1">
            <a:spLocks noChangeArrowheads="1"/>
          </p:cNvSpPr>
          <p:nvPr/>
        </p:nvSpPr>
        <p:spPr bwMode="auto">
          <a:xfrm>
            <a:off x="709613" y="5818188"/>
            <a:ext cx="84343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omic Sans MS" pitchFamily="-106" charset="0"/>
              </a:rPr>
              <a:t>theoretical </a:t>
            </a:r>
            <a:r>
              <a:rPr lang="en-US" sz="2000" dirty="0" err="1">
                <a:latin typeface="Comic Sans MS" pitchFamily="-106" charset="0"/>
              </a:rPr>
              <a:t>parametrization</a:t>
            </a:r>
            <a:r>
              <a:rPr lang="en-US" sz="2000" dirty="0">
                <a:latin typeface="Comic Sans MS" pitchFamily="-106" charset="0"/>
              </a:rPr>
              <a:t> needed :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omic Sans MS" pitchFamily="-106" charset="0"/>
              </a:rPr>
              <a:t>double distributions, dual </a:t>
            </a:r>
            <a:r>
              <a:rPr lang="en-US" sz="2000" dirty="0" err="1">
                <a:latin typeface="Comic Sans MS" pitchFamily="-106" charset="0"/>
              </a:rPr>
              <a:t>param</a:t>
            </a:r>
            <a:r>
              <a:rPr lang="en-US" sz="2000" dirty="0">
                <a:solidFill>
                  <a:schemeClr val="bg2"/>
                </a:solidFill>
                <a:latin typeface="Comic Sans MS" pitchFamily="-106" charset="0"/>
              </a:rPr>
              <a:t>. </a:t>
            </a:r>
            <a:r>
              <a:rPr lang="en-US" sz="2000" dirty="0">
                <a:solidFill>
                  <a:srgbClr val="009900"/>
                </a:solidFill>
                <a:latin typeface="Comic Sans MS" pitchFamily="-106" charset="0"/>
              </a:rPr>
              <a:t>(</a:t>
            </a:r>
            <a:r>
              <a:rPr lang="en-US" sz="2000" dirty="0" err="1">
                <a:solidFill>
                  <a:srgbClr val="009900"/>
                </a:solidFill>
                <a:latin typeface="Comic Sans MS" pitchFamily="-106" charset="0"/>
              </a:rPr>
              <a:t>Guzey</a:t>
            </a:r>
            <a:r>
              <a:rPr lang="en-US" sz="2000" dirty="0">
                <a:solidFill>
                  <a:srgbClr val="009900"/>
                </a:solidFill>
                <a:latin typeface="Comic Sans MS" pitchFamily="-106" charset="0"/>
              </a:rPr>
              <a:t>)</a:t>
            </a:r>
            <a:r>
              <a:rPr lang="en-US" sz="2000" dirty="0">
                <a:solidFill>
                  <a:schemeClr val="bg2"/>
                </a:solidFill>
                <a:latin typeface="Comic Sans MS" pitchFamily="-106" charset="0"/>
              </a:rPr>
              <a:t>, </a:t>
            </a:r>
            <a:r>
              <a:rPr lang="en-US" sz="2000" dirty="0">
                <a:latin typeface="Comic Sans MS" pitchFamily="-106" charset="0"/>
              </a:rPr>
              <a:t>conformal </a:t>
            </a:r>
            <a:r>
              <a:rPr lang="en-US" sz="2000" dirty="0" err="1">
                <a:latin typeface="Comic Sans MS" pitchFamily="-106" charset="0"/>
              </a:rPr>
              <a:t>param</a:t>
            </a:r>
            <a:r>
              <a:rPr lang="en-US" sz="2000" dirty="0">
                <a:solidFill>
                  <a:schemeClr val="bg2"/>
                </a:solidFill>
                <a:latin typeface="Comic Sans MS" pitchFamily="-106" charset="0"/>
              </a:rPr>
              <a:t>. </a:t>
            </a:r>
            <a:r>
              <a:rPr lang="en-US" sz="2000" dirty="0">
                <a:solidFill>
                  <a:srgbClr val="009900"/>
                </a:solidFill>
                <a:latin typeface="Comic Sans MS" pitchFamily="-106" charset="0"/>
              </a:rPr>
              <a:t>(</a:t>
            </a:r>
            <a:r>
              <a:rPr lang="en-US" sz="2000" dirty="0" err="1">
                <a:solidFill>
                  <a:srgbClr val="009900"/>
                </a:solidFill>
                <a:latin typeface="Comic Sans MS" pitchFamily="-106" charset="0"/>
              </a:rPr>
              <a:t>M</a:t>
            </a:r>
            <a:r>
              <a:rPr lang="en-US" sz="2000" dirty="0" err="1">
                <a:solidFill>
                  <a:srgbClr val="0099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üller</a:t>
            </a:r>
            <a:r>
              <a:rPr lang="en-US" sz="2000" dirty="0">
                <a:solidFill>
                  <a:srgbClr val="0099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)</a:t>
            </a:r>
          </a:p>
        </p:txBody>
      </p:sp>
      <p:sp>
        <p:nvSpPr>
          <p:cNvPr id="55303" name="Text Box 125"/>
          <p:cNvSpPr txBox="1">
            <a:spLocks noChangeArrowheads="1"/>
          </p:cNvSpPr>
          <p:nvPr/>
        </p:nvSpPr>
        <p:spPr bwMode="auto">
          <a:xfrm>
            <a:off x="6538913" y="5414963"/>
            <a:ext cx="2071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-106" charset="2"/>
              <a:buNone/>
            </a:pPr>
            <a:r>
              <a:rPr lang="en-US" sz="2000" dirty="0">
                <a:solidFill>
                  <a:srgbClr val="0099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( M. </a:t>
            </a:r>
            <a:r>
              <a:rPr lang="en-US" sz="2000" dirty="0" err="1">
                <a:solidFill>
                  <a:srgbClr val="0099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Burkardt</a:t>
            </a:r>
            <a:r>
              <a:rPr lang="en-US" sz="2000" dirty="0">
                <a:solidFill>
                  <a:srgbClr val="0099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 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699658" y="1777049"/>
            <a:ext cx="1853542" cy="5851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grpSp>
        <p:nvGrpSpPr>
          <p:cNvPr id="2" name="Group 18"/>
          <p:cNvGrpSpPr/>
          <p:nvPr/>
        </p:nvGrpSpPr>
        <p:grpSpPr>
          <a:xfrm>
            <a:off x="457196" y="126295"/>
            <a:ext cx="4242462" cy="2845505"/>
            <a:chOff x="457195" y="126294"/>
            <a:chExt cx="9153352" cy="5873479"/>
          </a:xfrm>
        </p:grpSpPr>
        <p:cxnSp>
          <p:nvCxnSpPr>
            <p:cNvPr id="25" name="Straight Connector 24"/>
            <p:cNvCxnSpPr/>
            <p:nvPr/>
          </p:nvCxnSpPr>
          <p:spPr>
            <a:xfrm rot="10800000">
              <a:off x="457195" y="126294"/>
              <a:ext cx="1518356" cy="1143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Block Arc 30"/>
            <p:cNvSpPr/>
            <p:nvPr/>
          </p:nvSpPr>
          <p:spPr>
            <a:xfrm rot="16200000" flipH="1">
              <a:off x="6416859" y="-1800350"/>
              <a:ext cx="272680" cy="6114697"/>
            </a:xfrm>
            <a:prstGeom prst="blockArc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endParaRPr>
            </a:p>
          </p:txBody>
        </p:sp>
        <p:grpSp>
          <p:nvGrpSpPr>
            <p:cNvPr id="3" name="Group 17"/>
            <p:cNvGrpSpPr/>
            <p:nvPr/>
          </p:nvGrpSpPr>
          <p:grpSpPr>
            <a:xfrm>
              <a:off x="457195" y="252588"/>
              <a:ext cx="7916863" cy="5747185"/>
              <a:chOff x="457195" y="252588"/>
              <a:chExt cx="7916863" cy="5747185"/>
            </a:xfrm>
          </p:grpSpPr>
          <p:pic>
            <p:nvPicPr>
              <p:cNvPr id="35" name="Picture 3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"/>
                  <a:stretch>
                    <a:fillRect/>
                  </a:stretch>
                </p:blipFill>
              </mc:Choice>
              <mc:Fallback>
                <p:blipFill>
                  <a:blip r:embed="rId3"/>
                  <a:stretch>
                    <a:fillRect/>
                  </a:stretch>
                </p:blipFill>
              </mc:Fallback>
            </mc:AlternateContent>
            <p:spPr>
              <a:xfrm flipV="1">
                <a:off x="1975551" y="1103488"/>
                <a:ext cx="1520294" cy="458612"/>
              </a:xfrm>
              <a:prstGeom prst="rect">
                <a:avLst/>
              </a:prstGeom>
            </p:spPr>
          </p:pic>
          <p:cxnSp>
            <p:nvCxnSpPr>
              <p:cNvPr id="23" name="Straight Connector 22"/>
              <p:cNvCxnSpPr/>
              <p:nvPr/>
            </p:nvCxnSpPr>
            <p:spPr>
              <a:xfrm flipV="1">
                <a:off x="457195" y="1269294"/>
                <a:ext cx="1518356" cy="12189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ight Arrow 29"/>
              <p:cNvSpPr/>
              <p:nvPr/>
            </p:nvSpPr>
            <p:spPr>
              <a:xfrm rot="18977944">
                <a:off x="903108" y="1673997"/>
                <a:ext cx="633910" cy="46646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ight Arrow 32"/>
              <p:cNvSpPr/>
              <p:nvPr/>
            </p:nvSpPr>
            <p:spPr>
              <a:xfrm rot="13044977">
                <a:off x="1060195" y="594737"/>
                <a:ext cx="633910" cy="46646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ight Arrow 36"/>
              <p:cNvSpPr/>
              <p:nvPr/>
            </p:nvSpPr>
            <p:spPr>
              <a:xfrm>
                <a:off x="2236924" y="934155"/>
                <a:ext cx="914400" cy="169333"/>
              </a:xfrm>
              <a:prstGeom prst="rightArrow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1" name="Picture 4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4"/>
                  <a:stretch>
                    <a:fillRect/>
                  </a:stretch>
                </p:blipFill>
              </mc:Choice>
              <mc:Fallback>
                <p:blipFill>
                  <a:blip r:embed="rId5"/>
                  <a:stretch>
                    <a:fillRect/>
                  </a:stretch>
                </p:blipFill>
              </mc:Fallback>
            </mc:AlternateContent>
            <p:spPr>
              <a:xfrm>
                <a:off x="2452683" y="1682926"/>
                <a:ext cx="241300" cy="317500"/>
              </a:xfrm>
              <a:prstGeom prst="rect">
                <a:avLst/>
              </a:prstGeom>
            </p:spPr>
          </p:pic>
          <p:pic>
            <p:nvPicPr>
              <p:cNvPr id="42" name="Picture 4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6"/>
                  <a:stretch>
                    <a:fillRect/>
                  </a:stretch>
                </p:blipFill>
              </mc:Choice>
              <mc:Fallback>
                <p:blipFill>
                  <a:blip r:embed="rId7"/>
                  <a:stretch>
                    <a:fillRect/>
                  </a:stretch>
                </p:blipFill>
              </mc:Fallback>
            </mc:AlternateContent>
            <p:spPr>
              <a:xfrm>
                <a:off x="7612058" y="252588"/>
                <a:ext cx="762000" cy="469900"/>
              </a:xfrm>
              <a:prstGeom prst="rect">
                <a:avLst/>
              </a:prstGeom>
            </p:spPr>
          </p:pic>
          <p:pic>
            <p:nvPicPr>
              <p:cNvPr id="43" name="Picture 4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8"/>
                  <a:stretch>
                    <a:fillRect/>
                  </a:stretch>
                </p:blipFill>
              </mc:Choice>
              <mc:Fallback>
                <p:blipFill>
                  <a:blip r:embed="rId9"/>
                  <a:stretch>
                    <a:fillRect/>
                  </a:stretch>
                </p:blipFill>
              </mc:Fallback>
            </mc:AlternateContent>
            <p:spPr>
              <a:xfrm rot="16200000">
                <a:off x="3608383" y="2189772"/>
                <a:ext cx="2413000" cy="596900"/>
              </a:xfrm>
              <a:prstGeom prst="rect">
                <a:avLst/>
              </a:prstGeom>
            </p:spPr>
          </p:pic>
          <p:pic>
            <p:nvPicPr>
              <p:cNvPr id="44" name="Picture 4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8"/>
                  <a:stretch>
                    <a:fillRect/>
                  </a:stretch>
                </p:blipFill>
              </mc:Choice>
              <mc:Fallback>
                <p:blipFill>
                  <a:blip r:embed="rId9"/>
                  <a:stretch>
                    <a:fillRect/>
                  </a:stretch>
                </p:blipFill>
              </mc:Fallback>
            </mc:AlternateContent>
            <p:spPr>
              <a:xfrm rot="16200000">
                <a:off x="4514845" y="2028708"/>
                <a:ext cx="2413000" cy="596900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 rot="16200000">
                <a:off x="3667121" y="2472711"/>
                <a:ext cx="3511550" cy="3542573"/>
              </a:xfrm>
              <a:prstGeom prst="ellipse">
                <a:avLst/>
              </a:prstGeom>
              <a:blipFill rotWithShape="1">
                <a:blip r:embed="rId10">
                  <a:lum bright="-3000" contrast="12000"/>
                </a:blip>
                <a:stretch>
                  <a:fillRect/>
                </a:stretch>
              </a:blipFill>
              <a:effectLst>
                <a:glow rad="101600">
                  <a:srgbClr val="FFFFFF">
                    <a:alpha val="4000"/>
                  </a:srgbClr>
                </a:glow>
                <a:softEdge rad="127000"/>
              </a:effectLst>
              <a:scene3d>
                <a:camera prst="orthographicFront">
                  <a:rot lat="0" lon="21599983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6" name="Can 35"/>
              <p:cNvSpPr/>
              <p:nvPr/>
            </p:nvSpPr>
            <p:spPr>
              <a:xfrm rot="5400000">
                <a:off x="6981642" y="615295"/>
                <a:ext cx="272682" cy="1283406"/>
              </a:xfrm>
              <a:prstGeom prst="can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" name="Picture 19" descr="Kroll_spin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46099" y="-150146"/>
            <a:ext cx="9709238" cy="6871621"/>
          </a:xfrm>
          <a:prstGeom prst="rect">
            <a:avLst/>
          </a:prstGeom>
          <a:solidFill>
            <a:schemeClr val="accent6">
              <a:lumMod val="20000"/>
              <a:lumOff val="80000"/>
              <a:alpha val="44000"/>
            </a:schemeClr>
          </a:solidFill>
          <a:ln>
            <a:solidFill>
              <a:schemeClr val="tx1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241300" y="1270569"/>
            <a:ext cx="8661400" cy="1091631"/>
          </a:xfrm>
          <a:prstGeom prst="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30789" y="6171684"/>
            <a:ext cx="115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Peter Kroll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vcs_11gev"/>
          <p:cNvPicPr>
            <a:picLocks noChangeAspect="1" noChangeArrowheads="1"/>
          </p:cNvPicPr>
          <p:nvPr/>
        </p:nvPicPr>
        <p:blipFill>
          <a:blip r:embed="rId3"/>
          <a:srcRect t="15898" r="8911"/>
          <a:stretch>
            <a:fillRect/>
          </a:stretch>
        </p:blipFill>
        <p:spPr bwMode="auto">
          <a:xfrm>
            <a:off x="685800" y="1443038"/>
            <a:ext cx="7010400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Freeform 3"/>
          <p:cNvSpPr>
            <a:spLocks/>
          </p:cNvSpPr>
          <p:nvPr/>
        </p:nvSpPr>
        <p:spPr bwMode="auto">
          <a:xfrm>
            <a:off x="2057400" y="2133600"/>
            <a:ext cx="5410200" cy="3733800"/>
          </a:xfrm>
          <a:custGeom>
            <a:avLst/>
            <a:gdLst>
              <a:gd name="T0" fmla="*/ 1816858 w 3216"/>
              <a:gd name="T1" fmla="*/ 1847785 h 2344"/>
              <a:gd name="T2" fmla="*/ 2705100 w 3216"/>
              <a:gd name="T3" fmla="*/ 1159644 h 2344"/>
              <a:gd name="T4" fmla="*/ 3835590 w 3216"/>
              <a:gd name="T5" fmla="*/ 471504 h 2344"/>
              <a:gd name="T6" fmla="*/ 4400834 w 3216"/>
              <a:gd name="T7" fmla="*/ 165663 h 2344"/>
              <a:gd name="T8" fmla="*/ 4643082 w 3216"/>
              <a:gd name="T9" fmla="*/ 89203 h 2344"/>
              <a:gd name="T10" fmla="*/ 4885330 w 3216"/>
              <a:gd name="T11" fmla="*/ 12743 h 2344"/>
              <a:gd name="T12" fmla="*/ 5046828 w 3216"/>
              <a:gd name="T13" fmla="*/ 12743 h 2344"/>
              <a:gd name="T14" fmla="*/ 5208327 w 3216"/>
              <a:gd name="T15" fmla="*/ 89203 h 2344"/>
              <a:gd name="T16" fmla="*/ 5369825 w 3216"/>
              <a:gd name="T17" fmla="*/ 242124 h 2344"/>
              <a:gd name="T18" fmla="*/ 5369825 w 3216"/>
              <a:gd name="T19" fmla="*/ 395044 h 2344"/>
              <a:gd name="T20" fmla="*/ 5369825 w 3216"/>
              <a:gd name="T21" fmla="*/ 624424 h 2344"/>
              <a:gd name="T22" fmla="*/ 5369825 w 3216"/>
              <a:gd name="T23" fmla="*/ 853804 h 2344"/>
              <a:gd name="T24" fmla="*/ 5369825 w 3216"/>
              <a:gd name="T25" fmla="*/ 1006724 h 2344"/>
              <a:gd name="T26" fmla="*/ 5127578 w 3216"/>
              <a:gd name="T27" fmla="*/ 1389025 h 2344"/>
              <a:gd name="T28" fmla="*/ 4562333 w 3216"/>
              <a:gd name="T29" fmla="*/ 2000705 h 2344"/>
              <a:gd name="T30" fmla="*/ 3754840 w 3216"/>
              <a:gd name="T31" fmla="*/ 2688846 h 2344"/>
              <a:gd name="T32" fmla="*/ 2382103 w 3216"/>
              <a:gd name="T33" fmla="*/ 3376986 h 2344"/>
              <a:gd name="T34" fmla="*/ 1493861 w 3216"/>
              <a:gd name="T35" fmla="*/ 3682827 h 2344"/>
              <a:gd name="T36" fmla="*/ 767118 w 3216"/>
              <a:gd name="T37" fmla="*/ 3682827 h 2344"/>
              <a:gd name="T38" fmla="*/ 201873 w 3216"/>
              <a:gd name="T39" fmla="*/ 3682827 h 2344"/>
              <a:gd name="T40" fmla="*/ 40375 w 3216"/>
              <a:gd name="T41" fmla="*/ 3682827 h 2344"/>
              <a:gd name="T42" fmla="*/ 40375 w 3216"/>
              <a:gd name="T43" fmla="*/ 3606367 h 2344"/>
              <a:gd name="T44" fmla="*/ 282622 w 3216"/>
              <a:gd name="T45" fmla="*/ 3300526 h 2344"/>
              <a:gd name="T46" fmla="*/ 928616 w 3216"/>
              <a:gd name="T47" fmla="*/ 2612386 h 2344"/>
              <a:gd name="T48" fmla="*/ 1816858 w 3216"/>
              <a:gd name="T49" fmla="*/ 1847785 h 23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16"/>
              <a:gd name="T76" fmla="*/ 0 h 2344"/>
              <a:gd name="T77" fmla="*/ 3216 w 3216"/>
              <a:gd name="T78" fmla="*/ 2344 h 234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16" h="2344">
                <a:moveTo>
                  <a:pt x="1080" y="1160"/>
                </a:moveTo>
                <a:cubicBezTo>
                  <a:pt x="1256" y="1008"/>
                  <a:pt x="1408" y="872"/>
                  <a:pt x="1608" y="728"/>
                </a:cubicBezTo>
                <a:cubicBezTo>
                  <a:pt x="1808" y="584"/>
                  <a:pt x="2112" y="400"/>
                  <a:pt x="2280" y="296"/>
                </a:cubicBezTo>
                <a:cubicBezTo>
                  <a:pt x="2448" y="192"/>
                  <a:pt x="2536" y="144"/>
                  <a:pt x="2616" y="104"/>
                </a:cubicBezTo>
                <a:cubicBezTo>
                  <a:pt x="2696" y="64"/>
                  <a:pt x="2712" y="72"/>
                  <a:pt x="2760" y="56"/>
                </a:cubicBezTo>
                <a:cubicBezTo>
                  <a:pt x="2808" y="40"/>
                  <a:pt x="2864" y="16"/>
                  <a:pt x="2904" y="8"/>
                </a:cubicBezTo>
                <a:cubicBezTo>
                  <a:pt x="2944" y="0"/>
                  <a:pt x="2968" y="0"/>
                  <a:pt x="3000" y="8"/>
                </a:cubicBezTo>
                <a:cubicBezTo>
                  <a:pt x="3032" y="16"/>
                  <a:pt x="3064" y="32"/>
                  <a:pt x="3096" y="56"/>
                </a:cubicBezTo>
                <a:cubicBezTo>
                  <a:pt x="3128" y="80"/>
                  <a:pt x="3176" y="120"/>
                  <a:pt x="3192" y="152"/>
                </a:cubicBezTo>
                <a:cubicBezTo>
                  <a:pt x="3208" y="184"/>
                  <a:pt x="3192" y="208"/>
                  <a:pt x="3192" y="248"/>
                </a:cubicBezTo>
                <a:cubicBezTo>
                  <a:pt x="3192" y="288"/>
                  <a:pt x="3192" y="344"/>
                  <a:pt x="3192" y="392"/>
                </a:cubicBezTo>
                <a:cubicBezTo>
                  <a:pt x="3192" y="440"/>
                  <a:pt x="3192" y="496"/>
                  <a:pt x="3192" y="536"/>
                </a:cubicBezTo>
                <a:cubicBezTo>
                  <a:pt x="3192" y="576"/>
                  <a:pt x="3216" y="576"/>
                  <a:pt x="3192" y="632"/>
                </a:cubicBezTo>
                <a:cubicBezTo>
                  <a:pt x="3168" y="688"/>
                  <a:pt x="3128" y="768"/>
                  <a:pt x="3048" y="872"/>
                </a:cubicBezTo>
                <a:cubicBezTo>
                  <a:pt x="2968" y="976"/>
                  <a:pt x="2848" y="1120"/>
                  <a:pt x="2712" y="1256"/>
                </a:cubicBezTo>
                <a:cubicBezTo>
                  <a:pt x="2576" y="1392"/>
                  <a:pt x="2448" y="1544"/>
                  <a:pt x="2232" y="1688"/>
                </a:cubicBezTo>
                <a:cubicBezTo>
                  <a:pt x="2016" y="1832"/>
                  <a:pt x="1640" y="2016"/>
                  <a:pt x="1416" y="2120"/>
                </a:cubicBezTo>
                <a:cubicBezTo>
                  <a:pt x="1192" y="2224"/>
                  <a:pt x="1048" y="2280"/>
                  <a:pt x="888" y="2312"/>
                </a:cubicBezTo>
                <a:cubicBezTo>
                  <a:pt x="728" y="2344"/>
                  <a:pt x="584" y="2312"/>
                  <a:pt x="456" y="2312"/>
                </a:cubicBezTo>
                <a:cubicBezTo>
                  <a:pt x="328" y="2312"/>
                  <a:pt x="192" y="2312"/>
                  <a:pt x="120" y="2312"/>
                </a:cubicBezTo>
                <a:cubicBezTo>
                  <a:pt x="48" y="2312"/>
                  <a:pt x="40" y="2320"/>
                  <a:pt x="24" y="2312"/>
                </a:cubicBezTo>
                <a:cubicBezTo>
                  <a:pt x="8" y="2304"/>
                  <a:pt x="0" y="2304"/>
                  <a:pt x="24" y="2264"/>
                </a:cubicBezTo>
                <a:cubicBezTo>
                  <a:pt x="48" y="2224"/>
                  <a:pt x="80" y="2176"/>
                  <a:pt x="168" y="2072"/>
                </a:cubicBezTo>
                <a:cubicBezTo>
                  <a:pt x="256" y="1968"/>
                  <a:pt x="400" y="1792"/>
                  <a:pt x="552" y="1640"/>
                </a:cubicBezTo>
                <a:cubicBezTo>
                  <a:pt x="704" y="1488"/>
                  <a:pt x="904" y="1312"/>
                  <a:pt x="1080" y="1160"/>
                </a:cubicBezTo>
                <a:close/>
              </a:path>
            </a:pathLst>
          </a:custGeom>
          <a:solidFill>
            <a:srgbClr val="FFFF00">
              <a:alpha val="59999"/>
            </a:srgbClr>
          </a:solidFill>
          <a:ln w="12700">
            <a:noFill/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 rot="-1882547">
            <a:off x="5029200" y="3048000"/>
            <a:ext cx="2209800" cy="457200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 rot="-1988820">
            <a:off x="4824413" y="3119438"/>
            <a:ext cx="221615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>
                <a:solidFill>
                  <a:srgbClr val="FF0000"/>
                </a:solidFill>
                <a:latin typeface="Arial" pitchFamily="-106" charset="0"/>
              </a:rPr>
              <a:t>JLab Upgrade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053263" y="4557713"/>
            <a:ext cx="1931987" cy="852487"/>
            <a:chOff x="4406" y="1863"/>
            <a:chExt cx="1217" cy="537"/>
          </a:xfrm>
        </p:grpSpPr>
        <p:sp>
          <p:nvSpPr>
            <p:cNvPr id="57369" name="Rectangle 7"/>
            <p:cNvSpPr>
              <a:spLocks noChangeArrowheads="1"/>
            </p:cNvSpPr>
            <p:nvPr/>
          </p:nvSpPr>
          <p:spPr bwMode="auto">
            <a:xfrm>
              <a:off x="4416" y="1872"/>
              <a:ext cx="912" cy="528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70" name="Text Box 8"/>
            <p:cNvSpPr txBox="1">
              <a:spLocks noChangeArrowheads="1"/>
            </p:cNvSpPr>
            <p:nvPr/>
          </p:nvSpPr>
          <p:spPr bwMode="auto">
            <a:xfrm>
              <a:off x="4406" y="1863"/>
              <a:ext cx="1217" cy="526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600">
                  <a:latin typeface="Times New Roman" pitchFamily="-106" charset="0"/>
                </a:rPr>
                <a:t>Upgraded JLab has</a:t>
              </a:r>
            </a:p>
            <a:p>
              <a:pPr eaLnBrk="1" hangingPunct="1"/>
              <a:r>
                <a:rPr lang="en-US" sz="1600">
                  <a:latin typeface="Times New Roman" pitchFamily="-106" charset="0"/>
                </a:rPr>
                <a:t>complementary</a:t>
              </a:r>
            </a:p>
            <a:p>
              <a:pPr eaLnBrk="1" hangingPunct="1"/>
              <a:r>
                <a:rPr lang="en-US" sz="1600">
                  <a:latin typeface="Times New Roman" pitchFamily="-106" charset="0"/>
                </a:rPr>
                <a:t>&amp; unique capabilities</a:t>
              </a:r>
            </a:p>
          </p:txBody>
        </p:sp>
      </p:grpSp>
      <p:sp>
        <p:nvSpPr>
          <p:cNvPr id="57351" name="Line 9"/>
          <p:cNvSpPr>
            <a:spLocks noChangeShapeType="1"/>
          </p:cNvSpPr>
          <p:nvPr/>
        </p:nvSpPr>
        <p:spPr bwMode="auto">
          <a:xfrm>
            <a:off x="4086225" y="1327150"/>
            <a:ext cx="0" cy="487680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05600" y="1447800"/>
            <a:ext cx="2306638" cy="1143000"/>
            <a:chOff x="4224" y="864"/>
            <a:chExt cx="1453" cy="720"/>
          </a:xfrm>
        </p:grpSpPr>
        <p:sp>
          <p:nvSpPr>
            <p:cNvPr id="57366" name="Rectangle 11"/>
            <p:cNvSpPr>
              <a:spLocks noChangeArrowheads="1"/>
            </p:cNvSpPr>
            <p:nvPr/>
          </p:nvSpPr>
          <p:spPr bwMode="auto">
            <a:xfrm>
              <a:off x="4368" y="864"/>
              <a:ext cx="1296" cy="38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7" name="Text Box 12"/>
            <p:cNvSpPr txBox="1">
              <a:spLocks noChangeArrowheads="1"/>
            </p:cNvSpPr>
            <p:nvPr/>
          </p:nvSpPr>
          <p:spPr bwMode="auto">
            <a:xfrm>
              <a:off x="4368" y="864"/>
              <a:ext cx="130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600">
                  <a:latin typeface="Times New Roman" pitchFamily="-106" charset="0"/>
                </a:rPr>
                <a:t>High x</a:t>
              </a:r>
              <a:r>
                <a:rPr lang="en-US" sz="1600" baseline="-25000">
                  <a:latin typeface="Times New Roman" pitchFamily="-106" charset="0"/>
                </a:rPr>
                <a:t>B</a:t>
              </a:r>
              <a:r>
                <a:rPr lang="en-US" sz="1600">
                  <a:latin typeface="Times New Roman" pitchFamily="-106" charset="0"/>
                </a:rPr>
                <a:t> only reachable</a:t>
              </a:r>
            </a:p>
            <a:p>
              <a:pPr eaLnBrk="1" hangingPunct="1"/>
              <a:r>
                <a:rPr lang="en-US" sz="1600">
                  <a:latin typeface="Times New Roman" pitchFamily="-106" charset="0"/>
                </a:rPr>
                <a:t>with high luminosity </a:t>
              </a:r>
            </a:p>
          </p:txBody>
        </p:sp>
        <p:sp>
          <p:nvSpPr>
            <p:cNvPr id="57368" name="Line 13"/>
            <p:cNvSpPr>
              <a:spLocks noChangeShapeType="1"/>
            </p:cNvSpPr>
            <p:nvPr/>
          </p:nvSpPr>
          <p:spPr bwMode="auto">
            <a:xfrm flipH="1">
              <a:off x="4224" y="1248"/>
              <a:ext cx="28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93850" y="1600200"/>
            <a:ext cx="1387475" cy="4191000"/>
            <a:chOff x="1004" y="1008"/>
            <a:chExt cx="874" cy="2640"/>
          </a:xfrm>
        </p:grpSpPr>
        <p:sp>
          <p:nvSpPr>
            <p:cNvPr id="57362" name="Line 15"/>
            <p:cNvSpPr>
              <a:spLocks noChangeShapeType="1"/>
            </p:cNvSpPr>
            <p:nvPr/>
          </p:nvSpPr>
          <p:spPr bwMode="auto">
            <a:xfrm>
              <a:off x="1004" y="1008"/>
              <a:ext cx="0" cy="2640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3" name="Text Box 16"/>
            <p:cNvSpPr txBox="1">
              <a:spLocks noChangeArrowheads="1"/>
            </p:cNvSpPr>
            <p:nvPr/>
          </p:nvSpPr>
          <p:spPr bwMode="auto">
            <a:xfrm>
              <a:off x="1142" y="1113"/>
              <a:ext cx="736" cy="243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800">
                  <a:solidFill>
                    <a:srgbClr val="0000CC"/>
                  </a:solidFill>
                  <a:latin typeface="Times New Roman" pitchFamily="-106" charset="0"/>
                </a:rPr>
                <a:t>H1, ZEUS</a:t>
              </a:r>
            </a:p>
          </p:txBody>
        </p:sp>
        <p:sp>
          <p:nvSpPr>
            <p:cNvPr id="57364" name="Line 17"/>
            <p:cNvSpPr>
              <a:spLocks noChangeShapeType="1"/>
            </p:cNvSpPr>
            <p:nvPr/>
          </p:nvSpPr>
          <p:spPr bwMode="auto">
            <a:xfrm flipH="1">
              <a:off x="1100" y="1296"/>
              <a:ext cx="96" cy="96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5" name="Line 18"/>
            <p:cNvSpPr>
              <a:spLocks noChangeShapeType="1"/>
            </p:cNvSpPr>
            <p:nvPr/>
          </p:nvSpPr>
          <p:spPr bwMode="auto">
            <a:xfrm flipH="1">
              <a:off x="1008" y="1344"/>
              <a:ext cx="144" cy="96"/>
            </a:xfrm>
            <a:prstGeom prst="line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6515" name="Text Box 19"/>
          <p:cNvSpPr txBox="1">
            <a:spLocks noChangeArrowheads="1"/>
          </p:cNvSpPr>
          <p:nvPr/>
        </p:nvSpPr>
        <p:spPr bwMode="auto">
          <a:xfrm>
            <a:off x="4471988" y="271463"/>
            <a:ext cx="402907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762000">
              <a:defRPr/>
            </a:pPr>
            <a:r>
              <a:rPr lang="en-US" sz="2000" b="1" i="1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8" charset="0"/>
              </a:rPr>
              <a:t>and  High luminosity required</a:t>
            </a:r>
          </a:p>
          <a:p>
            <a:pPr defTabSz="762000">
              <a:defRPr/>
            </a:pPr>
            <a:endParaRPr lang="en-US" sz="2000">
              <a:latin typeface="Wingdings" pitchFamily="28" charset="2"/>
            </a:endParaRPr>
          </a:p>
        </p:txBody>
      </p:sp>
      <p:sp>
        <p:nvSpPr>
          <p:cNvPr id="106516" name="Text Box 20"/>
          <p:cNvSpPr txBox="1">
            <a:spLocks noChangeArrowheads="1"/>
          </p:cNvSpPr>
          <p:nvPr/>
        </p:nvSpPr>
        <p:spPr bwMode="auto">
          <a:xfrm>
            <a:off x="4184650" y="941388"/>
            <a:ext cx="1093788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>
              <a:defRPr/>
            </a:pPr>
            <a:r>
              <a:rPr lang="en-US" sz="2000" b="1" i="1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8" charset="0"/>
              </a:rPr>
              <a:t>Valence </a:t>
            </a:r>
          </a:p>
          <a:p>
            <a:pPr defTabSz="762000">
              <a:defRPr/>
            </a:pPr>
            <a:r>
              <a:rPr lang="en-US" sz="2000" b="1" i="1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8" charset="0"/>
              </a:rPr>
              <a:t>region</a:t>
            </a:r>
          </a:p>
          <a:p>
            <a:pPr defTabSz="762000">
              <a:defRPr/>
            </a:pPr>
            <a:endParaRPr lang="en-US" sz="2000">
              <a:latin typeface="Wingdings" pitchFamily="28" charset="2"/>
            </a:endParaRPr>
          </a:p>
        </p:txBody>
      </p:sp>
      <p:sp>
        <p:nvSpPr>
          <p:cNvPr id="57356" name="AutoShape 21"/>
          <p:cNvSpPr>
            <a:spLocks noChangeArrowheads="1"/>
          </p:cNvSpPr>
          <p:nvPr/>
        </p:nvSpPr>
        <p:spPr bwMode="auto">
          <a:xfrm>
            <a:off x="5227638" y="1111250"/>
            <a:ext cx="431800" cy="307975"/>
          </a:xfrm>
          <a:custGeom>
            <a:avLst/>
            <a:gdLst>
              <a:gd name="T0" fmla="*/ 6474001 w 21600"/>
              <a:gd name="T1" fmla="*/ 0 h 21600"/>
              <a:gd name="T2" fmla="*/ 0 w 21600"/>
              <a:gd name="T3" fmla="*/ 2195577 h 21600"/>
              <a:gd name="T4" fmla="*/ 6474001 w 21600"/>
              <a:gd name="T5" fmla="*/ 4391139 h 21600"/>
              <a:gd name="T6" fmla="*/ 8632002 w 21600"/>
              <a:gd name="T7" fmla="*/ 219557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8" name="Text Box 22"/>
          <p:cNvSpPr txBox="1">
            <a:spLocks noChangeArrowheads="1"/>
          </p:cNvSpPr>
          <p:nvPr/>
        </p:nvSpPr>
        <p:spPr bwMode="auto">
          <a:xfrm>
            <a:off x="5710238" y="1027113"/>
            <a:ext cx="97472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>
              <a:defRPr/>
            </a:pPr>
            <a:r>
              <a:rPr lang="en-US" sz="20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8" charset="0"/>
              </a:rPr>
              <a:t>JLab12</a:t>
            </a:r>
          </a:p>
          <a:p>
            <a:pPr defTabSz="762000">
              <a:defRPr/>
            </a:pPr>
            <a:endParaRPr lang="en-US" sz="2000">
              <a:solidFill>
                <a:srgbClr val="FF0000"/>
              </a:solidFill>
              <a:latin typeface="Wingdings" pitchFamily="28" charset="2"/>
            </a:endParaRPr>
          </a:p>
        </p:txBody>
      </p:sp>
      <p:sp>
        <p:nvSpPr>
          <p:cNvPr id="106519" name="Text Box 23"/>
          <p:cNvSpPr txBox="1">
            <a:spLocks noChangeArrowheads="1"/>
          </p:cNvSpPr>
          <p:nvPr/>
        </p:nvSpPr>
        <p:spPr bwMode="auto">
          <a:xfrm>
            <a:off x="2803525" y="950913"/>
            <a:ext cx="1304925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762000">
              <a:defRPr/>
            </a:pPr>
            <a:r>
              <a:rPr lang="en-US" sz="2000" b="1" i="1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8" charset="0"/>
              </a:rPr>
              <a:t>Sea/gluon </a:t>
            </a:r>
          </a:p>
          <a:p>
            <a:pPr defTabSz="762000">
              <a:defRPr/>
            </a:pPr>
            <a:r>
              <a:rPr lang="en-US" sz="2000" b="1" i="1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8" charset="0"/>
              </a:rPr>
              <a:t>region</a:t>
            </a:r>
          </a:p>
          <a:p>
            <a:pPr defTabSz="762000">
              <a:defRPr/>
            </a:pPr>
            <a:endParaRPr lang="en-US" sz="2000">
              <a:latin typeface="Wingdings" pitchFamily="28" charset="2"/>
            </a:endParaRPr>
          </a:p>
        </p:txBody>
      </p:sp>
      <p:sp>
        <p:nvSpPr>
          <p:cNvPr id="57359" name="AutoShape 24"/>
          <p:cNvSpPr>
            <a:spLocks noChangeArrowheads="1"/>
          </p:cNvSpPr>
          <p:nvPr/>
        </p:nvSpPr>
        <p:spPr bwMode="auto">
          <a:xfrm flipH="1">
            <a:off x="2333625" y="1104900"/>
            <a:ext cx="482600" cy="322263"/>
          </a:xfrm>
          <a:custGeom>
            <a:avLst/>
            <a:gdLst>
              <a:gd name="T0" fmla="*/ 8086901 w 21600"/>
              <a:gd name="T1" fmla="*/ 0 h 21600"/>
              <a:gd name="T2" fmla="*/ 0 w 21600"/>
              <a:gd name="T3" fmla="*/ 2404022 h 21600"/>
              <a:gd name="T4" fmla="*/ 8086901 w 21600"/>
              <a:gd name="T5" fmla="*/ 4808030 h 21600"/>
              <a:gd name="T6" fmla="*/ 10782535 w 21600"/>
              <a:gd name="T7" fmla="*/ 240402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21" name="Text Box 25"/>
          <p:cNvSpPr txBox="1">
            <a:spLocks noChangeArrowheads="1"/>
          </p:cNvSpPr>
          <p:nvPr/>
        </p:nvSpPr>
        <p:spPr bwMode="auto">
          <a:xfrm>
            <a:off x="1579563" y="1004888"/>
            <a:ext cx="6223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>
              <a:defRPr/>
            </a:pPr>
            <a:r>
              <a:rPr lang="en-US" sz="20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8" charset="0"/>
              </a:rPr>
              <a:t>EIC</a:t>
            </a:r>
          </a:p>
          <a:p>
            <a:pPr defTabSz="762000">
              <a:defRPr/>
            </a:pPr>
            <a:endParaRPr lang="en-US" sz="2000">
              <a:latin typeface="Wingdings" pitchFamily="28" charset="2"/>
            </a:endParaRPr>
          </a:p>
        </p:txBody>
      </p:sp>
      <p:sp>
        <p:nvSpPr>
          <p:cNvPr id="106522" name="Text Box 26"/>
          <p:cNvSpPr txBox="1">
            <a:spLocks noChangeArrowheads="1"/>
          </p:cNvSpPr>
          <p:nvPr/>
        </p:nvSpPr>
        <p:spPr bwMode="auto">
          <a:xfrm>
            <a:off x="1527175" y="268288"/>
            <a:ext cx="2938463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>
              <a:defRPr/>
            </a:pPr>
            <a:r>
              <a:rPr lang="en-US" sz="2000" b="1" i="1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8" charset="0"/>
              </a:rPr>
              <a:t>Large phase space</a:t>
            </a:r>
            <a:r>
              <a:rPr lang="en-US" sz="20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8" charset="0"/>
              </a:rPr>
              <a:t> </a:t>
            </a:r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8" charset="0"/>
              </a:rPr>
              <a:t>(</a:t>
            </a:r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28" charset="2"/>
              </a:rPr>
              <a:t>x</a:t>
            </a:r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8" charset="0"/>
              </a:rPr>
              <a:t>,t,Q</a:t>
            </a:r>
            <a:r>
              <a:rPr lang="en-US" sz="2000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8" charset="0"/>
              </a:rPr>
              <a:t>2</a:t>
            </a:r>
            <a:r>
              <a:rPr 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8" charset="0"/>
              </a:rPr>
              <a:t>)</a:t>
            </a:r>
          </a:p>
          <a:p>
            <a:pPr defTabSz="762000">
              <a:defRPr/>
            </a:pPr>
            <a:endParaRPr lang="en-US" sz="2000">
              <a:solidFill>
                <a:srgbClr val="FF0000"/>
              </a:solidFill>
              <a:latin typeface="Wingdings" pitchFamily="28" charset="2"/>
            </a:endParaRP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20638"/>
            <a:ext cx="8686800" cy="762000"/>
          </a:xfrm>
          <a:solidFill>
            <a:srgbClr val="00009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kern="0" dirty="0" smtClean="0">
                <a:ln w="12700">
                  <a:solidFill>
                    <a:srgbClr val="000000">
                      <a:lumMod val="85000"/>
                      <a:lumOff val="15000"/>
                    </a:srgbClr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ea typeface="ＭＳ Ｐゴシック" charset="-128"/>
                <a:cs typeface="Arial" pitchFamily="34" charset="0"/>
              </a:rPr>
              <a:t>Extraction of GPD’s </a:t>
            </a:r>
            <a:endParaRPr lang="en-US" sz="36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57" name="Footer Placeholder 56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</a:rPr>
              <a:t>PacSPIN2011, Cairns, QLD, Australia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1177"/>
          <p:cNvGrpSpPr>
            <a:grpSpLocks/>
          </p:cNvGrpSpPr>
          <p:nvPr/>
        </p:nvGrpSpPr>
        <p:grpSpPr bwMode="auto">
          <a:xfrm>
            <a:off x="5856288" y="1357313"/>
            <a:ext cx="2855912" cy="2008187"/>
            <a:chOff x="5595455" y="3025426"/>
            <a:chExt cx="3082590" cy="2492625"/>
          </a:xfrm>
        </p:grpSpPr>
        <p:pic>
          <p:nvPicPr>
            <p:cNvPr id="21547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95455" y="3195687"/>
              <a:ext cx="3082590" cy="1810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176"/>
            <p:cNvGrpSpPr>
              <a:grpSpLocks/>
            </p:cNvGrpSpPr>
            <p:nvPr/>
          </p:nvGrpSpPr>
          <p:grpSpPr bwMode="auto">
            <a:xfrm>
              <a:off x="5878501" y="4830423"/>
              <a:ext cx="2465255" cy="687628"/>
              <a:chOff x="5394786" y="3868568"/>
              <a:chExt cx="2896297" cy="687628"/>
            </a:xfrm>
          </p:grpSpPr>
          <p:sp>
            <p:nvSpPr>
              <p:cNvPr id="21553" name="Freeform 12"/>
              <p:cNvSpPr>
                <a:spLocks/>
              </p:cNvSpPr>
              <p:nvPr/>
            </p:nvSpPr>
            <p:spPr bwMode="auto">
              <a:xfrm>
                <a:off x="5474474" y="3961276"/>
                <a:ext cx="2658680" cy="261915"/>
              </a:xfrm>
              <a:custGeom>
                <a:avLst/>
                <a:gdLst>
                  <a:gd name="T0" fmla="*/ 0 w 1195"/>
                  <a:gd name="T1" fmla="*/ 37 h 165"/>
                  <a:gd name="T2" fmla="*/ 45 w 1195"/>
                  <a:gd name="T3" fmla="*/ 66 h 165"/>
                  <a:gd name="T4" fmla="*/ 93 w 1195"/>
                  <a:gd name="T5" fmla="*/ 92 h 165"/>
                  <a:gd name="T6" fmla="*/ 146 w 1195"/>
                  <a:gd name="T7" fmla="*/ 114 h 165"/>
                  <a:gd name="T8" fmla="*/ 205 w 1195"/>
                  <a:gd name="T9" fmla="*/ 133 h 165"/>
                  <a:gd name="T10" fmla="*/ 226 w 1195"/>
                  <a:gd name="T11" fmla="*/ 137 h 165"/>
                  <a:gd name="T12" fmla="*/ 293 w 1195"/>
                  <a:gd name="T13" fmla="*/ 150 h 165"/>
                  <a:gd name="T14" fmla="*/ 391 w 1195"/>
                  <a:gd name="T15" fmla="*/ 160 h 165"/>
                  <a:gd name="T16" fmla="*/ 493 w 1195"/>
                  <a:gd name="T17" fmla="*/ 165 h 165"/>
                  <a:gd name="T18" fmla="*/ 594 w 1195"/>
                  <a:gd name="T19" fmla="*/ 163 h 165"/>
                  <a:gd name="T20" fmla="*/ 693 w 1195"/>
                  <a:gd name="T21" fmla="*/ 152 h 165"/>
                  <a:gd name="T22" fmla="*/ 794 w 1195"/>
                  <a:gd name="T23" fmla="*/ 135 h 165"/>
                  <a:gd name="T24" fmla="*/ 846 w 1195"/>
                  <a:gd name="T25" fmla="*/ 123 h 165"/>
                  <a:gd name="T26" fmla="*/ 941 w 1195"/>
                  <a:gd name="T27" fmla="*/ 100 h 165"/>
                  <a:gd name="T28" fmla="*/ 1013 w 1195"/>
                  <a:gd name="T29" fmla="*/ 80 h 165"/>
                  <a:gd name="T30" fmla="*/ 1096 w 1195"/>
                  <a:gd name="T31" fmla="*/ 51 h 165"/>
                  <a:gd name="T32" fmla="*/ 1148 w 1195"/>
                  <a:gd name="T33" fmla="*/ 29 h 165"/>
                  <a:gd name="T34" fmla="*/ 1195 w 1195"/>
                  <a:gd name="T35" fmla="*/ 10 h 165"/>
                  <a:gd name="T36" fmla="*/ 1168 w 1195"/>
                  <a:gd name="T37" fmla="*/ 9 h 165"/>
                  <a:gd name="T38" fmla="*/ 1118 w 1195"/>
                  <a:gd name="T39" fmla="*/ 30 h 165"/>
                  <a:gd name="T40" fmla="*/ 1036 w 1195"/>
                  <a:gd name="T41" fmla="*/ 60 h 165"/>
                  <a:gd name="T42" fmla="*/ 981 w 1195"/>
                  <a:gd name="T43" fmla="*/ 79 h 165"/>
                  <a:gd name="T44" fmla="*/ 890 w 1195"/>
                  <a:gd name="T45" fmla="*/ 102 h 165"/>
                  <a:gd name="T46" fmla="*/ 792 w 1195"/>
                  <a:gd name="T47" fmla="*/ 124 h 165"/>
                  <a:gd name="T48" fmla="*/ 794 w 1195"/>
                  <a:gd name="T49" fmla="*/ 124 h 165"/>
                  <a:gd name="T50" fmla="*/ 693 w 1195"/>
                  <a:gd name="T51" fmla="*/ 142 h 165"/>
                  <a:gd name="T52" fmla="*/ 593 w 1195"/>
                  <a:gd name="T53" fmla="*/ 152 h 165"/>
                  <a:gd name="T54" fmla="*/ 493 w 1195"/>
                  <a:gd name="T55" fmla="*/ 154 h 165"/>
                  <a:gd name="T56" fmla="*/ 391 w 1195"/>
                  <a:gd name="T57" fmla="*/ 150 h 165"/>
                  <a:gd name="T58" fmla="*/ 293 w 1195"/>
                  <a:gd name="T59" fmla="*/ 139 h 165"/>
                  <a:gd name="T60" fmla="*/ 226 w 1195"/>
                  <a:gd name="T61" fmla="*/ 127 h 165"/>
                  <a:gd name="T62" fmla="*/ 229 w 1195"/>
                  <a:gd name="T63" fmla="*/ 128 h 165"/>
                  <a:gd name="T64" fmla="*/ 178 w 1195"/>
                  <a:gd name="T65" fmla="*/ 114 h 165"/>
                  <a:gd name="T66" fmla="*/ 123 w 1195"/>
                  <a:gd name="T67" fmla="*/ 94 h 165"/>
                  <a:gd name="T68" fmla="*/ 73 w 1195"/>
                  <a:gd name="T69" fmla="*/ 69 h 165"/>
                  <a:gd name="T70" fmla="*/ 47 w 1195"/>
                  <a:gd name="T71" fmla="*/ 61 h 165"/>
                  <a:gd name="T72" fmla="*/ 6 w 1195"/>
                  <a:gd name="T73" fmla="*/ 29 h 16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95"/>
                  <a:gd name="T112" fmla="*/ 0 h 165"/>
                  <a:gd name="T113" fmla="*/ 1195 w 1195"/>
                  <a:gd name="T114" fmla="*/ 165 h 16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95" h="165">
                    <a:moveTo>
                      <a:pt x="6" y="29"/>
                    </a:moveTo>
                    <a:lnTo>
                      <a:pt x="0" y="37"/>
                    </a:lnTo>
                    <a:lnTo>
                      <a:pt x="43" y="65"/>
                    </a:lnTo>
                    <a:lnTo>
                      <a:pt x="45" y="66"/>
                    </a:lnTo>
                    <a:lnTo>
                      <a:pt x="68" y="79"/>
                    </a:lnTo>
                    <a:lnTo>
                      <a:pt x="93" y="92"/>
                    </a:lnTo>
                    <a:lnTo>
                      <a:pt x="118" y="104"/>
                    </a:lnTo>
                    <a:lnTo>
                      <a:pt x="146" y="114"/>
                    </a:lnTo>
                    <a:lnTo>
                      <a:pt x="174" y="124"/>
                    </a:lnTo>
                    <a:lnTo>
                      <a:pt x="205" y="133"/>
                    </a:lnTo>
                    <a:lnTo>
                      <a:pt x="225" y="137"/>
                    </a:lnTo>
                    <a:lnTo>
                      <a:pt x="226" y="137"/>
                    </a:lnTo>
                    <a:lnTo>
                      <a:pt x="248" y="142"/>
                    </a:lnTo>
                    <a:lnTo>
                      <a:pt x="293" y="150"/>
                    </a:lnTo>
                    <a:lnTo>
                      <a:pt x="342" y="156"/>
                    </a:lnTo>
                    <a:lnTo>
                      <a:pt x="391" y="160"/>
                    </a:lnTo>
                    <a:lnTo>
                      <a:pt x="442" y="164"/>
                    </a:lnTo>
                    <a:lnTo>
                      <a:pt x="493" y="165"/>
                    </a:lnTo>
                    <a:lnTo>
                      <a:pt x="544" y="165"/>
                    </a:lnTo>
                    <a:lnTo>
                      <a:pt x="594" y="163"/>
                    </a:lnTo>
                    <a:lnTo>
                      <a:pt x="642" y="160"/>
                    </a:lnTo>
                    <a:lnTo>
                      <a:pt x="693" y="152"/>
                    </a:lnTo>
                    <a:lnTo>
                      <a:pt x="743" y="144"/>
                    </a:lnTo>
                    <a:lnTo>
                      <a:pt x="794" y="135"/>
                    </a:lnTo>
                    <a:lnTo>
                      <a:pt x="796" y="134"/>
                    </a:lnTo>
                    <a:lnTo>
                      <a:pt x="846" y="123"/>
                    </a:lnTo>
                    <a:lnTo>
                      <a:pt x="895" y="112"/>
                    </a:lnTo>
                    <a:lnTo>
                      <a:pt x="941" y="100"/>
                    </a:lnTo>
                    <a:lnTo>
                      <a:pt x="984" y="89"/>
                    </a:lnTo>
                    <a:lnTo>
                      <a:pt x="1013" y="80"/>
                    </a:lnTo>
                    <a:lnTo>
                      <a:pt x="1041" y="70"/>
                    </a:lnTo>
                    <a:lnTo>
                      <a:pt x="1096" y="51"/>
                    </a:lnTo>
                    <a:lnTo>
                      <a:pt x="1123" y="40"/>
                    </a:lnTo>
                    <a:lnTo>
                      <a:pt x="1148" y="29"/>
                    </a:lnTo>
                    <a:lnTo>
                      <a:pt x="1173" y="19"/>
                    </a:lnTo>
                    <a:lnTo>
                      <a:pt x="1195" y="10"/>
                    </a:lnTo>
                    <a:lnTo>
                      <a:pt x="1191" y="0"/>
                    </a:lnTo>
                    <a:lnTo>
                      <a:pt x="1168" y="9"/>
                    </a:lnTo>
                    <a:lnTo>
                      <a:pt x="1144" y="20"/>
                    </a:lnTo>
                    <a:lnTo>
                      <a:pt x="1118" y="30"/>
                    </a:lnTo>
                    <a:lnTo>
                      <a:pt x="1092" y="41"/>
                    </a:lnTo>
                    <a:lnTo>
                      <a:pt x="1036" y="60"/>
                    </a:lnTo>
                    <a:lnTo>
                      <a:pt x="1008" y="70"/>
                    </a:lnTo>
                    <a:lnTo>
                      <a:pt x="981" y="79"/>
                    </a:lnTo>
                    <a:lnTo>
                      <a:pt x="937" y="91"/>
                    </a:lnTo>
                    <a:lnTo>
                      <a:pt x="890" y="102"/>
                    </a:lnTo>
                    <a:lnTo>
                      <a:pt x="841" y="114"/>
                    </a:lnTo>
                    <a:lnTo>
                      <a:pt x="792" y="124"/>
                    </a:lnTo>
                    <a:lnTo>
                      <a:pt x="794" y="129"/>
                    </a:lnTo>
                    <a:lnTo>
                      <a:pt x="794" y="124"/>
                    </a:lnTo>
                    <a:lnTo>
                      <a:pt x="743" y="134"/>
                    </a:lnTo>
                    <a:lnTo>
                      <a:pt x="693" y="142"/>
                    </a:lnTo>
                    <a:lnTo>
                      <a:pt x="642" y="149"/>
                    </a:lnTo>
                    <a:lnTo>
                      <a:pt x="593" y="152"/>
                    </a:lnTo>
                    <a:lnTo>
                      <a:pt x="544" y="154"/>
                    </a:lnTo>
                    <a:lnTo>
                      <a:pt x="493" y="154"/>
                    </a:lnTo>
                    <a:lnTo>
                      <a:pt x="442" y="153"/>
                    </a:lnTo>
                    <a:lnTo>
                      <a:pt x="391" y="150"/>
                    </a:lnTo>
                    <a:lnTo>
                      <a:pt x="342" y="145"/>
                    </a:lnTo>
                    <a:lnTo>
                      <a:pt x="293" y="139"/>
                    </a:lnTo>
                    <a:lnTo>
                      <a:pt x="248" y="131"/>
                    </a:lnTo>
                    <a:lnTo>
                      <a:pt x="226" y="127"/>
                    </a:lnTo>
                    <a:lnTo>
                      <a:pt x="226" y="132"/>
                    </a:lnTo>
                    <a:lnTo>
                      <a:pt x="229" y="128"/>
                    </a:lnTo>
                    <a:lnTo>
                      <a:pt x="207" y="123"/>
                    </a:lnTo>
                    <a:lnTo>
                      <a:pt x="178" y="114"/>
                    </a:lnTo>
                    <a:lnTo>
                      <a:pt x="150" y="105"/>
                    </a:lnTo>
                    <a:lnTo>
                      <a:pt x="123" y="94"/>
                    </a:lnTo>
                    <a:lnTo>
                      <a:pt x="97" y="83"/>
                    </a:lnTo>
                    <a:lnTo>
                      <a:pt x="73" y="69"/>
                    </a:lnTo>
                    <a:lnTo>
                      <a:pt x="49" y="56"/>
                    </a:lnTo>
                    <a:lnTo>
                      <a:pt x="47" y="61"/>
                    </a:lnTo>
                    <a:lnTo>
                      <a:pt x="51" y="57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4" name="Freeform 13"/>
              <p:cNvSpPr>
                <a:spLocks/>
              </p:cNvSpPr>
              <p:nvPr/>
            </p:nvSpPr>
            <p:spPr bwMode="auto">
              <a:xfrm>
                <a:off x="5394786" y="3963847"/>
                <a:ext cx="170967" cy="92519"/>
              </a:xfrm>
              <a:custGeom>
                <a:avLst/>
                <a:gdLst>
                  <a:gd name="T0" fmla="*/ 77 w 77"/>
                  <a:gd name="T1" fmla="*/ 11 h 67"/>
                  <a:gd name="T2" fmla="*/ 0 w 77"/>
                  <a:gd name="T3" fmla="*/ 0 h 67"/>
                  <a:gd name="T4" fmla="*/ 37 w 77"/>
                  <a:gd name="T5" fmla="*/ 67 h 67"/>
                  <a:gd name="T6" fmla="*/ 77 w 77"/>
                  <a:gd name="T7" fmla="*/ 11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67"/>
                  <a:gd name="T14" fmla="*/ 77 w 7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67">
                    <a:moveTo>
                      <a:pt x="77" y="11"/>
                    </a:moveTo>
                    <a:lnTo>
                      <a:pt x="0" y="0"/>
                    </a:lnTo>
                    <a:lnTo>
                      <a:pt x="37" y="67"/>
                    </a:lnTo>
                    <a:lnTo>
                      <a:pt x="77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5" name="Freeform 14"/>
              <p:cNvSpPr>
                <a:spLocks/>
              </p:cNvSpPr>
              <p:nvPr/>
            </p:nvSpPr>
            <p:spPr bwMode="auto">
              <a:xfrm>
                <a:off x="8117218" y="3915517"/>
                <a:ext cx="173865" cy="85614"/>
              </a:xfrm>
              <a:custGeom>
                <a:avLst/>
                <a:gdLst>
                  <a:gd name="T0" fmla="*/ 27 w 78"/>
                  <a:gd name="T1" fmla="*/ 62 h 62"/>
                  <a:gd name="T2" fmla="*/ 78 w 78"/>
                  <a:gd name="T3" fmla="*/ 4 h 62"/>
                  <a:gd name="T4" fmla="*/ 0 w 78"/>
                  <a:gd name="T5" fmla="*/ 0 h 62"/>
                  <a:gd name="T6" fmla="*/ 27 w 78"/>
                  <a:gd name="T7" fmla="*/ 62 h 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62"/>
                  <a:gd name="T14" fmla="*/ 78 w 78"/>
                  <a:gd name="T15" fmla="*/ 62 h 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62">
                    <a:moveTo>
                      <a:pt x="27" y="62"/>
                    </a:moveTo>
                    <a:lnTo>
                      <a:pt x="78" y="4"/>
                    </a:lnTo>
                    <a:lnTo>
                      <a:pt x="0" y="0"/>
                    </a:lnTo>
                    <a:lnTo>
                      <a:pt x="27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6" name="Rectangle 15"/>
              <p:cNvSpPr>
                <a:spLocks noChangeArrowheads="1"/>
              </p:cNvSpPr>
              <p:nvPr/>
            </p:nvSpPr>
            <p:spPr bwMode="auto">
              <a:xfrm>
                <a:off x="6520561" y="3911374"/>
                <a:ext cx="344832" cy="3548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7" name="Rectangle 16"/>
              <p:cNvSpPr>
                <a:spLocks noChangeArrowheads="1"/>
              </p:cNvSpPr>
              <p:nvPr/>
            </p:nvSpPr>
            <p:spPr bwMode="auto">
              <a:xfrm>
                <a:off x="6719056" y="3962467"/>
                <a:ext cx="105768" cy="280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8" name="Rectangle 17"/>
              <p:cNvSpPr>
                <a:spLocks noChangeArrowheads="1"/>
              </p:cNvSpPr>
              <p:nvPr/>
            </p:nvSpPr>
            <p:spPr bwMode="auto">
              <a:xfrm>
                <a:off x="6719058" y="3868568"/>
                <a:ext cx="76790" cy="687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en-US">
                    <a:solidFill>
                      <a:schemeClr val="tx2"/>
                    </a:solidFill>
                  </a:rPr>
                  <a:t>t</a:t>
                </a:r>
                <a:endParaRPr lang="en-US">
                  <a:latin typeface="Tahoma" pitchFamily="34" charset="0"/>
                </a:endParaRPr>
              </a:p>
            </p:txBody>
          </p:sp>
        </p:grpSp>
        <p:sp>
          <p:nvSpPr>
            <p:cNvPr id="21549" name="Text Box 29"/>
            <p:cNvSpPr txBox="1">
              <a:spLocks noChangeArrowheads="1"/>
            </p:cNvSpPr>
            <p:nvPr/>
          </p:nvSpPr>
          <p:spPr bwMode="auto">
            <a:xfrm>
              <a:off x="6552702" y="3025426"/>
              <a:ext cx="1193416" cy="343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hard vertices</a:t>
              </a:r>
            </a:p>
          </p:txBody>
        </p:sp>
        <p:sp>
          <p:nvSpPr>
            <p:cNvPr id="21550" name="Line 30"/>
            <p:cNvSpPr>
              <a:spLocks noChangeShapeType="1"/>
            </p:cNvSpPr>
            <p:nvPr/>
          </p:nvSpPr>
          <p:spPr bwMode="auto">
            <a:xfrm>
              <a:off x="7217410" y="3460751"/>
              <a:ext cx="349179" cy="269262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Line 31"/>
            <p:cNvSpPr>
              <a:spLocks noChangeShapeType="1"/>
            </p:cNvSpPr>
            <p:nvPr/>
          </p:nvSpPr>
          <p:spPr bwMode="auto">
            <a:xfrm flipH="1">
              <a:off x="6730588" y="3420688"/>
              <a:ext cx="399657" cy="331409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Text Box 45"/>
            <p:cNvSpPr txBox="1">
              <a:spLocks noChangeArrowheads="1"/>
            </p:cNvSpPr>
            <p:nvPr/>
          </p:nvSpPr>
          <p:spPr bwMode="auto">
            <a:xfrm>
              <a:off x="7947006" y="3540846"/>
              <a:ext cx="221349" cy="38089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400">
                <a:solidFill>
                  <a:srgbClr val="FF3300"/>
                </a:solidFill>
                <a:latin typeface="Tahoma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859463" y="1163638"/>
            <a:ext cx="2852737" cy="2201862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199313" y="1589088"/>
            <a:ext cx="147637" cy="1793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0" name="Straight Arrow Connector 49"/>
          <p:cNvCxnSpPr>
            <a:stCxn id="37" idx="0"/>
          </p:cNvCxnSpPr>
          <p:nvPr/>
        </p:nvCxnSpPr>
        <p:spPr>
          <a:xfrm rot="16200000" flipH="1" flipV="1">
            <a:off x="6951663" y="1576388"/>
            <a:ext cx="309562" cy="33496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7" idx="0"/>
          </p:cNvCxnSpPr>
          <p:nvPr/>
        </p:nvCxnSpPr>
        <p:spPr>
          <a:xfrm rot="16200000" flipH="1">
            <a:off x="7348538" y="1514475"/>
            <a:ext cx="290512" cy="439738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03250" y="2049463"/>
            <a:ext cx="2590800" cy="762000"/>
            <a:chOff x="2112" y="576"/>
            <a:chExt cx="1632" cy="480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2240" y="576"/>
              <a:ext cx="1431" cy="429"/>
              <a:chOff x="2240" y="672"/>
              <a:chExt cx="1431" cy="429"/>
            </a:xfrm>
          </p:grpSpPr>
          <p:sp>
            <p:nvSpPr>
              <p:cNvPr id="21540" name="Text Box 4"/>
              <p:cNvSpPr txBox="1">
                <a:spLocks noChangeArrowheads="1"/>
              </p:cNvSpPr>
              <p:nvPr/>
            </p:nvSpPr>
            <p:spPr bwMode="auto">
              <a:xfrm>
                <a:off x="2240" y="795"/>
                <a:ext cx="37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latin typeface="Comic Sans MS" pitchFamily="66" charset="0"/>
                  </a:rPr>
                  <a:t>A =</a:t>
                </a:r>
              </a:p>
            </p:txBody>
          </p:sp>
          <p:grpSp>
            <p:nvGrpSpPr>
              <p:cNvPr id="7" name="Group 60"/>
              <p:cNvGrpSpPr>
                <a:grpSpLocks/>
              </p:cNvGrpSpPr>
              <p:nvPr/>
            </p:nvGrpSpPr>
            <p:grpSpPr bwMode="auto">
              <a:xfrm>
                <a:off x="3369" y="694"/>
                <a:ext cx="302" cy="407"/>
                <a:chOff x="2969" y="501"/>
                <a:chExt cx="302" cy="407"/>
              </a:xfrm>
            </p:grpSpPr>
            <p:sp>
              <p:nvSpPr>
                <p:cNvPr id="21545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969" y="501"/>
                  <a:ext cx="302" cy="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 err="1" smtClean="0">
                      <a:latin typeface="Symbol" pitchFamily="18" charset="2"/>
                    </a:rPr>
                    <a:t>Δσ</a:t>
                  </a:r>
                  <a:endParaRPr lang="en-US" b="1" dirty="0" smtClean="0">
                    <a:latin typeface="Symbol" pitchFamily="18" charset="2"/>
                  </a:endParaRPr>
                </a:p>
                <a:p>
                  <a:pPr algn="ctr"/>
                  <a:r>
                    <a:rPr lang="en-US" b="1" dirty="0" smtClean="0">
                      <a:latin typeface="Symbol" pitchFamily="18" charset="2"/>
                    </a:rPr>
                    <a:t>2σ</a:t>
                  </a:r>
                  <a:endParaRPr lang="en-US" b="1" dirty="0">
                    <a:latin typeface="Symbol" pitchFamily="18" charset="2"/>
                  </a:endParaRPr>
                </a:p>
              </p:txBody>
            </p:sp>
            <p:sp>
              <p:nvSpPr>
                <p:cNvPr id="21546" name="Line 7"/>
                <p:cNvSpPr>
                  <a:spLocks noChangeShapeType="1"/>
                </p:cNvSpPr>
                <p:nvPr/>
              </p:nvSpPr>
              <p:spPr bwMode="auto">
                <a:xfrm>
                  <a:off x="2976" y="72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542" name="Text Box 8"/>
              <p:cNvSpPr txBox="1">
                <a:spLocks noChangeArrowheads="1"/>
              </p:cNvSpPr>
              <p:nvPr/>
            </p:nvSpPr>
            <p:spPr bwMode="auto">
              <a:xfrm>
                <a:off x="2615" y="672"/>
                <a:ext cx="512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Symbol" pitchFamily="18" charset="2"/>
                  </a:rPr>
                  <a:t>σ</a:t>
                </a:r>
                <a:r>
                  <a:rPr lang="en-US" b="1" baseline="30000" dirty="0" smtClean="0">
                    <a:latin typeface="Symbol" pitchFamily="18" charset="2"/>
                  </a:rPr>
                  <a:t>+</a:t>
                </a:r>
                <a:r>
                  <a:rPr lang="en-US" b="1" dirty="0" smtClean="0">
                    <a:latin typeface="Symbol" pitchFamily="18" charset="2"/>
                  </a:rPr>
                  <a:t> </a:t>
                </a:r>
                <a:r>
                  <a:rPr lang="en-US" b="1" dirty="0">
                    <a:latin typeface="Symbol" pitchFamily="18" charset="2"/>
                  </a:rPr>
                  <a:t>-</a:t>
                </a:r>
                <a:r>
                  <a:rPr lang="en-US" b="1" dirty="0" smtClean="0">
                    <a:latin typeface="Symbol" pitchFamily="18" charset="2"/>
                  </a:rPr>
                  <a:t> </a:t>
                </a:r>
                <a:r>
                  <a:rPr lang="en-US" b="1" dirty="0" err="1" smtClean="0">
                    <a:latin typeface="Symbol" pitchFamily="18" charset="2"/>
                  </a:rPr>
                  <a:t>σ</a:t>
                </a:r>
                <a:r>
                  <a:rPr lang="en-US" b="1" baseline="30000" dirty="0" smtClean="0">
                    <a:latin typeface="Symbol" pitchFamily="18" charset="2"/>
                  </a:rPr>
                  <a:t>-</a:t>
                </a:r>
              </a:p>
              <a:p>
                <a:pPr algn="ctr"/>
                <a:r>
                  <a:rPr lang="en-US" b="1" dirty="0" err="1" smtClean="0">
                    <a:latin typeface="Symbol" pitchFamily="18" charset="2"/>
                  </a:rPr>
                  <a:t>σ</a:t>
                </a:r>
                <a:r>
                  <a:rPr lang="en-US" b="1" baseline="30000" dirty="0" smtClean="0">
                    <a:latin typeface="Symbol" pitchFamily="18" charset="2"/>
                  </a:rPr>
                  <a:t>+</a:t>
                </a:r>
                <a:r>
                  <a:rPr lang="en-US" b="1" dirty="0" smtClean="0">
                    <a:latin typeface="Symbol" pitchFamily="18" charset="2"/>
                  </a:rPr>
                  <a:t> +</a:t>
                </a:r>
                <a:r>
                  <a:rPr lang="en-US" b="1" dirty="0" err="1" smtClean="0">
                    <a:latin typeface="Symbol" pitchFamily="18" charset="2"/>
                  </a:rPr>
                  <a:t>σ</a:t>
                </a:r>
                <a:r>
                  <a:rPr lang="en-US" b="1" baseline="30000" dirty="0" smtClean="0">
                    <a:latin typeface="Symbol" pitchFamily="18" charset="2"/>
                  </a:rPr>
                  <a:t>-</a:t>
                </a:r>
                <a:endParaRPr lang="en-US" b="1" baseline="30000" dirty="0">
                  <a:latin typeface="Symbol" pitchFamily="18" charset="2"/>
                </a:endParaRPr>
              </a:p>
            </p:txBody>
          </p:sp>
          <p:sp>
            <p:nvSpPr>
              <p:cNvPr id="21543" name="Line 9"/>
              <p:cNvSpPr>
                <a:spLocks noChangeShapeType="1"/>
              </p:cNvSpPr>
              <p:nvPr/>
            </p:nvSpPr>
            <p:spPr bwMode="auto">
              <a:xfrm>
                <a:off x="2592" y="913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4" name="Text Box 10"/>
              <p:cNvSpPr txBox="1">
                <a:spLocks noChangeArrowheads="1"/>
              </p:cNvSpPr>
              <p:nvPr/>
            </p:nvSpPr>
            <p:spPr bwMode="auto">
              <a:xfrm>
                <a:off x="3162" y="814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latin typeface="Comic Sans MS" pitchFamily="66" charset="0"/>
                  </a:rPr>
                  <a:t>=</a:t>
                </a:r>
              </a:p>
            </p:txBody>
          </p:sp>
        </p:grpSp>
        <p:sp>
          <p:nvSpPr>
            <p:cNvPr id="21539" name="Rectangle 11"/>
            <p:cNvSpPr>
              <a:spLocks noChangeArrowheads="1"/>
            </p:cNvSpPr>
            <p:nvPr/>
          </p:nvSpPr>
          <p:spPr bwMode="auto">
            <a:xfrm>
              <a:off x="2112" y="576"/>
              <a:ext cx="163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3" name="Text Box 15"/>
          <p:cNvSpPr txBox="1">
            <a:spLocks noChangeArrowheads="1"/>
          </p:cNvSpPr>
          <p:nvPr/>
        </p:nvSpPr>
        <p:spPr bwMode="auto">
          <a:xfrm>
            <a:off x="1118081" y="5310188"/>
            <a:ext cx="3653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0090"/>
                </a:solidFill>
              </a:rPr>
              <a:t>Unpolarized</a:t>
            </a:r>
            <a:r>
              <a:rPr lang="en-US" dirty="0">
                <a:solidFill>
                  <a:srgbClr val="000090"/>
                </a:solidFill>
              </a:rPr>
              <a:t> beam, transverse target:</a:t>
            </a:r>
          </a:p>
        </p:txBody>
      </p:sp>
      <p:sp>
        <p:nvSpPr>
          <p:cNvPr id="21514" name="Rectangle 16"/>
          <p:cNvSpPr>
            <a:spLocks noChangeArrowheads="1"/>
          </p:cNvSpPr>
          <p:nvPr/>
        </p:nvSpPr>
        <p:spPr bwMode="auto">
          <a:xfrm>
            <a:off x="944563" y="5757863"/>
            <a:ext cx="3209925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Text Box 17"/>
          <p:cNvSpPr txBox="1">
            <a:spLocks noChangeArrowheads="1"/>
          </p:cNvSpPr>
          <p:nvPr/>
        </p:nvSpPr>
        <p:spPr bwMode="auto">
          <a:xfrm>
            <a:off x="995363" y="5827713"/>
            <a:ext cx="3031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Symbol" pitchFamily="18" charset="2"/>
              </a:rPr>
              <a:t>Δσ</a:t>
            </a:r>
            <a:r>
              <a:rPr lang="en-US" b="1" baseline="-25000" dirty="0" smtClean="0">
                <a:latin typeface="Comic Sans MS" pitchFamily="66" charset="0"/>
              </a:rPr>
              <a:t>UT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</a:rPr>
              <a:t>~ </a:t>
            </a:r>
            <a:r>
              <a:rPr lang="en-US" dirty="0" smtClean="0">
                <a:solidFill>
                  <a:srgbClr val="FF0000"/>
                </a:solidFill>
                <a:latin typeface="Tahoma" pitchFamily="34" charset="0"/>
              </a:rPr>
              <a:t>sin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φ</a:t>
            </a:r>
            <a:r>
              <a:rPr lang="en-US" dirty="0" smtClean="0">
                <a:latin typeface="Tahoma" pitchFamily="34" charset="0"/>
              </a:rPr>
              <a:t>{</a:t>
            </a:r>
            <a:r>
              <a:rPr lang="en-US" dirty="0">
                <a:latin typeface="Tahoma" pitchFamily="34" charset="0"/>
              </a:rPr>
              <a:t>k(F</a:t>
            </a:r>
            <a:r>
              <a:rPr lang="en-US" baseline="-25000" dirty="0">
                <a:latin typeface="Tahoma" pitchFamily="34" charset="0"/>
              </a:rPr>
              <a:t>2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H</a:t>
            </a:r>
            <a:r>
              <a:rPr lang="en-US" dirty="0">
                <a:latin typeface="Times New Roman" pitchFamily="18" charset="0"/>
              </a:rPr>
              <a:t> – </a:t>
            </a:r>
            <a:r>
              <a:rPr lang="en-US" dirty="0"/>
              <a:t>F</a:t>
            </a:r>
            <a:r>
              <a:rPr lang="en-US" baseline="-25000" dirty="0"/>
              <a:t>1</a:t>
            </a:r>
            <a:r>
              <a:rPr lang="en-US" sz="2000" i="1" dirty="0">
                <a:solidFill>
                  <a:srgbClr val="008000"/>
                </a:solidFill>
                <a:latin typeface="Times New Roman" pitchFamily="18" charset="0"/>
              </a:rPr>
              <a:t>E</a:t>
            </a:r>
            <a:r>
              <a:rPr lang="en-US" dirty="0">
                <a:latin typeface="Times New Roman" pitchFamily="18" charset="0"/>
              </a:rPr>
              <a:t>)</a:t>
            </a:r>
            <a:r>
              <a:rPr lang="en-US" dirty="0">
                <a:latin typeface="Tahoma" pitchFamily="34" charset="0"/>
              </a:rPr>
              <a:t>}</a:t>
            </a:r>
            <a:r>
              <a:rPr lang="en-US" dirty="0" smtClean="0">
                <a:latin typeface="Tahoma" pitchFamily="34" charset="0"/>
              </a:rPr>
              <a:t>d</a:t>
            </a:r>
            <a:r>
              <a:rPr lang="en-US" b="1" dirty="0" smtClean="0">
                <a:latin typeface="Symbol" pitchFamily="18" charset="2"/>
              </a:rPr>
              <a:t>φ</a:t>
            </a:r>
            <a:endParaRPr lang="en-US" b="1" dirty="0">
              <a:latin typeface="Tahoma" pitchFamily="34" charset="0"/>
            </a:endParaRPr>
          </a:p>
        </p:txBody>
      </p:sp>
      <p:sp>
        <p:nvSpPr>
          <p:cNvPr id="21516" name="AutoShape 20"/>
          <p:cNvSpPr>
            <a:spLocks noChangeArrowheads="1"/>
          </p:cNvSpPr>
          <p:nvPr/>
        </p:nvSpPr>
        <p:spPr bwMode="auto">
          <a:xfrm>
            <a:off x="5902325" y="5757863"/>
            <a:ext cx="622300" cy="381000"/>
          </a:xfrm>
          <a:custGeom>
            <a:avLst/>
            <a:gdLst>
              <a:gd name="T0" fmla="*/ 466725 w 21600"/>
              <a:gd name="T1" fmla="*/ 0 h 21600"/>
              <a:gd name="T2" fmla="*/ 0 w 21600"/>
              <a:gd name="T3" fmla="*/ 190500 h 21600"/>
              <a:gd name="T4" fmla="*/ 466725 w 21600"/>
              <a:gd name="T5" fmla="*/ 381000 h 21600"/>
              <a:gd name="T6" fmla="*/ 622300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Text Box 21"/>
          <p:cNvSpPr txBox="1">
            <a:spLocks noChangeArrowheads="1"/>
          </p:cNvSpPr>
          <p:nvPr/>
        </p:nvSpPr>
        <p:spPr bwMode="auto">
          <a:xfrm>
            <a:off x="6924675" y="5635625"/>
            <a:ext cx="106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008000"/>
                </a:solidFill>
                <a:latin typeface="Times New Roman" pitchFamily="18" charset="0"/>
              </a:rPr>
              <a:t>E</a:t>
            </a:r>
            <a:r>
              <a:rPr lang="en-US" sz="2400" b="1" i="1">
                <a:solidFill>
                  <a:srgbClr val="008000"/>
                </a:solidFill>
              </a:rPr>
              <a:t>(</a:t>
            </a:r>
            <a:r>
              <a:rPr lang="en-US" sz="2400" b="1" i="1">
                <a:solidFill>
                  <a:srgbClr val="008000"/>
                </a:solidFill>
                <a:latin typeface="Symbol" pitchFamily="18" charset="2"/>
              </a:rPr>
              <a:t>x,</a:t>
            </a:r>
            <a:r>
              <a:rPr lang="en-US" sz="2400" b="1" i="1">
                <a:solidFill>
                  <a:srgbClr val="008000"/>
                </a:solidFill>
              </a:rPr>
              <a:t>t)</a:t>
            </a:r>
          </a:p>
        </p:txBody>
      </p: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893763" y="3422650"/>
            <a:ext cx="4340225" cy="655638"/>
            <a:chOff x="893229" y="3653783"/>
            <a:chExt cx="4340741" cy="655638"/>
          </a:xfrm>
        </p:grpSpPr>
        <p:sp>
          <p:nvSpPr>
            <p:cNvPr id="21535" name="Rectangle 22"/>
            <p:cNvSpPr>
              <a:spLocks noChangeArrowheads="1"/>
            </p:cNvSpPr>
            <p:nvPr/>
          </p:nvSpPr>
          <p:spPr bwMode="auto">
            <a:xfrm>
              <a:off x="893229" y="3776021"/>
              <a:ext cx="4340741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6" name="Text Box 23"/>
            <p:cNvSpPr txBox="1">
              <a:spLocks noChangeArrowheads="1"/>
            </p:cNvSpPr>
            <p:nvPr/>
          </p:nvSpPr>
          <p:spPr bwMode="auto">
            <a:xfrm>
              <a:off x="945617" y="3820471"/>
              <a:ext cx="42247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Symbol" pitchFamily="18" charset="2"/>
                </a:rPr>
                <a:t>Δσ</a:t>
              </a:r>
              <a:r>
                <a:rPr lang="en-US" b="1" baseline="-25000" dirty="0" smtClean="0">
                  <a:latin typeface="Comic Sans MS" pitchFamily="66" charset="0"/>
                </a:rPr>
                <a:t>LU</a:t>
              </a:r>
              <a:r>
                <a:rPr lang="en-US" dirty="0">
                  <a:latin typeface="Tahoma" pitchFamily="34" charset="0"/>
                </a:rPr>
                <a:t>~ </a:t>
              </a:r>
              <a:r>
                <a:rPr lang="en-US" dirty="0" smtClean="0">
                  <a:solidFill>
                    <a:srgbClr val="FF0000"/>
                  </a:solidFill>
                  <a:latin typeface="Tahoma" pitchFamily="34" charset="0"/>
                </a:rPr>
                <a:t>sin</a:t>
              </a:r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φ</a:t>
              </a:r>
              <a:r>
                <a:rPr lang="en-US" dirty="0" smtClean="0">
                  <a:latin typeface="Tahoma" pitchFamily="34" charset="0"/>
                </a:rPr>
                <a:t>{</a:t>
              </a:r>
              <a:r>
                <a:rPr lang="en-US" dirty="0">
                  <a:latin typeface="Tahoma" pitchFamily="34" charset="0"/>
                </a:rPr>
                <a:t>F</a:t>
              </a:r>
              <a:r>
                <a:rPr lang="en-US" baseline="-25000" dirty="0">
                  <a:latin typeface="Tahoma" pitchFamily="34" charset="0"/>
                </a:rPr>
                <a:t>1</a:t>
              </a:r>
              <a:r>
                <a:rPr lang="en-US" sz="2000" i="1" dirty="0">
                  <a:solidFill>
                    <a:srgbClr val="FF0000"/>
                  </a:solidFill>
                  <a:latin typeface="Times New Roman" pitchFamily="18" charset="0"/>
                </a:rPr>
                <a:t>H</a:t>
              </a:r>
              <a:r>
                <a:rPr lang="en-US" dirty="0">
                  <a:latin typeface="Tahoma" pitchFamily="34" charset="0"/>
                </a:rPr>
                <a:t>+ </a:t>
              </a:r>
              <a:r>
                <a:rPr lang="el-GR" dirty="0">
                  <a:latin typeface="Tahoma" pitchFamily="34" charset="0"/>
                  <a:cs typeface="Tahoma" pitchFamily="34" charset="0"/>
                </a:rPr>
                <a:t>ξ</a:t>
              </a:r>
              <a:r>
                <a:rPr lang="en-US" dirty="0">
                  <a:latin typeface="Tahoma" pitchFamily="34" charset="0"/>
                </a:rPr>
                <a:t>(F</a:t>
              </a:r>
              <a:r>
                <a:rPr lang="en-US" baseline="-25000" dirty="0">
                  <a:latin typeface="Tahoma" pitchFamily="34" charset="0"/>
                </a:rPr>
                <a:t>1</a:t>
              </a:r>
              <a:r>
                <a:rPr lang="en-US" dirty="0">
                  <a:latin typeface="Tahoma" pitchFamily="34" charset="0"/>
                </a:rPr>
                <a:t>+F</a:t>
              </a:r>
              <a:r>
                <a:rPr lang="en-US" baseline="-25000" dirty="0">
                  <a:latin typeface="Tahoma" pitchFamily="34" charset="0"/>
                </a:rPr>
                <a:t>2</a:t>
              </a:r>
              <a:r>
                <a:rPr lang="en-US" dirty="0">
                  <a:latin typeface="Tahoma" pitchFamily="34" charset="0"/>
                </a:rPr>
                <a:t>)</a:t>
              </a:r>
              <a:r>
                <a:rPr lang="en-US" sz="2000" i="1" dirty="0">
                  <a:solidFill>
                    <a:srgbClr val="0000FF"/>
                  </a:solidFill>
                  <a:latin typeface="Times New Roman" pitchFamily="18" charset="0"/>
                </a:rPr>
                <a:t>H</a:t>
              </a:r>
              <a:r>
                <a:rPr lang="en-US" dirty="0">
                  <a:latin typeface="Tahoma" pitchFamily="34" charset="0"/>
                </a:rPr>
                <a:t>+kF</a:t>
              </a:r>
              <a:r>
                <a:rPr lang="en-US" baseline="-25000" dirty="0">
                  <a:latin typeface="Tahoma" pitchFamily="34" charset="0"/>
                </a:rPr>
                <a:t>2</a:t>
              </a:r>
              <a:r>
                <a:rPr lang="en-US" sz="2000" i="1" dirty="0">
                  <a:solidFill>
                    <a:srgbClr val="008000"/>
                  </a:solidFill>
                  <a:latin typeface="Times New Roman" pitchFamily="18" charset="0"/>
                </a:rPr>
                <a:t>E</a:t>
              </a:r>
              <a:r>
                <a:rPr lang="en-US" dirty="0">
                  <a:latin typeface="Tahoma" pitchFamily="34" charset="0"/>
                </a:rPr>
                <a:t>}</a:t>
              </a:r>
              <a:r>
                <a:rPr lang="en-US" dirty="0" smtClean="0">
                  <a:latin typeface="Tahoma" pitchFamily="34" charset="0"/>
                </a:rPr>
                <a:t>d</a:t>
              </a:r>
              <a:r>
                <a:rPr lang="en-US" b="1" dirty="0" smtClean="0">
                  <a:latin typeface="Symbol" pitchFamily="18" charset="2"/>
                </a:rPr>
                <a:t>φ</a:t>
              </a:r>
              <a:endParaRPr lang="en-US" b="1" dirty="0">
                <a:latin typeface="Tahoma" pitchFamily="34" charset="0"/>
              </a:endParaRPr>
            </a:p>
          </p:txBody>
        </p:sp>
        <p:sp>
          <p:nvSpPr>
            <p:cNvPr id="21537" name="Rectangle 24"/>
            <p:cNvSpPr>
              <a:spLocks noChangeArrowheads="1"/>
            </p:cNvSpPr>
            <p:nvPr/>
          </p:nvSpPr>
          <p:spPr bwMode="auto">
            <a:xfrm>
              <a:off x="3810000" y="3653783"/>
              <a:ext cx="1600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b="1">
                <a:solidFill>
                  <a:srgbClr val="0000FF"/>
                </a:solidFill>
                <a:latin typeface="Tahoma" pitchFamily="34" charset="0"/>
              </a:endParaRPr>
            </a:p>
          </p:txBody>
        </p:sp>
      </p:grpSp>
      <p:sp>
        <p:nvSpPr>
          <p:cNvPr id="21519" name="Text Box 25"/>
          <p:cNvSpPr txBox="1">
            <a:spLocks noChangeArrowheads="1"/>
          </p:cNvSpPr>
          <p:nvPr/>
        </p:nvSpPr>
        <p:spPr bwMode="auto">
          <a:xfrm>
            <a:off x="1045988" y="3097213"/>
            <a:ext cx="35118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Polarized beam, </a:t>
            </a:r>
            <a:r>
              <a:rPr lang="en-US" dirty="0" err="1">
                <a:solidFill>
                  <a:srgbClr val="000090"/>
                </a:solidFill>
              </a:rPr>
              <a:t>unpolarized</a:t>
            </a:r>
            <a:r>
              <a:rPr lang="en-US" dirty="0">
                <a:solidFill>
                  <a:srgbClr val="000090"/>
                </a:solidFill>
              </a:rPr>
              <a:t> target:</a:t>
            </a:r>
          </a:p>
        </p:txBody>
      </p:sp>
      <p:sp>
        <p:nvSpPr>
          <p:cNvPr id="21520" name="Text Box 26"/>
          <p:cNvSpPr txBox="1">
            <a:spLocks noChangeArrowheads="1"/>
          </p:cNvSpPr>
          <p:nvPr/>
        </p:nvSpPr>
        <p:spPr bwMode="auto">
          <a:xfrm>
            <a:off x="6989763" y="3490913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400" b="1" i="1">
                <a:solidFill>
                  <a:srgbClr val="FF0000"/>
                </a:solidFill>
              </a:rPr>
              <a:t>(</a:t>
            </a:r>
            <a:r>
              <a:rPr lang="en-US" sz="2400" b="1" i="1">
                <a:solidFill>
                  <a:srgbClr val="FF0000"/>
                </a:solidFill>
                <a:latin typeface="Symbol" pitchFamily="18" charset="2"/>
              </a:rPr>
              <a:t>x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</a:rPr>
              <a:t>,t</a:t>
            </a:r>
            <a:r>
              <a:rPr lang="en-US" sz="2400" b="1" i="1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1521" name="AutoShape 27"/>
          <p:cNvSpPr>
            <a:spLocks noChangeArrowheads="1"/>
          </p:cNvSpPr>
          <p:nvPr/>
        </p:nvSpPr>
        <p:spPr bwMode="auto">
          <a:xfrm>
            <a:off x="5876925" y="3605213"/>
            <a:ext cx="622300" cy="381000"/>
          </a:xfrm>
          <a:custGeom>
            <a:avLst/>
            <a:gdLst>
              <a:gd name="T0" fmla="*/ 466725 w 21600"/>
              <a:gd name="T1" fmla="*/ 0 h 21600"/>
              <a:gd name="T2" fmla="*/ 0 w 21600"/>
              <a:gd name="T3" fmla="*/ 190500 h 21600"/>
              <a:gd name="T4" fmla="*/ 466725 w 21600"/>
              <a:gd name="T5" fmla="*/ 381000 h 21600"/>
              <a:gd name="T6" fmla="*/ 622300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2" name="Text Box 32"/>
          <p:cNvSpPr txBox="1">
            <a:spLocks noChangeArrowheads="1"/>
          </p:cNvSpPr>
          <p:nvPr/>
        </p:nvSpPr>
        <p:spPr bwMode="auto">
          <a:xfrm>
            <a:off x="3606800" y="2233613"/>
            <a:ext cx="151288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ξ</a:t>
            </a:r>
            <a:r>
              <a:rPr lang="en-US" sz="20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=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/(2-x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21523" name="Text Box 34"/>
          <p:cNvSpPr txBox="1">
            <a:spLocks noChangeArrowheads="1"/>
          </p:cNvSpPr>
          <p:nvPr/>
        </p:nvSpPr>
        <p:spPr bwMode="auto">
          <a:xfrm>
            <a:off x="1096351" y="4230688"/>
            <a:ext cx="37985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0090"/>
                </a:solidFill>
              </a:rPr>
              <a:t>Unpolarized</a:t>
            </a:r>
            <a:r>
              <a:rPr lang="en-US" dirty="0">
                <a:solidFill>
                  <a:srgbClr val="000090"/>
                </a:solidFill>
              </a:rPr>
              <a:t> beam, longitudinal target</a:t>
            </a:r>
            <a:r>
              <a:rPr lang="en-US" dirty="0"/>
              <a:t>:</a:t>
            </a:r>
          </a:p>
        </p:txBody>
      </p: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925513" y="4556125"/>
            <a:ext cx="4968027" cy="655638"/>
            <a:chOff x="924752" y="4786367"/>
            <a:chExt cx="4969389" cy="655638"/>
          </a:xfrm>
        </p:grpSpPr>
        <p:sp>
          <p:nvSpPr>
            <p:cNvPr id="21532" name="Rectangle 35"/>
            <p:cNvSpPr>
              <a:spLocks noChangeArrowheads="1"/>
            </p:cNvSpPr>
            <p:nvPr/>
          </p:nvSpPr>
          <p:spPr bwMode="auto">
            <a:xfrm>
              <a:off x="924752" y="4908605"/>
              <a:ext cx="4865434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3" name="Text Box 36"/>
            <p:cNvSpPr txBox="1">
              <a:spLocks noChangeArrowheads="1"/>
            </p:cNvSpPr>
            <p:nvPr/>
          </p:nvSpPr>
          <p:spPr bwMode="auto">
            <a:xfrm>
              <a:off x="924752" y="4973692"/>
              <a:ext cx="496938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Symbol" pitchFamily="18" charset="2"/>
                </a:rPr>
                <a:t>Δσ</a:t>
              </a:r>
              <a:r>
                <a:rPr lang="en-US" b="1" baseline="-25000" dirty="0" smtClean="0">
                  <a:latin typeface="Comic Sans MS" pitchFamily="66" charset="0"/>
                </a:rPr>
                <a:t>UL</a:t>
              </a:r>
              <a:r>
                <a:rPr lang="en-US" dirty="0">
                  <a:solidFill>
                    <a:srgbClr val="FF0000"/>
                  </a:solidFill>
                  <a:latin typeface="Tahoma" pitchFamily="34" charset="0"/>
                </a:rPr>
                <a:t>~ </a:t>
              </a:r>
              <a:r>
                <a:rPr lang="en-US" dirty="0" smtClean="0">
                  <a:solidFill>
                    <a:srgbClr val="FF0000"/>
                  </a:solidFill>
                  <a:latin typeface="Tahoma" pitchFamily="34" charset="0"/>
                </a:rPr>
                <a:t>sin</a:t>
              </a:r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φ</a:t>
              </a:r>
              <a:r>
                <a:rPr lang="en-US" dirty="0" smtClean="0">
                  <a:latin typeface="Tahoma" pitchFamily="34" charset="0"/>
                </a:rPr>
                <a:t>{</a:t>
              </a:r>
              <a:r>
                <a:rPr lang="en-US" dirty="0">
                  <a:latin typeface="Tahoma" pitchFamily="34" charset="0"/>
                </a:rPr>
                <a:t>F</a:t>
              </a:r>
              <a:r>
                <a:rPr lang="en-US" baseline="-25000" dirty="0">
                  <a:latin typeface="Tahoma" pitchFamily="34" charset="0"/>
                </a:rPr>
                <a:t>1</a:t>
              </a:r>
              <a:r>
                <a:rPr lang="en-US" i="1" dirty="0">
                  <a:solidFill>
                    <a:srgbClr val="0000FF"/>
                  </a:solidFill>
                  <a:latin typeface="Times New Roman" pitchFamily="18" charset="0"/>
                </a:rPr>
                <a:t>H</a:t>
              </a:r>
              <a:r>
                <a:rPr lang="en-US" dirty="0">
                  <a:latin typeface="Tahoma" pitchFamily="34" charset="0"/>
                </a:rPr>
                <a:t>+</a:t>
              </a:r>
              <a:r>
                <a:rPr lang="el-GR" dirty="0">
                  <a:latin typeface="Tahoma" pitchFamily="34" charset="0"/>
                  <a:cs typeface="Tahoma" pitchFamily="34" charset="0"/>
                </a:rPr>
                <a:t>ξ</a:t>
              </a:r>
              <a:r>
                <a:rPr lang="en-US" dirty="0">
                  <a:latin typeface="Tahoma" pitchFamily="34" charset="0"/>
                </a:rPr>
                <a:t>(F</a:t>
              </a:r>
              <a:r>
                <a:rPr lang="en-US" baseline="-25000" dirty="0">
                  <a:latin typeface="Tahoma" pitchFamily="34" charset="0"/>
                </a:rPr>
                <a:t>1</a:t>
              </a:r>
              <a:r>
                <a:rPr lang="en-US" dirty="0">
                  <a:latin typeface="Tahoma" pitchFamily="34" charset="0"/>
                </a:rPr>
                <a:t>+F</a:t>
              </a:r>
              <a:r>
                <a:rPr lang="en-US" baseline="-25000" dirty="0">
                  <a:latin typeface="Tahoma" pitchFamily="34" charset="0"/>
                </a:rPr>
                <a:t>2</a:t>
              </a:r>
              <a:r>
                <a:rPr lang="en-US" dirty="0">
                  <a:latin typeface="Tahoma" pitchFamily="34" charset="0"/>
                </a:rPr>
                <a:t>)(</a:t>
              </a:r>
              <a:r>
                <a:rPr lang="en-US" i="1" dirty="0">
                  <a:solidFill>
                    <a:srgbClr val="FF0000"/>
                  </a:solidFill>
                  <a:latin typeface="Times New Roman" pitchFamily="18" charset="0"/>
                </a:rPr>
                <a:t>H</a:t>
              </a:r>
              <a:r>
                <a:rPr lang="en-US" dirty="0">
                  <a:latin typeface="Tahoma" pitchFamily="34" charset="0"/>
                </a:rPr>
                <a:t>+</a:t>
              </a:r>
              <a:r>
                <a:rPr lang="el-GR" dirty="0">
                  <a:latin typeface="Tahoma" pitchFamily="34" charset="0"/>
                  <a:cs typeface="Tahoma" pitchFamily="34" charset="0"/>
                </a:rPr>
                <a:t>ξ</a:t>
              </a:r>
              <a:r>
                <a:rPr lang="en-US" dirty="0">
                  <a:latin typeface="Tahoma" pitchFamily="34" charset="0"/>
                </a:rPr>
                <a:t>/(1+</a:t>
              </a:r>
              <a:r>
                <a:rPr lang="el-GR" dirty="0">
                  <a:latin typeface="Tahoma" pitchFamily="34" charset="0"/>
                  <a:cs typeface="Tahoma" pitchFamily="34" charset="0"/>
                </a:rPr>
                <a:t>ξ</a:t>
              </a:r>
              <a:r>
                <a:rPr lang="en-US" dirty="0">
                  <a:latin typeface="Tahoma" pitchFamily="34" charset="0"/>
                </a:rPr>
                <a:t>)</a:t>
              </a:r>
              <a:r>
                <a:rPr lang="en-US" i="1" dirty="0" err="1">
                  <a:solidFill>
                    <a:srgbClr val="008000"/>
                  </a:solidFill>
                  <a:latin typeface="Times New Roman" pitchFamily="18" charset="0"/>
                </a:rPr>
                <a:t>E</a:t>
              </a:r>
              <a:r>
                <a:rPr lang="en-US" dirty="0" err="1">
                  <a:latin typeface="Times New Roman" pitchFamily="18" charset="0"/>
                </a:rPr>
                <a:t>)</a:t>
              </a:r>
              <a:r>
                <a:rPr lang="en-US" dirty="0" err="1">
                  <a:latin typeface="Tahoma" pitchFamily="34" charset="0"/>
                </a:rPr>
                <a:t>}</a:t>
              </a:r>
              <a:r>
                <a:rPr lang="en-US" dirty="0" err="1" smtClean="0">
                  <a:latin typeface="Tahoma" pitchFamily="34" charset="0"/>
                </a:rPr>
                <a:t>d</a:t>
              </a:r>
              <a:r>
                <a:rPr lang="en-US" b="1" dirty="0" err="1" smtClean="0">
                  <a:latin typeface="Symbol" pitchFamily="18" charset="2"/>
                </a:rPr>
                <a:t>φ</a:t>
              </a:r>
              <a:endParaRPr lang="en-US" b="1" dirty="0">
                <a:latin typeface="Tahoma" pitchFamily="34" charset="0"/>
              </a:endParaRPr>
            </a:p>
          </p:txBody>
        </p:sp>
        <p:sp>
          <p:nvSpPr>
            <p:cNvPr id="21534" name="Rectangle 37"/>
            <p:cNvSpPr>
              <a:spLocks noChangeArrowheads="1"/>
            </p:cNvSpPr>
            <p:nvPr/>
          </p:nvSpPr>
          <p:spPr bwMode="auto">
            <a:xfrm>
              <a:off x="2524952" y="4786367"/>
              <a:ext cx="1600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b="1">
                <a:solidFill>
                  <a:srgbClr val="0000FF"/>
                </a:solidFill>
                <a:latin typeface="Tahoma" pitchFamily="34" charset="0"/>
              </a:endParaRPr>
            </a:p>
          </p:txBody>
        </p:sp>
      </p:grpSp>
      <p:sp>
        <p:nvSpPr>
          <p:cNvPr id="21525" name="AutoShape 38"/>
          <p:cNvSpPr>
            <a:spLocks noChangeArrowheads="1"/>
          </p:cNvSpPr>
          <p:nvPr/>
        </p:nvSpPr>
        <p:spPr bwMode="auto">
          <a:xfrm>
            <a:off x="5902325" y="4670425"/>
            <a:ext cx="622300" cy="381000"/>
          </a:xfrm>
          <a:custGeom>
            <a:avLst/>
            <a:gdLst>
              <a:gd name="T0" fmla="*/ 466725 w 21600"/>
              <a:gd name="T1" fmla="*/ 0 h 21600"/>
              <a:gd name="T2" fmla="*/ 0 w 21600"/>
              <a:gd name="T3" fmla="*/ 190500 h 21600"/>
              <a:gd name="T4" fmla="*/ 466725 w 21600"/>
              <a:gd name="T5" fmla="*/ 381000 h 21600"/>
              <a:gd name="T6" fmla="*/ 622300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Text Box 40"/>
          <p:cNvSpPr txBox="1">
            <a:spLocks noChangeArrowheads="1"/>
          </p:cNvSpPr>
          <p:nvPr/>
        </p:nvSpPr>
        <p:spPr bwMode="auto">
          <a:xfrm>
            <a:off x="6734175" y="4605338"/>
            <a:ext cx="1425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>
                <a:solidFill>
                  <a:srgbClr val="0000FF"/>
                </a:solidFill>
                <a:latin typeface="Times New Roman" pitchFamily="18" charset="0"/>
              </a:rPr>
              <a:t>H</a:t>
            </a:r>
            <a:r>
              <a:rPr lang="en-US" sz="2400" b="1" i="1">
                <a:solidFill>
                  <a:srgbClr val="0000FF"/>
                </a:solidFill>
              </a:rPr>
              <a:t>(</a:t>
            </a:r>
            <a:r>
              <a:rPr lang="en-US" sz="2400" b="1" i="1">
                <a:solidFill>
                  <a:srgbClr val="0000FF"/>
                </a:solidFill>
                <a:latin typeface="Symbol" pitchFamily="18" charset="2"/>
              </a:rPr>
              <a:t>x</a:t>
            </a:r>
            <a:r>
              <a:rPr lang="en-US" sz="2400" b="1" i="1">
                <a:solidFill>
                  <a:srgbClr val="0000FF"/>
                </a:solidFill>
                <a:latin typeface="Times New Roman" pitchFamily="18" charset="0"/>
              </a:rPr>
              <a:t>,t</a:t>
            </a:r>
            <a:r>
              <a:rPr lang="en-US" sz="2400" b="1" i="1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1527" name="Rectangle 41"/>
          <p:cNvSpPr>
            <a:spLocks noChangeArrowheads="1"/>
          </p:cNvSpPr>
          <p:nvPr/>
        </p:nvSpPr>
        <p:spPr bwMode="auto">
          <a:xfrm>
            <a:off x="7158948" y="4389438"/>
            <a:ext cx="2000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~</a:t>
            </a:r>
            <a:endParaRPr lang="en-US" sz="2800" b="1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21528" name="TextBox 98"/>
          <p:cNvSpPr txBox="1">
            <a:spLocks noChangeArrowheads="1"/>
          </p:cNvSpPr>
          <p:nvPr/>
        </p:nvSpPr>
        <p:spPr bwMode="auto">
          <a:xfrm>
            <a:off x="133351" y="1523089"/>
            <a:ext cx="5656262" cy="36988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Cleanest process: Deeply Virtual Compton Scattering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3741955" y="2641601"/>
            <a:ext cx="117453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dirty="0" err="1">
                <a:latin typeface="Arial" pitchFamily="-106" charset="0"/>
              </a:rPr>
              <a:t>k</a:t>
            </a:r>
            <a:r>
              <a:rPr lang="en-US" dirty="0">
                <a:latin typeface="Arial" pitchFamily="-106" charset="0"/>
              </a:rPr>
              <a:t> = -t/4M</a:t>
            </a:r>
            <a:r>
              <a:rPr lang="en-US" baseline="30000" dirty="0">
                <a:latin typeface="Arial" pitchFamily="-106" charset="0"/>
              </a:rPr>
              <a:t>2</a:t>
            </a:r>
            <a:r>
              <a:rPr lang="en-US" dirty="0">
                <a:latin typeface="Arial" pitchFamily="-106" charset="0"/>
              </a:rPr>
              <a:t> </a:t>
            </a:r>
          </a:p>
        </p:txBody>
      </p:sp>
      <p:sp>
        <p:nvSpPr>
          <p:cNvPr id="59" name="Text Box 16"/>
          <p:cNvSpPr txBox="1">
            <a:spLocks noChangeArrowheads="1"/>
          </p:cNvSpPr>
          <p:nvPr/>
        </p:nvSpPr>
        <p:spPr bwMode="auto">
          <a:xfrm>
            <a:off x="1781175" y="1004888"/>
            <a:ext cx="2312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dirty="0" err="1">
                <a:solidFill>
                  <a:srgbClr val="FF0000"/>
                </a:solidFill>
                <a:latin typeface="Arial" pitchFamily="-106" charset="0"/>
              </a:rPr>
              <a:t>ep</a:t>
            </a:r>
            <a:r>
              <a:rPr lang="en-US" sz="3200" dirty="0">
                <a:solidFill>
                  <a:srgbClr val="FF0000"/>
                </a:solidFill>
                <a:latin typeface="Arial" pitchFamily="-106" charset="0"/>
              </a:rPr>
              <a:t>         </a:t>
            </a:r>
            <a:r>
              <a:rPr lang="en-US" sz="3200" dirty="0" err="1">
                <a:solidFill>
                  <a:srgbClr val="FF0000"/>
                </a:solidFill>
                <a:latin typeface="Arial" pitchFamily="-106" charset="0"/>
              </a:rPr>
              <a:t>ep</a:t>
            </a:r>
            <a:r>
              <a:rPr lang="en-US" sz="3200" dirty="0" err="1">
                <a:solidFill>
                  <a:srgbClr val="FF0000"/>
                </a:solidFill>
                <a:latin typeface="Symbol" pitchFamily="-106" charset="2"/>
              </a:rPr>
              <a:t>γ</a:t>
            </a:r>
            <a:endParaRPr lang="en-US" sz="3200" dirty="0">
              <a:solidFill>
                <a:srgbClr val="FF0000"/>
              </a:solidFill>
              <a:latin typeface="Symbol" pitchFamily="-106" charset="2"/>
            </a:endParaRPr>
          </a:p>
        </p:txBody>
      </p:sp>
      <p:sp>
        <p:nvSpPr>
          <p:cNvPr id="60" name="Line 17"/>
          <p:cNvSpPr>
            <a:spLocks noChangeShapeType="1"/>
          </p:cNvSpPr>
          <p:nvPr/>
        </p:nvSpPr>
        <p:spPr bwMode="auto">
          <a:xfrm>
            <a:off x="2482850" y="1406524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Text Box 48"/>
          <p:cNvSpPr txBox="1">
            <a:spLocks noChangeArrowheads="1"/>
          </p:cNvSpPr>
          <p:nvPr/>
        </p:nvSpPr>
        <p:spPr bwMode="auto">
          <a:xfrm>
            <a:off x="838200" y="762000"/>
            <a:ext cx="7110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</a:rPr>
              <a:t>global </a:t>
            </a:r>
            <a:r>
              <a:rPr lang="fr-FR" dirty="0" err="1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</a:rPr>
              <a:t>analysis</a:t>
            </a:r>
            <a:r>
              <a:rPr lang="fr-FR" dirty="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</a:rPr>
              <a:t> :</a:t>
            </a:r>
            <a:r>
              <a:rPr lang="fr-FR" dirty="0" smtClean="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</a:rPr>
              <a:t> cross sections, </a:t>
            </a:r>
            <a:r>
              <a:rPr lang="fr-FR" dirty="0" err="1" smtClean="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</a:rPr>
              <a:t>asymmetries</a:t>
            </a:r>
            <a:r>
              <a:rPr lang="fr-FR" dirty="0" smtClean="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</a:rPr>
              <a:t>, </a:t>
            </a:r>
            <a:r>
              <a:rPr lang="fr-FR" dirty="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</a:rPr>
              <a:t>(</a:t>
            </a:r>
            <a:r>
              <a:rPr lang="fr-FR" dirty="0" err="1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</a:rPr>
              <a:t>p,n</a:t>
            </a:r>
            <a:r>
              <a:rPr lang="fr-FR" dirty="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</a:rPr>
              <a:t>), (</a:t>
            </a:r>
            <a:r>
              <a:rPr lang="fr-FR" dirty="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-109" charset="0"/>
                <a:ea typeface="Lucida Grande" pitchFamily="-109" charset="0"/>
                <a:cs typeface="Lucida Grande" pitchFamily="-109" charset="0"/>
              </a:rPr>
              <a:t>γ</a:t>
            </a:r>
            <a:r>
              <a:rPr lang="fr-FR" dirty="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</a:rPr>
              <a:t>,M)</a:t>
            </a:r>
            <a:endParaRPr lang="en-US" dirty="0">
              <a:solidFill>
                <a:srgbClr val="0000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pitchFamily="-109" charset="0"/>
            </a:endParaRPr>
          </a:p>
        </p:txBody>
      </p:sp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rawplot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387475"/>
            <a:ext cx="5715000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5130800"/>
            <a:ext cx="1433513" cy="1143000"/>
            <a:chOff x="4752" y="1344"/>
            <a:chExt cx="903" cy="720"/>
          </a:xfrm>
        </p:grpSpPr>
        <p:sp>
          <p:nvSpPr>
            <p:cNvPr id="61456" name="Text Box 4"/>
            <p:cNvSpPr txBox="1">
              <a:spLocks noChangeArrowheads="1"/>
            </p:cNvSpPr>
            <p:nvPr/>
          </p:nvSpPr>
          <p:spPr bwMode="auto">
            <a:xfrm>
              <a:off x="4762" y="1345"/>
              <a:ext cx="893" cy="67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Comic Sans MS" pitchFamily="-106" charset="0"/>
                </a:rPr>
                <a:t>L = 1x10</a:t>
              </a:r>
              <a:r>
                <a:rPr lang="en-US" sz="1600" baseline="30000">
                  <a:latin typeface="Comic Sans MS" pitchFamily="-106" charset="0"/>
                </a:rPr>
                <a:t>35</a:t>
              </a:r>
            </a:p>
            <a:p>
              <a:pPr>
                <a:buFont typeface="Symbol" pitchFamily="-106" charset="2"/>
                <a:buNone/>
              </a:pPr>
              <a:r>
                <a:rPr lang="en-US" sz="1600">
                  <a:latin typeface="Comic Sans MS" pitchFamily="-106" charset="0"/>
                </a:rPr>
                <a:t>T = 2000 hrs</a:t>
              </a:r>
            </a:p>
            <a:p>
              <a:pPr>
                <a:buFont typeface="Symbol" pitchFamily="-106" charset="2"/>
                <a:buNone/>
              </a:pPr>
              <a:r>
                <a:rPr lang="en-US" sz="1600">
                  <a:latin typeface="Symbol" pitchFamily="-106" charset="2"/>
                </a:rPr>
                <a:t>Δ</a:t>
              </a:r>
              <a:r>
                <a:rPr lang="en-US" sz="1600">
                  <a:latin typeface="Comic Sans MS" pitchFamily="-106" charset="0"/>
                </a:rPr>
                <a:t>Q</a:t>
              </a:r>
              <a:r>
                <a:rPr lang="en-US" sz="1600" baseline="30000">
                  <a:latin typeface="Comic Sans MS" pitchFamily="-106" charset="0"/>
                </a:rPr>
                <a:t>2</a:t>
              </a:r>
              <a:r>
                <a:rPr lang="en-US" sz="1600">
                  <a:latin typeface="Comic Sans MS" pitchFamily="-106" charset="0"/>
                </a:rPr>
                <a:t> = 1 GeV</a:t>
              </a:r>
              <a:r>
                <a:rPr lang="en-US" sz="1600" baseline="30000">
                  <a:latin typeface="Comic Sans MS" pitchFamily="-106" charset="0"/>
                </a:rPr>
                <a:t>2</a:t>
              </a:r>
            </a:p>
            <a:p>
              <a:r>
                <a:rPr lang="en-US" sz="1600">
                  <a:latin typeface="Symbol" pitchFamily="-106" charset="2"/>
                </a:rPr>
                <a:t>Δ</a:t>
              </a:r>
              <a:r>
                <a:rPr lang="en-US" sz="1600">
                  <a:latin typeface="Comic Sans MS" pitchFamily="-106" charset="0"/>
                </a:rPr>
                <a:t>x = 0.05</a:t>
              </a:r>
            </a:p>
          </p:txBody>
        </p:sp>
        <p:sp>
          <p:nvSpPr>
            <p:cNvPr id="61457" name="Rectangle 5"/>
            <p:cNvSpPr>
              <a:spLocks noChangeArrowheads="1"/>
            </p:cNvSpPr>
            <p:nvPr/>
          </p:nvSpPr>
          <p:spPr bwMode="auto">
            <a:xfrm>
              <a:off x="4752" y="1344"/>
              <a:ext cx="864" cy="720"/>
            </a:xfrm>
            <a:prstGeom prst="rect">
              <a:avLst/>
            </a:prstGeom>
            <a:noFill/>
            <a:ln w="63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3895725" y="1381125"/>
            <a:ext cx="1108075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i="1">
                <a:solidFill>
                  <a:srgbClr val="FF0000"/>
                </a:solidFill>
                <a:latin typeface="Arial" pitchFamily="-106" charset="0"/>
              </a:rPr>
              <a:t>E = 11 GeV</a:t>
            </a:r>
          </a:p>
        </p:txBody>
      </p:sp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228600" y="4800600"/>
            <a:ext cx="213360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omic Sans MS" pitchFamily="-106" charset="0"/>
              </a:rPr>
              <a:t>Selected Kinematics</a:t>
            </a:r>
          </a:p>
        </p:txBody>
      </p:sp>
      <p:sp>
        <p:nvSpPr>
          <p:cNvPr id="61446" name="Text Box 8"/>
          <p:cNvSpPr txBox="1">
            <a:spLocks noChangeArrowheads="1"/>
          </p:cNvSpPr>
          <p:nvPr/>
        </p:nvSpPr>
        <p:spPr bwMode="auto">
          <a:xfrm>
            <a:off x="0" y="4419600"/>
            <a:ext cx="2671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solidFill>
                  <a:srgbClr val="000000"/>
                </a:solidFill>
                <a:latin typeface="Symbol" pitchFamily="-106" charset="2"/>
              </a:rPr>
              <a:t>Δσ</a:t>
            </a:r>
            <a:r>
              <a:rPr lang="en-US" sz="1800" b="1" baseline="-25000">
                <a:solidFill>
                  <a:srgbClr val="000000"/>
                </a:solidFill>
                <a:latin typeface="Comic Sans MS" pitchFamily="-106" charset="0"/>
              </a:rPr>
              <a:t>LU</a:t>
            </a:r>
            <a:r>
              <a:rPr lang="en-US" sz="1800">
                <a:solidFill>
                  <a:srgbClr val="000000"/>
                </a:solidFill>
                <a:latin typeface="Tahoma" pitchFamily="-106" charset="0"/>
              </a:rPr>
              <a:t>~</a:t>
            </a:r>
            <a:r>
              <a:rPr lang="en-US" sz="1800">
                <a:solidFill>
                  <a:srgbClr val="FF3300"/>
                </a:solidFill>
                <a:latin typeface="Tahoma" pitchFamily="-106" charset="0"/>
              </a:rPr>
              <a:t>sin</a:t>
            </a:r>
            <a:r>
              <a:rPr lang="en-US" sz="1800">
                <a:solidFill>
                  <a:srgbClr val="FF3300"/>
                </a:solidFill>
                <a:latin typeface="Symbol" pitchFamily="-106" charset="2"/>
              </a:rPr>
              <a:t>φ</a:t>
            </a:r>
            <a:r>
              <a:rPr lang="en-US" sz="1800">
                <a:solidFill>
                  <a:srgbClr val="000000"/>
                </a:solidFill>
                <a:latin typeface="Tahoma" pitchFamily="-106" charset="0"/>
              </a:rPr>
              <a:t>Im{F</a:t>
            </a:r>
            <a:r>
              <a:rPr lang="en-US" sz="1800" baseline="-25000">
                <a:solidFill>
                  <a:srgbClr val="000000"/>
                </a:solidFill>
                <a:latin typeface="Tahoma" pitchFamily="-106" charset="0"/>
              </a:rPr>
              <a:t>1</a:t>
            </a:r>
            <a:r>
              <a:rPr lang="en-US" sz="1800" b="1">
                <a:solidFill>
                  <a:schemeClr val="accent2"/>
                </a:solidFill>
                <a:latin typeface="Comic Sans MS" pitchFamily="-106" charset="0"/>
              </a:rPr>
              <a:t>H</a:t>
            </a:r>
            <a:r>
              <a:rPr lang="en-US" sz="1800">
                <a:solidFill>
                  <a:srgbClr val="000000"/>
                </a:solidFill>
                <a:latin typeface="Tahoma" pitchFamily="-106" charset="0"/>
              </a:rPr>
              <a:t>+.</a:t>
            </a:r>
            <a:r>
              <a:rPr lang="en-US" sz="1800">
                <a:solidFill>
                  <a:schemeClr val="bg2"/>
                </a:solidFill>
                <a:latin typeface="Symbol" pitchFamily="-106" charset="2"/>
              </a:rPr>
              <a:t>.</a:t>
            </a:r>
            <a:r>
              <a:rPr lang="en-US" sz="1800">
                <a:solidFill>
                  <a:srgbClr val="000000"/>
                </a:solidFill>
                <a:latin typeface="Tahoma" pitchFamily="-106" charset="0"/>
              </a:rPr>
              <a:t>}d</a:t>
            </a:r>
            <a:r>
              <a:rPr lang="en-US" sz="1800">
                <a:solidFill>
                  <a:srgbClr val="000000"/>
                </a:solidFill>
                <a:latin typeface="Symbol" pitchFamily="-106" charset="2"/>
              </a:rPr>
              <a:t>φ</a:t>
            </a:r>
            <a:endParaRPr lang="en-US" sz="1800">
              <a:solidFill>
                <a:srgbClr val="000000"/>
              </a:solidFill>
              <a:latin typeface="Tahoma" pitchFamily="-106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191000" y="762000"/>
            <a:ext cx="2209800" cy="588963"/>
            <a:chOff x="240" y="691"/>
            <a:chExt cx="1392" cy="371"/>
          </a:xfrm>
        </p:grpSpPr>
        <p:sp>
          <p:nvSpPr>
            <p:cNvPr id="61453" name="Text Box 10"/>
            <p:cNvSpPr txBox="1">
              <a:spLocks noChangeArrowheads="1"/>
            </p:cNvSpPr>
            <p:nvPr/>
          </p:nvSpPr>
          <p:spPr bwMode="auto">
            <a:xfrm>
              <a:off x="240" y="691"/>
              <a:ext cx="1392" cy="371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3200">
                  <a:latin typeface="Times New Roman" pitchFamily="-106" charset="0"/>
                </a:rPr>
                <a:t>e p        ep</a:t>
              </a:r>
              <a:r>
                <a:rPr lang="en-US" sz="3200">
                  <a:latin typeface="Symbol" pitchFamily="-106" charset="2"/>
                </a:rPr>
                <a:t>γ</a:t>
              </a:r>
              <a:r>
                <a:rPr lang="en-US" sz="3200">
                  <a:solidFill>
                    <a:schemeClr val="hlink"/>
                  </a:solidFill>
                  <a:latin typeface="Symbol" pitchFamily="-106" charset="2"/>
                </a:rPr>
                <a:t>  </a:t>
              </a:r>
              <a:endParaRPr lang="en-US" sz="3200">
                <a:solidFill>
                  <a:schemeClr val="bg2"/>
                </a:solidFill>
                <a:latin typeface="Times New Roman" pitchFamily="-106" charset="0"/>
              </a:endParaRPr>
            </a:p>
          </p:txBody>
        </p:sp>
        <p:sp>
          <p:nvSpPr>
            <p:cNvPr id="61454" name="Line 11"/>
            <p:cNvSpPr>
              <a:spLocks noChangeShapeType="1"/>
            </p:cNvSpPr>
            <p:nvPr/>
          </p:nvSpPr>
          <p:spPr bwMode="auto">
            <a:xfrm>
              <a:off x="720" y="919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5" name="Line 12"/>
            <p:cNvSpPr>
              <a:spLocks noChangeShapeType="1"/>
            </p:cNvSpPr>
            <p:nvPr/>
          </p:nvSpPr>
          <p:spPr bwMode="auto">
            <a:xfrm>
              <a:off x="336" y="789"/>
              <a:ext cx="14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448" name="Text Box 13"/>
          <p:cNvSpPr txBox="1">
            <a:spLocks noChangeArrowheads="1"/>
          </p:cNvSpPr>
          <p:nvPr/>
        </p:nvSpPr>
        <p:spPr bwMode="auto">
          <a:xfrm>
            <a:off x="365125" y="5680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US" b="1">
              <a:latin typeface="Times New Roman" pitchFamily="-106" charset="0"/>
            </a:endParaRPr>
          </a:p>
        </p:txBody>
      </p:sp>
      <p:sp>
        <p:nvSpPr>
          <p:cNvPr id="61449" name="Text Box 14"/>
          <p:cNvSpPr txBox="1">
            <a:spLocks noChangeArrowheads="1"/>
          </p:cNvSpPr>
          <p:nvPr/>
        </p:nvSpPr>
        <p:spPr bwMode="auto">
          <a:xfrm>
            <a:off x="6629400" y="873125"/>
            <a:ext cx="2011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solidFill>
                  <a:srgbClr val="FF0000"/>
                </a:solidFill>
                <a:latin typeface="Times New Roman" pitchFamily="-106" charset="0"/>
              </a:rPr>
              <a:t>Projected results</a:t>
            </a:r>
          </a:p>
        </p:txBody>
      </p:sp>
      <p:pic>
        <p:nvPicPr>
          <p:cNvPr id="61450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990601"/>
            <a:ext cx="3144981" cy="288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6" name="Text Box 16"/>
          <p:cNvSpPr txBox="1">
            <a:spLocks noChangeArrowheads="1"/>
          </p:cNvSpPr>
          <p:nvPr/>
        </p:nvSpPr>
        <p:spPr bwMode="auto">
          <a:xfrm>
            <a:off x="1104900" y="174625"/>
            <a:ext cx="7605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3200">
                <a:solidFill>
                  <a:srgbClr val="0000CC"/>
                </a:solidFill>
                <a:latin typeface="Comic Sans MS" pitchFamily="28" charset="0"/>
              </a:rPr>
              <a:t> </a:t>
            </a:r>
            <a:r>
              <a:rPr lang="en-US" sz="320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28" charset="0"/>
              </a:rPr>
              <a:t>exclusive </a:t>
            </a: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28" charset="0"/>
              </a:rPr>
              <a:t>DVCS</a:t>
            </a:r>
            <a:r>
              <a:rPr lang="en-US" sz="320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28" charset="0"/>
              </a:rPr>
              <a:t> : BSA @ JLab 12 GeV</a:t>
            </a:r>
          </a:p>
        </p:txBody>
      </p:sp>
      <p:sp>
        <p:nvSpPr>
          <p:cNvPr id="61452" name="Text Box 17"/>
          <p:cNvSpPr txBox="1">
            <a:spLocks noChangeArrowheads="1"/>
          </p:cNvSpPr>
          <p:nvPr/>
        </p:nvSpPr>
        <p:spPr bwMode="auto">
          <a:xfrm>
            <a:off x="752475" y="6286500"/>
            <a:ext cx="1363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-106" charset="2"/>
              <a:buNone/>
            </a:pPr>
            <a:r>
              <a:rPr lang="en-US" sz="1800">
                <a:solidFill>
                  <a:srgbClr val="0099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Avakian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65125" y="546100"/>
            <a:ext cx="87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CLAS12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" y="4572000"/>
            <a:ext cx="3429000" cy="992188"/>
            <a:chOff x="240" y="2976"/>
            <a:chExt cx="2160" cy="625"/>
          </a:xfrm>
        </p:grpSpPr>
        <p:sp>
          <p:nvSpPr>
            <p:cNvPr id="67605" name="Rectangle 3"/>
            <p:cNvSpPr>
              <a:spLocks noChangeArrowheads="1"/>
            </p:cNvSpPr>
            <p:nvPr/>
          </p:nvSpPr>
          <p:spPr bwMode="auto">
            <a:xfrm>
              <a:off x="240" y="2976"/>
              <a:ext cx="2160" cy="62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6" name="Text Box 4"/>
            <p:cNvSpPr txBox="1">
              <a:spLocks noChangeArrowheads="1"/>
            </p:cNvSpPr>
            <p:nvPr/>
          </p:nvSpPr>
          <p:spPr bwMode="auto">
            <a:xfrm>
              <a:off x="336" y="3024"/>
              <a:ext cx="2064" cy="57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FF6600"/>
                </a:buClr>
                <a:buFont typeface="Wingdings" pitchFamily="-106" charset="2"/>
                <a:buChar char="§"/>
              </a:pPr>
              <a:r>
                <a:rPr lang="en-US" sz="1800">
                  <a:solidFill>
                    <a:schemeClr val="bg2"/>
                  </a:solidFill>
                  <a:latin typeface="Comic Sans MS" pitchFamily="-106" charset="0"/>
                </a:rPr>
                <a:t> </a:t>
              </a:r>
              <a:r>
                <a:rPr lang="en-US" sz="1800">
                  <a:latin typeface="Arial" pitchFamily="-106" charset="0"/>
                </a:rPr>
                <a:t>Asymmetry highly sensitive to the u-quark contributions to proton spin.</a:t>
              </a:r>
            </a:p>
          </p:txBody>
        </p:sp>
      </p:grp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254000" y="2133600"/>
            <a:ext cx="34290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800">
                <a:solidFill>
                  <a:srgbClr val="00007D"/>
                </a:solidFill>
                <a:latin typeface="Comic Sans MS" pitchFamily="-106" charset="0"/>
              </a:rPr>
              <a:t>Transverse polarized target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8600" y="1450975"/>
            <a:ext cx="2413000" cy="685800"/>
            <a:chOff x="208" y="720"/>
            <a:chExt cx="1520" cy="432"/>
          </a:xfrm>
        </p:grpSpPr>
        <p:sp>
          <p:nvSpPr>
            <p:cNvPr id="67601" name="Rectangle 7"/>
            <p:cNvSpPr>
              <a:spLocks noChangeArrowheads="1"/>
            </p:cNvSpPr>
            <p:nvPr/>
          </p:nvSpPr>
          <p:spPr bwMode="auto">
            <a:xfrm>
              <a:off x="208" y="720"/>
              <a:ext cx="1520" cy="432"/>
            </a:xfrm>
            <a:prstGeom prst="rect">
              <a:avLst/>
            </a:prstGeom>
            <a:solidFill>
              <a:srgbClr val="000080"/>
            </a:solidFill>
            <a:ln w="63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2" name="Text Box 8"/>
            <p:cNvSpPr txBox="1">
              <a:spLocks noChangeArrowheads="1"/>
            </p:cNvSpPr>
            <p:nvPr/>
          </p:nvSpPr>
          <p:spPr bwMode="auto">
            <a:xfrm>
              <a:off x="304" y="768"/>
              <a:ext cx="1392" cy="365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3200" dirty="0" err="1">
                  <a:solidFill>
                    <a:schemeClr val="bg1"/>
                  </a:solidFill>
                  <a:latin typeface="Times New Roman" pitchFamily="-106" charset="0"/>
                </a:rPr>
                <a:t>e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-106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-106" charset="0"/>
                </a:rPr>
                <a:t>p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-106" charset="0"/>
                </a:rPr>
                <a:t>      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-106" charset="0"/>
                </a:rPr>
                <a:t>ep</a:t>
              </a:r>
              <a:r>
                <a:rPr lang="en-US" sz="3200" dirty="0" err="1">
                  <a:solidFill>
                    <a:schemeClr val="bg1"/>
                  </a:solidFill>
                  <a:latin typeface="Symbol" pitchFamily="-106" charset="2"/>
                </a:rPr>
                <a:t>γ</a:t>
              </a:r>
              <a:r>
                <a:rPr lang="en-US" sz="3200" dirty="0">
                  <a:solidFill>
                    <a:schemeClr val="bg1"/>
                  </a:solidFill>
                  <a:latin typeface="Symbol" pitchFamily="-106" charset="2"/>
                </a:rPr>
                <a:t>  </a:t>
              </a:r>
              <a:endParaRPr lang="en-US" sz="3200" dirty="0">
                <a:solidFill>
                  <a:schemeClr val="bg1"/>
                </a:solidFill>
                <a:latin typeface="Times New Roman" pitchFamily="-106" charset="0"/>
              </a:endParaRPr>
            </a:p>
          </p:txBody>
        </p:sp>
        <p:sp>
          <p:nvSpPr>
            <p:cNvPr id="67603" name="Line 9"/>
            <p:cNvSpPr>
              <a:spLocks noChangeShapeType="1"/>
            </p:cNvSpPr>
            <p:nvPr/>
          </p:nvSpPr>
          <p:spPr bwMode="auto">
            <a:xfrm>
              <a:off x="736" y="970"/>
              <a:ext cx="28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4" name="Line 10"/>
            <p:cNvSpPr>
              <a:spLocks noChangeShapeType="1"/>
            </p:cNvSpPr>
            <p:nvPr/>
          </p:nvSpPr>
          <p:spPr bwMode="auto">
            <a:xfrm flipV="1">
              <a:off x="688" y="86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589" name="Rectangle 11"/>
          <p:cNvSpPr>
            <a:spLocks noChangeArrowheads="1"/>
          </p:cNvSpPr>
          <p:nvPr/>
        </p:nvSpPr>
        <p:spPr bwMode="auto">
          <a:xfrm>
            <a:off x="149225" y="2667000"/>
            <a:ext cx="3736975" cy="533400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0" name="Text Box 12"/>
          <p:cNvSpPr txBox="1">
            <a:spLocks noChangeArrowheads="1"/>
          </p:cNvSpPr>
          <p:nvPr/>
        </p:nvSpPr>
        <p:spPr bwMode="auto">
          <a:xfrm>
            <a:off x="149225" y="2765425"/>
            <a:ext cx="3736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 dirty="0" err="1" smtClean="0">
                <a:solidFill>
                  <a:srgbClr val="000000"/>
                </a:solidFill>
                <a:latin typeface="Symbol" pitchFamily="-106" charset="2"/>
              </a:rPr>
              <a:t>Δσ</a:t>
            </a:r>
            <a:r>
              <a:rPr lang="en-US" sz="1800" b="1" dirty="0" smtClean="0">
                <a:solidFill>
                  <a:srgbClr val="000000"/>
                </a:solidFill>
                <a:latin typeface="Symbol" pitchFamily="-106" charset="2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Tahoma" pitchFamily="-106" charset="0"/>
              </a:rPr>
              <a:t>~ </a:t>
            </a:r>
            <a:r>
              <a:rPr lang="en-US" sz="1800" dirty="0">
                <a:solidFill>
                  <a:srgbClr val="FF0000"/>
                </a:solidFill>
                <a:latin typeface="Tahoma" pitchFamily="-106" charset="0"/>
              </a:rPr>
              <a:t>sin</a:t>
            </a:r>
            <a:r>
              <a:rPr lang="en-US" sz="1800" dirty="0">
                <a:solidFill>
                  <a:srgbClr val="FF0000"/>
                </a:solidFill>
                <a:latin typeface="Symbol" pitchFamily="-106" charset="2"/>
              </a:rPr>
              <a:t>ϕ</a:t>
            </a:r>
            <a:r>
              <a:rPr lang="en-US" sz="1800" dirty="0">
                <a:solidFill>
                  <a:srgbClr val="000000"/>
                </a:solidFill>
                <a:latin typeface="Tahoma" pitchFamily="-106" charset="0"/>
              </a:rPr>
              <a:t>Im{k</a:t>
            </a:r>
            <a:r>
              <a:rPr lang="en-US" sz="1800" baseline="-25000" dirty="0">
                <a:solidFill>
                  <a:srgbClr val="000000"/>
                </a:solidFill>
                <a:latin typeface="Tahoma" pitchFamily="-106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Tahoma" pitchFamily="-106" charset="0"/>
              </a:rPr>
              <a:t>(F</a:t>
            </a:r>
            <a:r>
              <a:rPr lang="en-US" sz="1800" baseline="-25000" dirty="0">
                <a:solidFill>
                  <a:srgbClr val="000000"/>
                </a:solidFill>
                <a:latin typeface="Tahoma" pitchFamily="-106" charset="0"/>
              </a:rPr>
              <a:t>2</a:t>
            </a:r>
            <a:r>
              <a:rPr lang="en-US" sz="1800" b="1" dirty="0">
                <a:solidFill>
                  <a:srgbClr val="0000FF"/>
                </a:solidFill>
                <a:latin typeface="Comic Sans MS" pitchFamily="-106" charset="0"/>
                <a:ea typeface="Arial Unicode MS" pitchFamily="-106" charset="0"/>
                <a:cs typeface="Arial Unicode MS" pitchFamily="-106" charset="0"/>
              </a:rPr>
              <a:t>H</a:t>
            </a:r>
            <a:r>
              <a:rPr lang="en-US" sz="1800" b="1" dirty="0">
                <a:solidFill>
                  <a:srgbClr val="000000"/>
                </a:solidFill>
                <a:latin typeface="Comic Sans MS" pitchFamily="-106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Times New Roman" pitchFamily="-106" charset="0"/>
              </a:rPr>
              <a:t>– </a:t>
            </a:r>
            <a:r>
              <a:rPr lang="en-US" sz="1800" dirty="0">
                <a:solidFill>
                  <a:srgbClr val="000000"/>
                </a:solidFill>
                <a:latin typeface="Arial" pitchFamily="-106" charset="0"/>
              </a:rPr>
              <a:t>F</a:t>
            </a:r>
            <a:r>
              <a:rPr lang="en-US" sz="1800" baseline="-25000" dirty="0">
                <a:solidFill>
                  <a:srgbClr val="000000"/>
                </a:solidFill>
                <a:latin typeface="Arial" pitchFamily="-106" charset="0"/>
              </a:rPr>
              <a:t>1</a:t>
            </a:r>
            <a:r>
              <a:rPr lang="en-US" sz="1800" b="1" dirty="0">
                <a:solidFill>
                  <a:srgbClr val="0000FF"/>
                </a:solidFill>
                <a:latin typeface="Comic Sans MS" pitchFamily="-106" charset="0"/>
              </a:rPr>
              <a:t>E</a:t>
            </a:r>
            <a:r>
              <a:rPr lang="en-US" sz="1800" dirty="0">
                <a:solidFill>
                  <a:srgbClr val="000000"/>
                </a:solidFill>
                <a:latin typeface="Times New Roman" pitchFamily="-106" charset="0"/>
              </a:rPr>
              <a:t>) </a:t>
            </a:r>
            <a:r>
              <a:rPr lang="en-US" sz="1800" dirty="0">
                <a:solidFill>
                  <a:srgbClr val="000000"/>
                </a:solidFill>
                <a:latin typeface="Tahoma" pitchFamily="-106" charset="0"/>
              </a:rPr>
              <a:t>+…}</a:t>
            </a:r>
            <a:r>
              <a:rPr lang="en-US" sz="1800" dirty="0" err="1">
                <a:solidFill>
                  <a:srgbClr val="000000"/>
                </a:solidFill>
                <a:latin typeface="Tahoma" pitchFamily="-106" charset="0"/>
              </a:rPr>
              <a:t>d</a:t>
            </a:r>
            <a:r>
              <a:rPr lang="en-US" sz="1800" dirty="0" err="1">
                <a:solidFill>
                  <a:srgbClr val="000000"/>
                </a:solidFill>
                <a:latin typeface="Symbol" pitchFamily="-106" charset="2"/>
              </a:rPr>
              <a:t>ϕ</a:t>
            </a:r>
            <a:endParaRPr lang="en-US" sz="1800" dirty="0">
              <a:solidFill>
                <a:srgbClr val="000000"/>
              </a:solidFill>
              <a:latin typeface="Tahoma" pitchFamily="-106" charset="0"/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768600" y="1241425"/>
            <a:ext cx="6375400" cy="5286375"/>
            <a:chOff x="1696" y="654"/>
            <a:chExt cx="4016" cy="3330"/>
          </a:xfrm>
        </p:grpSpPr>
        <p:pic>
          <p:nvPicPr>
            <p:cNvPr id="67596" name="Picture 14" descr="autx"/>
            <p:cNvPicPr>
              <a:picLocks noChangeAspect="1" noChangeArrowheads="1"/>
            </p:cNvPicPr>
            <p:nvPr/>
          </p:nvPicPr>
          <p:blipFill>
            <a:blip r:embed="rId3"/>
            <a:srcRect t="6082"/>
            <a:stretch>
              <a:fillRect/>
            </a:stretch>
          </p:blipFill>
          <p:spPr bwMode="auto">
            <a:xfrm>
              <a:off x="2496" y="1200"/>
              <a:ext cx="3216" cy="2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7" name="Text Box 15"/>
            <p:cNvSpPr txBox="1">
              <a:spLocks noChangeArrowheads="1"/>
            </p:cNvSpPr>
            <p:nvPr/>
          </p:nvSpPr>
          <p:spPr bwMode="auto">
            <a:xfrm>
              <a:off x="3243" y="963"/>
              <a:ext cx="2214" cy="2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pitchFamily="-106" charset="0"/>
                </a:rPr>
                <a:t>Q</a:t>
              </a:r>
              <a:r>
                <a:rPr lang="en-US" sz="1600" baseline="30000">
                  <a:latin typeface="Arial" pitchFamily="-106" charset="0"/>
                </a:rPr>
                <a:t>2</a:t>
              </a:r>
              <a:r>
                <a:rPr lang="en-US" sz="1600">
                  <a:latin typeface="Arial" pitchFamily="-106" charset="0"/>
                </a:rPr>
                <a:t>=2.2 GeV</a:t>
              </a:r>
              <a:r>
                <a:rPr lang="en-US" sz="1600" baseline="30000">
                  <a:latin typeface="Arial" pitchFamily="-106" charset="0"/>
                </a:rPr>
                <a:t>2</a:t>
              </a:r>
              <a:r>
                <a:rPr lang="en-US" sz="1600">
                  <a:latin typeface="Arial" pitchFamily="-106" charset="0"/>
                </a:rPr>
                <a:t>, x</a:t>
              </a:r>
              <a:r>
                <a:rPr lang="en-US" sz="1600" baseline="-25000">
                  <a:latin typeface="Arial" pitchFamily="-106" charset="0"/>
                </a:rPr>
                <a:t>B </a:t>
              </a:r>
              <a:r>
                <a:rPr lang="en-US" sz="1600">
                  <a:latin typeface="Arial" pitchFamily="-106" charset="0"/>
                </a:rPr>
                <a:t>= 0.25, -t = 0.5GeV</a:t>
              </a:r>
              <a:r>
                <a:rPr lang="en-US" sz="1600" baseline="30000">
                  <a:latin typeface="Arial" pitchFamily="-106" charset="0"/>
                </a:rPr>
                <a:t>2</a:t>
              </a:r>
            </a:p>
          </p:txBody>
        </p:sp>
        <p:sp>
          <p:nvSpPr>
            <p:cNvPr id="67598" name="Rectangle 16"/>
            <p:cNvSpPr>
              <a:spLocks noChangeArrowheads="1"/>
            </p:cNvSpPr>
            <p:nvPr/>
          </p:nvSpPr>
          <p:spPr bwMode="auto">
            <a:xfrm>
              <a:off x="3216" y="960"/>
              <a:ext cx="2256" cy="24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9" name="Text Box 17"/>
            <p:cNvSpPr txBox="1">
              <a:spLocks noChangeArrowheads="1"/>
            </p:cNvSpPr>
            <p:nvPr/>
          </p:nvSpPr>
          <p:spPr bwMode="auto">
            <a:xfrm>
              <a:off x="1696" y="816"/>
              <a:ext cx="1280" cy="32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 b="1" i="1">
                  <a:solidFill>
                    <a:srgbClr val="000080"/>
                  </a:solidFill>
                  <a:latin typeface="Arial" pitchFamily="-106" charset="0"/>
                </a:rPr>
                <a:t>E = 11 GeV</a:t>
              </a:r>
            </a:p>
          </p:txBody>
        </p:sp>
        <p:sp>
          <p:nvSpPr>
            <p:cNvPr id="67600" name="Text Box 18"/>
            <p:cNvSpPr txBox="1">
              <a:spLocks noChangeArrowheads="1"/>
            </p:cNvSpPr>
            <p:nvPr/>
          </p:nvSpPr>
          <p:spPr bwMode="auto">
            <a:xfrm>
              <a:off x="3481" y="654"/>
              <a:ext cx="14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2000" b="1">
                  <a:solidFill>
                    <a:srgbClr val="000080"/>
                  </a:solidFill>
                  <a:latin typeface="Comic Sans MS" pitchFamily="-106" charset="0"/>
                </a:rPr>
                <a:t>Projected results</a:t>
              </a:r>
            </a:p>
          </p:txBody>
        </p:sp>
      </p:grpSp>
      <p:sp>
        <p:nvSpPr>
          <p:cNvPr id="67592" name="Text Box 19"/>
          <p:cNvSpPr txBox="1">
            <a:spLocks noChangeArrowheads="1"/>
          </p:cNvSpPr>
          <p:nvPr/>
        </p:nvSpPr>
        <p:spPr bwMode="auto">
          <a:xfrm>
            <a:off x="76200" y="3465513"/>
            <a:ext cx="4491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srgbClr val="0000FF"/>
                </a:solidFill>
                <a:latin typeface="Arial" pitchFamily="-106" charset="0"/>
              </a:rPr>
              <a:t>A</a:t>
            </a:r>
            <a:r>
              <a:rPr lang="en-US" sz="1800" baseline="-25000">
                <a:solidFill>
                  <a:srgbClr val="0000FF"/>
                </a:solidFill>
                <a:latin typeface="Arial" pitchFamily="-106" charset="0"/>
              </a:rPr>
              <a:t>UTx</a:t>
            </a:r>
            <a:r>
              <a:rPr lang="en-US" sz="1800">
                <a:solidFill>
                  <a:srgbClr val="0000FF"/>
                </a:solidFill>
                <a:latin typeface="Arial" pitchFamily="-106" charset="0"/>
              </a:rPr>
              <a:t> Target polarization in scattering plane</a:t>
            </a:r>
          </a:p>
        </p:txBody>
      </p:sp>
      <p:sp>
        <p:nvSpPr>
          <p:cNvPr id="67593" name="Text Box 20"/>
          <p:cNvSpPr txBox="1">
            <a:spLocks noChangeArrowheads="1"/>
          </p:cNvSpPr>
          <p:nvPr/>
        </p:nvSpPr>
        <p:spPr bwMode="auto">
          <a:xfrm>
            <a:off x="76200" y="3852863"/>
            <a:ext cx="4211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srgbClr val="0000FF"/>
                </a:solidFill>
                <a:latin typeface="Arial" pitchFamily="-106" charset="0"/>
              </a:rPr>
              <a:t>A</a:t>
            </a:r>
            <a:r>
              <a:rPr lang="en-US" sz="1800" baseline="-25000">
                <a:solidFill>
                  <a:srgbClr val="0000FF"/>
                </a:solidFill>
                <a:latin typeface="Arial" pitchFamily="-106" charset="0"/>
              </a:rPr>
              <a:t>UTy</a:t>
            </a:r>
            <a:r>
              <a:rPr lang="en-US" sz="1800">
                <a:solidFill>
                  <a:srgbClr val="0000FF"/>
                </a:solidFill>
                <a:latin typeface="Arial" pitchFamily="-106" charset="0"/>
              </a:rPr>
              <a:t> Target polarization perpedicular to </a:t>
            </a:r>
          </a:p>
          <a:p>
            <a:pPr eaLnBrk="1" hangingPunct="1"/>
            <a:r>
              <a:rPr lang="en-US" sz="1800">
                <a:solidFill>
                  <a:srgbClr val="0000FF"/>
                </a:solidFill>
                <a:latin typeface="Arial" pitchFamily="-106" charset="0"/>
              </a:rPr>
              <a:t>         scattering plane</a:t>
            </a:r>
          </a:p>
        </p:txBody>
      </p:sp>
      <p:sp>
        <p:nvSpPr>
          <p:cNvPr id="113685" name="Text Box 21"/>
          <p:cNvSpPr txBox="1">
            <a:spLocks noChangeArrowheads="1"/>
          </p:cNvSpPr>
          <p:nvPr/>
        </p:nvSpPr>
        <p:spPr bwMode="auto">
          <a:xfrm>
            <a:off x="152400" y="174625"/>
            <a:ext cx="8839200" cy="1036638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Comic Sans MS" pitchFamily="28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Exclusive</a:t>
            </a:r>
            <a:r>
              <a:rPr lang="en-US" sz="3000" dirty="0">
                <a:solidFill>
                  <a:srgbClr val="0000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DVCS</a:t>
            </a:r>
            <a:r>
              <a:rPr lang="en-US" sz="3000" dirty="0">
                <a:solidFill>
                  <a:srgbClr val="0000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on</a:t>
            </a:r>
            <a:r>
              <a:rPr lang="en-US" sz="3000" dirty="0">
                <a:solidFill>
                  <a:srgbClr val="0000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 </a:t>
            </a:r>
            <a:r>
              <a:rPr lang="en-US" sz="3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transverse</a:t>
            </a:r>
            <a:r>
              <a:rPr lang="en-US" sz="3000" i="1" dirty="0">
                <a:solidFill>
                  <a:srgbClr val="0000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target</a:t>
            </a:r>
            <a:r>
              <a:rPr lang="en-US" sz="3000" dirty="0">
                <a:solidFill>
                  <a:srgbClr val="0000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@ </a:t>
            </a:r>
            <a:r>
              <a:rPr lang="en-US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JLab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 12 </a:t>
            </a:r>
            <a:r>
              <a:rPr lang="en-US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28" charset="0"/>
              </a:rPr>
              <a:t>GeV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28" charset="0"/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6629400" y="1524000"/>
            <a:ext cx="2133600" cy="914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61938" y="180975"/>
            <a:ext cx="88820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rgbClr val="0000CC"/>
                </a:solidFill>
                <a:latin typeface="Comic Sans MS" pitchFamily="28" charset="0"/>
              </a:rPr>
              <a:t> </a:t>
            </a:r>
            <a:r>
              <a:rPr lang="en-US" sz="320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28" charset="0"/>
              </a:rPr>
              <a:t>exclusive </a:t>
            </a:r>
            <a:r>
              <a:rPr lang="el-GR" sz="32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28" charset="0"/>
              </a:rPr>
              <a:t>ρ</a:t>
            </a:r>
            <a:r>
              <a:rPr lang="en-US" sz="3200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28" charset="0"/>
              </a:rPr>
              <a:t>0</a:t>
            </a:r>
            <a:r>
              <a:rPr lang="en-US" sz="320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28" charset="0"/>
              </a:rPr>
              <a:t> production on </a:t>
            </a:r>
            <a:r>
              <a:rPr lang="en-US" sz="3200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28" charset="0"/>
              </a:rPr>
              <a:t>transverse</a:t>
            </a:r>
            <a:r>
              <a:rPr lang="en-US" sz="3200" i="1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28" charset="0"/>
              </a:rPr>
              <a:t> </a:t>
            </a:r>
            <a:r>
              <a:rPr lang="en-US" sz="3200">
                <a:solidFill>
                  <a:srgbClr val="0000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28" charset="0"/>
              </a:rPr>
              <a:t>target 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905000" y="990600"/>
            <a:ext cx="1843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latin typeface="Times New Roman" pitchFamily="-106" charset="0"/>
              </a:rPr>
              <a:t>2</a:t>
            </a:r>
            <a:r>
              <a:rPr lang="en-US" sz="2000" dirty="0">
                <a:latin typeface="Symbol" pitchFamily="-106" charset="2"/>
              </a:rPr>
              <a:t>Δ</a:t>
            </a:r>
            <a:r>
              <a:rPr lang="en-US" sz="2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itchFamily="-106" charset="0"/>
              </a:rPr>
              <a:t> </a:t>
            </a:r>
            <a:r>
              <a:rPr lang="en-US" sz="2000" dirty="0">
                <a:latin typeface="Times New Roman" pitchFamily="-106" charset="0"/>
              </a:rPr>
              <a:t>(</a:t>
            </a:r>
            <a:r>
              <a:rPr lang="en-US" sz="2000" dirty="0" err="1">
                <a:latin typeface="Times New Roman" pitchFamily="-106" charset="0"/>
              </a:rPr>
              <a:t>Im(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-106" charset="0"/>
              </a:rPr>
              <a:t>A</a:t>
            </a:r>
            <a:r>
              <a:rPr lang="en-US" sz="2000" dirty="0" err="1">
                <a:solidFill>
                  <a:srgbClr val="FF3300"/>
                </a:solidFill>
                <a:latin typeface="Times New Roman" pitchFamily="-106" charset="0"/>
              </a:rPr>
              <a:t>B</a:t>
            </a:r>
            <a:r>
              <a:rPr lang="en-US" sz="2000" dirty="0">
                <a:latin typeface="Times New Roman" pitchFamily="-106" charset="0"/>
              </a:rPr>
              <a:t>*))/</a:t>
            </a:r>
            <a:r>
              <a:rPr lang="en-US" sz="2000" dirty="0" err="1">
                <a:latin typeface="Symbol" pitchFamily="-106" charset="2"/>
              </a:rPr>
              <a:t>π</a:t>
            </a:r>
            <a:r>
              <a:rPr lang="en-US" sz="2000" dirty="0">
                <a:latin typeface="Times New Roman" pitchFamily="-106" charset="0"/>
              </a:rPr>
              <a:t> 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 rot="-10732035">
            <a:off x="2096103" y="1125508"/>
            <a:ext cx="3194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pitchFamily="-106" charset="0"/>
              </a:rPr>
              <a:t>T</a:t>
            </a:r>
            <a:r>
              <a:rPr lang="en-US" sz="2000" dirty="0">
                <a:solidFill>
                  <a:schemeClr val="bg2"/>
                </a:solidFill>
                <a:latin typeface="Tahoma" pitchFamily="-106" charset="0"/>
              </a:rPr>
              <a:t> </a:t>
            </a:r>
            <a:endParaRPr lang="en-US" sz="2000" dirty="0">
              <a:solidFill>
                <a:schemeClr val="bg2"/>
              </a:solidFill>
              <a:latin typeface="Symbol" pitchFamily="-106" charset="2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1085850" y="1476375"/>
            <a:ext cx="424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latin typeface="Symbol" pitchFamily="-106" charset="2"/>
              </a:rPr>
              <a:t>|A|</a:t>
            </a:r>
            <a:r>
              <a:rPr lang="en-US" sz="2000" baseline="30000">
                <a:latin typeface="Symbol" pitchFamily="-106" charset="2"/>
              </a:rPr>
              <a:t>2</a:t>
            </a:r>
            <a:r>
              <a:rPr lang="en-US" sz="2000">
                <a:latin typeface="Symbol" pitchFamily="-106" charset="2"/>
              </a:rPr>
              <a:t>(1-x</a:t>
            </a:r>
            <a:r>
              <a:rPr lang="en-US" sz="2000" baseline="30000">
                <a:latin typeface="Symbol" pitchFamily="-106" charset="2"/>
              </a:rPr>
              <a:t>2</a:t>
            </a:r>
            <a:r>
              <a:rPr lang="en-US" sz="2000">
                <a:latin typeface="Symbol" pitchFamily="-106" charset="2"/>
              </a:rPr>
              <a:t>) - |B|</a:t>
            </a:r>
            <a:r>
              <a:rPr lang="en-US" sz="2000" baseline="30000">
                <a:latin typeface="Symbol" pitchFamily="-106" charset="2"/>
              </a:rPr>
              <a:t>2</a:t>
            </a:r>
            <a:r>
              <a:rPr lang="en-US" sz="2000">
                <a:latin typeface="Symbol" pitchFamily="-106" charset="2"/>
              </a:rPr>
              <a:t>(x</a:t>
            </a:r>
            <a:r>
              <a:rPr lang="en-US" sz="2000" baseline="30000">
                <a:latin typeface="Symbol" pitchFamily="-106" charset="2"/>
              </a:rPr>
              <a:t>2</a:t>
            </a:r>
            <a:r>
              <a:rPr lang="en-US" sz="2000">
                <a:latin typeface="Symbol" pitchFamily="-106" charset="2"/>
              </a:rPr>
              <a:t>+</a:t>
            </a:r>
            <a:r>
              <a:rPr lang="en-US" sz="2000">
                <a:latin typeface="Times New Roman" pitchFamily="-106" charset="0"/>
              </a:rPr>
              <a:t>t/4m</a:t>
            </a:r>
            <a:r>
              <a:rPr lang="en-US" sz="2000" baseline="30000">
                <a:latin typeface="Times New Roman" pitchFamily="-106" charset="0"/>
              </a:rPr>
              <a:t>2</a:t>
            </a:r>
            <a:r>
              <a:rPr lang="en-US" sz="2000">
                <a:latin typeface="Times New Roman" pitchFamily="-106" charset="0"/>
              </a:rPr>
              <a:t>) - Re</a:t>
            </a:r>
            <a:r>
              <a:rPr lang="en-US" sz="2000">
                <a:latin typeface="Symbol" pitchFamily="-106" charset="2"/>
              </a:rPr>
              <a:t>(AB</a:t>
            </a:r>
            <a:r>
              <a:rPr lang="en-US" sz="2000" baseline="30000">
                <a:latin typeface="Symbol" pitchFamily="-106" charset="2"/>
              </a:rPr>
              <a:t>*</a:t>
            </a:r>
            <a:r>
              <a:rPr lang="en-US" sz="2000">
                <a:latin typeface="Symbol" pitchFamily="-106" charset="2"/>
              </a:rPr>
              <a:t>)2x</a:t>
            </a:r>
            <a:r>
              <a:rPr lang="en-US" sz="2000" baseline="30000">
                <a:latin typeface="Symbol" pitchFamily="-106" charset="2"/>
              </a:rPr>
              <a:t>2</a:t>
            </a:r>
            <a:endParaRPr lang="en-US" sz="2000">
              <a:latin typeface="Symbol" pitchFamily="-106" charset="2"/>
            </a:endParaRP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152400" y="1219200"/>
            <a:ext cx="958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latin typeface="Symbol" pitchFamily="-106" charset="2"/>
              </a:rPr>
              <a:t>A</a:t>
            </a:r>
            <a:r>
              <a:rPr lang="en-US" sz="2000" baseline="-25000">
                <a:latin typeface="Times New Roman" pitchFamily="-106" charset="0"/>
              </a:rPr>
              <a:t>UT</a:t>
            </a:r>
            <a:r>
              <a:rPr lang="en-US" sz="2000">
                <a:latin typeface="Symbol" pitchFamily="-106" charset="2"/>
              </a:rPr>
              <a:t> = - </a:t>
            </a:r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>
            <a:off x="1219200" y="1447800"/>
            <a:ext cx="411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6629400" y="1593850"/>
            <a:ext cx="207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srgbClr val="CC0000"/>
                </a:solidFill>
                <a:latin typeface="Arial" pitchFamily="-106" charset="0"/>
              </a:rPr>
              <a:t> </a:t>
            </a:r>
            <a:r>
              <a:rPr lang="en-US">
                <a:solidFill>
                  <a:srgbClr val="FF0000"/>
                </a:solidFill>
                <a:latin typeface="Arial" pitchFamily="-106" charset="0"/>
              </a:rPr>
              <a:t>A ~  2H</a:t>
            </a:r>
            <a:r>
              <a:rPr lang="en-US" baseline="30000">
                <a:solidFill>
                  <a:srgbClr val="FF0000"/>
                </a:solidFill>
                <a:latin typeface="Arial" pitchFamily="-106" charset="0"/>
              </a:rPr>
              <a:t>u</a:t>
            </a:r>
            <a:r>
              <a:rPr lang="en-US">
                <a:solidFill>
                  <a:srgbClr val="FF0000"/>
                </a:solidFill>
                <a:latin typeface="Arial" pitchFamily="-106" charset="0"/>
              </a:rPr>
              <a:t> + H</a:t>
            </a:r>
            <a:r>
              <a:rPr lang="en-US" baseline="30000">
                <a:solidFill>
                  <a:srgbClr val="FF0000"/>
                </a:solidFill>
                <a:latin typeface="Arial" pitchFamily="-106" charset="0"/>
              </a:rPr>
              <a:t>d</a:t>
            </a:r>
            <a:endParaRPr lang="en-US">
              <a:solidFill>
                <a:srgbClr val="FF0000"/>
              </a:solidFill>
              <a:latin typeface="Arial" pitchFamily="-106" charset="0"/>
            </a:endParaRP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6705600" y="1979613"/>
            <a:ext cx="196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solidFill>
                  <a:srgbClr val="FF0000"/>
                </a:solidFill>
                <a:latin typeface="Arial" pitchFamily="-106" charset="0"/>
              </a:rPr>
              <a:t>B ~  2E</a:t>
            </a:r>
            <a:r>
              <a:rPr lang="en-US" baseline="30000">
                <a:solidFill>
                  <a:srgbClr val="FF0000"/>
                </a:solidFill>
                <a:latin typeface="Arial" pitchFamily="-106" charset="0"/>
              </a:rPr>
              <a:t>u</a:t>
            </a:r>
            <a:r>
              <a:rPr lang="en-US">
                <a:solidFill>
                  <a:srgbClr val="FF0000"/>
                </a:solidFill>
                <a:latin typeface="Arial" pitchFamily="-106" charset="0"/>
              </a:rPr>
              <a:t> + E</a:t>
            </a:r>
            <a:r>
              <a:rPr lang="en-US" baseline="30000">
                <a:solidFill>
                  <a:srgbClr val="FF0000"/>
                </a:solidFill>
                <a:latin typeface="Arial" pitchFamily="-106" charset="0"/>
              </a:rPr>
              <a:t>d</a:t>
            </a:r>
            <a:endParaRPr lang="en-US">
              <a:solidFill>
                <a:srgbClr val="FF0000"/>
              </a:solidFill>
              <a:latin typeface="Arial" pitchFamily="-106" charset="0"/>
            </a:endParaRP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6019800" y="1752600"/>
            <a:ext cx="452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>
                <a:latin typeface="Symbol" pitchFamily="-106" charset="2"/>
              </a:rPr>
              <a:t>ρ</a:t>
            </a:r>
            <a:r>
              <a:rPr lang="en-US" b="1" baseline="30000">
                <a:latin typeface="Times New Roman" pitchFamily="-106" charset="0"/>
              </a:rPr>
              <a:t>0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6019800" y="1752600"/>
            <a:ext cx="457200" cy="533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645" name="Picture 13" descr="rhoasym_cdrno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425700"/>
            <a:ext cx="50292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6" name="Picture 14" descr="rhoasym_cd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438400"/>
            <a:ext cx="5029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584450" y="2482850"/>
            <a:ext cx="1300163" cy="336550"/>
            <a:chOff x="1575" y="1608"/>
            <a:chExt cx="819" cy="212"/>
          </a:xfrm>
        </p:grpSpPr>
        <p:sp>
          <p:nvSpPr>
            <p:cNvPr id="69655" name="Text Box 16"/>
            <p:cNvSpPr txBox="1">
              <a:spLocks noChangeArrowheads="1"/>
            </p:cNvSpPr>
            <p:nvPr/>
          </p:nvSpPr>
          <p:spPr bwMode="auto">
            <a:xfrm>
              <a:off x="1643" y="1608"/>
              <a:ext cx="75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Q</a:t>
              </a:r>
              <a:r>
                <a:rPr lang="en-US" sz="1600" baseline="30000">
                  <a:solidFill>
                    <a:srgbClr val="FF0000"/>
                  </a:solidFill>
                  <a:latin typeface="Arial" pitchFamily="-106" charset="0"/>
                </a:rPr>
                <a:t>2</a:t>
              </a: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=5 GeV</a:t>
              </a:r>
              <a:r>
                <a:rPr lang="en-US" sz="1600" baseline="30000">
                  <a:solidFill>
                    <a:srgbClr val="FF0000"/>
                  </a:solidFill>
                  <a:latin typeface="Arial" pitchFamily="-106" charset="0"/>
                </a:rPr>
                <a:t>2</a:t>
              </a:r>
            </a:p>
          </p:txBody>
        </p:sp>
        <p:sp>
          <p:nvSpPr>
            <p:cNvPr id="69656" name="Rectangle 17"/>
            <p:cNvSpPr>
              <a:spLocks noChangeArrowheads="1"/>
            </p:cNvSpPr>
            <p:nvPr/>
          </p:nvSpPr>
          <p:spPr bwMode="auto">
            <a:xfrm>
              <a:off x="1575" y="16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b="1">
                <a:solidFill>
                  <a:srgbClr val="FF0000"/>
                </a:solidFill>
                <a:latin typeface="Times New Roman" pitchFamily="-106" charset="0"/>
              </a:endParaRPr>
            </a:p>
          </p:txBody>
        </p:sp>
      </p:grpSp>
      <p:sp>
        <p:nvSpPr>
          <p:cNvPr id="69648" name="Text Box 18"/>
          <p:cNvSpPr txBox="1">
            <a:spLocks noChangeArrowheads="1"/>
          </p:cNvSpPr>
          <p:nvPr/>
        </p:nvSpPr>
        <p:spPr bwMode="auto">
          <a:xfrm>
            <a:off x="5791200" y="4232275"/>
            <a:ext cx="24431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i="1">
                <a:solidFill>
                  <a:srgbClr val="FF0000"/>
                </a:solidFill>
                <a:latin typeface="Arial" pitchFamily="-106" charset="0"/>
              </a:rPr>
              <a:t>E</a:t>
            </a:r>
            <a:r>
              <a:rPr lang="en-US" sz="2000" i="1" baseline="30000">
                <a:solidFill>
                  <a:srgbClr val="FF0000"/>
                </a:solidFill>
                <a:latin typeface="Arial" pitchFamily="-106" charset="0"/>
              </a:rPr>
              <a:t>u</a:t>
            </a:r>
            <a:r>
              <a:rPr lang="en-US" sz="2000" i="1">
                <a:solidFill>
                  <a:srgbClr val="FF0000"/>
                </a:solidFill>
                <a:latin typeface="Arial" pitchFamily="-106" charset="0"/>
              </a:rPr>
              <a:t>, E</a:t>
            </a:r>
            <a:r>
              <a:rPr lang="en-US" sz="2000" i="1" baseline="30000">
                <a:solidFill>
                  <a:srgbClr val="FF0000"/>
                </a:solidFill>
                <a:latin typeface="Arial" pitchFamily="-106" charset="0"/>
              </a:rPr>
              <a:t>d  </a:t>
            </a:r>
            <a:r>
              <a:rPr lang="en-US" sz="2000" i="1">
                <a:solidFill>
                  <a:srgbClr val="FF0000"/>
                </a:solidFill>
                <a:latin typeface="Arial" pitchFamily="-106" charset="0"/>
              </a:rPr>
              <a:t>needed for</a:t>
            </a:r>
          </a:p>
          <a:p>
            <a:pPr eaLnBrk="1" hangingPunct="1"/>
            <a:r>
              <a:rPr lang="en-US" sz="2000" i="1">
                <a:solidFill>
                  <a:srgbClr val="FF0000"/>
                </a:solidFill>
                <a:latin typeface="Arial" pitchFamily="-106" charset="0"/>
              </a:rPr>
              <a:t>angular momentum </a:t>
            </a:r>
          </a:p>
          <a:p>
            <a:pPr eaLnBrk="1" hangingPunct="1"/>
            <a:r>
              <a:rPr lang="en-US" sz="2000" i="1">
                <a:solidFill>
                  <a:srgbClr val="FF0000"/>
                </a:solidFill>
                <a:latin typeface="Arial" pitchFamily="-106" charset="0"/>
              </a:rPr>
              <a:t>sum rule.</a:t>
            </a:r>
            <a:r>
              <a:rPr lang="en-US">
                <a:solidFill>
                  <a:srgbClr val="FF0000"/>
                </a:solidFill>
                <a:latin typeface="Comic Sans MS" pitchFamily="-106" charset="0"/>
              </a:rPr>
              <a:t> </a:t>
            </a:r>
          </a:p>
        </p:txBody>
      </p:sp>
      <p:sp>
        <p:nvSpPr>
          <p:cNvPr id="69649" name="Text Box 19"/>
          <p:cNvSpPr txBox="1">
            <a:spLocks noChangeArrowheads="1"/>
          </p:cNvSpPr>
          <p:nvPr/>
        </p:nvSpPr>
        <p:spPr bwMode="auto">
          <a:xfrm>
            <a:off x="4038600" y="4114800"/>
            <a:ext cx="461963" cy="466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>
                <a:solidFill>
                  <a:schemeClr val="accent2"/>
                </a:solidFill>
                <a:latin typeface="Symbol" pitchFamily="-106" charset="2"/>
              </a:rPr>
              <a:t>ρ</a:t>
            </a:r>
            <a:r>
              <a:rPr lang="en-US" b="1" baseline="30000">
                <a:solidFill>
                  <a:schemeClr val="accent2"/>
                </a:solidFill>
                <a:latin typeface="Times New Roman" pitchFamily="-106" charset="0"/>
              </a:rPr>
              <a:t>0</a:t>
            </a:r>
          </a:p>
        </p:txBody>
      </p:sp>
      <p:sp>
        <p:nvSpPr>
          <p:cNvPr id="69650" name="Text Box 20"/>
          <p:cNvSpPr txBox="1">
            <a:spLocks noChangeArrowheads="1"/>
          </p:cNvSpPr>
          <p:nvPr/>
        </p:nvSpPr>
        <p:spPr bwMode="auto">
          <a:xfrm>
            <a:off x="6629400" y="2667000"/>
            <a:ext cx="1981200" cy="8318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solidFill>
                  <a:srgbClr val="FF0000"/>
                </a:solidFill>
                <a:latin typeface="Arial" pitchFamily="-106" charset="0"/>
              </a:rPr>
              <a:t> </a:t>
            </a:r>
            <a:r>
              <a:rPr lang="en-US">
                <a:solidFill>
                  <a:srgbClr val="FF0000"/>
                </a:solidFill>
                <a:latin typeface="Arial" pitchFamily="-106" charset="0"/>
              </a:rPr>
              <a:t>A</a:t>
            </a:r>
            <a:r>
              <a:rPr lang="en-US" baseline="30000">
                <a:solidFill>
                  <a:srgbClr val="FF0000"/>
                </a:solidFill>
                <a:latin typeface="Arial" pitchFamily="-106" charset="0"/>
              </a:rPr>
              <a:t> </a:t>
            </a:r>
            <a:r>
              <a:rPr lang="en-US">
                <a:solidFill>
                  <a:srgbClr val="FF0000"/>
                </a:solidFill>
                <a:latin typeface="Arial" pitchFamily="-106" charset="0"/>
              </a:rPr>
              <a:t>~  H</a:t>
            </a:r>
            <a:r>
              <a:rPr lang="en-US" baseline="30000">
                <a:solidFill>
                  <a:srgbClr val="FF0000"/>
                </a:solidFill>
                <a:latin typeface="Arial" pitchFamily="-106" charset="0"/>
              </a:rPr>
              <a:t>u</a:t>
            </a:r>
            <a:r>
              <a:rPr lang="en-US">
                <a:solidFill>
                  <a:srgbClr val="FF0000"/>
                </a:solidFill>
                <a:latin typeface="Arial" pitchFamily="-106" charset="0"/>
              </a:rPr>
              <a:t> - H</a:t>
            </a:r>
            <a:r>
              <a:rPr lang="en-US" baseline="30000">
                <a:solidFill>
                  <a:srgbClr val="FF0000"/>
                </a:solidFill>
                <a:latin typeface="Arial" pitchFamily="-106" charset="0"/>
              </a:rPr>
              <a:t>d</a:t>
            </a:r>
          </a:p>
          <a:p>
            <a:pPr eaLnBrk="1" hangingPunct="1"/>
            <a:r>
              <a:rPr lang="en-US" baseline="30000">
                <a:solidFill>
                  <a:srgbClr val="FF0000"/>
                </a:solidFill>
                <a:latin typeface="Arial" pitchFamily="-106" charset="0"/>
              </a:rPr>
              <a:t>  </a:t>
            </a:r>
            <a:r>
              <a:rPr lang="en-US">
                <a:solidFill>
                  <a:srgbClr val="FF0000"/>
                </a:solidFill>
                <a:latin typeface="Arial" pitchFamily="-106" charset="0"/>
              </a:rPr>
              <a:t>B ~  E</a:t>
            </a:r>
            <a:r>
              <a:rPr lang="en-US" baseline="30000">
                <a:solidFill>
                  <a:srgbClr val="FF0000"/>
                </a:solidFill>
                <a:latin typeface="Arial" pitchFamily="-106" charset="0"/>
              </a:rPr>
              <a:t>u  </a:t>
            </a:r>
            <a:r>
              <a:rPr lang="en-US">
                <a:solidFill>
                  <a:srgbClr val="FF0000"/>
                </a:solidFill>
                <a:latin typeface="Arial" pitchFamily="-106" charset="0"/>
              </a:rPr>
              <a:t>- E</a:t>
            </a:r>
            <a:r>
              <a:rPr lang="en-US" baseline="30000">
                <a:solidFill>
                  <a:srgbClr val="FF0000"/>
                </a:solidFill>
                <a:latin typeface="Arial" pitchFamily="-106" charset="0"/>
              </a:rPr>
              <a:t>d</a:t>
            </a:r>
          </a:p>
        </p:txBody>
      </p:sp>
      <p:sp>
        <p:nvSpPr>
          <p:cNvPr id="69651" name="Text Box 21"/>
          <p:cNvSpPr txBox="1">
            <a:spLocks noChangeArrowheads="1"/>
          </p:cNvSpPr>
          <p:nvPr/>
        </p:nvSpPr>
        <p:spPr bwMode="auto">
          <a:xfrm>
            <a:off x="6007100" y="2971800"/>
            <a:ext cx="479425" cy="4619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>
                <a:latin typeface="Symbol" pitchFamily="-106" charset="2"/>
              </a:rPr>
              <a:t>ρ</a:t>
            </a:r>
            <a:r>
              <a:rPr lang="en-US" b="1" baseline="30000">
                <a:latin typeface="Times New Roman" pitchFamily="-106" charset="0"/>
              </a:rPr>
              <a:t>+</a:t>
            </a:r>
          </a:p>
        </p:txBody>
      </p:sp>
      <p:sp>
        <p:nvSpPr>
          <p:cNvPr id="69652" name="Text Box 22"/>
          <p:cNvSpPr txBox="1">
            <a:spLocks noChangeArrowheads="1"/>
          </p:cNvSpPr>
          <p:nvPr/>
        </p:nvSpPr>
        <p:spPr bwMode="auto">
          <a:xfrm>
            <a:off x="5675313" y="6199188"/>
            <a:ext cx="3221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-106" charset="2"/>
              <a:buNone/>
            </a:pPr>
            <a:r>
              <a:rPr lang="en-US" sz="1800">
                <a:solidFill>
                  <a:srgbClr val="0099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Goeke, Polyakov, Vdh (2001)</a:t>
            </a:r>
          </a:p>
        </p:txBody>
      </p:sp>
      <p:sp>
        <p:nvSpPr>
          <p:cNvPr id="69653" name="Text Box 23"/>
          <p:cNvSpPr txBox="1">
            <a:spLocks noChangeArrowheads="1"/>
          </p:cNvSpPr>
          <p:nvPr/>
        </p:nvSpPr>
        <p:spPr bwMode="auto">
          <a:xfrm>
            <a:off x="3103563" y="2060575"/>
            <a:ext cx="2092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solidFill>
                  <a:srgbClr val="FF0000"/>
                </a:solidFill>
                <a:latin typeface="Comic Sans MS" pitchFamily="-106" charset="0"/>
              </a:rPr>
              <a:t>Projected results</a:t>
            </a:r>
          </a:p>
        </p:txBody>
      </p:sp>
      <p:sp>
        <p:nvSpPr>
          <p:cNvPr id="69654" name="Text Box 24"/>
          <p:cNvSpPr txBox="1">
            <a:spLocks noChangeArrowheads="1"/>
          </p:cNvSpPr>
          <p:nvPr/>
        </p:nvSpPr>
        <p:spPr bwMode="auto">
          <a:xfrm>
            <a:off x="1346200" y="4673600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solidFill>
                  <a:schemeClr val="accent2"/>
                </a:solidFill>
                <a:latin typeface="Comic Sans MS" pitchFamily="-106" charset="0"/>
              </a:rPr>
              <a:t>data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12700" y="0"/>
            <a:ext cx="6769100" cy="965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endParaRPr lang="fr-FR" sz="36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152400"/>
            <a:ext cx="59640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cs typeface="+mn-cs"/>
              </a:rPr>
              <a:t>Quark Angular Momentum</a:t>
            </a:r>
            <a:endParaRPr lang="en-US" b="1" dirty="0">
              <a:latin typeface="+mn-lt"/>
              <a:cs typeface="+mn-cs"/>
            </a:endParaRPr>
          </a:p>
        </p:txBody>
      </p:sp>
      <p:sp>
        <p:nvSpPr>
          <p:cNvPr id="23557" name="Line 4"/>
          <p:cNvSpPr>
            <a:spLocks noChangeShapeType="1"/>
          </p:cNvSpPr>
          <p:nvPr/>
        </p:nvSpPr>
        <p:spPr bwMode="auto">
          <a:xfrm flipV="1">
            <a:off x="0" y="914400"/>
            <a:ext cx="9144000" cy="3492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6452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</a:rPr>
              <a:t>PacSPIN2011, Cairns, QLD, Australia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61722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800600" y="2362200"/>
            <a:ext cx="39717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→ Access to quark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	orbital angular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	momentum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2" name="Picture 13" descr="fig4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362200"/>
            <a:ext cx="38100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177910" y="6073775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angular momentum of gluons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</p:spPr>
        <p:txBody>
          <a:bodyPr/>
          <a:lstStyle/>
          <a:p>
            <a:r>
              <a:rPr lang="en-US" sz="2400" dirty="0" err="1">
                <a:solidFill>
                  <a:schemeClr val="tx1"/>
                </a:solidFill>
                <a:latin typeface="Tahoma" pitchFamily="-106" charset="0"/>
                <a:ea typeface="ＭＳ Ｐゴシック" pitchFamily="-106" charset="-128"/>
                <a:cs typeface="ＭＳ Ｐゴシック" pitchFamily="-106" charset="-128"/>
              </a:rPr>
              <a:t>TMDs</a:t>
            </a:r>
            <a:r>
              <a:rPr lang="en-US" sz="2400" dirty="0">
                <a:solidFill>
                  <a:schemeClr val="tx1"/>
                </a:solidFill>
                <a:latin typeface="Tahoma" pitchFamily="-106" charset="0"/>
                <a:ea typeface="ＭＳ Ｐゴシック" pitchFamily="-106" charset="-128"/>
                <a:cs typeface="ＭＳ Ｐゴシック" pitchFamily="-106" charset="-128"/>
              </a:rPr>
              <a:t> program @ 12 </a:t>
            </a:r>
            <a:r>
              <a:rPr lang="en-US" sz="2400" dirty="0" err="1">
                <a:solidFill>
                  <a:schemeClr val="tx1"/>
                </a:solidFill>
                <a:latin typeface="Tahoma" pitchFamily="-106" charset="0"/>
                <a:ea typeface="ＭＳ Ｐゴシック" pitchFamily="-106" charset="-128"/>
                <a:cs typeface="ＭＳ Ｐゴシック" pitchFamily="-106" charset="-128"/>
              </a:rPr>
              <a:t>GeV</a:t>
            </a:r>
            <a:r>
              <a:rPr lang="en-US" sz="2400" dirty="0">
                <a:solidFill>
                  <a:schemeClr val="tx1"/>
                </a:solidFill>
                <a:latin typeface="Tahoma" pitchFamily="-106" charset="0"/>
                <a:ea typeface="ＭＳ Ｐゴシック" pitchFamily="-106" charset="-128"/>
                <a:cs typeface="ＭＳ Ｐゴシック" pitchFamily="-106" charset="-128"/>
              </a:rPr>
              <a:t> in Hall </a:t>
            </a:r>
            <a:r>
              <a:rPr lang="en-US" sz="2400" dirty="0" smtClean="0">
                <a:solidFill>
                  <a:schemeClr val="tx1"/>
                </a:solidFill>
                <a:latin typeface="Tahoma" pitchFamily="-106" charset="0"/>
                <a:ea typeface="ＭＳ Ｐゴシック" pitchFamily="-106" charset="-128"/>
                <a:cs typeface="ＭＳ Ｐゴシック" pitchFamily="-106" charset="-128"/>
              </a:rPr>
              <a:t>B </a:t>
            </a:r>
            <a:r>
              <a:rPr lang="en-US" sz="2400" dirty="0" smtClean="0">
                <a:latin typeface="Tahoma" pitchFamily="-106" charset="0"/>
                <a:ea typeface="ＭＳ Ｐゴシック" pitchFamily="-106" charset="-128"/>
                <a:cs typeface="ＭＳ Ｐゴシック" pitchFamily="-106" charset="-128"/>
              </a:rPr>
              <a:t>and Dynamical Imaging</a:t>
            </a:r>
            <a:endParaRPr lang="en-US" sz="2400" dirty="0">
              <a:solidFill>
                <a:schemeClr val="tx1"/>
              </a:solidFill>
              <a:latin typeface="Tahom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5632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PacSPIN2011, Cairns, QLD, Australia</a:t>
            </a: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7391400" y="3733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1635125"/>
            <a:ext cx="4064000" cy="650875"/>
            <a:chOff x="624" y="816"/>
            <a:chExt cx="2560" cy="410"/>
          </a:xfrm>
        </p:grpSpPr>
        <p:sp>
          <p:nvSpPr>
            <p:cNvPr id="56346" name="Line 4"/>
            <p:cNvSpPr>
              <a:spLocks noChangeShapeType="1"/>
            </p:cNvSpPr>
            <p:nvPr/>
          </p:nvSpPr>
          <p:spPr bwMode="auto">
            <a:xfrm>
              <a:off x="2640" y="1056"/>
              <a:ext cx="5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685" name="Rectangle 5"/>
            <p:cNvSpPr>
              <a:spLocks noChangeArrowheads="1"/>
            </p:cNvSpPr>
            <p:nvPr/>
          </p:nvSpPr>
          <p:spPr bwMode="auto">
            <a:xfrm>
              <a:off x="624" y="816"/>
              <a:ext cx="2016" cy="41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ea typeface="ＭＳ Ｐゴシック" charset="-128"/>
                  <a:cs typeface="ＭＳ Ｐゴシック" charset="-128"/>
                </a:rPr>
                <a:t>E12-06-112:</a:t>
              </a:r>
              <a:r>
                <a:rPr lang="en-US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>
                  <a:solidFill>
                    <a:srgbClr val="231DFD"/>
                  </a:solidFill>
                  <a:latin typeface="Tahoma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b="1">
                  <a:latin typeface="Tahoma" charset="0"/>
                  <a:ea typeface="ＭＳ Ｐゴシック" charset="-128"/>
                  <a:cs typeface="ＭＳ Ｐゴシック" charset="-128"/>
                </a:rPr>
                <a:t>Pion</a:t>
              </a:r>
              <a:r>
                <a:rPr lang="en-US">
                  <a:latin typeface="Tahoma" charset="0"/>
                  <a:ea typeface="ＭＳ Ｐゴシック" charset="-128"/>
                  <a:cs typeface="ＭＳ Ｐゴシック" charset="-128"/>
                </a:rPr>
                <a:t> SIDIS </a:t>
              </a:r>
            </a:p>
            <a:p>
              <a:pPr>
                <a:defRPr/>
              </a:pPr>
              <a:r>
                <a:rPr lang="en-US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ea typeface="ＭＳ Ｐゴシック" charset="-128"/>
                  <a:cs typeface="ＭＳ Ｐゴシック" charset="-128"/>
                </a:rPr>
                <a:t>E12-09-008:  </a:t>
              </a:r>
              <a:r>
                <a:rPr lang="en-US" b="1">
                  <a:latin typeface="Tahoma" charset="0"/>
                  <a:ea typeface="ＭＳ Ｐゴシック" charset="-128"/>
                  <a:cs typeface="ＭＳ Ｐゴシック" charset="-128"/>
                </a:rPr>
                <a:t>Kaon</a:t>
              </a:r>
              <a:r>
                <a:rPr 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>
                  <a:latin typeface="Tahoma" charset="0"/>
                  <a:ea typeface="ＭＳ Ｐゴシック" charset="-128"/>
                  <a:cs typeface="ＭＳ Ｐゴシック" charset="-128"/>
                </a:rPr>
                <a:t>SIDIS</a:t>
              </a: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371600" y="2397125"/>
            <a:ext cx="3714750" cy="650875"/>
            <a:chOff x="864" y="1296"/>
            <a:chExt cx="2340" cy="410"/>
          </a:xfrm>
        </p:grpSpPr>
        <p:sp>
          <p:nvSpPr>
            <p:cNvPr id="56344" name="Line 7"/>
            <p:cNvSpPr>
              <a:spLocks noChangeShapeType="1"/>
            </p:cNvSpPr>
            <p:nvPr/>
          </p:nvSpPr>
          <p:spPr bwMode="auto">
            <a:xfrm>
              <a:off x="2832" y="1488"/>
              <a:ext cx="372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688" name="Rectangle 8"/>
            <p:cNvSpPr>
              <a:spLocks noChangeArrowheads="1"/>
            </p:cNvSpPr>
            <p:nvPr/>
          </p:nvSpPr>
          <p:spPr bwMode="auto">
            <a:xfrm>
              <a:off x="864" y="1296"/>
              <a:ext cx="1968" cy="410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ea typeface="ＭＳ Ｐゴシック" charset="-128"/>
                  <a:cs typeface="ＭＳ Ｐゴシック" charset="-128"/>
                </a:rPr>
                <a:t>E12-07-107:</a:t>
              </a:r>
              <a:r>
                <a:rPr lang="en-US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>
                  <a:solidFill>
                    <a:srgbClr val="231DFD"/>
                  </a:solidFill>
                  <a:latin typeface="Tahoma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b="1">
                  <a:latin typeface="Tahoma" charset="0"/>
                  <a:ea typeface="ＭＳ Ｐゴシック" charset="-128"/>
                  <a:cs typeface="ＭＳ Ｐゴシック" charset="-128"/>
                </a:rPr>
                <a:t>Pion</a:t>
              </a:r>
              <a:r>
                <a:rPr lang="en-US">
                  <a:latin typeface="Tahoma" charset="0"/>
                  <a:ea typeface="ＭＳ Ｐゴシック" charset="-128"/>
                  <a:cs typeface="ＭＳ Ｐゴシック" charset="-128"/>
                </a:rPr>
                <a:t> SIDIS </a:t>
              </a:r>
            </a:p>
            <a:p>
              <a:pPr>
                <a:defRPr/>
              </a:pPr>
              <a:r>
                <a:rPr lang="en-US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ea typeface="ＭＳ Ｐゴシック" charset="-128"/>
                  <a:cs typeface="ＭＳ Ｐゴシック" charset="-128"/>
                </a:rPr>
                <a:t>E12-09-009:  </a:t>
              </a:r>
              <a:r>
                <a:rPr lang="en-US" b="1">
                  <a:latin typeface="Tahoma" charset="0"/>
                  <a:ea typeface="ＭＳ Ｐゴシック" charset="-128"/>
                  <a:cs typeface="ＭＳ Ｐゴシック" charset="-128"/>
                </a:rPr>
                <a:t>Kaon</a:t>
              </a:r>
              <a:r>
                <a:rPr 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>
                  <a:latin typeface="Tahoma" charset="0"/>
                  <a:ea typeface="ＭＳ Ｐゴシック" charset="-128"/>
                  <a:cs typeface="ＭＳ Ｐゴシック" charset="-128"/>
                </a:rPr>
                <a:t>SIDIS</a:t>
              </a: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600200" y="3159125"/>
            <a:ext cx="3448050" cy="650875"/>
            <a:chOff x="1008" y="1776"/>
            <a:chExt cx="2172" cy="410"/>
          </a:xfrm>
        </p:grpSpPr>
        <p:sp>
          <p:nvSpPr>
            <p:cNvPr id="56342" name="Line 10"/>
            <p:cNvSpPr>
              <a:spLocks noChangeShapeType="1"/>
            </p:cNvSpPr>
            <p:nvPr/>
          </p:nvSpPr>
          <p:spPr bwMode="auto">
            <a:xfrm rot="5400000" flipV="1">
              <a:off x="3078" y="1802"/>
              <a:ext cx="0" cy="20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691" name="Rectangle 11"/>
            <p:cNvSpPr>
              <a:spLocks noChangeArrowheads="1"/>
            </p:cNvSpPr>
            <p:nvPr/>
          </p:nvSpPr>
          <p:spPr bwMode="auto">
            <a:xfrm>
              <a:off x="1008" y="1776"/>
              <a:ext cx="1968" cy="410"/>
            </a:xfrm>
            <a:prstGeom prst="rect">
              <a:avLst/>
            </a:prstGeom>
            <a:solidFill>
              <a:srgbClr val="0000FF">
                <a:alpha val="25000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ea typeface="ＭＳ Ｐゴシック" charset="-128"/>
                  <a:cs typeface="ＭＳ Ｐゴシック" charset="-128"/>
                </a:rPr>
                <a:t>LOI12-06-108:  </a:t>
              </a:r>
              <a:r>
                <a:rPr lang="en-US" b="1">
                  <a:latin typeface="Tahoma" charset="0"/>
                  <a:ea typeface="ＭＳ Ｐゴシック" charset="-128"/>
                  <a:cs typeface="ＭＳ Ｐゴシック" charset="-128"/>
                </a:rPr>
                <a:t>Pion</a:t>
              </a:r>
              <a:r>
                <a:rPr lang="en-US">
                  <a:latin typeface="Tahoma" charset="0"/>
                  <a:ea typeface="ＭＳ Ｐゴシック" charset="-128"/>
                  <a:cs typeface="ＭＳ Ｐゴシック" charset="-128"/>
                </a:rPr>
                <a:t> SIDIS</a:t>
              </a:r>
            </a:p>
            <a:p>
              <a:pPr>
                <a:defRPr/>
              </a:pPr>
              <a:r>
                <a:rPr lang="en-US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ea typeface="ＭＳ Ｐゴシック" charset="-128"/>
                  <a:cs typeface="ＭＳ Ｐゴシック" charset="-128"/>
                </a:rPr>
                <a:t>LOI12-09-004:  </a:t>
              </a:r>
              <a:r>
                <a:rPr lang="en-US" b="1">
                  <a:latin typeface="Tahoma" charset="0"/>
                  <a:ea typeface="ＭＳ Ｐゴシック" charset="-128"/>
                  <a:cs typeface="ＭＳ Ｐゴシック" charset="-128"/>
                </a:rPr>
                <a:t>Kaon</a:t>
              </a:r>
              <a:r>
                <a:rPr 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>
                  <a:latin typeface="Tahoma" charset="0"/>
                  <a:ea typeface="ＭＳ Ｐゴシック" charset="-128"/>
                  <a:cs typeface="ＭＳ Ｐゴシック" charset="-128"/>
                </a:rPr>
                <a:t>SIDIS </a:t>
              </a:r>
            </a:p>
          </p:txBody>
        </p:sp>
      </p:grpSp>
      <p:sp>
        <p:nvSpPr>
          <p:cNvPr id="56328" name="Rectangle 12"/>
          <p:cNvSpPr>
            <a:spLocks noChangeArrowheads="1"/>
          </p:cNvSpPr>
          <p:nvPr/>
        </p:nvSpPr>
        <p:spPr bwMode="auto">
          <a:xfrm>
            <a:off x="228600" y="685800"/>
            <a:ext cx="4708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/>
              <a:t>PAC approved experiments &amp; LoI</a:t>
            </a: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105400" y="1177925"/>
            <a:ext cx="3657600" cy="2514600"/>
            <a:chOff x="3312" y="480"/>
            <a:chExt cx="2304" cy="1584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3312" y="480"/>
              <a:ext cx="2304" cy="1584"/>
              <a:chOff x="3024" y="588"/>
              <a:chExt cx="2143" cy="1524"/>
            </a:xfrm>
          </p:grpSpPr>
          <p:pic>
            <p:nvPicPr>
              <p:cNvPr id="56337" name="Picture 15" descr="tabella"/>
              <p:cNvPicPr>
                <a:picLocks noChangeAspect="1" noChangeArrowheads="1"/>
              </p:cNvPicPr>
              <p:nvPr/>
            </p:nvPicPr>
            <p:blipFill>
              <a:blip r:embed="rId3"/>
              <a:srcRect l="36823" t="33746" r="37523" b="43175"/>
              <a:stretch>
                <a:fillRect/>
              </a:stretch>
            </p:blipFill>
            <p:spPr bwMode="auto">
              <a:xfrm>
                <a:off x="3024" y="588"/>
                <a:ext cx="2143" cy="15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3072" y="624"/>
                <a:ext cx="338" cy="369"/>
                <a:chOff x="4052" y="3004"/>
                <a:chExt cx="268" cy="260"/>
              </a:xfrm>
            </p:grpSpPr>
            <p:sp>
              <p:nvSpPr>
                <p:cNvPr id="56339" name="Rectangle 17"/>
                <p:cNvSpPr>
                  <a:spLocks noChangeArrowheads="1"/>
                </p:cNvSpPr>
                <p:nvPr/>
              </p:nvSpPr>
              <p:spPr bwMode="auto">
                <a:xfrm>
                  <a:off x="4052" y="3086"/>
                  <a:ext cx="154" cy="1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600"/>
                    <a:t>N</a:t>
                  </a:r>
                  <a:endParaRPr lang="en-US" sz="2400"/>
                </a:p>
              </p:txBody>
            </p:sp>
            <p:sp>
              <p:nvSpPr>
                <p:cNvPr id="56340" name="Line 18"/>
                <p:cNvSpPr>
                  <a:spLocks noChangeShapeType="1"/>
                </p:cNvSpPr>
                <p:nvPr/>
              </p:nvSpPr>
              <p:spPr bwMode="auto">
                <a:xfrm>
                  <a:off x="4128" y="3072"/>
                  <a:ext cx="192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341" name="Rectangle 19"/>
                <p:cNvSpPr>
                  <a:spLocks noChangeArrowheads="1"/>
                </p:cNvSpPr>
                <p:nvPr/>
              </p:nvSpPr>
              <p:spPr bwMode="auto">
                <a:xfrm>
                  <a:off x="4180" y="3004"/>
                  <a:ext cx="138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600"/>
                    <a:t>q</a:t>
                  </a:r>
                </a:p>
              </p:txBody>
            </p:sp>
          </p:grpSp>
        </p:grpSp>
        <p:sp>
          <p:nvSpPr>
            <p:cNvPr id="56334" name="Rectangle 20"/>
            <p:cNvSpPr>
              <a:spLocks noChangeArrowheads="1"/>
            </p:cNvSpPr>
            <p:nvPr/>
          </p:nvSpPr>
          <p:spPr bwMode="auto">
            <a:xfrm>
              <a:off x="3408" y="943"/>
              <a:ext cx="255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FF0D26"/>
                  </a:solidFill>
                </a:rPr>
                <a:t>U</a:t>
              </a:r>
              <a:endParaRPr lang="en-US" sz="2400"/>
            </a:p>
          </p:txBody>
        </p:sp>
        <p:sp>
          <p:nvSpPr>
            <p:cNvPr id="56335" name="Rectangle 21"/>
            <p:cNvSpPr>
              <a:spLocks noChangeArrowheads="1"/>
            </p:cNvSpPr>
            <p:nvPr/>
          </p:nvSpPr>
          <p:spPr bwMode="auto">
            <a:xfrm>
              <a:off x="3408" y="1327"/>
              <a:ext cx="233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91FF7D"/>
                  </a:solidFill>
                </a:rPr>
                <a:t>L</a:t>
              </a:r>
              <a:endParaRPr lang="en-US" sz="2400"/>
            </a:p>
          </p:txBody>
        </p:sp>
        <p:sp>
          <p:nvSpPr>
            <p:cNvPr id="56336" name="Rectangle 22"/>
            <p:cNvSpPr>
              <a:spLocks noChangeArrowheads="1"/>
            </p:cNvSpPr>
            <p:nvPr/>
          </p:nvSpPr>
          <p:spPr bwMode="auto">
            <a:xfrm>
              <a:off x="3408" y="1680"/>
              <a:ext cx="233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1026FE"/>
                  </a:solidFill>
                </a:rPr>
                <a:t>T</a:t>
              </a:r>
              <a:endParaRPr lang="en-US" sz="2400">
                <a:solidFill>
                  <a:srgbClr val="1026FE"/>
                </a:solidFill>
              </a:endParaRPr>
            </a:p>
          </p:txBody>
        </p:sp>
      </p:grpSp>
      <p:sp>
        <p:nvSpPr>
          <p:cNvPr id="56330" name="Rectangle 23"/>
          <p:cNvSpPr>
            <a:spLocks noChangeArrowheads="1"/>
          </p:cNvSpPr>
          <p:nvPr/>
        </p:nvSpPr>
        <p:spPr bwMode="auto">
          <a:xfrm>
            <a:off x="593725" y="3832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6331" name="Rectangle 24"/>
          <p:cNvSpPr>
            <a:spLocks noChangeArrowheads="1"/>
          </p:cNvSpPr>
          <p:nvPr/>
        </p:nvSpPr>
        <p:spPr bwMode="auto">
          <a:xfrm>
            <a:off x="304800" y="3962400"/>
            <a:ext cx="85344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92100" indent="-292100" eaLnBrk="0" hangingPunct="0">
              <a:buFont typeface="Wingdings" pitchFamily="-106" charset="2"/>
              <a:buChar char="§"/>
            </a:pPr>
            <a:r>
              <a:rPr lang="en-US" sz="2200" dirty="0">
                <a:solidFill>
                  <a:srgbClr val="2813C8"/>
                </a:solidFill>
              </a:rPr>
              <a:t>Complete program of </a:t>
            </a:r>
            <a:r>
              <a:rPr lang="en-US" sz="2200" dirty="0" err="1">
                <a:solidFill>
                  <a:srgbClr val="2813C8"/>
                </a:solidFill>
              </a:rPr>
              <a:t>TMDs</a:t>
            </a:r>
            <a:r>
              <a:rPr lang="en-US" sz="2200" dirty="0">
                <a:solidFill>
                  <a:srgbClr val="2813C8"/>
                </a:solidFill>
              </a:rPr>
              <a:t> studies for </a:t>
            </a:r>
            <a:r>
              <a:rPr lang="en-US" sz="2200" dirty="0" err="1">
                <a:solidFill>
                  <a:srgbClr val="2813C8"/>
                </a:solidFill>
              </a:rPr>
              <a:t>pions</a:t>
            </a:r>
            <a:r>
              <a:rPr lang="en-US" sz="2200" dirty="0">
                <a:solidFill>
                  <a:srgbClr val="2813C8"/>
                </a:solidFill>
              </a:rPr>
              <a:t> and </a:t>
            </a:r>
            <a:r>
              <a:rPr lang="en-US" sz="2200" dirty="0" err="1">
                <a:solidFill>
                  <a:srgbClr val="2813C8"/>
                </a:solidFill>
              </a:rPr>
              <a:t>kaons</a:t>
            </a:r>
            <a:endParaRPr lang="en-US" sz="2200" dirty="0"/>
          </a:p>
          <a:p>
            <a:pPr marL="292100" indent="-292100" eaLnBrk="0" hangingPunct="0">
              <a:lnSpc>
                <a:spcPct val="60000"/>
              </a:lnSpc>
              <a:buFont typeface="Wingdings" pitchFamily="-106" charset="2"/>
              <a:buChar char="§"/>
            </a:pPr>
            <a:endParaRPr lang="en-US" sz="2200" dirty="0"/>
          </a:p>
          <a:p>
            <a:pPr marL="292100" indent="-292100" eaLnBrk="0" hangingPunct="0">
              <a:buClr>
                <a:srgbClr val="2813C8"/>
              </a:buClr>
              <a:buFont typeface="Wingdings" pitchFamily="-106" charset="2"/>
              <a:buChar char="§"/>
            </a:pPr>
            <a:r>
              <a:rPr lang="en-US" sz="2200" dirty="0" err="1"/>
              <a:t>Kaon</a:t>
            </a:r>
            <a:r>
              <a:rPr lang="en-US" sz="2200" dirty="0"/>
              <a:t> measurements crucial for a better understanding of the </a:t>
            </a:r>
            <a:r>
              <a:rPr lang="en-US" sz="2200" dirty="0" err="1"/>
              <a:t>TMDs</a:t>
            </a:r>
            <a:r>
              <a:rPr lang="en-US" sz="2200" dirty="0"/>
              <a:t> “</a:t>
            </a:r>
            <a:r>
              <a:rPr lang="en-US" sz="2200" dirty="0" err="1"/>
              <a:t>kaon</a:t>
            </a:r>
            <a:r>
              <a:rPr lang="en-US" sz="2200" dirty="0"/>
              <a:t> puzzle”</a:t>
            </a:r>
          </a:p>
          <a:p>
            <a:pPr marL="292100" indent="-292100" eaLnBrk="0" hangingPunct="0">
              <a:lnSpc>
                <a:spcPct val="60000"/>
              </a:lnSpc>
              <a:buFont typeface="Wingdings" pitchFamily="-106" charset="2"/>
              <a:buNone/>
            </a:pPr>
            <a:r>
              <a:rPr lang="en-US" sz="2200" dirty="0"/>
              <a:t> </a:t>
            </a:r>
          </a:p>
          <a:p>
            <a:pPr marL="292100" indent="-292100" eaLnBrk="0" hangingPunct="0">
              <a:buClr>
                <a:srgbClr val="2813C8"/>
              </a:buClr>
              <a:buFont typeface="Wingdings" pitchFamily="-106" charset="2"/>
              <a:buChar char="§"/>
            </a:pPr>
            <a:r>
              <a:rPr lang="en-US" sz="2200" dirty="0" err="1"/>
              <a:t>Kaon</a:t>
            </a:r>
            <a:r>
              <a:rPr lang="en-US" sz="2200" dirty="0"/>
              <a:t> SIDIS program requires an </a:t>
            </a:r>
            <a:r>
              <a:rPr lang="en-US" sz="2200" dirty="0">
                <a:solidFill>
                  <a:srgbClr val="FF0D26"/>
                </a:solidFill>
              </a:rPr>
              <a:t>upgrade of the CLAS12</a:t>
            </a:r>
            <a:r>
              <a:rPr lang="en-US" sz="2200" dirty="0"/>
              <a:t> detector PID</a:t>
            </a:r>
            <a:r>
              <a:rPr lang="en-US" sz="2200" dirty="0" smtClean="0"/>
              <a:t>  </a:t>
            </a:r>
            <a:r>
              <a:rPr lang="en-US" sz="2200" dirty="0">
                <a:solidFill>
                  <a:srgbClr val="FF0D26"/>
                </a:solidFill>
              </a:rPr>
              <a:t>RICH detector</a:t>
            </a:r>
            <a:r>
              <a:rPr lang="en-US" sz="2200" dirty="0"/>
              <a:t> to replace </a:t>
            </a:r>
            <a:r>
              <a:rPr lang="en-US" sz="2200" dirty="0" smtClean="0"/>
              <a:t>LTCC</a:t>
            </a:r>
          </a:p>
          <a:p>
            <a:pPr marL="292100" indent="-292100" eaLnBrk="0" hangingPunct="0">
              <a:buFont typeface="Wingdings" pitchFamily="-106" charset="2"/>
              <a:buNone/>
            </a:pPr>
            <a:r>
              <a:rPr lang="en-US" sz="2200" dirty="0"/>
              <a:t>	Project under development</a:t>
            </a:r>
            <a:endParaRPr lang="en-US" sz="24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144463" y="55563"/>
            <a:ext cx="8999537" cy="896937"/>
          </a:xfrm>
          <a:solidFill>
            <a:srgbClr val="000090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FFFFFF"/>
                </a:solidFill>
                <a:latin typeface="Comic Sans MS" pitchFamily="-105" charset="0"/>
                <a:cs typeface="Comic Sans MS" pitchFamily="-105" charset="0"/>
              </a:rPr>
              <a:t>The Tools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20-24, 2011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4" name="Isosceles Triangle 3"/>
          <p:cNvSpPr/>
          <p:nvPr/>
        </p:nvSpPr>
        <p:spPr>
          <a:xfrm flipV="1">
            <a:off x="2249488" y="1933575"/>
            <a:ext cx="4387850" cy="25908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" name="Group 25"/>
          <p:cNvGrpSpPr/>
          <p:nvPr/>
        </p:nvGrpSpPr>
        <p:grpSpPr>
          <a:xfrm>
            <a:off x="2455863" y="2414588"/>
            <a:ext cx="4013200" cy="2109787"/>
            <a:chOff x="2455863" y="2414588"/>
            <a:chExt cx="4013200" cy="2109787"/>
          </a:xfrm>
        </p:grpSpPr>
        <p:cxnSp>
          <p:nvCxnSpPr>
            <p:cNvPr id="9" name="Straight Arrow Connector 8"/>
            <p:cNvCxnSpPr/>
            <p:nvPr/>
          </p:nvCxnSpPr>
          <p:spPr>
            <a:xfrm rot="16200000" flipH="1">
              <a:off x="2267744" y="2651919"/>
              <a:ext cx="2060575" cy="168433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>
              <a:off x="4592638" y="2598738"/>
              <a:ext cx="2060575" cy="1692275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803525" y="4843463"/>
            <a:ext cx="3082925" cy="1200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GPDs</a:t>
            </a: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TMDs</a:t>
            </a:r>
            <a:r>
              <a:rPr lang="en-US" dirty="0">
                <a:latin typeface="+mn-lt"/>
                <a:ea typeface="+mn-ea"/>
                <a:cs typeface="+mn-cs"/>
              </a:rPr>
              <a:t> in Nuclei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Exclusive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Semi-inclusive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Initial and final medium effects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03525" y="1236663"/>
            <a:ext cx="2917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pitchFamily="-105" charset="0"/>
              </a:rPr>
              <a:t>Inclusive</a:t>
            </a:r>
          </a:p>
          <a:p>
            <a:pPr algn="ctr"/>
            <a:r>
              <a:rPr lang="en-US" dirty="0">
                <a:latin typeface="Calibri" pitchFamily="-105" charset="0"/>
              </a:rPr>
              <a:t>Sum rules and </a:t>
            </a:r>
            <a:r>
              <a:rPr lang="en-US" dirty="0" err="1">
                <a:latin typeface="Calibri" pitchFamily="-105" charset="0"/>
              </a:rPr>
              <a:t>polarizabilities</a:t>
            </a:r>
            <a:endParaRPr lang="en-US" dirty="0">
              <a:latin typeface="Calibri" pitchFamily="-105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1112309"/>
            <a:ext cx="3558737" cy="2799761"/>
            <a:chOff x="-53985" y="563371"/>
            <a:chExt cx="3559398" cy="2798327"/>
          </a:xfrm>
        </p:grpSpPr>
        <p:sp>
          <p:nvSpPr>
            <p:cNvPr id="18455" name="TextBox 4"/>
            <p:cNvSpPr txBox="1">
              <a:spLocks noChangeArrowheads="1"/>
            </p:cNvSpPr>
            <p:nvPr/>
          </p:nvSpPr>
          <p:spPr bwMode="auto">
            <a:xfrm>
              <a:off x="-53985" y="563371"/>
              <a:ext cx="3559398" cy="39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itchFamily="-105" charset="0"/>
                </a:rPr>
                <a:t>Generalized Parton Distributions</a:t>
              </a:r>
            </a:p>
          </p:txBody>
        </p:sp>
        <p:sp>
          <p:nvSpPr>
            <p:cNvPr id="18456" name="TextBox 17"/>
            <p:cNvSpPr txBox="1">
              <a:spLocks noChangeArrowheads="1"/>
            </p:cNvSpPr>
            <p:nvPr/>
          </p:nvSpPr>
          <p:spPr bwMode="auto">
            <a:xfrm>
              <a:off x="91241" y="1300651"/>
              <a:ext cx="2364981" cy="206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FF"/>
                  </a:solidFill>
                  <a:latin typeface="Calibri" pitchFamily="-105" charset="0"/>
                </a:rPr>
                <a:t>Exclusive reactions </a:t>
              </a:r>
            </a:p>
            <a:p>
              <a:pPr algn="ctr"/>
              <a:endParaRPr lang="en-US" dirty="0">
                <a:solidFill>
                  <a:srgbClr val="FF00FF"/>
                </a:solidFill>
                <a:latin typeface="Calibri" pitchFamily="-105" charset="0"/>
              </a:endParaRPr>
            </a:p>
            <a:p>
              <a:pPr algn="ctr"/>
              <a:r>
                <a:rPr lang="en-US" dirty="0">
                  <a:solidFill>
                    <a:srgbClr val="000090"/>
                  </a:solidFill>
                  <a:latin typeface="Calibri" pitchFamily="-105" charset="0"/>
                </a:rPr>
                <a:t>Elastic form factors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  <a:latin typeface="Calibri" pitchFamily="-105" charset="0"/>
                </a:rPr>
                <a:t>Deep Virtual Compton Scattering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  <a:latin typeface="Calibri" pitchFamily="-105" charset="0"/>
                </a:rPr>
                <a:t>Deep Virtual Meson Production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237163" y="1112309"/>
            <a:ext cx="3977772" cy="1933178"/>
            <a:chOff x="5183841" y="563290"/>
            <a:chExt cx="3977118" cy="1933041"/>
          </a:xfrm>
        </p:grpSpPr>
        <p:sp>
          <p:nvSpPr>
            <p:cNvPr id="18453" name="TextBox 5"/>
            <p:cNvSpPr txBox="1">
              <a:spLocks noChangeArrowheads="1"/>
            </p:cNvSpPr>
            <p:nvPr/>
          </p:nvSpPr>
          <p:spPr bwMode="auto">
            <a:xfrm>
              <a:off x="5183841" y="563290"/>
              <a:ext cx="3977118" cy="40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itchFamily="-105" charset="0"/>
                </a:rPr>
                <a:t>Transverse Momentum Distributions</a:t>
              </a:r>
            </a:p>
          </p:txBody>
        </p:sp>
        <p:sp>
          <p:nvSpPr>
            <p:cNvPr id="18454" name="TextBox 18"/>
            <p:cNvSpPr txBox="1">
              <a:spLocks noChangeArrowheads="1"/>
            </p:cNvSpPr>
            <p:nvPr/>
          </p:nvSpPr>
          <p:spPr bwMode="auto">
            <a:xfrm>
              <a:off x="6604596" y="1265312"/>
              <a:ext cx="2485030" cy="1231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FF"/>
                  </a:solidFill>
                  <a:latin typeface="Calibri" pitchFamily="-105" charset="0"/>
                </a:rPr>
                <a:t>Semi-Inclusive DIS</a:t>
              </a:r>
            </a:p>
            <a:p>
              <a:endParaRPr lang="en-US" dirty="0">
                <a:solidFill>
                  <a:srgbClr val="FF00FF"/>
                </a:solidFill>
                <a:latin typeface="Calibri" pitchFamily="-105" charset="0"/>
              </a:endParaRPr>
            </a:p>
            <a:p>
              <a:r>
                <a:rPr lang="en-US" dirty="0">
                  <a:solidFill>
                    <a:srgbClr val="000090"/>
                  </a:solidFill>
                  <a:latin typeface="Calibri" pitchFamily="-105" charset="0"/>
                </a:rPr>
                <a:t>Distributions and </a:t>
              </a:r>
            </a:p>
            <a:p>
              <a:r>
                <a:rPr lang="en-US" dirty="0">
                  <a:solidFill>
                    <a:srgbClr val="000090"/>
                  </a:solidFill>
                  <a:latin typeface="Calibri" pitchFamily="-105" charset="0"/>
                </a:rPr>
                <a:t>Fragmentation functions</a:t>
              </a: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>
            <a:off x="2251075" y="1884363"/>
            <a:ext cx="1646238" cy="7683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237163" y="1941513"/>
            <a:ext cx="1296987" cy="7683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3983831" y="3885407"/>
            <a:ext cx="919163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693692" y="3425825"/>
            <a:ext cx="1499441" cy="646331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pitchFamily="-105" charset="0"/>
              </a:rPr>
              <a:t>Electroweak</a:t>
            </a:r>
          </a:p>
          <a:p>
            <a:pPr algn="ctr"/>
            <a:r>
              <a:rPr lang="en-US" dirty="0" smtClean="0">
                <a:latin typeface="Calibri" pitchFamily="-105" charset="0"/>
              </a:rPr>
              <a:t>Physics/probe</a:t>
            </a:r>
            <a:endParaRPr lang="en-US" dirty="0">
              <a:latin typeface="Calibri" pitchFamily="-105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771134" y="3426043"/>
            <a:ext cx="3768429" cy="646331"/>
          </a:xfrm>
          <a:prstGeom prst="rect">
            <a:avLst/>
          </a:prstGeom>
          <a:solidFill>
            <a:srgbClr val="FFDC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pitchFamily="-105" charset="0"/>
              </a:rPr>
              <a:t>Beyond the standard </a:t>
            </a:r>
            <a:endParaRPr lang="en-US" dirty="0" smtClean="0">
              <a:latin typeface="Calibri" pitchFamily="-105" charset="0"/>
            </a:endParaRPr>
          </a:p>
          <a:p>
            <a:pPr algn="ctr"/>
            <a:r>
              <a:rPr lang="en-US" dirty="0" smtClean="0">
                <a:latin typeface="Calibri" pitchFamily="-105" charset="0"/>
              </a:rPr>
              <a:t>Model/or a probe to </a:t>
            </a:r>
            <a:r>
              <a:rPr lang="en-US" dirty="0" err="1" smtClean="0">
                <a:latin typeface="Calibri" pitchFamily="-105" charset="0"/>
              </a:rPr>
              <a:t>hadronic</a:t>
            </a:r>
            <a:r>
              <a:rPr lang="en-US" dirty="0" smtClean="0">
                <a:latin typeface="Calibri" pitchFamily="-105" charset="0"/>
              </a:rPr>
              <a:t> systems</a:t>
            </a:r>
            <a:endParaRPr lang="en-US" dirty="0">
              <a:latin typeface="Calibri" pitchFamily="-105" charset="0"/>
            </a:endParaRPr>
          </a:p>
        </p:txBody>
      </p:sp>
      <p:sp>
        <p:nvSpPr>
          <p:cNvPr id="18447" name="TextBox 29"/>
          <p:cNvSpPr txBox="1">
            <a:spLocks noChangeArrowheads="1"/>
          </p:cNvSpPr>
          <p:nvPr/>
        </p:nvSpPr>
        <p:spPr bwMode="auto">
          <a:xfrm>
            <a:off x="3975791" y="2720975"/>
            <a:ext cx="9320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itchFamily="-105" charset="0"/>
              </a:rPr>
              <a:t>QCD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16200000" flipH="1" flipV="1">
            <a:off x="4152106" y="2247107"/>
            <a:ext cx="581025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85800" y="1481667"/>
            <a:ext cx="1196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05" charset="0"/>
              </a:rPr>
              <a:t>Since 1998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007225" y="1481667"/>
            <a:ext cx="1197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05" charset="0"/>
              </a:rPr>
              <a:t>Since </a:t>
            </a:r>
            <a:r>
              <a:rPr lang="en-US" dirty="0" smtClean="0">
                <a:latin typeface="Calibri" pitchFamily="-105" charset="0"/>
              </a:rPr>
              <a:t>2002</a:t>
            </a:r>
            <a:endParaRPr lang="en-US" dirty="0">
              <a:latin typeface="Calibri" pitchFamily="-105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32" grpId="0" animBg="1"/>
      <p:bldP spid="36" grpId="0" animBg="1"/>
      <p:bldP spid="34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812800"/>
          </a:xfrm>
          <a:solidFill>
            <a:srgbClr val="00009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Hall A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Transversity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Projected Data Using SOLID</a:t>
            </a:r>
            <a:endParaRPr lang="en-US" sz="3200" b="1" dirty="0">
              <a:solidFill>
                <a:srgbClr val="FFFFFF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627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>
              <a:buClr>
                <a:srgbClr val="FF00FF"/>
              </a:buClr>
              <a:buFont typeface="Wingdings" charset="2"/>
              <a:buChar char=""/>
            </a:pPr>
            <a:r>
              <a:rPr lang="en-US" sz="1800" b="1" dirty="0" smtClean="0">
                <a:solidFill>
                  <a:srgbClr val="002060"/>
                </a:solidFill>
                <a:latin typeface="Geneva"/>
                <a:cs typeface="Geneva"/>
              </a:rPr>
              <a:t>Total 1400 bins in </a:t>
            </a:r>
            <a:r>
              <a:rPr lang="en-US" sz="1800" b="1" dirty="0" err="1" smtClean="0">
                <a:solidFill>
                  <a:srgbClr val="002060"/>
                </a:solidFill>
                <a:latin typeface="Geneva"/>
                <a:cs typeface="Geneva"/>
              </a:rPr>
              <a:t>x</a:t>
            </a:r>
            <a:r>
              <a:rPr lang="en-US" sz="1800" b="1" dirty="0" smtClean="0">
                <a:solidFill>
                  <a:srgbClr val="002060"/>
                </a:solidFill>
                <a:latin typeface="Geneva"/>
                <a:cs typeface="Geneva"/>
              </a:rPr>
              <a:t>, Q</a:t>
            </a:r>
            <a:r>
              <a:rPr lang="en-US" sz="1800" b="1" baseline="30000" dirty="0" smtClean="0">
                <a:solidFill>
                  <a:srgbClr val="002060"/>
                </a:solidFill>
                <a:latin typeface="Geneva"/>
                <a:cs typeface="Geneva"/>
              </a:rPr>
              <a:t>2</a:t>
            </a:r>
            <a:r>
              <a:rPr lang="en-US" sz="1800" b="1" dirty="0" smtClean="0">
                <a:solidFill>
                  <a:srgbClr val="002060"/>
                </a:solidFill>
                <a:latin typeface="Geneva"/>
                <a:cs typeface="Geneva"/>
              </a:rPr>
              <a:t>, P</a:t>
            </a:r>
            <a:r>
              <a:rPr lang="en-US" sz="1800" b="1" baseline="-25000" dirty="0" smtClean="0">
                <a:solidFill>
                  <a:srgbClr val="002060"/>
                </a:solidFill>
                <a:latin typeface="Geneva"/>
                <a:cs typeface="Geneva"/>
              </a:rPr>
              <a:t>T</a:t>
            </a:r>
            <a:r>
              <a:rPr lang="en-US" sz="1800" b="1" dirty="0" smtClean="0">
                <a:solidFill>
                  <a:srgbClr val="002060"/>
                </a:solidFill>
                <a:latin typeface="Geneva"/>
                <a:cs typeface="Geneva"/>
              </a:rPr>
              <a:t> and </a:t>
            </a:r>
            <a:r>
              <a:rPr lang="en-US" sz="1800" b="1" dirty="0" err="1" smtClean="0">
                <a:solidFill>
                  <a:srgbClr val="002060"/>
                </a:solidFill>
                <a:latin typeface="Geneva"/>
                <a:cs typeface="Geneva"/>
              </a:rPr>
              <a:t>z</a:t>
            </a:r>
            <a:r>
              <a:rPr lang="en-US" sz="1800" b="1" dirty="0" smtClean="0">
                <a:solidFill>
                  <a:srgbClr val="002060"/>
                </a:solidFill>
                <a:latin typeface="Geneva"/>
                <a:cs typeface="Geneva"/>
              </a:rPr>
              <a:t> for 11/8.8 </a:t>
            </a:r>
            <a:r>
              <a:rPr lang="en-US" sz="1800" b="1" dirty="0" err="1" smtClean="0">
                <a:solidFill>
                  <a:srgbClr val="002060"/>
                </a:solidFill>
                <a:latin typeface="Geneva"/>
                <a:cs typeface="Geneva"/>
              </a:rPr>
              <a:t>GeV</a:t>
            </a:r>
            <a:r>
              <a:rPr lang="en-US" sz="1800" b="1" dirty="0" smtClean="0">
                <a:solidFill>
                  <a:srgbClr val="002060"/>
                </a:solidFill>
                <a:latin typeface="Geneva"/>
                <a:cs typeface="Geneva"/>
              </a:rPr>
              <a:t> beam.</a:t>
            </a:r>
          </a:p>
          <a:p>
            <a:pPr>
              <a:buClr>
                <a:srgbClr val="FF00FF"/>
              </a:buClr>
              <a:buFont typeface="Wingdings" charset="2"/>
              <a:buChar char=""/>
            </a:pPr>
            <a:r>
              <a:rPr lang="en-US" sz="1800" b="1" dirty="0" err="1" smtClean="0">
                <a:solidFill>
                  <a:srgbClr val="002060"/>
                </a:solidFill>
                <a:latin typeface="Geneva"/>
                <a:cs typeface="Geneva"/>
              </a:rPr>
              <a:t>z</a:t>
            </a:r>
            <a:r>
              <a:rPr lang="en-US" sz="1800" b="1" dirty="0" smtClean="0">
                <a:solidFill>
                  <a:srgbClr val="002060"/>
                </a:solidFill>
                <a:latin typeface="Geneva"/>
                <a:cs typeface="Geneva"/>
              </a:rPr>
              <a:t> ranges from 0.3 ~ 0.7, only </a:t>
            </a:r>
            <a:r>
              <a:rPr lang="en-US" sz="1800" b="1" dirty="0" smtClean="0">
                <a:solidFill>
                  <a:srgbClr val="FF0000"/>
                </a:solidFill>
                <a:latin typeface="Geneva"/>
                <a:cs typeface="Geneva"/>
              </a:rPr>
              <a:t>one </a:t>
            </a:r>
            <a:r>
              <a:rPr lang="en-US" sz="1800" b="1" dirty="0" err="1" smtClean="0">
                <a:solidFill>
                  <a:srgbClr val="FF0000"/>
                </a:solidFill>
                <a:latin typeface="Geneva"/>
                <a:cs typeface="Geneva"/>
              </a:rPr>
              <a:t>z</a:t>
            </a:r>
            <a:r>
              <a:rPr lang="en-US" sz="1800" b="1" dirty="0" smtClean="0">
                <a:solidFill>
                  <a:srgbClr val="FF0000"/>
                </a:solidFill>
                <a:latin typeface="Geneva"/>
                <a:cs typeface="Geneva"/>
              </a:rPr>
              <a:t> and Q</a:t>
            </a:r>
            <a:r>
              <a:rPr lang="en-US" sz="1800" b="1" baseline="30000" dirty="0" smtClean="0">
                <a:solidFill>
                  <a:srgbClr val="FF0000"/>
                </a:solidFill>
                <a:latin typeface="Geneva"/>
                <a:cs typeface="Geneva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Geneva"/>
                <a:cs typeface="Geneva"/>
              </a:rPr>
              <a:t> bin </a:t>
            </a:r>
            <a:r>
              <a:rPr lang="en-US" sz="1800" b="1" dirty="0" smtClean="0">
                <a:solidFill>
                  <a:srgbClr val="002060"/>
                </a:solidFill>
                <a:latin typeface="Geneva"/>
                <a:cs typeface="Geneva"/>
              </a:rPr>
              <a:t>of 11/8.8 </a:t>
            </a:r>
            <a:r>
              <a:rPr lang="en-US" sz="1800" b="1" dirty="0" err="1" smtClean="0">
                <a:solidFill>
                  <a:srgbClr val="002060"/>
                </a:solidFill>
                <a:latin typeface="Geneva"/>
                <a:cs typeface="Geneva"/>
              </a:rPr>
              <a:t>GeV</a:t>
            </a:r>
            <a:r>
              <a:rPr lang="en-US" sz="1800" b="1" dirty="0" smtClean="0">
                <a:solidFill>
                  <a:srgbClr val="002060"/>
                </a:solidFill>
                <a:latin typeface="Geneva"/>
                <a:cs typeface="Geneva"/>
              </a:rPr>
              <a:t> is shown here.   </a:t>
            </a:r>
            <a:r>
              <a:rPr lang="el-GR" sz="1800" b="1" dirty="0" smtClean="0">
                <a:solidFill>
                  <a:srgbClr val="002060"/>
                </a:solidFill>
                <a:latin typeface="Geneva"/>
                <a:cs typeface="Geneva"/>
              </a:rPr>
              <a:t>π</a:t>
            </a:r>
            <a:r>
              <a:rPr lang="en-US" sz="1800" b="1" baseline="30000" dirty="0" smtClean="0">
                <a:solidFill>
                  <a:srgbClr val="002060"/>
                </a:solidFill>
                <a:latin typeface="Geneva"/>
                <a:cs typeface="Geneva"/>
              </a:rPr>
              <a:t>+</a:t>
            </a:r>
            <a:r>
              <a:rPr lang="en-US" sz="1800" b="1" dirty="0" smtClean="0">
                <a:solidFill>
                  <a:srgbClr val="002060"/>
                </a:solidFill>
                <a:latin typeface="Geneva"/>
                <a:cs typeface="Geneva"/>
              </a:rPr>
              <a:t> projections are shown, similar to the </a:t>
            </a:r>
            <a:r>
              <a:rPr lang="el-GR" sz="1800" b="1" dirty="0" smtClean="0">
                <a:solidFill>
                  <a:srgbClr val="002060"/>
                </a:solidFill>
                <a:latin typeface="Geneva"/>
                <a:cs typeface="Geneva"/>
              </a:rPr>
              <a:t>π</a:t>
            </a:r>
            <a:r>
              <a:rPr lang="en-US" sz="1800" b="1" baseline="30000" dirty="0" smtClean="0">
                <a:solidFill>
                  <a:srgbClr val="002060"/>
                </a:solidFill>
                <a:latin typeface="Geneva"/>
                <a:cs typeface="Geneva"/>
              </a:rPr>
              <a:t>-</a:t>
            </a:r>
            <a:r>
              <a:rPr lang="en-US" sz="1800" b="1" dirty="0" smtClean="0">
                <a:solidFill>
                  <a:srgbClr val="002060"/>
                </a:solidFill>
                <a:latin typeface="Geneva"/>
                <a:cs typeface="Geneva"/>
              </a:rPr>
              <a:t> .</a:t>
            </a:r>
          </a:p>
          <a:p>
            <a:endParaRPr lang="en-US" sz="1800" dirty="0" smtClean="0">
              <a:latin typeface="Geneva"/>
              <a:cs typeface="Geneva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pic>
        <p:nvPicPr>
          <p:cNvPr id="26628" name="Picture 4" descr="asyjun_pip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2117725"/>
            <a:ext cx="6065838" cy="435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ext Box 12"/>
          <p:cNvSpPr txBox="1">
            <a:spLocks noChangeArrowheads="1"/>
          </p:cNvSpPr>
          <p:nvPr/>
        </p:nvSpPr>
        <p:spPr bwMode="auto">
          <a:xfrm>
            <a:off x="323850" y="639108"/>
            <a:ext cx="8640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u="sng" dirty="0"/>
              <a:t>Tool</a:t>
            </a:r>
            <a:r>
              <a:rPr lang="de-DE" dirty="0"/>
              <a:t>: </a:t>
            </a:r>
            <a:r>
              <a:rPr lang="de-DE" dirty="0" err="1">
                <a:solidFill>
                  <a:srgbClr val="FF0000"/>
                </a:solidFill>
              </a:rPr>
              <a:t>G</a:t>
            </a:r>
            <a:r>
              <a:rPr lang="de-DE" dirty="0" err="1"/>
              <a:t>eneralised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P</a:t>
            </a:r>
            <a:r>
              <a:rPr lang="de-DE" dirty="0" err="1"/>
              <a:t>arton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D</a:t>
            </a:r>
            <a:r>
              <a:rPr lang="de-DE" dirty="0" err="1"/>
              <a:t>istributions</a:t>
            </a:r>
            <a:r>
              <a:rPr lang="de-DE" dirty="0"/>
              <a:t>      </a:t>
            </a:r>
          </a:p>
        </p:txBody>
      </p:sp>
      <p:grpSp>
        <p:nvGrpSpPr>
          <p:cNvPr id="2" name="Group 21"/>
          <p:cNvGrpSpPr/>
          <p:nvPr/>
        </p:nvGrpSpPr>
        <p:grpSpPr>
          <a:xfrm>
            <a:off x="42863" y="1242805"/>
            <a:ext cx="3900487" cy="5113545"/>
            <a:chOff x="6048375" y="1700213"/>
            <a:chExt cx="3199243" cy="4544250"/>
          </a:xfrm>
        </p:grpSpPr>
        <p:pic>
          <p:nvPicPr>
            <p:cNvPr id="83974" name="Picture 2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56325" y="1700213"/>
              <a:ext cx="2765425" cy="413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82" name="Text Box 28"/>
            <p:cNvSpPr txBox="1">
              <a:spLocks noChangeArrowheads="1"/>
            </p:cNvSpPr>
            <p:nvPr/>
          </p:nvSpPr>
          <p:spPr bwMode="auto">
            <a:xfrm>
              <a:off x="6048375" y="5943600"/>
              <a:ext cx="3199243" cy="300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 dirty="0" err="1" smtClean="0"/>
                <a:t>Generalized</a:t>
              </a:r>
              <a:r>
                <a:rPr lang="de-DE" sz="1600" dirty="0" smtClean="0"/>
                <a:t> </a:t>
              </a:r>
              <a:r>
                <a:rPr lang="de-DE" sz="1600" dirty="0" err="1"/>
                <a:t>description</a:t>
              </a:r>
              <a:r>
                <a:rPr lang="de-DE" sz="1600" dirty="0"/>
                <a:t> in 2+ 1 </a:t>
              </a:r>
              <a:r>
                <a:rPr lang="de-DE" sz="1600" dirty="0" err="1"/>
                <a:t>dimensions</a:t>
              </a:r>
              <a:endParaRPr lang="de-DE" sz="1600" dirty="0"/>
            </a:p>
          </p:txBody>
        </p:sp>
      </p:grpSp>
      <p:sp>
        <p:nvSpPr>
          <p:cNvPr id="24" name="Subtitle 23"/>
          <p:cNvSpPr>
            <a:spLocks noGrp="1"/>
          </p:cNvSpPr>
          <p:nvPr>
            <p:ph type="subTitle" idx="1"/>
          </p:nvPr>
        </p:nvSpPr>
        <p:spPr>
          <a:xfrm>
            <a:off x="3744913" y="1409700"/>
            <a:ext cx="4941887" cy="348476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Valence quark imaging of the nucleon is one goal of </a:t>
            </a:r>
            <a:r>
              <a:rPr lang="en-US" sz="2400" dirty="0" err="1" smtClean="0">
                <a:solidFill>
                  <a:srgbClr val="000090"/>
                </a:solidFill>
              </a:rPr>
              <a:t>JLab</a:t>
            </a:r>
            <a:r>
              <a:rPr lang="en-US" sz="2400" dirty="0" smtClean="0">
                <a:solidFill>
                  <a:srgbClr val="000090"/>
                </a:solidFill>
              </a:rPr>
              <a:t> at 12 </a:t>
            </a:r>
            <a:r>
              <a:rPr lang="en-US" sz="2400" dirty="0" err="1" smtClean="0">
                <a:solidFill>
                  <a:srgbClr val="000090"/>
                </a:solidFill>
              </a:rPr>
              <a:t>GeV</a:t>
            </a:r>
            <a:r>
              <a:rPr lang="en-US" sz="2400" dirty="0" smtClean="0">
                <a:solidFill>
                  <a:srgbClr val="000090"/>
                </a:solidFill>
              </a:rPr>
              <a:t>.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pPr algn="l">
              <a:buClr>
                <a:srgbClr val="FF00FF"/>
              </a:buClr>
              <a:buFont typeface="Wingdings" charset="2"/>
              <a:buChar char=""/>
            </a:pPr>
            <a:r>
              <a:rPr lang="en-US" sz="2400" dirty="0" smtClean="0">
                <a:solidFill>
                  <a:srgbClr val="000090"/>
                </a:solidFill>
              </a:rPr>
              <a:t> Gluon imaging is still missing</a:t>
            </a:r>
          </a:p>
          <a:p>
            <a:pPr algn="l">
              <a:buClr>
                <a:srgbClr val="FF00FF"/>
              </a:buClr>
              <a:buFont typeface="Wingdings" charset="2"/>
              <a:buChar char=""/>
            </a:pPr>
            <a:endParaRPr lang="en-US" sz="2400" dirty="0" smtClean="0">
              <a:solidFill>
                <a:srgbClr val="000090"/>
              </a:solidFill>
            </a:endParaRPr>
          </a:p>
          <a:p>
            <a:pPr algn="l">
              <a:buClr>
                <a:srgbClr val="FF00FF"/>
              </a:buClr>
              <a:buFont typeface="Wingdings" charset="2"/>
              <a:buChar char=""/>
            </a:pPr>
            <a:r>
              <a:rPr lang="en-US" sz="2400" dirty="0" smtClean="0">
                <a:solidFill>
                  <a:srgbClr val="000090"/>
                </a:solidFill>
              </a:rPr>
              <a:t>Sea Quarks imaging is also missing</a:t>
            </a:r>
          </a:p>
          <a:p>
            <a:pPr>
              <a:buClr>
                <a:srgbClr val="FF00FF"/>
              </a:buClr>
              <a:buFont typeface="Wingdings" charset="2"/>
              <a:buChar char=""/>
            </a:pPr>
            <a:endParaRPr lang="en-US" sz="2400" dirty="0" smtClean="0">
              <a:solidFill>
                <a:srgbClr val="000090"/>
              </a:solidFill>
            </a:endParaRPr>
          </a:p>
          <a:p>
            <a:pPr algn="l">
              <a:buClr>
                <a:srgbClr val="FF00FF"/>
              </a:buClr>
              <a:buFont typeface="Wingdings" charset="2"/>
              <a:buChar char=""/>
            </a:pPr>
            <a:r>
              <a:rPr lang="en-US" sz="2400" dirty="0" smtClean="0">
                <a:solidFill>
                  <a:srgbClr val="000090"/>
                </a:solidFill>
              </a:rPr>
              <a:t> Total Spin of the nucleon in terms of all of its constituents.</a:t>
            </a:r>
          </a:p>
          <a:p>
            <a:pPr>
              <a:buFont typeface="Arial"/>
              <a:buChar char="•"/>
            </a:pP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84213" y="115888"/>
            <a:ext cx="7488237" cy="523220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>
                <a:solidFill>
                  <a:srgbClr val="FFFFFF"/>
                </a:solidFill>
              </a:rPr>
              <a:t>3-D </a:t>
            </a:r>
            <a:r>
              <a:rPr lang="de-DE" sz="2800" dirty="0" err="1" smtClean="0">
                <a:solidFill>
                  <a:srgbClr val="FFFFFF"/>
                </a:solidFill>
              </a:rPr>
              <a:t>quark</a:t>
            </a:r>
            <a:r>
              <a:rPr lang="de-DE" sz="2800" dirty="0" smtClean="0">
                <a:solidFill>
                  <a:srgbClr val="FFFFFF"/>
                </a:solidFill>
              </a:rPr>
              <a:t> </a:t>
            </a:r>
            <a:r>
              <a:rPr lang="de-DE" sz="2800" dirty="0" err="1" smtClean="0">
                <a:solidFill>
                  <a:srgbClr val="FFFFFF"/>
                </a:solidFill>
              </a:rPr>
              <a:t>imaging</a:t>
            </a:r>
            <a:r>
              <a:rPr lang="de-DE" sz="2800" dirty="0" smtClean="0">
                <a:solidFill>
                  <a:srgbClr val="FFFFFF"/>
                </a:solidFill>
              </a:rPr>
              <a:t> of </a:t>
            </a:r>
            <a:r>
              <a:rPr lang="de-DE" sz="2800" dirty="0" err="1" smtClean="0">
                <a:solidFill>
                  <a:srgbClr val="FFFFFF"/>
                </a:solidFill>
              </a:rPr>
              <a:t>the</a:t>
            </a:r>
            <a:r>
              <a:rPr lang="de-DE" sz="2800" dirty="0" smtClean="0">
                <a:solidFill>
                  <a:srgbClr val="FFFFFF"/>
                </a:solidFill>
              </a:rPr>
              <a:t> </a:t>
            </a:r>
            <a:r>
              <a:rPr lang="de-DE" sz="2800" dirty="0" err="1" smtClean="0">
                <a:solidFill>
                  <a:srgbClr val="FFFFFF"/>
                </a:solidFill>
              </a:rPr>
              <a:t>nucleon</a:t>
            </a:r>
            <a:r>
              <a:rPr lang="de-DE" sz="2800" dirty="0" smtClean="0">
                <a:solidFill>
                  <a:srgbClr val="FFFFFF"/>
                </a:solidFill>
              </a:rPr>
              <a:t>; </a:t>
            </a:r>
            <a:r>
              <a:rPr lang="de-DE" sz="2800" dirty="0" err="1" smtClean="0">
                <a:solidFill>
                  <a:srgbClr val="FFFFFF"/>
                </a:solidFill>
              </a:rPr>
              <a:t>What‘s</a:t>
            </a:r>
            <a:r>
              <a:rPr lang="de-DE" sz="2800" dirty="0" smtClean="0">
                <a:solidFill>
                  <a:srgbClr val="FFFFFF"/>
                </a:solidFill>
              </a:rPr>
              <a:t> </a:t>
            </a:r>
            <a:r>
              <a:rPr lang="de-DE" sz="2800" dirty="0" err="1" smtClean="0">
                <a:solidFill>
                  <a:srgbClr val="FFFFFF"/>
                </a:solidFill>
              </a:rPr>
              <a:t>missing</a:t>
            </a:r>
            <a:r>
              <a:rPr lang="de-DE" sz="2800" dirty="0" smtClean="0">
                <a:solidFill>
                  <a:srgbClr val="FFFFFF"/>
                </a:solidFill>
              </a:rPr>
              <a:t> </a:t>
            </a:r>
            <a:endParaRPr lang="de-DE" sz="2800" dirty="0">
              <a:solidFill>
                <a:srgbClr val="FFFFFF"/>
              </a:solidFill>
            </a:endParaRPr>
          </a:p>
        </p:txBody>
      </p:sp>
      <p:pic>
        <p:nvPicPr>
          <p:cNvPr id="12" name="Picture 11" descr="cerndesy1_4-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987" y="4894460"/>
            <a:ext cx="1624013" cy="1827015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MOnt_EIC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6245225" y="3365500"/>
            <a:ext cx="2898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Luminosity~ few 10</a:t>
            </a:r>
            <a:r>
              <a:rPr lang="en-US" baseline="30000">
                <a:latin typeface="Calibri" charset="0"/>
              </a:rPr>
              <a:t>34</a:t>
            </a:r>
            <a:r>
              <a:rPr lang="en-US">
                <a:latin typeface="Calibri" charset="0"/>
              </a:rPr>
              <a:t> cm</a:t>
            </a:r>
            <a:r>
              <a:rPr lang="en-US" baseline="30000">
                <a:latin typeface="Calibri" charset="0"/>
              </a:rPr>
              <a:t>-1</a:t>
            </a:r>
            <a:r>
              <a:rPr lang="en-US">
                <a:latin typeface="Calibri" charset="0"/>
              </a:rPr>
              <a:t>s</a:t>
            </a:r>
            <a:r>
              <a:rPr lang="en-US" baseline="30000">
                <a:latin typeface="Calibri" charset="0"/>
              </a:rPr>
              <a:t>-1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20-24,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08000" y="101600"/>
            <a:ext cx="8521700" cy="609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Comic Sans MS" pitchFamily="-105" charset="0"/>
                <a:ea typeface="+mj-ea"/>
              </a:rPr>
              <a:t>EIC Kinematic Coverage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2667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June 20-24, 2011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1039813" y="6492875"/>
            <a:ext cx="7419975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PacSPIN2011, Cairns, QLD, Australia</a:t>
            </a:r>
            <a:endParaRPr lang="en-US" dirty="0"/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8001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1993900" y="2716213"/>
            <a:ext cx="2378075" cy="185578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24581" name="Picture 6" descr="kinem_eic_inc.jpg"/>
          <p:cNvPicPr>
            <a:picLocks noChangeAspect="1"/>
          </p:cNvPicPr>
          <p:nvPr/>
        </p:nvPicPr>
        <p:blipFill>
          <a:blip r:embed="rId3"/>
          <a:srcRect t="8109" r="8109" b="1350"/>
          <a:stretch>
            <a:fillRect/>
          </a:stretch>
        </p:blipFill>
        <p:spPr bwMode="auto">
          <a:xfrm>
            <a:off x="4749800" y="711200"/>
            <a:ext cx="4394200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13"/>
          <p:cNvSpPr txBox="1">
            <a:spLocks noChangeArrowheads="1"/>
          </p:cNvSpPr>
          <p:nvPr/>
        </p:nvSpPr>
        <p:spPr bwMode="auto">
          <a:xfrm>
            <a:off x="1333500" y="5143500"/>
            <a:ext cx="184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9900"/>
                </a:solidFill>
                <a:latin typeface="Calibri" charset="0"/>
              </a:rPr>
              <a:t>ep mEIC: 11+60</a:t>
            </a:r>
          </a:p>
        </p:txBody>
      </p:sp>
      <p:sp>
        <p:nvSpPr>
          <p:cNvPr id="24583" name="TextBox 14"/>
          <p:cNvSpPr txBox="1">
            <a:spLocks noChangeArrowheads="1"/>
          </p:cNvSpPr>
          <p:nvPr/>
        </p:nvSpPr>
        <p:spPr bwMode="auto">
          <a:xfrm>
            <a:off x="5143500" y="5018088"/>
            <a:ext cx="3886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eA mEIC: </a:t>
            </a:r>
            <a:r>
              <a:rPr lang="en-US">
                <a:solidFill>
                  <a:srgbClr val="00B0F0"/>
                </a:solidFill>
                <a:latin typeface="Calibri" charset="0"/>
              </a:rPr>
              <a:t>3+30</a:t>
            </a:r>
            <a:r>
              <a:rPr lang="en-US">
                <a:latin typeface="Calibri" charset="0"/>
              </a:rPr>
              <a:t>/</a:t>
            </a:r>
            <a:r>
              <a:rPr lang="en-US">
                <a:solidFill>
                  <a:srgbClr val="C00000"/>
                </a:solidFill>
                <a:latin typeface="Calibri" charset="0"/>
              </a:rPr>
              <a:t>11+30</a:t>
            </a:r>
            <a:r>
              <a:rPr lang="en-US">
                <a:latin typeface="Calibri" charset="0"/>
              </a:rPr>
              <a:t> (0.04&lt;y&lt;0.6)</a:t>
            </a:r>
          </a:p>
          <a:p>
            <a:r>
              <a:rPr lang="en-US">
                <a:latin typeface="Calibri" charset="0"/>
              </a:rPr>
              <a:t>eA eLIC: </a:t>
            </a:r>
            <a:r>
              <a:rPr lang="en-US">
                <a:solidFill>
                  <a:srgbClr val="009900"/>
                </a:solidFill>
                <a:latin typeface="Calibri" charset="0"/>
              </a:rPr>
              <a:t>11+120 </a:t>
            </a:r>
            <a:r>
              <a:rPr lang="en-US">
                <a:latin typeface="Calibri" charset="0"/>
              </a:rPr>
              <a:t>(y=0.6)</a:t>
            </a:r>
          </a:p>
        </p:txBody>
      </p:sp>
      <p:sp>
        <p:nvSpPr>
          <p:cNvPr id="17418" name="TextBox 9"/>
          <p:cNvSpPr txBox="1">
            <a:spLocks noChangeArrowheads="1"/>
          </p:cNvSpPr>
          <p:nvPr/>
        </p:nvSpPr>
        <p:spPr bwMode="auto">
          <a:xfrm>
            <a:off x="1638300" y="5854700"/>
            <a:ext cx="5880100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C00000"/>
                </a:solidFill>
                <a:latin typeface="Comic Sans MS" pitchFamily="-105" charset="0"/>
                <a:ea typeface="ＭＳ Ｐゴシック" pitchFamily="-105" charset="-128"/>
                <a:cs typeface="ＭＳ Ｐゴシック" pitchFamily="-105" charset="-128"/>
              </a:rPr>
              <a:t>EIC connects JLab and HERA kinematic region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08000" y="3762375"/>
            <a:ext cx="3863975" cy="15875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05903"/>
            <a:ext cx="8229600" cy="783695"/>
          </a:xfrm>
          <a:solidFill>
            <a:srgbClr val="000090"/>
          </a:solidFill>
        </p:spPr>
        <p:txBody>
          <a:bodyPr/>
          <a:lstStyle/>
          <a:p>
            <a:r>
              <a:rPr lang="en-US" sz="3200" dirty="0">
                <a:solidFill>
                  <a:srgbClr val="FFFFFF"/>
                </a:solidFill>
                <a:latin typeface="Times"/>
                <a:ea typeface="+mn-ea" charset="0"/>
                <a:cs typeface="Times"/>
              </a:rPr>
              <a:t>Gluon Imaging with exclusive processes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322571" name="Rectangle 11"/>
          <p:cNvSpPr>
            <a:spLocks noChangeArrowheads="1"/>
          </p:cNvSpPr>
          <p:nvPr/>
        </p:nvSpPr>
        <p:spPr bwMode="auto">
          <a:xfrm>
            <a:off x="152400" y="989598"/>
            <a:ext cx="75969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Comic Sans MS" pitchFamily="-106" charset="0"/>
                <a:ea typeface="+mn-ea" charset="0"/>
                <a:cs typeface="+mn-cs" charset="0"/>
              </a:rPr>
              <a:t>Goal: Transverse gluon imaging of nucleon over wide range of </a:t>
            </a:r>
            <a:r>
              <a:rPr lang="en-US" sz="1600" dirty="0" err="1">
                <a:solidFill>
                  <a:srgbClr val="00B050"/>
                </a:solidFill>
                <a:latin typeface="Comic Sans MS" pitchFamily="-106" charset="0"/>
                <a:ea typeface="+mn-ea" charset="0"/>
                <a:cs typeface="+mn-cs" charset="0"/>
              </a:rPr>
              <a:t>x</a:t>
            </a:r>
            <a:r>
              <a:rPr lang="en-US" sz="1600" dirty="0">
                <a:solidFill>
                  <a:srgbClr val="00B050"/>
                </a:solidFill>
                <a:latin typeface="Comic Sans MS" pitchFamily="-106" charset="0"/>
                <a:ea typeface="+mn-ea" charset="0"/>
                <a:cs typeface="+mn-cs" charset="0"/>
              </a:rPr>
              <a:t>: 0.001 &lt; </a:t>
            </a:r>
            <a:r>
              <a:rPr lang="en-US" sz="1600" dirty="0" err="1">
                <a:solidFill>
                  <a:srgbClr val="00B050"/>
                </a:solidFill>
                <a:latin typeface="Comic Sans MS" pitchFamily="-106" charset="0"/>
                <a:ea typeface="+mn-ea" charset="0"/>
                <a:cs typeface="+mn-cs" charset="0"/>
              </a:rPr>
              <a:t>x</a:t>
            </a:r>
            <a:r>
              <a:rPr lang="en-US" sz="1600" dirty="0">
                <a:solidFill>
                  <a:srgbClr val="00B050"/>
                </a:solidFill>
                <a:latin typeface="Comic Sans MS" pitchFamily="-106" charset="0"/>
                <a:ea typeface="+mn-ea" charset="0"/>
                <a:cs typeface="+mn-cs" charset="0"/>
              </a:rPr>
              <a:t> &lt; 0.1</a:t>
            </a:r>
            <a:endParaRPr lang="en-US" sz="1600" dirty="0">
              <a:ea typeface="+mn-ea" charset="0"/>
              <a:cs typeface="+mn-cs" charset="0"/>
            </a:endParaRPr>
          </a:p>
        </p:txBody>
      </p:sp>
      <p:pic>
        <p:nvPicPr>
          <p:cNvPr id="322578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371600"/>
            <a:ext cx="32004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2580" name="Rectangle 20"/>
          <p:cNvSpPr>
            <a:spLocks noChangeArrowheads="1"/>
          </p:cNvSpPr>
          <p:nvPr/>
        </p:nvSpPr>
        <p:spPr bwMode="auto">
          <a:xfrm>
            <a:off x="4495800" y="1548468"/>
            <a:ext cx="4408488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omic Sans MS" pitchFamily="-106" charset="0"/>
                <a:ea typeface="+mn-ea" charset="0"/>
                <a:cs typeface="+mn-cs" charset="0"/>
              </a:rPr>
              <a:t>Two-gluon exchange dominant for J</a:t>
            </a:r>
            <a:r>
              <a:rPr lang="en-US" sz="1600" dirty="0" smtClean="0">
                <a:latin typeface="Comic Sans MS" pitchFamily="-106" charset="0"/>
                <a:ea typeface="+mn-ea" charset="0"/>
                <a:cs typeface="+mn-cs" charset="0"/>
              </a:rPr>
              <a:t>/</a:t>
            </a:r>
            <a:r>
              <a:rPr lang="en-US" sz="1600" dirty="0" smtClean="0">
                <a:latin typeface="Symbol" pitchFamily="-106" charset="2"/>
                <a:ea typeface="+mn-ea" charset="0"/>
                <a:cs typeface="+mn-cs" charset="0"/>
              </a:rPr>
              <a:t>ψ</a:t>
            </a:r>
            <a:r>
              <a:rPr lang="en-US" sz="1600" dirty="0" smtClean="0">
                <a:latin typeface="Comic Sans MS" pitchFamily="-106" charset="0"/>
                <a:ea typeface="+mn-ea" charset="0"/>
                <a:cs typeface="+mn-cs" charset="0"/>
              </a:rPr>
              <a:t>,</a:t>
            </a:r>
            <a:r>
              <a:rPr lang="en-US" sz="1600" dirty="0" smtClean="0">
                <a:latin typeface="Lucida Grande"/>
                <a:ea typeface="Lucida Grande"/>
                <a:cs typeface="Lucida Grande"/>
              </a:rPr>
              <a:t>φ</a:t>
            </a:r>
            <a:r>
              <a:rPr lang="en-US" sz="1600" dirty="0" smtClean="0">
                <a:latin typeface="Comic Sans MS" pitchFamily="-106" charset="0"/>
                <a:ea typeface="+mn-ea" charset="0"/>
                <a:cs typeface="+mn-cs" charset="0"/>
              </a:rPr>
              <a:t>, </a:t>
            </a:r>
            <a:r>
              <a:rPr lang="en-US" sz="1600" dirty="0" err="1" smtClean="0">
                <a:latin typeface="Symbol" pitchFamily="-106" charset="2"/>
                <a:ea typeface="+mn-ea" charset="0"/>
                <a:cs typeface="+mn-cs" charset="0"/>
              </a:rPr>
              <a:t>ρ</a:t>
            </a:r>
            <a:r>
              <a:rPr lang="en-US" sz="1600" dirty="0" smtClean="0">
                <a:latin typeface="Comic Sans MS" pitchFamily="-106" charset="0"/>
                <a:ea typeface="+mn-ea" charset="0"/>
                <a:cs typeface="+mn-cs" charset="0"/>
              </a:rPr>
              <a:t> </a:t>
            </a:r>
            <a:r>
              <a:rPr lang="en-US" sz="1600" dirty="0">
                <a:latin typeface="Comic Sans MS" pitchFamily="-106" charset="0"/>
                <a:ea typeface="+mn-ea" charset="0"/>
                <a:cs typeface="+mn-cs" charset="0"/>
              </a:rPr>
              <a:t>production at large energies </a:t>
            </a:r>
            <a:r>
              <a:rPr lang="en-US" sz="1600" dirty="0" err="1">
                <a:latin typeface="Comic Sans MS" pitchFamily="-106" charset="0"/>
                <a:ea typeface="+mn-ea" charset="0"/>
                <a:cs typeface="+mn-cs" charset="0"/>
                <a:sym typeface="Wingdings" pitchFamily="-106" charset="2"/>
              </a:rPr>
              <a:t></a:t>
            </a:r>
            <a:r>
              <a:rPr lang="en-US" sz="1600" dirty="0">
                <a:latin typeface="Comic Sans MS" pitchFamily="-106" charset="0"/>
                <a:ea typeface="+mn-ea" charset="0"/>
                <a:cs typeface="+mn-cs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omic Sans MS" pitchFamily="-106" charset="0"/>
                <a:ea typeface="+mn-ea" charset="0"/>
                <a:cs typeface="+mn-cs" charset="0"/>
                <a:sym typeface="Wingdings" pitchFamily="-106" charset="2"/>
              </a:rPr>
              <a:t>sensitive to gluon distribution squared!</a:t>
            </a:r>
          </a:p>
          <a:p>
            <a:pPr eaLnBrk="0" hangingPunct="0"/>
            <a:endParaRPr lang="en-US" sz="1400" dirty="0">
              <a:latin typeface="Comic Sans MS" pitchFamily="-106" charset="0"/>
              <a:ea typeface="+mn-ea" charset="0"/>
              <a:cs typeface="+mn-cs" charset="0"/>
              <a:sym typeface="Wingdings" pitchFamily="-106" charset="2"/>
            </a:endParaRPr>
          </a:p>
        </p:txBody>
      </p:sp>
      <p:sp>
        <p:nvSpPr>
          <p:cNvPr id="322582" name="Rectangle 22"/>
          <p:cNvSpPr>
            <a:spLocks noChangeArrowheads="1"/>
          </p:cNvSpPr>
          <p:nvPr/>
        </p:nvSpPr>
        <p:spPr bwMode="auto">
          <a:xfrm>
            <a:off x="4495800" y="2438400"/>
            <a:ext cx="3657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omic Sans MS" pitchFamily="-106" charset="0"/>
                <a:ea typeface="+mn-ea" charset="0"/>
                <a:cs typeface="+mn-cs" charset="0"/>
              </a:rPr>
              <a:t>LO factorization  ~ color dipole picture </a:t>
            </a:r>
            <a:r>
              <a:rPr lang="en-US" sz="1400" dirty="0" err="1">
                <a:latin typeface="Comic Sans MS" pitchFamily="-106" charset="0"/>
                <a:ea typeface="+mn-ea" charset="0"/>
                <a:cs typeface="+mn-cs" charset="0"/>
                <a:sym typeface="Wingdings" pitchFamily="-106" charset="2"/>
              </a:rPr>
              <a:t></a:t>
            </a:r>
            <a:r>
              <a:rPr lang="en-US" sz="1400" dirty="0">
                <a:latin typeface="Comic Sans MS" pitchFamily="-106" charset="0"/>
                <a:ea typeface="+mn-ea" charset="0"/>
                <a:cs typeface="+mn-cs" charset="0"/>
              </a:rPr>
              <a:t> </a:t>
            </a:r>
            <a:r>
              <a:rPr lang="en-US" sz="1400" dirty="0">
                <a:latin typeface="Comic Sans MS" pitchFamily="-106" charset="0"/>
                <a:ea typeface="+mn-ea" charset="0"/>
                <a:cs typeface="+mn-cs" charset="0"/>
                <a:sym typeface="Wingdings" pitchFamily="-106" charset="2"/>
              </a:rPr>
              <a:t>access to gluon spatial distribution in nuclei</a:t>
            </a:r>
          </a:p>
        </p:txBody>
      </p:sp>
      <p:pic>
        <p:nvPicPr>
          <p:cNvPr id="322583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352799"/>
            <a:ext cx="4038600" cy="324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2585" name="Rectangle 25"/>
          <p:cNvSpPr>
            <a:spLocks noChangeArrowheads="1"/>
          </p:cNvSpPr>
          <p:nvPr/>
        </p:nvSpPr>
        <p:spPr bwMode="auto">
          <a:xfrm>
            <a:off x="152400" y="3048000"/>
            <a:ext cx="2409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omic Sans MS" pitchFamily="-106" charset="0"/>
                <a:ea typeface="+mn-ea" charset="0"/>
                <a:cs typeface="+mn-cs" charset="0"/>
              </a:rPr>
              <a:t>Fit with </a:t>
            </a:r>
            <a:r>
              <a:rPr lang="en-US" dirty="0" err="1" smtClean="0">
                <a:latin typeface="Comic Sans MS" pitchFamily="-106" charset="0"/>
                <a:ea typeface="+mn-ea" charset="0"/>
                <a:cs typeface="+mn-cs" charset="0"/>
              </a:rPr>
              <a:t>d</a:t>
            </a:r>
            <a:r>
              <a:rPr lang="en-US" dirty="0" err="1" smtClean="0">
                <a:latin typeface="Symbol" pitchFamily="-106" charset="2"/>
                <a:ea typeface="+mn-ea" charset="0"/>
                <a:cs typeface="+mn-cs" charset="0"/>
              </a:rPr>
              <a:t>σ</a:t>
            </a:r>
            <a:r>
              <a:rPr lang="en-US" dirty="0" err="1" smtClean="0">
                <a:latin typeface="Comic Sans MS" pitchFamily="-106" charset="0"/>
                <a:ea typeface="+mn-ea" charset="0"/>
                <a:cs typeface="+mn-cs" charset="0"/>
              </a:rPr>
              <a:t>/</a:t>
            </a:r>
            <a:r>
              <a:rPr lang="en-US" dirty="0" err="1">
                <a:latin typeface="Comic Sans MS" pitchFamily="-106" charset="0"/>
                <a:ea typeface="+mn-ea" charset="0"/>
                <a:cs typeface="+mn-cs" charset="0"/>
              </a:rPr>
              <a:t>dt</a:t>
            </a:r>
            <a:r>
              <a:rPr lang="en-US" dirty="0">
                <a:latin typeface="Comic Sans MS" pitchFamily="-106" charset="0"/>
                <a:ea typeface="+mn-ea" charset="0"/>
                <a:cs typeface="+mn-cs" charset="0"/>
              </a:rPr>
              <a:t> = </a:t>
            </a:r>
            <a:r>
              <a:rPr lang="en-US" dirty="0" err="1">
                <a:latin typeface="Comic Sans MS" pitchFamily="-106" charset="0"/>
                <a:ea typeface="+mn-ea" charset="0"/>
                <a:cs typeface="+mn-cs" charset="0"/>
              </a:rPr>
              <a:t>e</a:t>
            </a:r>
            <a:r>
              <a:rPr lang="en-US" sz="2400" baseline="30000" dirty="0">
                <a:latin typeface="Comic Sans MS" pitchFamily="-106" charset="0"/>
                <a:ea typeface="+mn-ea" charset="0"/>
                <a:cs typeface="+mn-cs" charset="0"/>
              </a:rPr>
              <a:t>-Bt</a:t>
            </a:r>
          </a:p>
        </p:txBody>
      </p:sp>
      <p:sp>
        <p:nvSpPr>
          <p:cNvPr id="322587" name="Rectangle 27"/>
          <p:cNvSpPr>
            <a:spLocks noChangeArrowheads="1"/>
          </p:cNvSpPr>
          <p:nvPr/>
        </p:nvSpPr>
        <p:spPr bwMode="auto">
          <a:xfrm>
            <a:off x="4495800" y="3467596"/>
            <a:ext cx="4408488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omic Sans MS" pitchFamily="-106" charset="0"/>
                <a:ea typeface="+mn-ea" charset="0"/>
                <a:cs typeface="+mn-cs" charset="0"/>
              </a:rPr>
              <a:t>Measurements at DESY of diffractive channels  (</a:t>
            </a:r>
            <a:r>
              <a:rPr lang="en-US" sz="2000" dirty="0">
                <a:latin typeface="Comic Sans MS" pitchFamily="-106" charset="0"/>
                <a:ea typeface="+mn-ea" charset="0"/>
                <a:cs typeface="+mn-cs" charset="0"/>
              </a:rPr>
              <a:t>J</a:t>
            </a:r>
            <a:r>
              <a:rPr lang="en-US" sz="2000" dirty="0" smtClean="0">
                <a:latin typeface="Comic Sans MS" pitchFamily="-106" charset="0"/>
                <a:ea typeface="+mn-ea" charset="0"/>
                <a:cs typeface="+mn-cs" charset="0"/>
              </a:rPr>
              <a:t>/</a:t>
            </a:r>
            <a:r>
              <a:rPr lang="en-US" sz="2000" dirty="0" smtClean="0">
                <a:latin typeface="Symbol" pitchFamily="-106" charset="2"/>
                <a:ea typeface="+mn-ea" charset="0"/>
                <a:cs typeface="+mn-cs" charset="0"/>
              </a:rPr>
              <a:t>ψ</a:t>
            </a:r>
            <a:r>
              <a:rPr lang="en-US" sz="2000" dirty="0" smtClean="0">
                <a:latin typeface="Comic Sans MS" pitchFamily="-106" charset="0"/>
                <a:ea typeface="+mn-ea" charset="0"/>
                <a:cs typeface="+mn-cs" charset="0"/>
              </a:rPr>
              <a:t>, </a:t>
            </a:r>
            <a:r>
              <a:rPr lang="en-US" sz="2000" dirty="0" err="1" smtClean="0">
                <a:latin typeface="Symbol" pitchFamily="-106" charset="2"/>
                <a:ea typeface="+mn-ea" charset="0"/>
                <a:cs typeface="+mn-cs" charset="0"/>
              </a:rPr>
              <a:t>φ</a:t>
            </a:r>
            <a:r>
              <a:rPr lang="en-US" sz="2000" dirty="0" smtClean="0">
                <a:latin typeface="Comic Sans MS" pitchFamily="-106" charset="0"/>
                <a:ea typeface="+mn-ea" charset="0"/>
                <a:cs typeface="+mn-cs" charset="0"/>
              </a:rPr>
              <a:t>, </a:t>
            </a:r>
            <a:r>
              <a:rPr lang="en-US" sz="2000" dirty="0" err="1" smtClean="0">
                <a:latin typeface="Symbol" pitchFamily="-106" charset="2"/>
                <a:ea typeface="+mn-ea" charset="0"/>
                <a:cs typeface="+mn-cs" charset="0"/>
              </a:rPr>
              <a:t>ρ</a:t>
            </a:r>
            <a:r>
              <a:rPr lang="en-US" sz="2000" dirty="0" smtClean="0">
                <a:latin typeface="Comic Sans MS" pitchFamily="-106" charset="0"/>
                <a:ea typeface="+mn-ea" charset="0"/>
                <a:cs typeface="+mn-cs" charset="0"/>
              </a:rPr>
              <a:t>, </a:t>
            </a:r>
            <a:r>
              <a:rPr lang="en-US" sz="2000" dirty="0" err="1" smtClean="0">
                <a:latin typeface="Comic Sans MS" pitchFamily="-106" charset="0"/>
                <a:ea typeface="+mn-ea" charset="0"/>
                <a:cs typeface="+mn-cs" charset="0"/>
              </a:rPr>
              <a:t>γ</a:t>
            </a:r>
            <a:r>
              <a:rPr lang="en-US" dirty="0" smtClean="0">
                <a:latin typeface="Comic Sans MS" pitchFamily="-106" charset="0"/>
                <a:ea typeface="+mn-ea" charset="0"/>
                <a:cs typeface="+mn-cs" charset="0"/>
              </a:rPr>
              <a:t>) </a:t>
            </a:r>
            <a:r>
              <a:rPr lang="en-US" dirty="0">
                <a:latin typeface="Comic Sans MS" pitchFamily="-106" charset="0"/>
                <a:ea typeface="+mn-ea" charset="0"/>
                <a:cs typeface="+mn-cs" charset="0"/>
              </a:rPr>
              <a:t>confirmed the applicability of QCD factorization:</a:t>
            </a:r>
            <a:endParaRPr lang="en-US" dirty="0">
              <a:ea typeface="+mn-ea" charset="0"/>
              <a:cs typeface="+mn-cs" charset="0"/>
            </a:endParaRPr>
          </a:p>
          <a:p>
            <a:pPr eaLnBrk="0" hangingPunct="0">
              <a:buFont typeface="Arial" pitchFamily="-106" charset="0"/>
              <a:buChar char="•"/>
            </a:pPr>
            <a:r>
              <a:rPr lang="en-US" dirty="0">
                <a:latin typeface="Comic Sans MS" pitchFamily="-106" charset="0"/>
                <a:ea typeface="+mn-ea" charset="0"/>
                <a:cs typeface="+mn-cs" charset="0"/>
              </a:rPr>
              <a:t> </a:t>
            </a:r>
            <a:r>
              <a:rPr lang="en-US" dirty="0" err="1">
                <a:latin typeface="Comic Sans MS" pitchFamily="-106" charset="0"/>
                <a:ea typeface="+mn-ea" charset="0"/>
                <a:cs typeface="+mn-cs" charset="0"/>
              </a:rPr>
              <a:t>t</a:t>
            </a:r>
            <a:r>
              <a:rPr lang="en-US" dirty="0">
                <a:latin typeface="Comic Sans MS" pitchFamily="-106" charset="0"/>
                <a:ea typeface="+mn-ea" charset="0"/>
                <a:cs typeface="+mn-cs" charset="0"/>
              </a:rPr>
              <a:t>-slopes </a:t>
            </a:r>
            <a:r>
              <a:rPr lang="en-US" dirty="0">
                <a:solidFill>
                  <a:srgbClr val="0000FF"/>
                </a:solidFill>
                <a:latin typeface="Comic Sans MS" pitchFamily="-106" charset="0"/>
                <a:ea typeface="+mn-ea" charset="0"/>
                <a:cs typeface="+mn-cs" charset="0"/>
              </a:rPr>
              <a:t>universal at high Q</a:t>
            </a:r>
            <a:r>
              <a:rPr lang="en-US" sz="2400" baseline="30000" dirty="0">
                <a:solidFill>
                  <a:srgbClr val="0000FF"/>
                </a:solidFill>
                <a:latin typeface="Comic Sans MS" pitchFamily="-106" charset="0"/>
                <a:ea typeface="+mn-ea" charset="0"/>
                <a:cs typeface="+mn-cs" charset="0"/>
              </a:rPr>
              <a:t>2</a:t>
            </a:r>
            <a:endParaRPr lang="en-US" sz="2400" dirty="0">
              <a:ea typeface="+mn-ea" charset="0"/>
              <a:cs typeface="+mn-cs" charset="0"/>
            </a:endParaRPr>
          </a:p>
          <a:p>
            <a:pPr eaLnBrk="0" hangingPunct="0">
              <a:buFont typeface="Arial" pitchFamily="-106" charset="0"/>
              <a:buChar char="•"/>
            </a:pPr>
            <a:r>
              <a:rPr lang="en-US" dirty="0">
                <a:latin typeface="Comic Sans MS" pitchFamily="-106" charset="0"/>
                <a:ea typeface="+mn-ea" charset="0"/>
                <a:cs typeface="+mn-cs" charset="0"/>
              </a:rPr>
              <a:t> flavor relations</a:t>
            </a:r>
            <a:r>
              <a:rPr lang="en-US" dirty="0" smtClean="0">
                <a:latin typeface="Comic Sans MS" pitchFamily="-106" charset="0"/>
                <a:ea typeface="+mn-ea" charset="0"/>
                <a:cs typeface="+mn-cs" charset="0"/>
              </a:rPr>
              <a:t> </a:t>
            </a:r>
            <a:r>
              <a:rPr lang="en-US" sz="2000" dirty="0" err="1" smtClean="0">
                <a:latin typeface="Symbol" pitchFamily="-106" charset="2"/>
                <a:ea typeface="+mn-ea" charset="0"/>
                <a:cs typeface="+mn-cs" charset="0"/>
              </a:rPr>
              <a:t>φ</a:t>
            </a:r>
            <a:r>
              <a:rPr lang="en-US" sz="2000" dirty="0" err="1" smtClean="0">
                <a:latin typeface="Comic Sans MS" pitchFamily="-106" charset="0"/>
                <a:ea typeface="+mn-ea" charset="0"/>
                <a:cs typeface="+mn-cs" charset="0"/>
              </a:rPr>
              <a:t>:</a:t>
            </a:r>
            <a:r>
              <a:rPr lang="en-US" sz="2000" dirty="0" err="1" smtClean="0">
                <a:latin typeface="Symbol" pitchFamily="-106" charset="2"/>
                <a:ea typeface="+mn-ea" charset="0"/>
                <a:cs typeface="+mn-cs" charset="0"/>
              </a:rPr>
              <a:t>ρ</a:t>
            </a:r>
            <a:endParaRPr lang="en-US" sz="2000" dirty="0">
              <a:latin typeface="Symbol" pitchFamily="-106" charset="2"/>
              <a:ea typeface="+mn-ea" charset="0"/>
              <a:cs typeface="+mn-cs" charset="0"/>
            </a:endParaRPr>
          </a:p>
        </p:txBody>
      </p:sp>
      <p:sp>
        <p:nvSpPr>
          <p:cNvPr id="322589" name="Rectangle 29"/>
          <p:cNvSpPr>
            <a:spLocks noChangeArrowheads="1"/>
          </p:cNvSpPr>
          <p:nvPr/>
        </p:nvSpPr>
        <p:spPr bwMode="auto">
          <a:xfrm>
            <a:off x="4648200" y="5345113"/>
            <a:ext cx="3429000" cy="9255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omic Sans MS" pitchFamily="-106" charset="0"/>
                <a:ea typeface="+mn-ea" charset="0"/>
                <a:cs typeface="+mn-cs" charset="0"/>
              </a:rPr>
              <a:t>Hard exclusive processes provide  access to transverse gluon imaging at EIC!</a:t>
            </a:r>
          </a:p>
        </p:txBody>
      </p:sp>
      <p:sp>
        <p:nvSpPr>
          <p:cNvPr id="322590" name="Text Box 30"/>
          <p:cNvSpPr txBox="1">
            <a:spLocks noChangeArrowheads="1"/>
          </p:cNvSpPr>
          <p:nvPr/>
        </p:nvSpPr>
        <p:spPr bwMode="auto">
          <a:xfrm>
            <a:off x="685800" y="3581400"/>
            <a:ext cx="1822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A.Levy(hep:0907.2178)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631824"/>
          </a:xfrm>
          <a:solidFill>
            <a:srgbClr val="000090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FFFFFF"/>
                </a:solidFill>
                <a:latin typeface="Comic Sans MS" charset="0"/>
                <a:ea typeface="ＭＳ Ｐゴシック" charset="-128"/>
                <a:cs typeface="Comic Sans MS" charset="0"/>
              </a:rPr>
              <a:t>Nucleon Spin  Sum Rule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5410200" y="3867150"/>
            <a:ext cx="3733800" cy="2489200"/>
          </a:xfrm>
        </p:spPr>
        <p:txBody>
          <a:bodyPr rtlCol="0">
            <a:normAutofit/>
          </a:bodyPr>
          <a:lstStyle/>
          <a:p>
            <a:pPr>
              <a:buFont typeface="Arial"/>
              <a:buChar char="➥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Through the momentum sum rule and HERA DVMP with J/Psi data we have a glimpse on GPD </a:t>
            </a:r>
            <a:r>
              <a:rPr lang="en-US" sz="2000" i="1" dirty="0" smtClean="0">
                <a:solidFill>
                  <a:srgbClr val="008000"/>
                </a:solidFill>
              </a:rPr>
              <a:t>H</a:t>
            </a:r>
            <a:r>
              <a:rPr lang="en-US" sz="2000" i="1" baseline="30000" dirty="0" smtClean="0">
                <a:solidFill>
                  <a:srgbClr val="008000"/>
                </a:solidFill>
              </a:rPr>
              <a:t>g</a:t>
            </a:r>
          </a:p>
          <a:p>
            <a:pPr>
              <a:buFont typeface="Arial"/>
              <a:buChar char="➥"/>
              <a:defRPr/>
            </a:pPr>
            <a:endParaRPr lang="en-US" sz="2518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➥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Nothing is known about GPD </a:t>
            </a:r>
            <a:r>
              <a:rPr lang="en-US" sz="2000" i="1" dirty="0" err="1" smtClean="0">
                <a:solidFill>
                  <a:srgbClr val="008000"/>
                </a:solidFill>
              </a:rPr>
              <a:t>E</a:t>
            </a:r>
            <a:r>
              <a:rPr lang="en-US" sz="2000" i="1" baseline="30000" dirty="0" err="1" smtClean="0">
                <a:solidFill>
                  <a:srgbClr val="008000"/>
                </a:solidFill>
              </a:rPr>
              <a:t>g</a:t>
            </a:r>
            <a:endParaRPr lang="en-US" sz="2000" i="1" baseline="30000" dirty="0" smtClean="0">
              <a:solidFill>
                <a:srgbClr val="008000"/>
              </a:solidFill>
            </a:endParaRPr>
          </a:p>
          <a:p>
            <a:pPr>
              <a:buFont typeface="Arial"/>
              <a:buChar char="➥"/>
              <a:defRPr/>
            </a:pPr>
            <a:endParaRPr lang="en-US" sz="2518" i="1" baseline="30000" dirty="0" smtClean="0">
              <a:solidFill>
                <a:srgbClr val="008000"/>
              </a:solidFill>
            </a:endParaRPr>
          </a:p>
          <a:p>
            <a:pPr>
              <a:buFont typeface="Arial"/>
              <a:buChar char="➥"/>
              <a:defRPr/>
            </a:pPr>
            <a:endParaRPr lang="en-US" sz="2518" i="1" baseline="30000" dirty="0" smtClean="0">
              <a:solidFill>
                <a:srgbClr val="008000"/>
              </a:solidFill>
            </a:endParaRPr>
          </a:p>
          <a:p>
            <a:pPr>
              <a:buFont typeface="Arial"/>
              <a:buChar char="➥"/>
              <a:defRPr/>
            </a:pPr>
            <a:endParaRPr lang="en-US" sz="2118" dirty="0" smtClean="0">
              <a:solidFill>
                <a:srgbClr val="008000"/>
              </a:solidFill>
            </a:endParaRPr>
          </a:p>
          <a:p>
            <a:pPr>
              <a:buNone/>
              <a:defRPr/>
            </a:pPr>
            <a:endParaRPr lang="en-US" sz="2200" dirty="0" smtClean="0">
              <a:solidFill>
                <a:srgbClr val="0000FF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➥"/>
              <a:defRPr/>
            </a:pPr>
            <a:endParaRPr lang="en-US" sz="1800" dirty="0" smtClean="0">
              <a:solidFill>
                <a:srgbClr val="0000FF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➥"/>
              <a:defRPr/>
            </a:pPr>
            <a:endParaRPr lang="en-US" sz="1800" dirty="0" smtClean="0">
              <a:solidFill>
                <a:srgbClr val="0000FF"/>
              </a:solidFill>
              <a:ea typeface="+mn-ea"/>
            </a:endParaRPr>
          </a:p>
          <a:p>
            <a:pPr algn="ctr" eaLnBrk="1" fontAlgn="auto" hangingPunct="1">
              <a:spcAft>
                <a:spcPts val="0"/>
              </a:spcAft>
              <a:buFont typeface="Wingdings" charset="2"/>
              <a:buNone/>
              <a:defRPr/>
            </a:pPr>
            <a:endParaRPr lang="en-US" sz="1800" dirty="0" smtClean="0">
              <a:solidFill>
                <a:srgbClr val="0000FF"/>
              </a:solidFill>
              <a:ea typeface="+mn-ea"/>
            </a:endParaRPr>
          </a:p>
          <a:p>
            <a:pPr algn="ctr" eaLnBrk="1" fontAlgn="auto" hangingPunct="1">
              <a:spcAft>
                <a:spcPts val="0"/>
              </a:spcAft>
              <a:buFont typeface="Wingdings" charset="2"/>
              <a:buNone/>
              <a:defRPr/>
            </a:pPr>
            <a:endParaRPr lang="en-US" sz="1800" dirty="0" smtClean="0">
              <a:solidFill>
                <a:srgbClr val="0000FF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</a:endParaRP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66800" y="3556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5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5907" y="1190625"/>
            <a:ext cx="3087687" cy="790575"/>
          </a:xfrm>
          <a:prstGeom prst="rect">
            <a:avLst/>
          </a:prstGeom>
          <a:noFill/>
          <a:ln w="9525">
            <a:solidFill>
              <a:srgbClr val="FF06B0"/>
            </a:solidFill>
            <a:miter lim="800000"/>
            <a:headEnd/>
            <a:tailEnd/>
          </a:ln>
        </p:spPr>
      </p:pic>
      <p:pic>
        <p:nvPicPr>
          <p:cNvPr id="18" name="Picture 6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3" y="2936248"/>
            <a:ext cx="353218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6239693" y="1190625"/>
            <a:ext cx="18570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 charset="0"/>
              </a:rPr>
              <a:t>Ji</a:t>
            </a:r>
            <a:r>
              <a:rPr lang="en-US" dirty="0">
                <a:latin typeface="Calibri" charset="0"/>
              </a:rPr>
              <a:t> Sum </a:t>
            </a:r>
            <a:r>
              <a:rPr lang="en-US" dirty="0" smtClean="0">
                <a:latin typeface="Calibri" charset="0"/>
              </a:rPr>
              <a:t>rule (1997)</a:t>
            </a:r>
            <a:endParaRPr lang="en-US" dirty="0">
              <a:latin typeface="Calibri" charset="0"/>
            </a:endParaRPr>
          </a:p>
        </p:txBody>
      </p:sp>
      <p:pic>
        <p:nvPicPr>
          <p:cNvPr id="20" name="Picture 8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2008425"/>
            <a:ext cx="351790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008425"/>
            <a:ext cx="3282951" cy="77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21961" y="4110276"/>
            <a:ext cx="1717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of quarks</a:t>
            </a:r>
          </a:p>
          <a:p>
            <a:r>
              <a:rPr lang="en-US" dirty="0" smtClean="0"/>
              <a:t>Contribution:</a:t>
            </a:r>
          </a:p>
          <a:p>
            <a:r>
              <a:rPr lang="en-US" dirty="0" smtClean="0"/>
              <a:t>Measured in DIS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066800" y="3740388"/>
            <a:ext cx="564634" cy="3698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43398" y="4110276"/>
            <a:ext cx="2593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Orbital angular momentum of quarks:</a:t>
            </a:r>
          </a:p>
          <a:p>
            <a:r>
              <a:rPr lang="en-US" dirty="0" smtClean="0"/>
              <a:t>Input from Lattice</a:t>
            </a:r>
          </a:p>
          <a:p>
            <a:r>
              <a:rPr lang="en-US" dirty="0" smtClean="0"/>
              <a:t>and measurements at </a:t>
            </a:r>
            <a:r>
              <a:rPr lang="en-US" dirty="0" err="1" smtClean="0"/>
              <a:t>JLab</a:t>
            </a:r>
            <a:r>
              <a:rPr lang="en-US" dirty="0" smtClean="0"/>
              <a:t> 12 </a:t>
            </a:r>
            <a:r>
              <a:rPr lang="en-US" dirty="0" err="1" smtClean="0"/>
              <a:t>GeV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2806367" y="3695700"/>
            <a:ext cx="558800" cy="2794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76384" y="3371056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angular momentum of gluons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16200000" flipV="1">
            <a:off x="7036315" y="2946914"/>
            <a:ext cx="599051" cy="263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“My“ Golden Experimental Program</a:t>
            </a:r>
            <a:endParaRPr lang="en-US" dirty="0"/>
          </a:p>
        </p:txBody>
      </p:sp>
      <p:pic>
        <p:nvPicPr>
          <p:cNvPr id="9" name="Content Placeholder 8" descr="jpsi_diagram.pdf"/>
          <p:cNvPicPr>
            <a:picLocks noGrp="1" noChangeAspect="1"/>
          </p:cNvPicPr>
          <p:nvPr>
            <p:ph sz="half" idx="1"/>
          </p:nvPr>
        </p:nvPicPr>
        <mc:AlternateContent xmlns:ma="http://schemas.microsoft.com/office/mac/drawingml/2008/main">
          <mc:Choice Requires="ma">
            <p:blipFill>
              <a:blip r:embed="rId2"/>
              <a:srcRect t="-28262" b="-2826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t="-28262" b="-28262"/>
              <a:stretch>
                <a:fillRect/>
              </a:stretch>
            </p:blipFill>
          </mc:Fallback>
        </mc:AlternateContent>
        <p:spPr>
          <a:xfrm>
            <a:off x="190333" y="0"/>
            <a:ext cx="5511467" cy="6176570"/>
          </a:xfrm>
          <a:prstGeom prst="can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19549" y="5235575"/>
            <a:ext cx="9124451" cy="1485900"/>
          </a:xfrm>
        </p:spPr>
        <p:txBody>
          <a:bodyPr/>
          <a:lstStyle/>
          <a:p>
            <a:r>
              <a:rPr lang="en-US" sz="2000" dirty="0" smtClean="0"/>
              <a:t>Glue imaging using </a:t>
            </a:r>
            <a:r>
              <a:rPr lang="en-US" sz="2000" dirty="0" err="1" smtClean="0"/>
              <a:t>unpolarized</a:t>
            </a:r>
            <a:r>
              <a:rPr lang="en-US" sz="2000" dirty="0" smtClean="0"/>
              <a:t> targets and accessing gluon GPD</a:t>
            </a:r>
            <a:r>
              <a:rPr lang="en-US" sz="2000" dirty="0" smtClean="0">
                <a:solidFill>
                  <a:srgbClr val="008000"/>
                </a:solidFill>
              </a:rPr>
              <a:t> H </a:t>
            </a:r>
            <a:r>
              <a:rPr lang="en-US" sz="2000" dirty="0" smtClean="0"/>
              <a:t>through exclusive meson production in the valence region</a:t>
            </a:r>
          </a:p>
          <a:p>
            <a:r>
              <a:rPr lang="en-US" sz="2000" dirty="0" smtClean="0"/>
              <a:t>Transversely polarized nucleon to access gluon GPD </a:t>
            </a:r>
            <a:r>
              <a:rPr lang="en-US" sz="2000" dirty="0" smtClean="0">
                <a:solidFill>
                  <a:srgbClr val="008000"/>
                </a:solidFill>
              </a:rPr>
              <a:t>E</a:t>
            </a:r>
            <a:r>
              <a:rPr lang="en-US" sz="2000" dirty="0" smtClean="0"/>
              <a:t> and  the Spin Sum Rule.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11" name="Up Arrow 10"/>
          <p:cNvSpPr/>
          <p:nvPr/>
        </p:nvSpPr>
        <p:spPr>
          <a:xfrm rot="3032815">
            <a:off x="4238748" y="2769080"/>
            <a:ext cx="863600" cy="578819"/>
          </a:xfrm>
          <a:prstGeom prst="up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9247871">
            <a:off x="2486904" y="4417999"/>
            <a:ext cx="375165" cy="40107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UT_Jpsi.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13469" y="1050554"/>
            <a:ext cx="4922631" cy="4043589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" y="0"/>
            <a:ext cx="8616950" cy="5889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Transversity</a:t>
            </a:r>
            <a:r>
              <a:rPr lang="en-US" dirty="0" smtClean="0"/>
              <a:t> and the Tensor Charge</a:t>
            </a:r>
            <a:endParaRPr lang="en-US" dirty="0"/>
          </a:p>
        </p:txBody>
      </p:sp>
      <p:sp>
        <p:nvSpPr>
          <p:cNvPr id="2052" name="Content Placeholder 2"/>
          <p:cNvSpPr>
            <a:spLocks noGrp="1"/>
          </p:cNvSpPr>
          <p:nvPr>
            <p:ph idx="1"/>
          </p:nvPr>
        </p:nvSpPr>
        <p:spPr>
          <a:xfrm>
            <a:off x="2" y="713267"/>
            <a:ext cx="6553198" cy="432863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 </a:t>
            </a:r>
            <a:r>
              <a:rPr lang="en-US" sz="1800" dirty="0" smtClean="0"/>
              <a:t>Quark transverse polarization in a transversely polarized nucleon:</a:t>
            </a:r>
          </a:p>
          <a:p>
            <a:pPr lvl="1"/>
            <a:endParaRPr lang="en-US" sz="1800" dirty="0" smtClean="0"/>
          </a:p>
          <a:p>
            <a:pPr lvl="1">
              <a:buFont typeface="Arial" pitchFamily="-109" charset="0"/>
              <a:buNone/>
            </a:pPr>
            <a:endParaRPr lang="en-US" sz="1800" dirty="0" smtClean="0"/>
          </a:p>
          <a:p>
            <a:pPr lvl="1">
              <a:buFont typeface="Arial" pitchFamily="-109" charset="0"/>
              <a:buNone/>
            </a:pPr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Can be probed in Semi-Inclusive DIS, </a:t>
            </a:r>
            <a:r>
              <a:rPr lang="en-US" sz="1800" dirty="0" err="1" smtClean="0"/>
              <a:t>Drell</a:t>
            </a:r>
            <a:r>
              <a:rPr lang="en-US" sz="1800" dirty="0" smtClean="0"/>
              <a:t>-Yan processes.</a:t>
            </a:r>
          </a:p>
          <a:p>
            <a:pPr lvl="1"/>
            <a:r>
              <a:rPr lang="en-US" sz="1800" dirty="0" smtClean="0"/>
              <a:t>Does not mix with gluons, has valence like behavior.</a:t>
            </a:r>
          </a:p>
          <a:p>
            <a:pPr lvl="1"/>
            <a:r>
              <a:rPr lang="en-US" sz="1800" dirty="0" smtClean="0"/>
              <a:t>Nucleon </a:t>
            </a:r>
            <a:r>
              <a:rPr lang="en-US" sz="1800" dirty="0" smtClean="0">
                <a:solidFill>
                  <a:srgbClr val="FF00FF"/>
                </a:solidFill>
              </a:rPr>
              <a:t>tensor charge </a:t>
            </a:r>
            <a:r>
              <a:rPr lang="en-US" sz="1800" dirty="0" smtClean="0"/>
              <a:t>can be extracted from the lowest moment of </a:t>
            </a:r>
            <a:r>
              <a:rPr lang="en-US" sz="1800" i="1" dirty="0" smtClean="0"/>
              <a:t>h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and compared to </a:t>
            </a:r>
            <a:r>
              <a:rPr lang="en-US" sz="1800" dirty="0" err="1" smtClean="0"/>
              <a:t>LQCDcalculations</a:t>
            </a:r>
            <a:endParaRPr lang="en-US" sz="1800" dirty="0" smtClean="0"/>
          </a:p>
          <a:p>
            <a:pPr lvl="2"/>
            <a:endParaRPr lang="en-US" sz="1900" dirty="0">
              <a:latin typeface="Symbol" pitchFamily="-109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20-24,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 i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3848100" y="1742281"/>
            <a:ext cx="2171700" cy="660400"/>
            <a:chOff x="6273800" y="1889125"/>
            <a:chExt cx="2171700" cy="660400"/>
          </a:xfrm>
        </p:grpSpPr>
        <p:sp>
          <p:nvSpPr>
            <p:cNvPr id="14" name="Rectangle 13"/>
            <p:cNvSpPr/>
            <p:nvPr/>
          </p:nvSpPr>
          <p:spPr>
            <a:xfrm>
              <a:off x="6273800" y="1889125"/>
              <a:ext cx="2171700" cy="660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TextBox 18"/>
            <p:cNvSpPr txBox="1">
              <a:spLocks noChangeArrowheads="1"/>
            </p:cNvSpPr>
            <p:nvPr/>
          </p:nvSpPr>
          <p:spPr bwMode="auto">
            <a:xfrm>
              <a:off x="6826250" y="1894681"/>
              <a:ext cx="14208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pitchFamily="-109" charset="0"/>
                </a:rPr>
                <a:t>Nucleon Spin</a:t>
              </a:r>
            </a:p>
          </p:txBody>
        </p:sp>
        <p:sp>
          <p:nvSpPr>
            <p:cNvPr id="2058" name="TextBox 19"/>
            <p:cNvSpPr txBox="1">
              <a:spLocks noChangeArrowheads="1"/>
            </p:cNvSpPr>
            <p:nvPr/>
          </p:nvSpPr>
          <p:spPr bwMode="auto">
            <a:xfrm>
              <a:off x="6826250" y="2181225"/>
              <a:ext cx="12112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itchFamily="-109" charset="0"/>
                </a:rPr>
                <a:t>Quark Spin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484938" y="2079625"/>
              <a:ext cx="266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6484938" y="2346325"/>
              <a:ext cx="2667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5"/>
          <p:cNvGrpSpPr/>
          <p:nvPr/>
        </p:nvGrpSpPr>
        <p:grpSpPr>
          <a:xfrm>
            <a:off x="457200" y="1637506"/>
            <a:ext cx="3124200" cy="814387"/>
            <a:chOff x="2590800" y="1717675"/>
            <a:chExt cx="3124200" cy="814387"/>
          </a:xfrm>
        </p:grpSpPr>
        <p:sp>
          <p:nvSpPr>
            <p:cNvPr id="2056" name="TextBox 20"/>
            <p:cNvSpPr txBox="1">
              <a:spLocks noChangeArrowheads="1"/>
            </p:cNvSpPr>
            <p:nvPr/>
          </p:nvSpPr>
          <p:spPr bwMode="auto">
            <a:xfrm>
              <a:off x="2590800" y="1822450"/>
              <a:ext cx="90468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 i="1" dirty="0">
                  <a:solidFill>
                    <a:srgbClr val="FF00FF"/>
                  </a:solidFill>
                  <a:latin typeface="Calibri" pitchFamily="-109" charset="0"/>
                </a:rPr>
                <a:t>h</a:t>
              </a:r>
              <a:r>
                <a:rPr lang="en-US" sz="2800" b="1" baseline="-25000" dirty="0">
                  <a:solidFill>
                    <a:srgbClr val="FF00FF"/>
                  </a:solidFill>
                  <a:latin typeface="Calibri" pitchFamily="-109" charset="0"/>
                </a:rPr>
                <a:t>1T</a:t>
              </a:r>
              <a:r>
                <a:rPr lang="en-US" sz="2800" b="1" dirty="0">
                  <a:latin typeface="Calibri" pitchFamily="-109" charset="0"/>
                </a:rPr>
                <a:t> =</a:t>
              </a:r>
              <a:endParaRPr lang="en-US" sz="2800" dirty="0">
                <a:latin typeface="Calibri" pitchFamily="-109" charset="0"/>
              </a:endParaRPr>
            </a:p>
          </p:txBody>
        </p:sp>
        <p:pic>
          <p:nvPicPr>
            <p:cNvPr id="206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48063" y="1717675"/>
              <a:ext cx="2166937" cy="81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946067" y="4689714"/>
            <a:ext cx="4737100" cy="704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 cmpd="sng">
            <a:solidFill>
              <a:srgbClr val="FF66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263525" y="4811067"/>
            <a:ext cx="2488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Tensor Charge</a:t>
            </a:r>
            <a:endParaRPr lang="en-US" sz="2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3100"/>
          </a:xfrm>
          <a:solidFill>
            <a:srgbClr val="00009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Projections with 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He (neutron)</a:t>
            </a:r>
          </a:p>
        </p:txBody>
      </p:sp>
      <p:pic>
        <p:nvPicPr>
          <p:cNvPr id="20483" name="Content Placeholder 3" descr="3he_special.eps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3934"/>
          <a:stretch>
            <a:fillRect/>
          </a:stretch>
        </p:blipFill>
        <p:spPr>
          <a:xfrm>
            <a:off x="3399269" y="673100"/>
            <a:ext cx="5500256" cy="4194175"/>
          </a:xfr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0" y="838200"/>
            <a:ext cx="22860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11 + 60 </a:t>
            </a:r>
            <a:r>
              <a:rPr lang="en-US" sz="2400" dirty="0" err="1">
                <a:solidFill>
                  <a:srgbClr val="000000"/>
                </a:solidFill>
                <a:latin typeface="Calibri" pitchFamily="34" charset="0"/>
              </a:rPr>
              <a:t>GeV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  <a:latin typeface="Calibri" pitchFamily="34" charset="0"/>
              </a:rPr>
              <a:t>  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72 days</a:t>
            </a:r>
            <a:endParaRPr lang="en-US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2400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3 + 20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i="1" dirty="0" smtClean="0">
                <a:solidFill>
                  <a:srgbClr val="00B050"/>
                </a:solidFill>
              </a:rPr>
              <a:t>   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36 days </a:t>
            </a:r>
            <a:endParaRPr lang="en-US" dirty="0" smtClean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400" dirty="0" smtClean="0">
                <a:solidFill>
                  <a:srgbClr val="00B050"/>
                </a:solidFill>
                <a:latin typeface="Calibri" pitchFamily="34" charset="0"/>
              </a:rPr>
              <a:t>11 </a:t>
            </a:r>
            <a:r>
              <a:rPr lang="en-US" sz="2400" dirty="0">
                <a:solidFill>
                  <a:srgbClr val="00B050"/>
                </a:solidFill>
                <a:latin typeface="Calibri" pitchFamily="34" charset="0"/>
              </a:rPr>
              <a:t>+ 100 </a:t>
            </a:r>
            <a:r>
              <a:rPr lang="en-US" sz="2400" dirty="0" err="1">
                <a:solidFill>
                  <a:srgbClr val="00B050"/>
                </a:solidFill>
                <a:latin typeface="Calibri" pitchFamily="34" charset="0"/>
              </a:rPr>
              <a:t>GeV</a:t>
            </a:r>
            <a:r>
              <a:rPr lang="en-US" sz="2400" dirty="0">
                <a:solidFill>
                  <a:srgbClr val="00B050"/>
                </a:solidFill>
                <a:latin typeface="Calibri" pitchFamily="34" charset="0"/>
              </a:rPr>
              <a:t> </a:t>
            </a:r>
          </a:p>
          <a:p>
            <a:pPr eaLnBrk="1" hangingPunct="1"/>
            <a:r>
              <a:rPr lang="en-US" sz="2400" dirty="0">
                <a:solidFill>
                  <a:srgbClr val="00B050"/>
                </a:solidFill>
                <a:latin typeface="Calibri" pitchFamily="34" charset="0"/>
              </a:rPr>
              <a:t>  </a:t>
            </a:r>
            <a:r>
              <a:rPr lang="en-US" dirty="0">
                <a:solidFill>
                  <a:srgbClr val="00B050"/>
                </a:solidFill>
                <a:latin typeface="Arial" charset="0"/>
                <a:cs typeface="Arial" charset="0"/>
              </a:rPr>
              <a:t>72 days  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Calibri" pitchFamily="34" charset="0"/>
              </a:rPr>
              <a:t> 12 </a:t>
            </a:r>
            <a:r>
              <a:rPr lang="en-US" sz="2400" dirty="0" err="1">
                <a:solidFill>
                  <a:srgbClr val="0070C0"/>
                </a:solidFill>
                <a:latin typeface="Calibri" pitchFamily="34" charset="0"/>
              </a:rPr>
              <a:t>GeV</a:t>
            </a:r>
            <a:r>
              <a:rPr lang="en-US" sz="2400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itchFamily="34" charset="0"/>
              </a:rPr>
              <a:t>SoLid</a:t>
            </a:r>
            <a:endParaRPr lang="en-US" sz="2400" dirty="0">
              <a:solidFill>
                <a:srgbClr val="0070C0"/>
              </a:solidFill>
              <a:latin typeface="Calibri" pitchFamily="34" charset="0"/>
            </a:endParaRPr>
          </a:p>
          <a:p>
            <a:pPr eaLnBrk="1" hangingPunct="1"/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en-US" sz="2200" baseline="30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</a:rPr>
              <a:t>He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:   87% effective polarization</a:t>
            </a:r>
          </a:p>
          <a:p>
            <a:pPr eaLnBrk="1" hangingPunct="1"/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en-US" sz="1800" dirty="0">
              <a:solidFill>
                <a:srgbClr val="7030A0"/>
              </a:solidFill>
              <a:latin typeface="Calibri" pitchFamily="34" charset="0"/>
            </a:endParaRPr>
          </a:p>
          <a:p>
            <a:pPr eaLnBrk="1" hangingPunct="1"/>
            <a:r>
              <a:rPr lang="en-US" dirty="0">
                <a:solidFill>
                  <a:srgbClr val="7030A0"/>
                </a:solidFill>
                <a:latin typeface="Calibri" pitchFamily="34" charset="0"/>
              </a:rPr>
              <a:t>Equal stat. for proton and neutron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(combine </a:t>
            </a:r>
            <a:r>
              <a:rPr lang="en-US" baseline="30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He and D)</a:t>
            </a:r>
          </a:p>
          <a:p>
            <a:pPr eaLnBrk="1" hangingPunct="1"/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04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1143000"/>
            <a:ext cx="1216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6000" y="5055870"/>
          <a:ext cx="6858000" cy="1665605"/>
        </p:xfrm>
        <a:graphic>
          <a:graphicData uri="http://schemas.openxmlformats.org/drawingml/2006/table">
            <a:tbl>
              <a:tblPr/>
              <a:tblGrid>
                <a:gridCol w="671080"/>
                <a:gridCol w="2086841"/>
                <a:gridCol w="2086841"/>
                <a:gridCol w="201323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11 + 60 GeV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11 + 100 GeV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3+20 GeV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36 d (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3x10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34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/cm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/s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36 d (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1x10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34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/cm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/s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36 d (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1x10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34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/cm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1EA4"/>
                          </a:solidFill>
                          <a:effectLst/>
                          <a:latin typeface="Calibri" pitchFamily="34" charset="0"/>
                        </a:rPr>
                        <a:t>/s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72 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72 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72 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72 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72 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72 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38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advTm="58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49867"/>
          </a:xfrm>
          <a:solidFill>
            <a:srgbClr val="000090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3-D momentum structure  the nucleon: Dipole pattern due to </a:t>
            </a:r>
            <a:r>
              <a:rPr lang="en-US" sz="3200" dirty="0" err="1" smtClean="0">
                <a:solidFill>
                  <a:schemeClr val="bg1"/>
                </a:solidFill>
                <a:latin typeface="Calibri"/>
                <a:cs typeface="Calibri"/>
              </a:rPr>
              <a:t>Sivers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 effect</a:t>
            </a:r>
            <a:endParaRPr lang="en-US" sz="3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pic>
        <p:nvPicPr>
          <p:cNvPr id="9" name="Picture 8" descr="siv_3D_0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03853" y="1136134"/>
            <a:ext cx="6584099" cy="5087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6901" y="5802352"/>
            <a:ext cx="601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 Plot from </a:t>
            </a:r>
            <a:r>
              <a:rPr lang="en-US" dirty="0" err="1" smtClean="0"/>
              <a:t>Prokudin</a:t>
            </a:r>
            <a:r>
              <a:rPr lang="en-US" dirty="0" smtClean="0"/>
              <a:t>; red: positive effect, blue: negative effect)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52400" y="152400"/>
            <a:ext cx="8763000" cy="1088168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66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omic Sans MS" pitchFamily="-111" charset="0"/>
              </a:rPr>
              <a:t>Resolution of the probe and scale of theory </a:t>
            </a:r>
            <a:r>
              <a:rPr lang="en-US" sz="3200" dirty="0">
                <a:solidFill>
                  <a:schemeClr val="bg1"/>
                </a:solidFill>
                <a:latin typeface="Comic Sans MS" pitchFamily="-111" charset="0"/>
              </a:rPr>
              <a:t>tools</a:t>
            </a:r>
          </a:p>
        </p:txBody>
      </p:sp>
      <p:cxnSp>
        <p:nvCxnSpPr>
          <p:cNvPr id="8197" name="AutoShape 5"/>
          <p:cNvCxnSpPr>
            <a:cxnSpLocks noChangeShapeType="1"/>
          </p:cNvCxnSpPr>
          <p:nvPr/>
        </p:nvCxnSpPr>
        <p:spPr bwMode="auto">
          <a:xfrm>
            <a:off x="1383411" y="3403692"/>
            <a:ext cx="6553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4497290" y="3554941"/>
            <a:ext cx="506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Q</a:t>
            </a:r>
            <a:r>
              <a:rPr lang="en-US" i="1" baseline="30000" dirty="0"/>
              <a:t>2</a:t>
            </a:r>
            <a:endParaRPr lang="en-US" dirty="0"/>
          </a:p>
        </p:txBody>
      </p:sp>
      <p:graphicFrame>
        <p:nvGraphicFramePr>
          <p:cNvPr id="8216" name="Object 24"/>
          <p:cNvGraphicFramePr>
            <a:graphicFrameLocks noChangeAspect="1"/>
          </p:cNvGraphicFramePr>
          <p:nvPr/>
        </p:nvGraphicFramePr>
        <p:xfrm>
          <a:off x="1068292" y="3628204"/>
          <a:ext cx="1066800" cy="592138"/>
        </p:xfrm>
        <a:graphic>
          <a:graphicData uri="http://schemas.openxmlformats.org/presentationml/2006/ole">
            <p:oleObj spid="_x0000_s132098" name="Equation" r:id="rId4" imgW="342900" imgH="190500" progId="">
              <p:embed/>
            </p:oleObj>
          </a:graphicData>
        </a:graphic>
      </p:graphicFrame>
      <p:graphicFrame>
        <p:nvGraphicFramePr>
          <p:cNvPr id="8217" name="Object 25"/>
          <p:cNvGraphicFramePr>
            <a:graphicFrameLocks noChangeAspect="1"/>
          </p:cNvGraphicFramePr>
          <p:nvPr/>
        </p:nvGraphicFramePr>
        <p:xfrm>
          <a:off x="4432203" y="3885717"/>
          <a:ext cx="1143000" cy="508000"/>
        </p:xfrm>
        <a:graphic>
          <a:graphicData uri="http://schemas.openxmlformats.org/presentationml/2006/ole">
            <p:oleObj spid="_x0000_s132099" name="Equation" r:id="rId5" imgW="342900" imgH="152400" progId="">
              <p:embed/>
            </p:oleObj>
          </a:graphicData>
        </a:graphic>
      </p:graphicFrame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1955704" y="4689492"/>
            <a:ext cx="2667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800000"/>
                </a:solidFill>
                <a:latin typeface="Times"/>
                <a:cs typeface="Times"/>
              </a:rPr>
              <a:t>Lattice </a:t>
            </a:r>
            <a:r>
              <a:rPr lang="en-US" sz="3200" i="1" dirty="0" smtClean="0">
                <a:solidFill>
                  <a:srgbClr val="800000"/>
                </a:solidFill>
                <a:latin typeface="Times"/>
                <a:cs typeface="Times"/>
              </a:rPr>
              <a:t>QCD</a:t>
            </a:r>
          </a:p>
          <a:p>
            <a:pPr algn="ctr"/>
            <a:endParaRPr lang="en-US" sz="3200" i="1" dirty="0">
              <a:solidFill>
                <a:srgbClr val="800000"/>
              </a:solidFill>
              <a:latin typeface="Times"/>
              <a:cs typeface="Times"/>
            </a:endParaRP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6928897" y="3770552"/>
            <a:ext cx="13772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err="1" smtClean="0">
                <a:solidFill>
                  <a:srgbClr val="FF3300"/>
                </a:solidFill>
                <a:latin typeface="Times"/>
                <a:cs typeface="Times"/>
              </a:rPr>
              <a:t>pQCD</a:t>
            </a:r>
            <a:endParaRPr lang="en-US" sz="3200" i="1" dirty="0">
              <a:solidFill>
                <a:srgbClr val="FF3300"/>
              </a:solidFill>
              <a:latin typeface="Times"/>
              <a:cs typeface="Times"/>
            </a:endParaRPr>
          </a:p>
        </p:txBody>
      </p:sp>
      <p:sp>
        <p:nvSpPr>
          <p:cNvPr id="8220" name="AutoShape 28"/>
          <p:cNvSpPr>
            <a:spLocks/>
          </p:cNvSpPr>
          <p:nvPr/>
        </p:nvSpPr>
        <p:spPr bwMode="auto">
          <a:xfrm rot="-5378969">
            <a:off x="3457479" y="2122110"/>
            <a:ext cx="304800" cy="4800600"/>
          </a:xfrm>
          <a:prstGeom prst="leftBrace">
            <a:avLst>
              <a:gd name="adj1" fmla="val 131031"/>
              <a:gd name="adj2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5"/>
          <p:cNvGrpSpPr/>
          <p:nvPr/>
        </p:nvGrpSpPr>
        <p:grpSpPr>
          <a:xfrm>
            <a:off x="1231011" y="3253675"/>
            <a:ext cx="6925468" cy="609600"/>
            <a:chOff x="1374775" y="4191000"/>
            <a:chExt cx="6925468" cy="609600"/>
          </a:xfrm>
        </p:grpSpPr>
        <p:sp>
          <p:nvSpPr>
            <p:cNvPr id="8198" name="Line 6"/>
            <p:cNvSpPr>
              <a:spLocks noChangeShapeType="1"/>
            </p:cNvSpPr>
            <p:nvPr/>
          </p:nvSpPr>
          <p:spPr bwMode="auto">
            <a:xfrm flipV="1">
              <a:off x="1527175" y="4191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9" name="Line 7"/>
            <p:cNvSpPr>
              <a:spLocks noChangeShapeType="1"/>
            </p:cNvSpPr>
            <p:nvPr/>
          </p:nvSpPr>
          <p:spPr bwMode="auto">
            <a:xfrm flipV="1">
              <a:off x="3584575" y="4191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0" name="Line 8"/>
            <p:cNvSpPr>
              <a:spLocks noChangeShapeType="1"/>
            </p:cNvSpPr>
            <p:nvPr/>
          </p:nvSpPr>
          <p:spPr bwMode="auto">
            <a:xfrm flipV="1">
              <a:off x="5946775" y="4191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1" name="Text Box 9"/>
            <p:cNvSpPr txBox="1">
              <a:spLocks noChangeArrowheads="1"/>
            </p:cNvSpPr>
            <p:nvPr/>
          </p:nvSpPr>
          <p:spPr bwMode="auto">
            <a:xfrm>
              <a:off x="1374775" y="4343400"/>
              <a:ext cx="3698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mic Sans MS" pitchFamily="-111" charset="0"/>
                </a:rPr>
                <a:t>0</a:t>
              </a:r>
            </a:p>
          </p:txBody>
        </p:sp>
        <p:sp>
          <p:nvSpPr>
            <p:cNvPr id="8202" name="Text Box 10"/>
            <p:cNvSpPr txBox="1">
              <a:spLocks noChangeArrowheads="1"/>
            </p:cNvSpPr>
            <p:nvPr/>
          </p:nvSpPr>
          <p:spPr bwMode="auto">
            <a:xfrm>
              <a:off x="3432175" y="4343400"/>
              <a:ext cx="3206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mic Sans MS" pitchFamily="-111" charset="0"/>
                </a:rPr>
                <a:t>1</a:t>
              </a:r>
            </a:p>
          </p:txBody>
        </p:sp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5794375" y="4343400"/>
              <a:ext cx="508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mic Sans MS" pitchFamily="-111" charset="0"/>
                </a:rPr>
                <a:t>10</a:t>
              </a:r>
            </a:p>
          </p:txBody>
        </p:sp>
        <p:sp>
          <p:nvSpPr>
            <p:cNvPr id="8204" name="Text Box 12"/>
            <p:cNvSpPr txBox="1">
              <a:spLocks noChangeArrowheads="1"/>
            </p:cNvSpPr>
            <p:nvPr/>
          </p:nvSpPr>
          <p:spPr bwMode="auto">
            <a:xfrm>
              <a:off x="7912100" y="4343400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mic Sans MS" pitchFamily="-111" charset="0"/>
                </a:rPr>
                <a:t>∞</a:t>
              </a:r>
            </a:p>
          </p:txBody>
        </p:sp>
        <p:cxnSp>
          <p:nvCxnSpPr>
            <p:cNvPr id="27" name="Straight Arrow Connector 26"/>
            <p:cNvCxnSpPr>
              <a:stCxn id="8204" idx="0"/>
            </p:cNvCxnSpPr>
            <p:nvPr/>
          </p:nvCxnSpPr>
          <p:spPr>
            <a:xfrm rot="5400000" flipH="1" flipV="1">
              <a:off x="8202612" y="4246563"/>
              <a:ext cx="1588" cy="1936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3746558" y="2040152"/>
            <a:ext cx="137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80"/>
                </a:solidFill>
                <a:latin typeface="Comic Sans MS"/>
                <a:cs typeface="Comic Sans MS"/>
              </a:rPr>
              <a:t>Models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44" name="Date Placeholder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24" name="AutoShape 28"/>
          <p:cNvSpPr>
            <a:spLocks/>
          </p:cNvSpPr>
          <p:nvPr/>
        </p:nvSpPr>
        <p:spPr bwMode="auto">
          <a:xfrm rot="5378969" flipV="1">
            <a:off x="4290665" y="-208346"/>
            <a:ext cx="413248" cy="6272373"/>
          </a:xfrm>
          <a:prstGeom prst="leftBrace">
            <a:avLst>
              <a:gd name="adj1" fmla="val 131031"/>
              <a:gd name="adj2" fmla="val 50000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r>
              <a:rPr lang="en-US" dirty="0" smtClean="0"/>
              <a:t>Proton </a:t>
            </a:r>
            <a:r>
              <a:rPr lang="en-US" dirty="0" err="1" smtClean="0"/>
              <a:t>π</a:t>
            </a:r>
            <a:r>
              <a:rPr lang="en-US" baseline="30000" dirty="0" smtClean="0"/>
              <a:t>+</a:t>
            </a:r>
            <a:r>
              <a:rPr lang="en-US" dirty="0" smtClean="0"/>
              <a:t> (</a:t>
            </a:r>
            <a:r>
              <a:rPr lang="en-US" dirty="0" err="1" smtClean="0"/>
              <a:t>z</a:t>
            </a:r>
            <a:r>
              <a:rPr lang="en-US" dirty="0" smtClean="0"/>
              <a:t> = 0.3-0.7)</a:t>
            </a:r>
          </a:p>
        </p:txBody>
      </p:sp>
      <p:pic>
        <p:nvPicPr>
          <p:cNvPr id="19459" name="Content Placeholder 5" descr="proton_pip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202" r="-202"/>
          <a:stretch>
            <a:fillRect/>
          </a:stretch>
        </p:blipFill>
        <p:spPr>
          <a:xfrm>
            <a:off x="0" y="1219200"/>
            <a:ext cx="8922376" cy="4906963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PacSPIN2011, Cairns, QLD, Australia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 advTm="27145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241300" y="152400"/>
            <a:ext cx="8445500" cy="623516"/>
          </a:xfrm>
          <a:solidFill>
            <a:srgbClr val="00009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omic Sans MS" pitchFamily="-105" charset="0"/>
                <a:cs typeface="Comic Sans MS" pitchFamily="-105" charset="0"/>
              </a:rPr>
              <a:t>Summary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223963"/>
            <a:ext cx="8229600" cy="5497512"/>
          </a:xfrm>
        </p:spPr>
        <p:txBody>
          <a:bodyPr>
            <a:normAutofit/>
          </a:bodyPr>
          <a:lstStyle/>
          <a:p>
            <a:pPr eaLnBrk="1" hangingPunct="1">
              <a:buClr>
                <a:srgbClr val="FF6600"/>
              </a:buClr>
              <a:buFont typeface="Wingdings" charset="2"/>
              <a:buChar char=""/>
            </a:pPr>
            <a:r>
              <a:rPr lang="en-US" sz="2000" dirty="0" err="1" smtClean="0"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JLab</a:t>
            </a:r>
            <a:r>
              <a:rPr lang="en-US" sz="2000" dirty="0" smtClean="0"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 12 </a:t>
            </a:r>
            <a:r>
              <a:rPr lang="en-US" sz="2000" dirty="0" err="1" smtClean="0"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GeV</a:t>
            </a:r>
            <a:r>
              <a:rPr lang="en-US" sz="2000" dirty="0" smtClean="0"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 will enhance significantly our knowledge of nucleon spin structure in valence region.</a:t>
            </a:r>
          </a:p>
          <a:p>
            <a:pPr eaLnBrk="1" hangingPunct="1">
              <a:buClr>
                <a:srgbClr val="FF6600"/>
              </a:buClr>
              <a:buFont typeface="Wingdings" charset="2"/>
              <a:buChar char=""/>
            </a:pPr>
            <a:endParaRPr lang="en-US" sz="2000" dirty="0" smtClean="0">
              <a:latin typeface="Comic Sans MS" pitchFamily="-105" charset="0"/>
              <a:ea typeface="Comic Sans MS" pitchFamily="-105" charset="0"/>
              <a:cs typeface="Comic Sans MS" pitchFamily="-105" charset="0"/>
            </a:endParaRPr>
          </a:p>
          <a:p>
            <a:pPr eaLnBrk="1" hangingPunct="1">
              <a:buClr>
                <a:srgbClr val="FF6600"/>
              </a:buClr>
              <a:buFont typeface="Wingdings" charset="2"/>
              <a:buChar char=""/>
            </a:pPr>
            <a:r>
              <a:rPr lang="en-US" sz="2000" dirty="0" smtClean="0"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A high polarized luminosity EIC with variable energy will be a natural extension for achieving full imaging of the nucleon including the glue and the sea. </a:t>
            </a:r>
          </a:p>
          <a:p>
            <a:pPr eaLnBrk="1" hangingPunct="1">
              <a:buClr>
                <a:srgbClr val="FF6600"/>
              </a:buClr>
              <a:buFont typeface="Wingdings" charset="2"/>
              <a:buChar char=""/>
            </a:pPr>
            <a:endParaRPr lang="en-US" sz="2000" dirty="0" smtClean="0">
              <a:latin typeface="Comic Sans MS" pitchFamily="-105" charset="0"/>
              <a:ea typeface="Comic Sans MS" pitchFamily="-105" charset="0"/>
              <a:cs typeface="Comic Sans MS" pitchFamily="-105" charset="0"/>
            </a:endParaRPr>
          </a:p>
          <a:p>
            <a:pPr eaLnBrk="1" hangingPunct="1">
              <a:buClr>
                <a:srgbClr val="FF6600"/>
              </a:buClr>
              <a:buFont typeface="Wingdings" charset="2"/>
              <a:buChar char=""/>
            </a:pPr>
            <a:r>
              <a:rPr lang="en-US" sz="2000" dirty="0" smtClean="0"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More than one interaction region in the EIC is important for </a:t>
            </a:r>
            <a:r>
              <a:rPr lang="en-US" sz="2000" dirty="0" err="1" smtClean="0"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complementarity</a:t>
            </a:r>
            <a:r>
              <a:rPr lang="en-US" sz="2000" dirty="0" smtClean="0"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 of explored physics (exclusive </a:t>
            </a:r>
            <a:r>
              <a:rPr lang="en-US" sz="2000" dirty="0" err="1" smtClean="0"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vs</a:t>
            </a:r>
            <a:r>
              <a:rPr lang="en-US" sz="2000" dirty="0" smtClean="0"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 semi-inclusive) and confirmation of discoveries.</a:t>
            </a:r>
          </a:p>
          <a:p>
            <a:pPr eaLnBrk="1" hangingPunct="1">
              <a:buClr>
                <a:srgbClr val="FF6600"/>
              </a:buClr>
              <a:buFont typeface="Wingdings" charset="2"/>
              <a:buChar char=""/>
            </a:pPr>
            <a:endParaRPr lang="en-US" sz="2000" dirty="0" smtClean="0">
              <a:latin typeface="Comic Sans MS" pitchFamily="-105" charset="0"/>
              <a:ea typeface="Comic Sans MS" pitchFamily="-105" charset="0"/>
              <a:cs typeface="Comic Sans MS" pitchFamily="-105" charset="0"/>
            </a:endParaRPr>
          </a:p>
          <a:p>
            <a:pPr algn="ctr">
              <a:buClr>
                <a:srgbClr val="FF6600"/>
              </a:buClr>
              <a:buNone/>
            </a:pPr>
            <a:r>
              <a:rPr lang="en-US" sz="2000" dirty="0" smtClean="0">
                <a:solidFill>
                  <a:srgbClr val="FF00FF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A range of </a:t>
            </a:r>
            <a:r>
              <a:rPr lang="en-US" sz="2000" dirty="0" err="1" smtClean="0">
                <a:solidFill>
                  <a:srgbClr val="008000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s</a:t>
            </a:r>
            <a:r>
              <a:rPr lang="en-US" sz="2000" dirty="0" smtClean="0">
                <a:solidFill>
                  <a:srgbClr val="FF00FF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 from </a:t>
            </a:r>
            <a:r>
              <a:rPr lang="en-US" sz="2000" dirty="0" smtClean="0">
                <a:solidFill>
                  <a:srgbClr val="008000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200</a:t>
            </a:r>
            <a:r>
              <a:rPr lang="en-US" sz="2000" dirty="0" smtClean="0">
                <a:solidFill>
                  <a:srgbClr val="FF00FF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 to </a:t>
            </a:r>
            <a:r>
              <a:rPr lang="en-US" sz="2000" dirty="0" smtClean="0">
                <a:solidFill>
                  <a:srgbClr val="008000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4000 GeV</a:t>
            </a:r>
            <a:r>
              <a:rPr lang="en-US" sz="2000" baseline="30000" dirty="0" smtClean="0">
                <a:solidFill>
                  <a:srgbClr val="008000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2 </a:t>
            </a:r>
            <a:r>
              <a:rPr lang="en-US" sz="2000" dirty="0" smtClean="0">
                <a:solidFill>
                  <a:srgbClr val="FF00FF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would be desirable</a:t>
            </a:r>
          </a:p>
          <a:p>
            <a:pPr algn="ctr">
              <a:buClr>
                <a:srgbClr val="FF6600"/>
              </a:buClr>
              <a:buNone/>
            </a:pPr>
            <a:r>
              <a:rPr lang="en-US" sz="2000" dirty="0" smtClean="0">
                <a:solidFill>
                  <a:srgbClr val="FF00FF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But a luminosity above </a:t>
            </a:r>
            <a:r>
              <a:rPr lang="en-US" sz="2000" dirty="0" smtClean="0">
                <a:solidFill>
                  <a:srgbClr val="008000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10</a:t>
            </a:r>
            <a:r>
              <a:rPr lang="en-US" sz="2000" baseline="30000" dirty="0" smtClean="0">
                <a:solidFill>
                  <a:srgbClr val="008000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34</a:t>
            </a:r>
            <a:r>
              <a:rPr lang="en-US" sz="2000" dirty="0" smtClean="0">
                <a:solidFill>
                  <a:srgbClr val="008000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cm</a:t>
            </a:r>
            <a:r>
              <a:rPr lang="en-US" sz="2000" baseline="30000" dirty="0" smtClean="0">
                <a:solidFill>
                  <a:srgbClr val="008000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-2</a:t>
            </a:r>
            <a:r>
              <a:rPr lang="en-US" sz="2000" dirty="0" smtClean="0">
                <a:solidFill>
                  <a:srgbClr val="008000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s</a:t>
            </a:r>
            <a:r>
              <a:rPr lang="en-US" sz="2000" baseline="30000" dirty="0" smtClean="0">
                <a:solidFill>
                  <a:srgbClr val="008000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-1 </a:t>
            </a:r>
            <a:r>
              <a:rPr lang="en-US" sz="2000" dirty="0" smtClean="0">
                <a:solidFill>
                  <a:srgbClr val="FF00FF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is a </a:t>
            </a:r>
            <a:r>
              <a:rPr lang="en-US" sz="2000" smtClean="0">
                <a:solidFill>
                  <a:srgbClr val="FF00FF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must</a:t>
            </a:r>
          </a:p>
          <a:p>
            <a:pPr algn="ctr">
              <a:buClr>
                <a:srgbClr val="FF6600"/>
              </a:buClr>
              <a:buNone/>
            </a:pPr>
            <a:endParaRPr lang="en-US" smtClean="0">
              <a:latin typeface="Comic Sans MS" pitchFamily="-105" charset="0"/>
              <a:ea typeface="Comic Sans MS" pitchFamily="-105" charset="0"/>
              <a:cs typeface="Comic Sans MS" pitchFamily="-105" charset="0"/>
            </a:endParaRPr>
          </a:p>
          <a:p>
            <a:pPr eaLnBrk="1" hangingPunct="1"/>
            <a:endParaRPr lang="en-US" dirty="0" smtClean="0">
              <a:latin typeface="Comic Sans MS" pitchFamily="-105" charset="0"/>
              <a:ea typeface="Comic Sans MS" pitchFamily="-105" charset="0"/>
              <a:cs typeface="Comic Sans MS" pitchFamily="-105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20-24,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12 </a:t>
            </a:r>
            <a:r>
              <a:rPr lang="en-US" b="1" dirty="0" err="1" smtClean="0">
                <a:solidFill>
                  <a:srgbClr val="FF00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GeV</a:t>
            </a:r>
            <a:r>
              <a:rPr lang="en-US" b="1" dirty="0" smtClean="0">
                <a:solidFill>
                  <a:srgbClr val="FF00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Upgrade Project</a:t>
            </a:r>
          </a:p>
        </p:txBody>
      </p:sp>
      <p:sp>
        <p:nvSpPr>
          <p:cNvPr id="336" name="Date Placeholder 335"/>
          <p:cNvSpPr>
            <a:spLocks noGrp="1"/>
          </p:cNvSpPr>
          <p:nvPr>
            <p:ph type="dt" sz="half" idx="10"/>
          </p:nvPr>
        </p:nvSpPr>
        <p:spPr>
          <a:xfrm>
            <a:off x="179397" y="6553200"/>
            <a:ext cx="2133600" cy="304800"/>
          </a:xfrm>
        </p:spPr>
        <p:txBody>
          <a:bodyPr/>
          <a:lstStyle/>
          <a:p>
            <a:r>
              <a:rPr lang="en-US" smtClean="0"/>
              <a:t>June 20-24, 2011</a:t>
            </a:r>
            <a:endParaRPr lang="en-US" dirty="0"/>
          </a:p>
        </p:txBody>
      </p:sp>
      <p:sp>
        <p:nvSpPr>
          <p:cNvPr id="337" name="Footer Placeholder 336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</a:rPr>
              <a:t>PacSPIN2011, Cairns, QLD, Australia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620" y="809269"/>
          <a:ext cx="9123380" cy="55470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23380"/>
              </a:tblGrid>
              <a:tr h="385582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 anchor="ctr"/>
                </a:tc>
              </a:tr>
              <a:tr h="51615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Bef>
                          <a:spcPct val="20000"/>
                        </a:spcBef>
                        <a:buSzPct val="100000"/>
                      </a:pPr>
                      <a:endParaRPr lang="en-US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Bef>
                          <a:spcPct val="20000"/>
                        </a:spcBef>
                        <a:buSzPct val="100000"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Upgrade is designed to build on existing facility: </a:t>
                      </a:r>
                    </a:p>
                    <a:p>
                      <a:pPr>
                        <a:lnSpc>
                          <a:spcPct val="80000"/>
                        </a:lnSpc>
                        <a:spcBef>
                          <a:spcPct val="20000"/>
                        </a:spcBef>
                        <a:buSzPct val="100000"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vast majority of accelerator and experimental </a:t>
                      </a:r>
                    </a:p>
                    <a:p>
                      <a:pPr>
                        <a:lnSpc>
                          <a:spcPct val="80000"/>
                        </a:lnSpc>
                        <a:spcBef>
                          <a:spcPct val="20000"/>
                        </a:spcBef>
                        <a:buSzPct val="100000"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equipment have continued use</a:t>
                      </a:r>
                    </a:p>
                    <a:p>
                      <a:pPr marL="914400" lvl="2" indent="-457200" eaLnBrk="1" hangingPunct="1">
                        <a:buSzPct val="120000"/>
                        <a:tabLst/>
                      </a:pPr>
                      <a:endParaRPr lang="en-US" sz="1600" b="1" dirty="0" smtClean="0"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327"/>
          <p:cNvGrpSpPr>
            <a:grpSpLocks/>
          </p:cNvGrpSpPr>
          <p:nvPr/>
        </p:nvGrpSpPr>
        <p:grpSpPr bwMode="auto">
          <a:xfrm>
            <a:off x="0" y="1600200"/>
            <a:ext cx="6678613" cy="4457700"/>
            <a:chOff x="-106359" y="1524000"/>
            <a:chExt cx="6637334" cy="4610107"/>
          </a:xfrm>
        </p:grpSpPr>
        <p:grpSp>
          <p:nvGrpSpPr>
            <p:cNvPr id="3" name="Group 408"/>
            <p:cNvGrpSpPr>
              <a:grpSpLocks/>
            </p:cNvGrpSpPr>
            <p:nvPr/>
          </p:nvGrpSpPr>
          <p:grpSpPr bwMode="auto">
            <a:xfrm>
              <a:off x="3810000" y="1524000"/>
              <a:ext cx="2720975" cy="1509713"/>
              <a:chOff x="2400" y="960"/>
              <a:chExt cx="1714" cy="951"/>
            </a:xfrm>
          </p:grpSpPr>
          <p:grpSp>
            <p:nvGrpSpPr>
              <p:cNvPr id="5" name="Group 407"/>
              <p:cNvGrpSpPr>
                <a:grpSpLocks/>
              </p:cNvGrpSpPr>
              <p:nvPr/>
            </p:nvGrpSpPr>
            <p:grpSpPr bwMode="auto">
              <a:xfrm>
                <a:off x="2477" y="960"/>
                <a:ext cx="1637" cy="912"/>
                <a:chOff x="2477" y="960"/>
                <a:chExt cx="1637" cy="912"/>
              </a:xfrm>
            </p:grpSpPr>
            <p:sp>
              <p:nvSpPr>
                <p:cNvPr id="9542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511" y="1059"/>
                  <a:ext cx="603" cy="2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500">
                      <a:solidFill>
                        <a:srgbClr val="000000"/>
                      </a:solidFill>
                    </a:rPr>
                    <a:t>New Hall</a:t>
                  </a:r>
                </a:p>
              </p:txBody>
            </p:sp>
            <p:sp>
              <p:nvSpPr>
                <p:cNvPr id="9543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2477" y="1870"/>
                  <a:ext cx="0" cy="2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44" name="Freeform 318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45" name="Freeform 319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46" name="Freeform 320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239 w 323"/>
                    <a:gd name="T9" fmla="*/ 0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3"/>
                    <a:gd name="T16" fmla="*/ 0 h 117"/>
                    <a:gd name="T17" fmla="*/ 323 w 32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47" name="Freeform 321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23"/>
                    <a:gd name="T13" fmla="*/ 0 h 117"/>
                    <a:gd name="T14" fmla="*/ 323 w 323"/>
                    <a:gd name="T15" fmla="*/ 117 h 1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48" name="Freeform 322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49" name="Freeform 323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50" name="Freeform 324"/>
                <p:cNvSpPr>
                  <a:spLocks noEditPoints="1"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2 w 90"/>
                    <a:gd name="T1" fmla="*/ 19 h 108"/>
                    <a:gd name="T2" fmla="*/ 48 w 90"/>
                    <a:gd name="T3" fmla="*/ 19 h 108"/>
                    <a:gd name="T4" fmla="*/ 53 w 90"/>
                    <a:gd name="T5" fmla="*/ 21 h 108"/>
                    <a:gd name="T6" fmla="*/ 59 w 90"/>
                    <a:gd name="T7" fmla="*/ 22 h 108"/>
                    <a:gd name="T8" fmla="*/ 63 w 90"/>
                    <a:gd name="T9" fmla="*/ 27 h 108"/>
                    <a:gd name="T10" fmla="*/ 64 w 90"/>
                    <a:gd name="T11" fmla="*/ 27 h 108"/>
                    <a:gd name="T12" fmla="*/ 66 w 90"/>
                    <a:gd name="T13" fmla="*/ 33 h 108"/>
                    <a:gd name="T14" fmla="*/ 66 w 90"/>
                    <a:gd name="T15" fmla="*/ 42 h 108"/>
                    <a:gd name="T16" fmla="*/ 66 w 90"/>
                    <a:gd name="T17" fmla="*/ 53 h 108"/>
                    <a:gd name="T18" fmla="*/ 64 w 90"/>
                    <a:gd name="T19" fmla="*/ 63 h 108"/>
                    <a:gd name="T20" fmla="*/ 61 w 90"/>
                    <a:gd name="T21" fmla="*/ 70 h 108"/>
                    <a:gd name="T22" fmla="*/ 55 w 90"/>
                    <a:gd name="T23" fmla="*/ 73 h 108"/>
                    <a:gd name="T24" fmla="*/ 50 w 90"/>
                    <a:gd name="T25" fmla="*/ 74 h 108"/>
                    <a:gd name="T26" fmla="*/ 42 w 90"/>
                    <a:gd name="T27" fmla="*/ 75 h 108"/>
                    <a:gd name="T28" fmla="*/ 20 w 90"/>
                    <a:gd name="T29" fmla="*/ 75 h 108"/>
                    <a:gd name="T30" fmla="*/ 20 w 90"/>
                    <a:gd name="T31" fmla="*/ 19 h 108"/>
                    <a:gd name="T32" fmla="*/ 42 w 90"/>
                    <a:gd name="T33" fmla="*/ 19 h 108"/>
                    <a:gd name="T34" fmla="*/ 46 w 90"/>
                    <a:gd name="T35" fmla="*/ 0 h 108"/>
                    <a:gd name="T36" fmla="*/ 0 w 90"/>
                    <a:gd name="T37" fmla="*/ 0 h 108"/>
                    <a:gd name="T38" fmla="*/ 0 w 90"/>
                    <a:gd name="T39" fmla="*/ 88 h 108"/>
                    <a:gd name="T40" fmla="*/ 46 w 90"/>
                    <a:gd name="T41" fmla="*/ 88 h 108"/>
                    <a:gd name="T42" fmla="*/ 61 w 90"/>
                    <a:gd name="T43" fmla="*/ 84 h 108"/>
                    <a:gd name="T44" fmla="*/ 72 w 90"/>
                    <a:gd name="T45" fmla="*/ 79 h 108"/>
                    <a:gd name="T46" fmla="*/ 81 w 90"/>
                    <a:gd name="T47" fmla="*/ 74 h 108"/>
                    <a:gd name="T48" fmla="*/ 89 w 90"/>
                    <a:gd name="T49" fmla="*/ 61 h 108"/>
                    <a:gd name="T50" fmla="*/ 90 w 90"/>
                    <a:gd name="T51" fmla="*/ 40 h 108"/>
                    <a:gd name="T52" fmla="*/ 89 w 90"/>
                    <a:gd name="T53" fmla="*/ 33 h 108"/>
                    <a:gd name="T54" fmla="*/ 89 w 90"/>
                    <a:gd name="T55" fmla="*/ 27 h 108"/>
                    <a:gd name="T56" fmla="*/ 85 w 90"/>
                    <a:gd name="T57" fmla="*/ 24 h 108"/>
                    <a:gd name="T58" fmla="*/ 81 w 90"/>
                    <a:gd name="T59" fmla="*/ 15 h 108"/>
                    <a:gd name="T60" fmla="*/ 76 w 90"/>
                    <a:gd name="T61" fmla="*/ 9 h 108"/>
                    <a:gd name="T62" fmla="*/ 68 w 90"/>
                    <a:gd name="T63" fmla="*/ 6 h 108"/>
                    <a:gd name="T64" fmla="*/ 63 w 90"/>
                    <a:gd name="T65" fmla="*/ 2 h 108"/>
                    <a:gd name="T66" fmla="*/ 55 w 90"/>
                    <a:gd name="T67" fmla="*/ 0 h 108"/>
                    <a:gd name="T68" fmla="*/ 46 w 90"/>
                    <a:gd name="T69" fmla="*/ 0 h 10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0"/>
                    <a:gd name="T106" fmla="*/ 0 h 108"/>
                    <a:gd name="T107" fmla="*/ 90 w 90"/>
                    <a:gd name="T108" fmla="*/ 108 h 10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0" h="108">
                      <a:moveTo>
                        <a:pt x="42" y="19"/>
                      </a:moveTo>
                      <a:lnTo>
                        <a:pt x="48" y="19"/>
                      </a:lnTo>
                      <a:lnTo>
                        <a:pt x="53" y="21"/>
                      </a:lnTo>
                      <a:lnTo>
                        <a:pt x="59" y="22"/>
                      </a:lnTo>
                      <a:lnTo>
                        <a:pt x="63" y="28"/>
                      </a:lnTo>
                      <a:lnTo>
                        <a:pt x="64" y="34"/>
                      </a:lnTo>
                      <a:lnTo>
                        <a:pt x="66" y="43"/>
                      </a:lnTo>
                      <a:lnTo>
                        <a:pt x="66" y="52"/>
                      </a:lnTo>
                      <a:lnTo>
                        <a:pt x="66" y="63"/>
                      </a:lnTo>
                      <a:lnTo>
                        <a:pt x="64" y="73"/>
                      </a:lnTo>
                      <a:lnTo>
                        <a:pt x="61" y="80"/>
                      </a:lnTo>
                      <a:lnTo>
                        <a:pt x="55" y="86"/>
                      </a:lnTo>
                      <a:lnTo>
                        <a:pt x="50" y="87"/>
                      </a:lnTo>
                      <a:lnTo>
                        <a:pt x="42" y="89"/>
                      </a:lnTo>
                      <a:lnTo>
                        <a:pt x="20" y="89"/>
                      </a:lnTo>
                      <a:lnTo>
                        <a:pt x="20" y="19"/>
                      </a:lnTo>
                      <a:lnTo>
                        <a:pt x="42" y="19"/>
                      </a:lnTo>
                      <a:close/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51" name="Freeform 325"/>
                <p:cNvSpPr>
                  <a:spLocks/>
                </p:cNvSpPr>
                <p:nvPr/>
              </p:nvSpPr>
              <p:spPr bwMode="auto">
                <a:xfrm>
                  <a:off x="3472" y="1025"/>
                  <a:ext cx="46" cy="69"/>
                </a:xfrm>
                <a:custGeom>
                  <a:avLst/>
                  <a:gdLst>
                    <a:gd name="T0" fmla="*/ 22 w 46"/>
                    <a:gd name="T1" fmla="*/ 0 h 70"/>
                    <a:gd name="T2" fmla="*/ 28 w 46"/>
                    <a:gd name="T3" fmla="*/ 0 h 70"/>
                    <a:gd name="T4" fmla="*/ 33 w 46"/>
                    <a:gd name="T5" fmla="*/ 2 h 70"/>
                    <a:gd name="T6" fmla="*/ 39 w 46"/>
                    <a:gd name="T7" fmla="*/ 3 h 70"/>
                    <a:gd name="T8" fmla="*/ 43 w 46"/>
                    <a:gd name="T9" fmla="*/ 9 h 70"/>
                    <a:gd name="T10" fmla="*/ 44 w 46"/>
                    <a:gd name="T11" fmla="*/ 15 h 70"/>
                    <a:gd name="T12" fmla="*/ 46 w 46"/>
                    <a:gd name="T13" fmla="*/ 24 h 70"/>
                    <a:gd name="T14" fmla="*/ 46 w 46"/>
                    <a:gd name="T15" fmla="*/ 33 h 70"/>
                    <a:gd name="T16" fmla="*/ 46 w 46"/>
                    <a:gd name="T17" fmla="*/ 35 h 70"/>
                    <a:gd name="T18" fmla="*/ 44 w 46"/>
                    <a:gd name="T19" fmla="*/ 44 h 70"/>
                    <a:gd name="T20" fmla="*/ 41 w 46"/>
                    <a:gd name="T21" fmla="*/ 51 h 70"/>
                    <a:gd name="T22" fmla="*/ 35 w 46"/>
                    <a:gd name="T23" fmla="*/ 57 h 70"/>
                    <a:gd name="T24" fmla="*/ 30 w 46"/>
                    <a:gd name="T25" fmla="*/ 58 h 70"/>
                    <a:gd name="T26" fmla="*/ 22 w 46"/>
                    <a:gd name="T27" fmla="*/ 60 h 70"/>
                    <a:gd name="T28" fmla="*/ 0 w 46"/>
                    <a:gd name="T29" fmla="*/ 60 h 70"/>
                    <a:gd name="T30" fmla="*/ 0 w 46"/>
                    <a:gd name="T31" fmla="*/ 0 h 70"/>
                    <a:gd name="T32" fmla="*/ 22 w 46"/>
                    <a:gd name="T33" fmla="*/ 0 h 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6"/>
                    <a:gd name="T52" fmla="*/ 0 h 70"/>
                    <a:gd name="T53" fmla="*/ 46 w 46"/>
                    <a:gd name="T54" fmla="*/ 70 h 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6" h="70">
                      <a:moveTo>
                        <a:pt x="22" y="0"/>
                      </a:moveTo>
                      <a:lnTo>
                        <a:pt x="28" y="0"/>
                      </a:lnTo>
                      <a:lnTo>
                        <a:pt x="33" y="2"/>
                      </a:lnTo>
                      <a:lnTo>
                        <a:pt x="39" y="3"/>
                      </a:lnTo>
                      <a:lnTo>
                        <a:pt x="43" y="9"/>
                      </a:lnTo>
                      <a:lnTo>
                        <a:pt x="44" y="15"/>
                      </a:lnTo>
                      <a:lnTo>
                        <a:pt x="46" y="24"/>
                      </a:lnTo>
                      <a:lnTo>
                        <a:pt x="46" y="33"/>
                      </a:lnTo>
                      <a:lnTo>
                        <a:pt x="46" y="44"/>
                      </a:lnTo>
                      <a:lnTo>
                        <a:pt x="44" y="54"/>
                      </a:lnTo>
                      <a:lnTo>
                        <a:pt x="41" y="61"/>
                      </a:lnTo>
                      <a:lnTo>
                        <a:pt x="35" y="67"/>
                      </a:lnTo>
                      <a:lnTo>
                        <a:pt x="30" y="68"/>
                      </a:lnTo>
                      <a:lnTo>
                        <a:pt x="22" y="70"/>
                      </a:lnTo>
                      <a:lnTo>
                        <a:pt x="0" y="70"/>
                      </a:lnTo>
                      <a:lnTo>
                        <a:pt x="0" y="0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52" name="Freeform 326"/>
                <p:cNvSpPr>
                  <a:spLocks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6 w 90"/>
                    <a:gd name="T1" fmla="*/ 0 h 108"/>
                    <a:gd name="T2" fmla="*/ 0 w 90"/>
                    <a:gd name="T3" fmla="*/ 0 h 108"/>
                    <a:gd name="T4" fmla="*/ 0 w 90"/>
                    <a:gd name="T5" fmla="*/ 88 h 108"/>
                    <a:gd name="T6" fmla="*/ 46 w 90"/>
                    <a:gd name="T7" fmla="*/ 88 h 108"/>
                    <a:gd name="T8" fmla="*/ 61 w 90"/>
                    <a:gd name="T9" fmla="*/ 84 h 108"/>
                    <a:gd name="T10" fmla="*/ 72 w 90"/>
                    <a:gd name="T11" fmla="*/ 79 h 108"/>
                    <a:gd name="T12" fmla="*/ 81 w 90"/>
                    <a:gd name="T13" fmla="*/ 74 h 108"/>
                    <a:gd name="T14" fmla="*/ 89 w 90"/>
                    <a:gd name="T15" fmla="*/ 61 h 108"/>
                    <a:gd name="T16" fmla="*/ 90 w 90"/>
                    <a:gd name="T17" fmla="*/ 40 h 108"/>
                    <a:gd name="T18" fmla="*/ 89 w 90"/>
                    <a:gd name="T19" fmla="*/ 33 h 108"/>
                    <a:gd name="T20" fmla="*/ 89 w 90"/>
                    <a:gd name="T21" fmla="*/ 27 h 108"/>
                    <a:gd name="T22" fmla="*/ 85 w 90"/>
                    <a:gd name="T23" fmla="*/ 24 h 108"/>
                    <a:gd name="T24" fmla="*/ 81 w 90"/>
                    <a:gd name="T25" fmla="*/ 15 h 108"/>
                    <a:gd name="T26" fmla="*/ 76 w 90"/>
                    <a:gd name="T27" fmla="*/ 9 h 108"/>
                    <a:gd name="T28" fmla="*/ 68 w 90"/>
                    <a:gd name="T29" fmla="*/ 6 h 108"/>
                    <a:gd name="T30" fmla="*/ 63 w 90"/>
                    <a:gd name="T31" fmla="*/ 2 h 108"/>
                    <a:gd name="T32" fmla="*/ 55 w 90"/>
                    <a:gd name="T33" fmla="*/ 0 h 108"/>
                    <a:gd name="T34" fmla="*/ 46 w 90"/>
                    <a:gd name="T35" fmla="*/ 0 h 10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0"/>
                    <a:gd name="T55" fmla="*/ 0 h 108"/>
                    <a:gd name="T56" fmla="*/ 90 w 90"/>
                    <a:gd name="T57" fmla="*/ 108 h 10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0" h="108"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53" name="Freeform 327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54" name="Freeform 328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55" name="Freeform 329"/>
                <p:cNvSpPr>
                  <a:spLocks/>
                </p:cNvSpPr>
                <p:nvPr/>
              </p:nvSpPr>
              <p:spPr bwMode="auto">
                <a:xfrm>
                  <a:off x="2925" y="1130"/>
                  <a:ext cx="176" cy="70"/>
                </a:xfrm>
                <a:custGeom>
                  <a:avLst/>
                  <a:gdLst>
                    <a:gd name="T0" fmla="*/ 176 w 176"/>
                    <a:gd name="T1" fmla="*/ 35 h 71"/>
                    <a:gd name="T2" fmla="*/ 89 w 176"/>
                    <a:gd name="T3" fmla="*/ 61 h 71"/>
                    <a:gd name="T4" fmla="*/ 0 w 176"/>
                    <a:gd name="T5" fmla="*/ 30 h 71"/>
                    <a:gd name="T6" fmla="*/ 87 w 176"/>
                    <a:gd name="T7" fmla="*/ 0 h 71"/>
                    <a:gd name="T8" fmla="*/ 176 w 176"/>
                    <a:gd name="T9" fmla="*/ 35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71"/>
                    <a:gd name="T17" fmla="*/ 176 w 176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71">
                      <a:moveTo>
                        <a:pt x="176" y="39"/>
                      </a:moveTo>
                      <a:lnTo>
                        <a:pt x="89" y="71"/>
                      </a:lnTo>
                      <a:lnTo>
                        <a:pt x="0" y="30"/>
                      </a:lnTo>
                      <a:lnTo>
                        <a:pt x="87" y="0"/>
                      </a:lnTo>
                      <a:lnTo>
                        <a:pt x="176" y="39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56" name="Freeform 330"/>
                <p:cNvSpPr>
                  <a:spLocks/>
                </p:cNvSpPr>
                <p:nvPr/>
              </p:nvSpPr>
              <p:spPr bwMode="auto">
                <a:xfrm>
                  <a:off x="3014" y="1169"/>
                  <a:ext cx="87" cy="119"/>
                </a:xfrm>
                <a:custGeom>
                  <a:avLst/>
                  <a:gdLst>
                    <a:gd name="T0" fmla="*/ 0 w 87"/>
                    <a:gd name="T1" fmla="*/ 101 h 121"/>
                    <a:gd name="T2" fmla="*/ 0 w 87"/>
                    <a:gd name="T3" fmla="*/ 30 h 121"/>
                    <a:gd name="T4" fmla="*/ 87 w 87"/>
                    <a:gd name="T5" fmla="*/ 0 h 121"/>
                    <a:gd name="T6" fmla="*/ 87 w 87"/>
                    <a:gd name="T7" fmla="*/ 76 h 121"/>
                    <a:gd name="T8" fmla="*/ 0 w 87"/>
                    <a:gd name="T9" fmla="*/ 101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121"/>
                    <a:gd name="T17" fmla="*/ 87 w 87"/>
                    <a:gd name="T18" fmla="*/ 121 h 1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121">
                      <a:moveTo>
                        <a:pt x="0" y="121"/>
                      </a:moveTo>
                      <a:lnTo>
                        <a:pt x="0" y="32"/>
                      </a:lnTo>
                      <a:lnTo>
                        <a:pt x="87" y="0"/>
                      </a:lnTo>
                      <a:lnTo>
                        <a:pt x="87" y="86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57" name="Freeform 332"/>
                <p:cNvSpPr>
                  <a:spLocks/>
                </p:cNvSpPr>
                <p:nvPr/>
              </p:nvSpPr>
              <p:spPr bwMode="auto">
                <a:xfrm>
                  <a:off x="3099" y="1110"/>
                  <a:ext cx="238" cy="105"/>
                </a:xfrm>
                <a:custGeom>
                  <a:avLst/>
                  <a:gdLst>
                    <a:gd name="T0" fmla="*/ 238 w 238"/>
                    <a:gd name="T1" fmla="*/ 0 h 106"/>
                    <a:gd name="T2" fmla="*/ 206 w 238"/>
                    <a:gd name="T3" fmla="*/ 30 h 106"/>
                    <a:gd name="T4" fmla="*/ 184 w 238"/>
                    <a:gd name="T5" fmla="*/ 15 h 106"/>
                    <a:gd name="T6" fmla="*/ 165 w 238"/>
                    <a:gd name="T7" fmla="*/ 41 h 106"/>
                    <a:gd name="T8" fmla="*/ 145 w 238"/>
                    <a:gd name="T9" fmla="*/ 26 h 106"/>
                    <a:gd name="T10" fmla="*/ 132 w 238"/>
                    <a:gd name="T11" fmla="*/ 53 h 106"/>
                    <a:gd name="T12" fmla="*/ 112 w 238"/>
                    <a:gd name="T13" fmla="*/ 43 h 106"/>
                    <a:gd name="T14" fmla="*/ 100 w 238"/>
                    <a:gd name="T15" fmla="*/ 61 h 106"/>
                    <a:gd name="T16" fmla="*/ 78 w 238"/>
                    <a:gd name="T17" fmla="*/ 53 h 106"/>
                    <a:gd name="T18" fmla="*/ 67 w 238"/>
                    <a:gd name="T19" fmla="*/ 73 h 106"/>
                    <a:gd name="T20" fmla="*/ 45 w 238"/>
                    <a:gd name="T21" fmla="*/ 59 h 106"/>
                    <a:gd name="T22" fmla="*/ 32 w 238"/>
                    <a:gd name="T23" fmla="*/ 86 h 106"/>
                    <a:gd name="T24" fmla="*/ 15 w 238"/>
                    <a:gd name="T25" fmla="*/ 68 h 106"/>
                    <a:gd name="T26" fmla="*/ 0 w 238"/>
                    <a:gd name="T27" fmla="*/ 96 h 10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38"/>
                    <a:gd name="T43" fmla="*/ 0 h 106"/>
                    <a:gd name="T44" fmla="*/ 238 w 238"/>
                    <a:gd name="T45" fmla="*/ 106 h 10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38" h="106">
                      <a:moveTo>
                        <a:pt x="238" y="0"/>
                      </a:moveTo>
                      <a:lnTo>
                        <a:pt x="206" y="30"/>
                      </a:lnTo>
                      <a:lnTo>
                        <a:pt x="184" y="15"/>
                      </a:lnTo>
                      <a:lnTo>
                        <a:pt x="165" y="41"/>
                      </a:lnTo>
                      <a:lnTo>
                        <a:pt x="145" y="26"/>
                      </a:lnTo>
                      <a:lnTo>
                        <a:pt x="132" y="54"/>
                      </a:lnTo>
                      <a:lnTo>
                        <a:pt x="112" y="43"/>
                      </a:lnTo>
                      <a:lnTo>
                        <a:pt x="100" y="71"/>
                      </a:lnTo>
                      <a:lnTo>
                        <a:pt x="78" y="56"/>
                      </a:lnTo>
                      <a:lnTo>
                        <a:pt x="67" y="83"/>
                      </a:lnTo>
                      <a:lnTo>
                        <a:pt x="45" y="69"/>
                      </a:lnTo>
                      <a:lnTo>
                        <a:pt x="32" y="96"/>
                      </a:lnTo>
                      <a:lnTo>
                        <a:pt x="15" y="7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58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77" y="1234"/>
                  <a:ext cx="92" cy="4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541" name="Freeform 331"/>
              <p:cNvSpPr>
                <a:spLocks/>
              </p:cNvSpPr>
              <p:nvPr/>
            </p:nvSpPr>
            <p:spPr bwMode="auto">
              <a:xfrm>
                <a:off x="2400" y="1275"/>
                <a:ext cx="477" cy="636"/>
              </a:xfrm>
              <a:custGeom>
                <a:avLst/>
                <a:gdLst>
                  <a:gd name="T0" fmla="*/ 0 w 477"/>
                  <a:gd name="T1" fmla="*/ 636 h 636"/>
                  <a:gd name="T2" fmla="*/ 247 w 477"/>
                  <a:gd name="T3" fmla="*/ 493 h 636"/>
                  <a:gd name="T4" fmla="*/ 477 w 477"/>
                  <a:gd name="T5" fmla="*/ 0 h 636"/>
                  <a:gd name="T6" fmla="*/ 0 60000 65536"/>
                  <a:gd name="T7" fmla="*/ 0 60000 65536"/>
                  <a:gd name="T8" fmla="*/ 0 60000 65536"/>
                  <a:gd name="T9" fmla="*/ 0 w 477"/>
                  <a:gd name="T10" fmla="*/ 0 h 636"/>
                  <a:gd name="T11" fmla="*/ 477 w 477"/>
                  <a:gd name="T12" fmla="*/ 636 h 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7" h="636">
                    <a:moveTo>
                      <a:pt x="0" y="636"/>
                    </a:moveTo>
                    <a:lnTo>
                      <a:pt x="247" y="493"/>
                    </a:lnTo>
                    <a:lnTo>
                      <a:pt x="477" y="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429"/>
            <p:cNvGrpSpPr>
              <a:grpSpLocks/>
            </p:cNvGrpSpPr>
            <p:nvPr/>
          </p:nvGrpSpPr>
          <p:grpSpPr bwMode="auto">
            <a:xfrm>
              <a:off x="914400" y="2286001"/>
              <a:ext cx="4702176" cy="2616201"/>
              <a:chOff x="528" y="1440"/>
              <a:chExt cx="2962" cy="1648"/>
            </a:xfrm>
          </p:grpSpPr>
          <p:sp>
            <p:nvSpPr>
              <p:cNvPr id="9348" name="Freeform 135"/>
              <p:cNvSpPr>
                <a:spLocks/>
              </p:cNvSpPr>
              <p:nvPr/>
            </p:nvSpPr>
            <p:spPr bwMode="auto">
              <a:xfrm>
                <a:off x="672" y="2400"/>
                <a:ext cx="1687" cy="688"/>
              </a:xfrm>
              <a:custGeom>
                <a:avLst/>
                <a:gdLst>
                  <a:gd name="T0" fmla="*/ 934 w 1687"/>
                  <a:gd name="T1" fmla="*/ 0 h 688"/>
                  <a:gd name="T2" fmla="*/ 794 w 1687"/>
                  <a:gd name="T3" fmla="*/ 17 h 688"/>
                  <a:gd name="T4" fmla="*/ 756 w 1687"/>
                  <a:gd name="T5" fmla="*/ 39 h 688"/>
                  <a:gd name="T6" fmla="*/ 727 w 1687"/>
                  <a:gd name="T7" fmla="*/ 60 h 688"/>
                  <a:gd name="T8" fmla="*/ 705 w 1687"/>
                  <a:gd name="T9" fmla="*/ 76 h 688"/>
                  <a:gd name="T10" fmla="*/ 692 w 1687"/>
                  <a:gd name="T11" fmla="*/ 89 h 688"/>
                  <a:gd name="T12" fmla="*/ 682 w 1687"/>
                  <a:gd name="T13" fmla="*/ 99 h 688"/>
                  <a:gd name="T14" fmla="*/ 680 w 1687"/>
                  <a:gd name="T15" fmla="*/ 101 h 688"/>
                  <a:gd name="T16" fmla="*/ 649 w 1687"/>
                  <a:gd name="T17" fmla="*/ 136 h 688"/>
                  <a:gd name="T18" fmla="*/ 628 w 1687"/>
                  <a:gd name="T19" fmla="*/ 169 h 688"/>
                  <a:gd name="T20" fmla="*/ 616 w 1687"/>
                  <a:gd name="T21" fmla="*/ 202 h 688"/>
                  <a:gd name="T22" fmla="*/ 612 w 1687"/>
                  <a:gd name="T23" fmla="*/ 232 h 688"/>
                  <a:gd name="T24" fmla="*/ 614 w 1687"/>
                  <a:gd name="T25" fmla="*/ 260 h 688"/>
                  <a:gd name="T26" fmla="*/ 617 w 1687"/>
                  <a:gd name="T27" fmla="*/ 286 h 688"/>
                  <a:gd name="T28" fmla="*/ 627 w 1687"/>
                  <a:gd name="T29" fmla="*/ 308 h 688"/>
                  <a:gd name="T30" fmla="*/ 634 w 1687"/>
                  <a:gd name="T31" fmla="*/ 325 h 688"/>
                  <a:gd name="T32" fmla="*/ 643 w 1687"/>
                  <a:gd name="T33" fmla="*/ 338 h 688"/>
                  <a:gd name="T34" fmla="*/ 649 w 1687"/>
                  <a:gd name="T35" fmla="*/ 347 h 688"/>
                  <a:gd name="T36" fmla="*/ 651 w 1687"/>
                  <a:gd name="T37" fmla="*/ 349 h 688"/>
                  <a:gd name="T38" fmla="*/ 682 w 1687"/>
                  <a:gd name="T39" fmla="*/ 384 h 688"/>
                  <a:gd name="T40" fmla="*/ 719 w 1687"/>
                  <a:gd name="T41" fmla="*/ 412 h 688"/>
                  <a:gd name="T42" fmla="*/ 758 w 1687"/>
                  <a:gd name="T43" fmla="*/ 434 h 688"/>
                  <a:gd name="T44" fmla="*/ 797 w 1687"/>
                  <a:gd name="T45" fmla="*/ 451 h 688"/>
                  <a:gd name="T46" fmla="*/ 834 w 1687"/>
                  <a:gd name="T47" fmla="*/ 462 h 688"/>
                  <a:gd name="T48" fmla="*/ 866 w 1687"/>
                  <a:gd name="T49" fmla="*/ 471 h 688"/>
                  <a:gd name="T50" fmla="*/ 892 w 1687"/>
                  <a:gd name="T51" fmla="*/ 477 h 688"/>
                  <a:gd name="T52" fmla="*/ 910 w 1687"/>
                  <a:gd name="T53" fmla="*/ 479 h 688"/>
                  <a:gd name="T54" fmla="*/ 916 w 1687"/>
                  <a:gd name="T55" fmla="*/ 481 h 688"/>
                  <a:gd name="T56" fmla="*/ 992 w 1687"/>
                  <a:gd name="T57" fmla="*/ 486 h 688"/>
                  <a:gd name="T58" fmla="*/ 1059 w 1687"/>
                  <a:gd name="T59" fmla="*/ 488 h 688"/>
                  <a:gd name="T60" fmla="*/ 1114 w 1687"/>
                  <a:gd name="T61" fmla="*/ 488 h 688"/>
                  <a:gd name="T62" fmla="*/ 1161 w 1687"/>
                  <a:gd name="T63" fmla="*/ 486 h 688"/>
                  <a:gd name="T64" fmla="*/ 1198 w 1687"/>
                  <a:gd name="T65" fmla="*/ 482 h 688"/>
                  <a:gd name="T66" fmla="*/ 1227 w 1687"/>
                  <a:gd name="T67" fmla="*/ 479 h 688"/>
                  <a:gd name="T68" fmla="*/ 1250 w 1687"/>
                  <a:gd name="T69" fmla="*/ 473 h 688"/>
                  <a:gd name="T70" fmla="*/ 1265 w 1687"/>
                  <a:gd name="T71" fmla="*/ 470 h 688"/>
                  <a:gd name="T72" fmla="*/ 1274 w 1687"/>
                  <a:gd name="T73" fmla="*/ 468 h 688"/>
                  <a:gd name="T74" fmla="*/ 1277 w 1687"/>
                  <a:gd name="T75" fmla="*/ 466 h 688"/>
                  <a:gd name="T76" fmla="*/ 1320 w 1687"/>
                  <a:gd name="T77" fmla="*/ 453 h 688"/>
                  <a:gd name="T78" fmla="*/ 1361 w 1687"/>
                  <a:gd name="T79" fmla="*/ 436 h 688"/>
                  <a:gd name="T80" fmla="*/ 1402 w 1687"/>
                  <a:gd name="T81" fmla="*/ 419 h 688"/>
                  <a:gd name="T82" fmla="*/ 1441 w 1687"/>
                  <a:gd name="T83" fmla="*/ 401 h 688"/>
                  <a:gd name="T84" fmla="*/ 1478 w 1687"/>
                  <a:gd name="T85" fmla="*/ 382 h 688"/>
                  <a:gd name="T86" fmla="*/ 1509 w 1687"/>
                  <a:gd name="T87" fmla="*/ 364 h 688"/>
                  <a:gd name="T88" fmla="*/ 1537 w 1687"/>
                  <a:gd name="T89" fmla="*/ 347 h 688"/>
                  <a:gd name="T90" fmla="*/ 1561 w 1687"/>
                  <a:gd name="T91" fmla="*/ 332 h 688"/>
                  <a:gd name="T92" fmla="*/ 1578 w 1687"/>
                  <a:gd name="T93" fmla="*/ 321 h 688"/>
                  <a:gd name="T94" fmla="*/ 1589 w 1687"/>
                  <a:gd name="T95" fmla="*/ 314 h 688"/>
                  <a:gd name="T96" fmla="*/ 1593 w 1687"/>
                  <a:gd name="T97" fmla="*/ 312 h 688"/>
                  <a:gd name="T98" fmla="*/ 1687 w 1687"/>
                  <a:gd name="T99" fmla="*/ 317 h 688"/>
                  <a:gd name="T100" fmla="*/ 1096 w 1687"/>
                  <a:gd name="T101" fmla="*/ 651 h 688"/>
                  <a:gd name="T102" fmla="*/ 1092 w 1687"/>
                  <a:gd name="T103" fmla="*/ 653 h 688"/>
                  <a:gd name="T104" fmla="*/ 1079 w 1687"/>
                  <a:gd name="T105" fmla="*/ 657 h 688"/>
                  <a:gd name="T106" fmla="*/ 1059 w 1687"/>
                  <a:gd name="T107" fmla="*/ 664 h 688"/>
                  <a:gd name="T108" fmla="*/ 1033 w 1687"/>
                  <a:gd name="T109" fmla="*/ 672 h 688"/>
                  <a:gd name="T110" fmla="*/ 999 w 1687"/>
                  <a:gd name="T111" fmla="*/ 679 h 688"/>
                  <a:gd name="T112" fmla="*/ 960 w 1687"/>
                  <a:gd name="T113" fmla="*/ 685 h 688"/>
                  <a:gd name="T114" fmla="*/ 916 w 1687"/>
                  <a:gd name="T115" fmla="*/ 688 h 688"/>
                  <a:gd name="T116" fmla="*/ 868 w 1687"/>
                  <a:gd name="T117" fmla="*/ 688 h 688"/>
                  <a:gd name="T118" fmla="*/ 0 w 1687"/>
                  <a:gd name="T119" fmla="*/ 668 h 6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87"/>
                  <a:gd name="T181" fmla="*/ 0 h 688"/>
                  <a:gd name="T182" fmla="*/ 1687 w 1687"/>
                  <a:gd name="T183" fmla="*/ 688 h 6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87" h="688">
                    <a:moveTo>
                      <a:pt x="934" y="0"/>
                    </a:moveTo>
                    <a:lnTo>
                      <a:pt x="794" y="17"/>
                    </a:lnTo>
                    <a:lnTo>
                      <a:pt x="756" y="39"/>
                    </a:lnTo>
                    <a:lnTo>
                      <a:pt x="727" y="60"/>
                    </a:lnTo>
                    <a:lnTo>
                      <a:pt x="705" y="76"/>
                    </a:lnTo>
                    <a:lnTo>
                      <a:pt x="692" y="89"/>
                    </a:lnTo>
                    <a:lnTo>
                      <a:pt x="682" y="99"/>
                    </a:lnTo>
                    <a:lnTo>
                      <a:pt x="680" y="101"/>
                    </a:lnTo>
                    <a:lnTo>
                      <a:pt x="649" y="136"/>
                    </a:lnTo>
                    <a:lnTo>
                      <a:pt x="628" y="169"/>
                    </a:lnTo>
                    <a:lnTo>
                      <a:pt x="616" y="202"/>
                    </a:lnTo>
                    <a:lnTo>
                      <a:pt x="612" y="232"/>
                    </a:lnTo>
                    <a:lnTo>
                      <a:pt x="614" y="260"/>
                    </a:lnTo>
                    <a:lnTo>
                      <a:pt x="617" y="286"/>
                    </a:lnTo>
                    <a:lnTo>
                      <a:pt x="627" y="308"/>
                    </a:lnTo>
                    <a:lnTo>
                      <a:pt x="634" y="325"/>
                    </a:lnTo>
                    <a:lnTo>
                      <a:pt x="643" y="338"/>
                    </a:lnTo>
                    <a:lnTo>
                      <a:pt x="649" y="347"/>
                    </a:lnTo>
                    <a:lnTo>
                      <a:pt x="651" y="349"/>
                    </a:lnTo>
                    <a:lnTo>
                      <a:pt x="682" y="384"/>
                    </a:lnTo>
                    <a:lnTo>
                      <a:pt x="719" y="412"/>
                    </a:lnTo>
                    <a:lnTo>
                      <a:pt x="758" y="434"/>
                    </a:lnTo>
                    <a:lnTo>
                      <a:pt x="797" y="451"/>
                    </a:lnTo>
                    <a:lnTo>
                      <a:pt x="834" y="462"/>
                    </a:lnTo>
                    <a:lnTo>
                      <a:pt x="866" y="471"/>
                    </a:lnTo>
                    <a:lnTo>
                      <a:pt x="892" y="477"/>
                    </a:lnTo>
                    <a:lnTo>
                      <a:pt x="910" y="479"/>
                    </a:lnTo>
                    <a:lnTo>
                      <a:pt x="916" y="481"/>
                    </a:lnTo>
                    <a:lnTo>
                      <a:pt x="992" y="486"/>
                    </a:lnTo>
                    <a:lnTo>
                      <a:pt x="1059" y="488"/>
                    </a:lnTo>
                    <a:lnTo>
                      <a:pt x="1114" y="488"/>
                    </a:lnTo>
                    <a:lnTo>
                      <a:pt x="1161" y="486"/>
                    </a:lnTo>
                    <a:lnTo>
                      <a:pt x="1198" y="482"/>
                    </a:lnTo>
                    <a:lnTo>
                      <a:pt x="1227" y="479"/>
                    </a:lnTo>
                    <a:lnTo>
                      <a:pt x="1250" y="473"/>
                    </a:lnTo>
                    <a:lnTo>
                      <a:pt x="1265" y="470"/>
                    </a:lnTo>
                    <a:lnTo>
                      <a:pt x="1274" y="468"/>
                    </a:lnTo>
                    <a:lnTo>
                      <a:pt x="1277" y="466"/>
                    </a:lnTo>
                    <a:lnTo>
                      <a:pt x="1320" y="453"/>
                    </a:lnTo>
                    <a:lnTo>
                      <a:pt x="1361" y="436"/>
                    </a:lnTo>
                    <a:lnTo>
                      <a:pt x="1402" y="419"/>
                    </a:lnTo>
                    <a:lnTo>
                      <a:pt x="1441" y="401"/>
                    </a:lnTo>
                    <a:lnTo>
                      <a:pt x="1478" y="382"/>
                    </a:lnTo>
                    <a:lnTo>
                      <a:pt x="1509" y="364"/>
                    </a:lnTo>
                    <a:lnTo>
                      <a:pt x="1537" y="347"/>
                    </a:lnTo>
                    <a:lnTo>
                      <a:pt x="1561" y="332"/>
                    </a:lnTo>
                    <a:lnTo>
                      <a:pt x="1578" y="321"/>
                    </a:lnTo>
                    <a:lnTo>
                      <a:pt x="1589" y="314"/>
                    </a:lnTo>
                    <a:lnTo>
                      <a:pt x="1593" y="312"/>
                    </a:lnTo>
                    <a:lnTo>
                      <a:pt x="1687" y="317"/>
                    </a:lnTo>
                    <a:lnTo>
                      <a:pt x="1096" y="651"/>
                    </a:lnTo>
                    <a:lnTo>
                      <a:pt x="1092" y="653"/>
                    </a:lnTo>
                    <a:lnTo>
                      <a:pt x="1079" y="657"/>
                    </a:lnTo>
                    <a:lnTo>
                      <a:pt x="1059" y="664"/>
                    </a:lnTo>
                    <a:lnTo>
                      <a:pt x="1033" y="672"/>
                    </a:lnTo>
                    <a:lnTo>
                      <a:pt x="999" y="679"/>
                    </a:lnTo>
                    <a:lnTo>
                      <a:pt x="960" y="685"/>
                    </a:lnTo>
                    <a:lnTo>
                      <a:pt x="916" y="688"/>
                    </a:lnTo>
                    <a:lnTo>
                      <a:pt x="868" y="688"/>
                    </a:lnTo>
                    <a:lnTo>
                      <a:pt x="0" y="668"/>
                    </a:lnTo>
                  </a:path>
                </a:pathLst>
              </a:cu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" name="Group 428"/>
              <p:cNvGrpSpPr>
                <a:grpSpLocks/>
              </p:cNvGrpSpPr>
              <p:nvPr/>
            </p:nvGrpSpPr>
            <p:grpSpPr bwMode="auto">
              <a:xfrm>
                <a:off x="528" y="1440"/>
                <a:ext cx="2962" cy="1485"/>
                <a:chOff x="528" y="1440"/>
                <a:chExt cx="2962" cy="1485"/>
              </a:xfrm>
            </p:grpSpPr>
            <p:grpSp>
              <p:nvGrpSpPr>
                <p:cNvPr id="8" name="Group 425"/>
                <p:cNvGrpSpPr>
                  <a:grpSpLocks/>
                </p:cNvGrpSpPr>
                <p:nvPr/>
              </p:nvGrpSpPr>
              <p:grpSpPr bwMode="auto">
                <a:xfrm>
                  <a:off x="944" y="1440"/>
                  <a:ext cx="2546" cy="1485"/>
                  <a:chOff x="944" y="1440"/>
                  <a:chExt cx="2546" cy="1485"/>
                </a:xfrm>
              </p:grpSpPr>
              <p:sp>
                <p:nvSpPr>
                  <p:cNvPr id="9352" name="Freeform 118"/>
                  <p:cNvSpPr>
                    <a:spLocks/>
                  </p:cNvSpPr>
                  <p:nvPr/>
                </p:nvSpPr>
                <p:spPr bwMode="auto">
                  <a:xfrm>
                    <a:off x="1603" y="1964"/>
                    <a:ext cx="665" cy="401"/>
                  </a:xfrm>
                  <a:custGeom>
                    <a:avLst/>
                    <a:gdLst>
                      <a:gd name="T0" fmla="*/ 647 w 665"/>
                      <a:gd name="T1" fmla="*/ 0 h 401"/>
                      <a:gd name="T2" fmla="*/ 647 w 665"/>
                      <a:gd name="T3" fmla="*/ 2 h 401"/>
                      <a:gd name="T4" fmla="*/ 651 w 665"/>
                      <a:gd name="T5" fmla="*/ 4 h 401"/>
                      <a:gd name="T6" fmla="*/ 654 w 665"/>
                      <a:gd name="T7" fmla="*/ 6 h 401"/>
                      <a:gd name="T8" fmla="*/ 658 w 665"/>
                      <a:gd name="T9" fmla="*/ 10 h 401"/>
                      <a:gd name="T10" fmla="*/ 662 w 665"/>
                      <a:gd name="T11" fmla="*/ 13 h 401"/>
                      <a:gd name="T12" fmla="*/ 664 w 665"/>
                      <a:gd name="T13" fmla="*/ 19 h 401"/>
                      <a:gd name="T14" fmla="*/ 665 w 665"/>
                      <a:gd name="T15" fmla="*/ 23 h 401"/>
                      <a:gd name="T16" fmla="*/ 15 w 665"/>
                      <a:gd name="T17" fmla="*/ 401 h 401"/>
                      <a:gd name="T18" fmla="*/ 0 w 665"/>
                      <a:gd name="T19" fmla="*/ 379 h 401"/>
                      <a:gd name="T20" fmla="*/ 647 w 665"/>
                      <a:gd name="T21" fmla="*/ 0 h 40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5"/>
                      <a:gd name="T34" fmla="*/ 0 h 401"/>
                      <a:gd name="T35" fmla="*/ 665 w 665"/>
                      <a:gd name="T36" fmla="*/ 401 h 40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5" h="401">
                        <a:moveTo>
                          <a:pt x="647" y="0"/>
                        </a:moveTo>
                        <a:lnTo>
                          <a:pt x="647" y="2"/>
                        </a:lnTo>
                        <a:lnTo>
                          <a:pt x="651" y="4"/>
                        </a:lnTo>
                        <a:lnTo>
                          <a:pt x="654" y="6"/>
                        </a:lnTo>
                        <a:lnTo>
                          <a:pt x="658" y="10"/>
                        </a:lnTo>
                        <a:lnTo>
                          <a:pt x="662" y="13"/>
                        </a:lnTo>
                        <a:lnTo>
                          <a:pt x="664" y="19"/>
                        </a:lnTo>
                        <a:lnTo>
                          <a:pt x="665" y="23"/>
                        </a:lnTo>
                        <a:lnTo>
                          <a:pt x="15" y="401"/>
                        </a:lnTo>
                        <a:lnTo>
                          <a:pt x="0" y="379"/>
                        </a:lnTo>
                        <a:lnTo>
                          <a:pt x="647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53" name="Line 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649"/>
                    <a:ext cx="95" cy="27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54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06"/>
                    <a:ext cx="95" cy="219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55" name="Line 1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54"/>
                    <a:ext cx="95" cy="17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56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808"/>
                    <a:ext cx="95" cy="117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57" name="Freeform 171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58" name="Freeform 172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59" name="Freeform 173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60" name="Freeform 174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61" name="Freeform 334"/>
                  <p:cNvSpPr>
                    <a:spLocks/>
                  </p:cNvSpPr>
                  <p:nvPr/>
                </p:nvSpPr>
                <p:spPr bwMode="auto">
                  <a:xfrm>
                    <a:off x="1269" y="2389"/>
                    <a:ext cx="1075" cy="510"/>
                  </a:xfrm>
                  <a:custGeom>
                    <a:avLst/>
                    <a:gdLst>
                      <a:gd name="T0" fmla="*/ 323 w 1075"/>
                      <a:gd name="T1" fmla="*/ 0 h 510"/>
                      <a:gd name="T2" fmla="*/ 184 w 1075"/>
                      <a:gd name="T3" fmla="*/ 39 h 510"/>
                      <a:gd name="T4" fmla="*/ 145 w 1075"/>
                      <a:gd name="T5" fmla="*/ 61 h 510"/>
                      <a:gd name="T6" fmla="*/ 117 w 1075"/>
                      <a:gd name="T7" fmla="*/ 82 h 510"/>
                      <a:gd name="T8" fmla="*/ 95 w 1075"/>
                      <a:gd name="T9" fmla="*/ 98 h 510"/>
                      <a:gd name="T10" fmla="*/ 80 w 1075"/>
                      <a:gd name="T11" fmla="*/ 111 h 510"/>
                      <a:gd name="T12" fmla="*/ 70 w 1075"/>
                      <a:gd name="T13" fmla="*/ 120 h 510"/>
                      <a:gd name="T14" fmla="*/ 69 w 1075"/>
                      <a:gd name="T15" fmla="*/ 122 h 510"/>
                      <a:gd name="T16" fmla="*/ 37 w 1075"/>
                      <a:gd name="T17" fmla="*/ 158 h 510"/>
                      <a:gd name="T18" fmla="*/ 17 w 1075"/>
                      <a:gd name="T19" fmla="*/ 191 h 510"/>
                      <a:gd name="T20" fmla="*/ 6 w 1075"/>
                      <a:gd name="T21" fmla="*/ 224 h 510"/>
                      <a:gd name="T22" fmla="*/ 0 w 1075"/>
                      <a:gd name="T23" fmla="*/ 254 h 510"/>
                      <a:gd name="T24" fmla="*/ 2 w 1075"/>
                      <a:gd name="T25" fmla="*/ 282 h 510"/>
                      <a:gd name="T26" fmla="*/ 7 w 1075"/>
                      <a:gd name="T27" fmla="*/ 308 h 510"/>
                      <a:gd name="T28" fmla="*/ 15 w 1075"/>
                      <a:gd name="T29" fmla="*/ 328 h 510"/>
                      <a:gd name="T30" fmla="*/ 24 w 1075"/>
                      <a:gd name="T31" fmla="*/ 347 h 510"/>
                      <a:gd name="T32" fmla="*/ 31 w 1075"/>
                      <a:gd name="T33" fmla="*/ 360 h 510"/>
                      <a:gd name="T34" fmla="*/ 37 w 1075"/>
                      <a:gd name="T35" fmla="*/ 369 h 510"/>
                      <a:gd name="T36" fmla="*/ 41 w 1075"/>
                      <a:gd name="T37" fmla="*/ 371 h 510"/>
                      <a:gd name="T38" fmla="*/ 67 w 1075"/>
                      <a:gd name="T39" fmla="*/ 402 h 510"/>
                      <a:gd name="T40" fmla="*/ 98 w 1075"/>
                      <a:gd name="T41" fmla="*/ 428 h 510"/>
                      <a:gd name="T42" fmla="*/ 133 w 1075"/>
                      <a:gd name="T43" fmla="*/ 449 h 510"/>
                      <a:gd name="T44" fmla="*/ 172 w 1075"/>
                      <a:gd name="T45" fmla="*/ 467 h 510"/>
                      <a:gd name="T46" fmla="*/ 213 w 1075"/>
                      <a:gd name="T47" fmla="*/ 480 h 510"/>
                      <a:gd name="T48" fmla="*/ 250 w 1075"/>
                      <a:gd name="T49" fmla="*/ 489 h 510"/>
                      <a:gd name="T50" fmla="*/ 286 w 1075"/>
                      <a:gd name="T51" fmla="*/ 497 h 510"/>
                      <a:gd name="T52" fmla="*/ 317 w 1075"/>
                      <a:gd name="T53" fmla="*/ 502 h 510"/>
                      <a:gd name="T54" fmla="*/ 341 w 1075"/>
                      <a:gd name="T55" fmla="*/ 504 h 510"/>
                      <a:gd name="T56" fmla="*/ 356 w 1075"/>
                      <a:gd name="T57" fmla="*/ 506 h 510"/>
                      <a:gd name="T58" fmla="*/ 362 w 1075"/>
                      <a:gd name="T59" fmla="*/ 506 h 510"/>
                      <a:gd name="T60" fmla="*/ 395 w 1075"/>
                      <a:gd name="T61" fmla="*/ 510 h 510"/>
                      <a:gd name="T62" fmla="*/ 432 w 1075"/>
                      <a:gd name="T63" fmla="*/ 510 h 510"/>
                      <a:gd name="T64" fmla="*/ 473 w 1075"/>
                      <a:gd name="T65" fmla="*/ 508 h 510"/>
                      <a:gd name="T66" fmla="*/ 514 w 1075"/>
                      <a:gd name="T67" fmla="*/ 504 h 510"/>
                      <a:gd name="T68" fmla="*/ 553 w 1075"/>
                      <a:gd name="T69" fmla="*/ 501 h 510"/>
                      <a:gd name="T70" fmla="*/ 588 w 1075"/>
                      <a:gd name="T71" fmla="*/ 497 h 510"/>
                      <a:gd name="T72" fmla="*/ 619 w 1075"/>
                      <a:gd name="T73" fmla="*/ 493 h 510"/>
                      <a:gd name="T74" fmla="*/ 643 w 1075"/>
                      <a:gd name="T75" fmla="*/ 491 h 510"/>
                      <a:gd name="T76" fmla="*/ 660 w 1075"/>
                      <a:gd name="T77" fmla="*/ 488 h 510"/>
                      <a:gd name="T78" fmla="*/ 666 w 1075"/>
                      <a:gd name="T79" fmla="*/ 488 h 510"/>
                      <a:gd name="T80" fmla="*/ 708 w 1075"/>
                      <a:gd name="T81" fmla="*/ 475 h 510"/>
                      <a:gd name="T82" fmla="*/ 751 w 1075"/>
                      <a:gd name="T83" fmla="*/ 458 h 510"/>
                      <a:gd name="T84" fmla="*/ 792 w 1075"/>
                      <a:gd name="T85" fmla="*/ 441 h 510"/>
                      <a:gd name="T86" fmla="*/ 831 w 1075"/>
                      <a:gd name="T87" fmla="*/ 423 h 510"/>
                      <a:gd name="T88" fmla="*/ 866 w 1075"/>
                      <a:gd name="T89" fmla="*/ 404 h 510"/>
                      <a:gd name="T90" fmla="*/ 897 w 1075"/>
                      <a:gd name="T91" fmla="*/ 386 h 510"/>
                      <a:gd name="T92" fmla="*/ 927 w 1075"/>
                      <a:gd name="T93" fmla="*/ 369 h 510"/>
                      <a:gd name="T94" fmla="*/ 949 w 1075"/>
                      <a:gd name="T95" fmla="*/ 354 h 510"/>
                      <a:gd name="T96" fmla="*/ 966 w 1075"/>
                      <a:gd name="T97" fmla="*/ 343 h 510"/>
                      <a:gd name="T98" fmla="*/ 977 w 1075"/>
                      <a:gd name="T99" fmla="*/ 336 h 510"/>
                      <a:gd name="T100" fmla="*/ 981 w 1075"/>
                      <a:gd name="T101" fmla="*/ 332 h 510"/>
                      <a:gd name="T102" fmla="*/ 1075 w 1075"/>
                      <a:gd name="T103" fmla="*/ 317 h 51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5"/>
                      <a:gd name="T157" fmla="*/ 0 h 510"/>
                      <a:gd name="T158" fmla="*/ 1075 w 1075"/>
                      <a:gd name="T159" fmla="*/ 510 h 51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5" h="510">
                        <a:moveTo>
                          <a:pt x="323" y="0"/>
                        </a:moveTo>
                        <a:lnTo>
                          <a:pt x="184" y="39"/>
                        </a:lnTo>
                        <a:lnTo>
                          <a:pt x="145" y="61"/>
                        </a:lnTo>
                        <a:lnTo>
                          <a:pt x="117" y="82"/>
                        </a:lnTo>
                        <a:lnTo>
                          <a:pt x="95" y="98"/>
                        </a:lnTo>
                        <a:lnTo>
                          <a:pt x="80" y="111"/>
                        </a:lnTo>
                        <a:lnTo>
                          <a:pt x="70" y="120"/>
                        </a:lnTo>
                        <a:lnTo>
                          <a:pt x="69" y="122"/>
                        </a:lnTo>
                        <a:lnTo>
                          <a:pt x="37" y="158"/>
                        </a:lnTo>
                        <a:lnTo>
                          <a:pt x="17" y="191"/>
                        </a:lnTo>
                        <a:lnTo>
                          <a:pt x="6" y="224"/>
                        </a:lnTo>
                        <a:lnTo>
                          <a:pt x="0" y="254"/>
                        </a:lnTo>
                        <a:lnTo>
                          <a:pt x="2" y="282"/>
                        </a:lnTo>
                        <a:lnTo>
                          <a:pt x="7" y="308"/>
                        </a:lnTo>
                        <a:lnTo>
                          <a:pt x="15" y="328"/>
                        </a:lnTo>
                        <a:lnTo>
                          <a:pt x="24" y="347"/>
                        </a:lnTo>
                        <a:lnTo>
                          <a:pt x="31" y="360"/>
                        </a:lnTo>
                        <a:lnTo>
                          <a:pt x="37" y="369"/>
                        </a:lnTo>
                        <a:lnTo>
                          <a:pt x="41" y="371"/>
                        </a:lnTo>
                        <a:lnTo>
                          <a:pt x="67" y="402"/>
                        </a:lnTo>
                        <a:lnTo>
                          <a:pt x="98" y="428"/>
                        </a:lnTo>
                        <a:lnTo>
                          <a:pt x="133" y="449"/>
                        </a:lnTo>
                        <a:lnTo>
                          <a:pt x="172" y="467"/>
                        </a:lnTo>
                        <a:lnTo>
                          <a:pt x="213" y="480"/>
                        </a:lnTo>
                        <a:lnTo>
                          <a:pt x="250" y="489"/>
                        </a:lnTo>
                        <a:lnTo>
                          <a:pt x="286" y="497"/>
                        </a:lnTo>
                        <a:lnTo>
                          <a:pt x="317" y="502"/>
                        </a:lnTo>
                        <a:lnTo>
                          <a:pt x="341" y="504"/>
                        </a:lnTo>
                        <a:lnTo>
                          <a:pt x="356" y="506"/>
                        </a:lnTo>
                        <a:lnTo>
                          <a:pt x="362" y="506"/>
                        </a:lnTo>
                        <a:lnTo>
                          <a:pt x="395" y="510"/>
                        </a:lnTo>
                        <a:lnTo>
                          <a:pt x="432" y="510"/>
                        </a:lnTo>
                        <a:lnTo>
                          <a:pt x="473" y="508"/>
                        </a:lnTo>
                        <a:lnTo>
                          <a:pt x="514" y="504"/>
                        </a:lnTo>
                        <a:lnTo>
                          <a:pt x="553" y="501"/>
                        </a:lnTo>
                        <a:lnTo>
                          <a:pt x="588" y="497"/>
                        </a:lnTo>
                        <a:lnTo>
                          <a:pt x="619" y="493"/>
                        </a:lnTo>
                        <a:lnTo>
                          <a:pt x="643" y="491"/>
                        </a:lnTo>
                        <a:lnTo>
                          <a:pt x="660" y="488"/>
                        </a:lnTo>
                        <a:lnTo>
                          <a:pt x="666" y="488"/>
                        </a:lnTo>
                        <a:lnTo>
                          <a:pt x="708" y="475"/>
                        </a:lnTo>
                        <a:lnTo>
                          <a:pt x="751" y="458"/>
                        </a:lnTo>
                        <a:lnTo>
                          <a:pt x="792" y="441"/>
                        </a:lnTo>
                        <a:lnTo>
                          <a:pt x="831" y="423"/>
                        </a:lnTo>
                        <a:lnTo>
                          <a:pt x="866" y="404"/>
                        </a:lnTo>
                        <a:lnTo>
                          <a:pt x="897" y="386"/>
                        </a:lnTo>
                        <a:lnTo>
                          <a:pt x="927" y="369"/>
                        </a:lnTo>
                        <a:lnTo>
                          <a:pt x="949" y="354"/>
                        </a:lnTo>
                        <a:lnTo>
                          <a:pt x="966" y="343"/>
                        </a:lnTo>
                        <a:lnTo>
                          <a:pt x="977" y="336"/>
                        </a:lnTo>
                        <a:lnTo>
                          <a:pt x="981" y="332"/>
                        </a:lnTo>
                        <a:lnTo>
                          <a:pt x="1075" y="317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62" name="Freeform 13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63" name="Freeform 14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64" name="Freeform 15"/>
                  <p:cNvSpPr>
                    <a:spLocks/>
                  </p:cNvSpPr>
                  <p:nvPr/>
                </p:nvSpPr>
                <p:spPr bwMode="auto">
                  <a:xfrm>
                    <a:off x="1282" y="2471"/>
                    <a:ext cx="120" cy="94"/>
                  </a:xfrm>
                  <a:custGeom>
                    <a:avLst/>
                    <a:gdLst>
                      <a:gd name="T0" fmla="*/ 35 w 120"/>
                      <a:gd name="T1" fmla="*/ 94 h 94"/>
                      <a:gd name="T2" fmla="*/ 0 w 120"/>
                      <a:gd name="T3" fmla="*/ 48 h 94"/>
                      <a:gd name="T4" fmla="*/ 83 w 120"/>
                      <a:gd name="T5" fmla="*/ 0 h 94"/>
                      <a:gd name="T6" fmla="*/ 85 w 120"/>
                      <a:gd name="T7" fmla="*/ 0 h 94"/>
                      <a:gd name="T8" fmla="*/ 91 w 120"/>
                      <a:gd name="T9" fmla="*/ 0 h 94"/>
                      <a:gd name="T10" fmla="*/ 98 w 120"/>
                      <a:gd name="T11" fmla="*/ 1 h 94"/>
                      <a:gd name="T12" fmla="*/ 107 w 120"/>
                      <a:gd name="T13" fmla="*/ 5 h 94"/>
                      <a:gd name="T14" fmla="*/ 115 w 120"/>
                      <a:gd name="T15" fmla="*/ 14 h 94"/>
                      <a:gd name="T16" fmla="*/ 119 w 120"/>
                      <a:gd name="T17" fmla="*/ 27 h 94"/>
                      <a:gd name="T18" fmla="*/ 120 w 120"/>
                      <a:gd name="T19" fmla="*/ 46 h 94"/>
                      <a:gd name="T20" fmla="*/ 35 w 120"/>
                      <a:gd name="T21" fmla="*/ 94 h 9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0"/>
                      <a:gd name="T34" fmla="*/ 0 h 94"/>
                      <a:gd name="T35" fmla="*/ 120 w 120"/>
                      <a:gd name="T36" fmla="*/ 94 h 9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0" h="94">
                        <a:moveTo>
                          <a:pt x="35" y="94"/>
                        </a:moveTo>
                        <a:lnTo>
                          <a:pt x="0" y="48"/>
                        </a:lnTo>
                        <a:lnTo>
                          <a:pt x="83" y="0"/>
                        </a:lnTo>
                        <a:lnTo>
                          <a:pt x="85" y="0"/>
                        </a:lnTo>
                        <a:lnTo>
                          <a:pt x="91" y="0"/>
                        </a:lnTo>
                        <a:lnTo>
                          <a:pt x="98" y="1"/>
                        </a:lnTo>
                        <a:lnTo>
                          <a:pt x="107" y="5"/>
                        </a:lnTo>
                        <a:lnTo>
                          <a:pt x="115" y="14"/>
                        </a:lnTo>
                        <a:lnTo>
                          <a:pt x="119" y="27"/>
                        </a:lnTo>
                        <a:lnTo>
                          <a:pt x="120" y="46"/>
                        </a:lnTo>
                        <a:lnTo>
                          <a:pt x="35" y="94"/>
                        </a:lnTo>
                        <a:close/>
                      </a:path>
                    </a:pathLst>
                  </a:custGeom>
                  <a:solidFill>
                    <a:srgbClr val="2B2BFF"/>
                  </a:solidFill>
                  <a:ln w="0">
                    <a:solidFill>
                      <a:srgbClr val="2B2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65" name="Freeform 16"/>
                  <p:cNvSpPr>
                    <a:spLocks/>
                  </p:cNvSpPr>
                  <p:nvPr/>
                </p:nvSpPr>
                <p:spPr bwMode="auto">
                  <a:xfrm>
                    <a:off x="1287" y="2471"/>
                    <a:ext cx="114" cy="89"/>
                  </a:xfrm>
                  <a:custGeom>
                    <a:avLst/>
                    <a:gdLst>
                      <a:gd name="T0" fmla="*/ 30 w 114"/>
                      <a:gd name="T1" fmla="*/ 89 h 89"/>
                      <a:gd name="T2" fmla="*/ 0 w 114"/>
                      <a:gd name="T3" fmla="*/ 48 h 89"/>
                      <a:gd name="T4" fmla="*/ 82 w 114"/>
                      <a:gd name="T5" fmla="*/ 0 h 89"/>
                      <a:gd name="T6" fmla="*/ 84 w 114"/>
                      <a:gd name="T7" fmla="*/ 1 h 89"/>
                      <a:gd name="T8" fmla="*/ 91 w 114"/>
                      <a:gd name="T9" fmla="*/ 1 h 89"/>
                      <a:gd name="T10" fmla="*/ 99 w 114"/>
                      <a:gd name="T11" fmla="*/ 5 h 89"/>
                      <a:gd name="T12" fmla="*/ 108 w 114"/>
                      <a:gd name="T13" fmla="*/ 12 h 89"/>
                      <a:gd name="T14" fmla="*/ 114 w 114"/>
                      <a:gd name="T15" fmla="*/ 24 h 89"/>
                      <a:gd name="T16" fmla="*/ 114 w 114"/>
                      <a:gd name="T17" fmla="*/ 40 h 89"/>
                      <a:gd name="T18" fmla="*/ 30 w 114"/>
                      <a:gd name="T19" fmla="*/ 89 h 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4"/>
                      <a:gd name="T31" fmla="*/ 0 h 89"/>
                      <a:gd name="T32" fmla="*/ 114 w 114"/>
                      <a:gd name="T33" fmla="*/ 89 h 8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4" h="89">
                        <a:moveTo>
                          <a:pt x="30" y="89"/>
                        </a:moveTo>
                        <a:lnTo>
                          <a:pt x="0" y="48"/>
                        </a:lnTo>
                        <a:lnTo>
                          <a:pt x="82" y="0"/>
                        </a:lnTo>
                        <a:lnTo>
                          <a:pt x="84" y="1"/>
                        </a:lnTo>
                        <a:lnTo>
                          <a:pt x="91" y="1"/>
                        </a:lnTo>
                        <a:lnTo>
                          <a:pt x="99" y="5"/>
                        </a:lnTo>
                        <a:lnTo>
                          <a:pt x="108" y="12"/>
                        </a:lnTo>
                        <a:lnTo>
                          <a:pt x="114" y="24"/>
                        </a:lnTo>
                        <a:lnTo>
                          <a:pt x="114" y="40"/>
                        </a:lnTo>
                        <a:lnTo>
                          <a:pt x="30" y="89"/>
                        </a:lnTo>
                        <a:close/>
                      </a:path>
                    </a:pathLst>
                  </a:custGeom>
                  <a:solidFill>
                    <a:srgbClr val="5555FF"/>
                  </a:solidFill>
                  <a:ln w="0">
                    <a:solidFill>
                      <a:srgbClr val="555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66" name="Freeform 17"/>
                  <p:cNvSpPr>
                    <a:spLocks/>
                  </p:cNvSpPr>
                  <p:nvPr/>
                </p:nvSpPr>
                <p:spPr bwMode="auto">
                  <a:xfrm>
                    <a:off x="1293" y="2472"/>
                    <a:ext cx="108" cy="82"/>
                  </a:xfrm>
                  <a:custGeom>
                    <a:avLst/>
                    <a:gdLst>
                      <a:gd name="T0" fmla="*/ 24 w 108"/>
                      <a:gd name="T1" fmla="*/ 82 h 82"/>
                      <a:gd name="T2" fmla="*/ 0 w 108"/>
                      <a:gd name="T3" fmla="*/ 49 h 82"/>
                      <a:gd name="T4" fmla="*/ 80 w 108"/>
                      <a:gd name="T5" fmla="*/ 0 h 82"/>
                      <a:gd name="T6" fmla="*/ 82 w 108"/>
                      <a:gd name="T7" fmla="*/ 0 h 82"/>
                      <a:gd name="T8" fmla="*/ 87 w 108"/>
                      <a:gd name="T9" fmla="*/ 2 h 82"/>
                      <a:gd name="T10" fmla="*/ 95 w 108"/>
                      <a:gd name="T11" fmla="*/ 6 h 82"/>
                      <a:gd name="T12" fmla="*/ 102 w 108"/>
                      <a:gd name="T13" fmla="*/ 11 h 82"/>
                      <a:gd name="T14" fmla="*/ 106 w 108"/>
                      <a:gd name="T15" fmla="*/ 21 h 82"/>
                      <a:gd name="T16" fmla="*/ 108 w 108"/>
                      <a:gd name="T17" fmla="*/ 36 h 82"/>
                      <a:gd name="T18" fmla="*/ 24 w 108"/>
                      <a:gd name="T19" fmla="*/ 82 h 8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8"/>
                      <a:gd name="T31" fmla="*/ 0 h 82"/>
                      <a:gd name="T32" fmla="*/ 108 w 108"/>
                      <a:gd name="T33" fmla="*/ 82 h 8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8" h="82">
                        <a:moveTo>
                          <a:pt x="24" y="82"/>
                        </a:moveTo>
                        <a:lnTo>
                          <a:pt x="0" y="49"/>
                        </a:lnTo>
                        <a:lnTo>
                          <a:pt x="80" y="0"/>
                        </a:lnTo>
                        <a:lnTo>
                          <a:pt x="82" y="0"/>
                        </a:lnTo>
                        <a:lnTo>
                          <a:pt x="87" y="2"/>
                        </a:lnTo>
                        <a:lnTo>
                          <a:pt x="95" y="6"/>
                        </a:lnTo>
                        <a:lnTo>
                          <a:pt x="102" y="11"/>
                        </a:lnTo>
                        <a:lnTo>
                          <a:pt x="106" y="21"/>
                        </a:lnTo>
                        <a:lnTo>
                          <a:pt x="108" y="36"/>
                        </a:lnTo>
                        <a:lnTo>
                          <a:pt x="24" y="82"/>
                        </a:lnTo>
                        <a:close/>
                      </a:path>
                    </a:pathLst>
                  </a:custGeom>
                  <a:solidFill>
                    <a:srgbClr val="8080FF"/>
                  </a:solidFill>
                  <a:ln w="0">
                    <a:solidFill>
                      <a:srgbClr val="808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67" name="Freeform 18"/>
                  <p:cNvSpPr>
                    <a:spLocks/>
                  </p:cNvSpPr>
                  <p:nvPr/>
                </p:nvSpPr>
                <p:spPr bwMode="auto">
                  <a:xfrm>
                    <a:off x="1299" y="2474"/>
                    <a:ext cx="100" cy="74"/>
                  </a:xfrm>
                  <a:custGeom>
                    <a:avLst/>
                    <a:gdLst>
                      <a:gd name="T0" fmla="*/ 18 w 100"/>
                      <a:gd name="T1" fmla="*/ 74 h 74"/>
                      <a:gd name="T2" fmla="*/ 0 w 100"/>
                      <a:gd name="T3" fmla="*/ 47 h 74"/>
                      <a:gd name="T4" fmla="*/ 77 w 100"/>
                      <a:gd name="T5" fmla="*/ 0 h 74"/>
                      <a:gd name="T6" fmla="*/ 79 w 100"/>
                      <a:gd name="T7" fmla="*/ 0 h 74"/>
                      <a:gd name="T8" fmla="*/ 81 w 100"/>
                      <a:gd name="T9" fmla="*/ 0 h 74"/>
                      <a:gd name="T10" fmla="*/ 85 w 100"/>
                      <a:gd name="T11" fmla="*/ 2 h 74"/>
                      <a:gd name="T12" fmla="*/ 89 w 100"/>
                      <a:gd name="T13" fmla="*/ 4 h 74"/>
                      <a:gd name="T14" fmla="*/ 92 w 100"/>
                      <a:gd name="T15" fmla="*/ 8 h 74"/>
                      <a:gd name="T16" fmla="*/ 96 w 100"/>
                      <a:gd name="T17" fmla="*/ 11 h 74"/>
                      <a:gd name="T18" fmla="*/ 98 w 100"/>
                      <a:gd name="T19" fmla="*/ 15 h 74"/>
                      <a:gd name="T20" fmla="*/ 100 w 100"/>
                      <a:gd name="T21" fmla="*/ 21 h 74"/>
                      <a:gd name="T22" fmla="*/ 100 w 100"/>
                      <a:gd name="T23" fmla="*/ 28 h 74"/>
                      <a:gd name="T24" fmla="*/ 18 w 100"/>
                      <a:gd name="T25" fmla="*/ 74 h 7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0"/>
                      <a:gd name="T40" fmla="*/ 0 h 74"/>
                      <a:gd name="T41" fmla="*/ 100 w 100"/>
                      <a:gd name="T42" fmla="*/ 74 h 7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0" h="74">
                        <a:moveTo>
                          <a:pt x="18" y="74"/>
                        </a:moveTo>
                        <a:lnTo>
                          <a:pt x="0" y="47"/>
                        </a:lnTo>
                        <a:lnTo>
                          <a:pt x="77" y="0"/>
                        </a:lnTo>
                        <a:lnTo>
                          <a:pt x="79" y="0"/>
                        </a:lnTo>
                        <a:lnTo>
                          <a:pt x="81" y="0"/>
                        </a:lnTo>
                        <a:lnTo>
                          <a:pt x="85" y="2"/>
                        </a:lnTo>
                        <a:lnTo>
                          <a:pt x="89" y="4"/>
                        </a:lnTo>
                        <a:lnTo>
                          <a:pt x="92" y="8"/>
                        </a:lnTo>
                        <a:lnTo>
                          <a:pt x="96" y="11"/>
                        </a:lnTo>
                        <a:lnTo>
                          <a:pt x="98" y="15"/>
                        </a:lnTo>
                        <a:lnTo>
                          <a:pt x="100" y="21"/>
                        </a:lnTo>
                        <a:lnTo>
                          <a:pt x="100" y="28"/>
                        </a:lnTo>
                        <a:lnTo>
                          <a:pt x="18" y="74"/>
                        </a:lnTo>
                        <a:close/>
                      </a:path>
                    </a:pathLst>
                  </a:custGeom>
                  <a:solidFill>
                    <a:srgbClr val="AAAAFF"/>
                  </a:solidFill>
                  <a:ln w="0">
                    <a:solidFill>
                      <a:srgbClr val="AAAA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68" name="Freeform 19"/>
                  <p:cNvSpPr>
                    <a:spLocks/>
                  </p:cNvSpPr>
                  <p:nvPr/>
                </p:nvSpPr>
                <p:spPr bwMode="auto">
                  <a:xfrm>
                    <a:off x="1304" y="2474"/>
                    <a:ext cx="95" cy="67"/>
                  </a:xfrm>
                  <a:custGeom>
                    <a:avLst/>
                    <a:gdLst>
                      <a:gd name="T0" fmla="*/ 13 w 95"/>
                      <a:gd name="T1" fmla="*/ 67 h 67"/>
                      <a:gd name="T2" fmla="*/ 0 w 95"/>
                      <a:gd name="T3" fmla="*/ 47 h 67"/>
                      <a:gd name="T4" fmla="*/ 76 w 95"/>
                      <a:gd name="T5" fmla="*/ 0 h 67"/>
                      <a:gd name="T6" fmla="*/ 78 w 95"/>
                      <a:gd name="T7" fmla="*/ 2 h 67"/>
                      <a:gd name="T8" fmla="*/ 80 w 95"/>
                      <a:gd name="T9" fmla="*/ 4 h 67"/>
                      <a:gd name="T10" fmla="*/ 84 w 95"/>
                      <a:gd name="T11" fmla="*/ 6 h 67"/>
                      <a:gd name="T12" fmla="*/ 87 w 95"/>
                      <a:gd name="T13" fmla="*/ 9 h 67"/>
                      <a:gd name="T14" fmla="*/ 91 w 95"/>
                      <a:gd name="T15" fmla="*/ 13 h 67"/>
                      <a:gd name="T16" fmla="*/ 95 w 95"/>
                      <a:gd name="T17" fmla="*/ 19 h 67"/>
                      <a:gd name="T18" fmla="*/ 95 w 95"/>
                      <a:gd name="T19" fmla="*/ 22 h 67"/>
                      <a:gd name="T20" fmla="*/ 13 w 95"/>
                      <a:gd name="T21" fmla="*/ 67 h 6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5"/>
                      <a:gd name="T34" fmla="*/ 0 h 67"/>
                      <a:gd name="T35" fmla="*/ 95 w 95"/>
                      <a:gd name="T36" fmla="*/ 67 h 6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5" h="67">
                        <a:moveTo>
                          <a:pt x="13" y="67"/>
                        </a:moveTo>
                        <a:lnTo>
                          <a:pt x="0" y="47"/>
                        </a:lnTo>
                        <a:lnTo>
                          <a:pt x="76" y="0"/>
                        </a:lnTo>
                        <a:lnTo>
                          <a:pt x="78" y="2"/>
                        </a:lnTo>
                        <a:lnTo>
                          <a:pt x="80" y="4"/>
                        </a:lnTo>
                        <a:lnTo>
                          <a:pt x="84" y="6"/>
                        </a:lnTo>
                        <a:lnTo>
                          <a:pt x="87" y="9"/>
                        </a:lnTo>
                        <a:lnTo>
                          <a:pt x="91" y="13"/>
                        </a:lnTo>
                        <a:lnTo>
                          <a:pt x="95" y="19"/>
                        </a:lnTo>
                        <a:lnTo>
                          <a:pt x="95" y="22"/>
                        </a:lnTo>
                        <a:lnTo>
                          <a:pt x="13" y="67"/>
                        </a:lnTo>
                        <a:close/>
                      </a:path>
                    </a:pathLst>
                  </a:custGeom>
                  <a:solidFill>
                    <a:srgbClr val="D5D5FF"/>
                  </a:solidFill>
                  <a:ln w="0">
                    <a:solidFill>
                      <a:srgbClr val="D5D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69" name="Freeform 20"/>
                  <p:cNvSpPr>
                    <a:spLocks/>
                  </p:cNvSpPr>
                  <p:nvPr/>
                </p:nvSpPr>
                <p:spPr bwMode="auto">
                  <a:xfrm>
                    <a:off x="1310" y="2476"/>
                    <a:ext cx="89" cy="59"/>
                  </a:xfrm>
                  <a:custGeom>
                    <a:avLst/>
                    <a:gdLst>
                      <a:gd name="T0" fmla="*/ 89 w 89"/>
                      <a:gd name="T1" fmla="*/ 15 h 59"/>
                      <a:gd name="T2" fmla="*/ 7 w 89"/>
                      <a:gd name="T3" fmla="*/ 59 h 59"/>
                      <a:gd name="T4" fmla="*/ 0 w 89"/>
                      <a:gd name="T5" fmla="*/ 45 h 59"/>
                      <a:gd name="T6" fmla="*/ 74 w 89"/>
                      <a:gd name="T7" fmla="*/ 0 h 59"/>
                      <a:gd name="T8" fmla="*/ 89 w 89"/>
                      <a:gd name="T9" fmla="*/ 15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59"/>
                      <a:gd name="T17" fmla="*/ 89 w 89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59">
                        <a:moveTo>
                          <a:pt x="89" y="15"/>
                        </a:moveTo>
                        <a:lnTo>
                          <a:pt x="7" y="59"/>
                        </a:lnTo>
                        <a:lnTo>
                          <a:pt x="0" y="45"/>
                        </a:lnTo>
                        <a:lnTo>
                          <a:pt x="74" y="0"/>
                        </a:lnTo>
                        <a:lnTo>
                          <a:pt x="89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70" name="Freeform 21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71" name="Freeform 22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72" name="Freeform 24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73" name="Freeform 25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74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2" y="2407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75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7" y="2422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76" name="Freeform 28"/>
                  <p:cNvSpPr>
                    <a:spLocks/>
                  </p:cNvSpPr>
                  <p:nvPr/>
                </p:nvSpPr>
                <p:spPr bwMode="auto">
                  <a:xfrm>
                    <a:off x="1551" y="2437"/>
                    <a:ext cx="5" cy="9"/>
                  </a:xfrm>
                  <a:custGeom>
                    <a:avLst/>
                    <a:gdLst>
                      <a:gd name="T0" fmla="*/ 5 w 5"/>
                      <a:gd name="T1" fmla="*/ 0 h 9"/>
                      <a:gd name="T2" fmla="*/ 0 w 5"/>
                      <a:gd name="T3" fmla="*/ 6 h 9"/>
                      <a:gd name="T4" fmla="*/ 4 w 5"/>
                      <a:gd name="T5" fmla="*/ 9 h 9"/>
                      <a:gd name="T6" fmla="*/ 0 60000 65536"/>
                      <a:gd name="T7" fmla="*/ 0 60000 65536"/>
                      <a:gd name="T8" fmla="*/ 0 60000 65536"/>
                      <a:gd name="T9" fmla="*/ 0 w 5"/>
                      <a:gd name="T10" fmla="*/ 0 h 9"/>
                      <a:gd name="T11" fmla="*/ 5 w 5"/>
                      <a:gd name="T12" fmla="*/ 9 h 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" h="9">
                        <a:moveTo>
                          <a:pt x="5" y="0"/>
                        </a:moveTo>
                        <a:lnTo>
                          <a:pt x="0" y="6"/>
                        </a:lnTo>
                        <a:lnTo>
                          <a:pt x="4" y="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77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66" y="2456"/>
                    <a:ext cx="11" cy="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78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8" y="2456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79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12" y="2443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80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6" y="24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81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2" y="24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82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6" y="2398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83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0" y="238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84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6" y="2370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85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0" y="2356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86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4" y="2343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87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9" y="23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88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5" y="23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89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9" y="229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90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83" y="2285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91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7" y="2270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92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3" y="2255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93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7" y="2241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94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1" y="22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95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7" y="22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96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1" y="2198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97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055" y="2191"/>
                    <a:ext cx="1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98" name="Line 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3" y="2483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99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9" y="2498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00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3" y="25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01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9" y="25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02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5" y="2541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03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9" y="25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04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5" y="2569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05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1" y="2584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06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5" y="2598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07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1" y="26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08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17" y="26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09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3" y="2641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10" name="Line 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67" y="26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11" name="Freeform 110"/>
                  <p:cNvSpPr>
                    <a:spLocks/>
                  </p:cNvSpPr>
                  <p:nvPr/>
                </p:nvSpPr>
                <p:spPr bwMode="auto">
                  <a:xfrm>
                    <a:off x="2242" y="2669"/>
                    <a:ext cx="13" cy="7"/>
                  </a:xfrm>
                  <a:custGeom>
                    <a:avLst/>
                    <a:gdLst>
                      <a:gd name="T0" fmla="*/ 13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7"/>
                      <a:gd name="T11" fmla="*/ 13 w 13"/>
                      <a:gd name="T12" fmla="*/ 7 h 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7">
                        <a:moveTo>
                          <a:pt x="13" y="0"/>
                        </a:moveTo>
                        <a:lnTo>
                          <a:pt x="0" y="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12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2254" y="2686"/>
                    <a:ext cx="11" cy="9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13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76" y="268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14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0" y="266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15" name="Freeform 114"/>
                  <p:cNvSpPr>
                    <a:spLocks/>
                  </p:cNvSpPr>
                  <p:nvPr/>
                </p:nvSpPr>
                <p:spPr bwMode="auto">
                  <a:xfrm>
                    <a:off x="1579" y="1962"/>
                    <a:ext cx="691" cy="429"/>
                  </a:xfrm>
                  <a:custGeom>
                    <a:avLst/>
                    <a:gdLst>
                      <a:gd name="T0" fmla="*/ 654 w 691"/>
                      <a:gd name="T1" fmla="*/ 0 h 429"/>
                      <a:gd name="T2" fmla="*/ 658 w 691"/>
                      <a:gd name="T3" fmla="*/ 0 h 429"/>
                      <a:gd name="T4" fmla="*/ 663 w 691"/>
                      <a:gd name="T5" fmla="*/ 0 h 429"/>
                      <a:gd name="T6" fmla="*/ 671 w 691"/>
                      <a:gd name="T7" fmla="*/ 2 h 429"/>
                      <a:gd name="T8" fmla="*/ 678 w 691"/>
                      <a:gd name="T9" fmla="*/ 6 h 429"/>
                      <a:gd name="T10" fmla="*/ 686 w 691"/>
                      <a:gd name="T11" fmla="*/ 13 h 429"/>
                      <a:gd name="T12" fmla="*/ 691 w 691"/>
                      <a:gd name="T13" fmla="*/ 28 h 429"/>
                      <a:gd name="T14" fmla="*/ 691 w 691"/>
                      <a:gd name="T15" fmla="*/ 47 h 429"/>
                      <a:gd name="T16" fmla="*/ 35 w 691"/>
                      <a:gd name="T17" fmla="*/ 429 h 429"/>
                      <a:gd name="T18" fmla="*/ 0 w 691"/>
                      <a:gd name="T19" fmla="*/ 381 h 429"/>
                      <a:gd name="T20" fmla="*/ 654 w 691"/>
                      <a:gd name="T21" fmla="*/ 0 h 42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91"/>
                      <a:gd name="T34" fmla="*/ 0 h 429"/>
                      <a:gd name="T35" fmla="*/ 691 w 691"/>
                      <a:gd name="T36" fmla="*/ 429 h 42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91" h="429">
                        <a:moveTo>
                          <a:pt x="654" y="0"/>
                        </a:moveTo>
                        <a:lnTo>
                          <a:pt x="658" y="0"/>
                        </a:lnTo>
                        <a:lnTo>
                          <a:pt x="663" y="0"/>
                        </a:lnTo>
                        <a:lnTo>
                          <a:pt x="671" y="2"/>
                        </a:lnTo>
                        <a:lnTo>
                          <a:pt x="678" y="6"/>
                        </a:lnTo>
                        <a:lnTo>
                          <a:pt x="686" y="13"/>
                        </a:lnTo>
                        <a:lnTo>
                          <a:pt x="691" y="28"/>
                        </a:lnTo>
                        <a:lnTo>
                          <a:pt x="691" y="47"/>
                        </a:lnTo>
                        <a:lnTo>
                          <a:pt x="35" y="429"/>
                        </a:lnTo>
                        <a:lnTo>
                          <a:pt x="0" y="381"/>
                        </a:lnTo>
                        <a:lnTo>
                          <a:pt x="654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16" name="Freeform 115"/>
                  <p:cNvSpPr>
                    <a:spLocks/>
                  </p:cNvSpPr>
                  <p:nvPr/>
                </p:nvSpPr>
                <p:spPr bwMode="auto">
                  <a:xfrm>
                    <a:off x="1584" y="1962"/>
                    <a:ext cx="686" cy="421"/>
                  </a:xfrm>
                  <a:custGeom>
                    <a:avLst/>
                    <a:gdLst>
                      <a:gd name="T0" fmla="*/ 653 w 686"/>
                      <a:gd name="T1" fmla="*/ 0 h 421"/>
                      <a:gd name="T2" fmla="*/ 657 w 686"/>
                      <a:gd name="T3" fmla="*/ 0 h 421"/>
                      <a:gd name="T4" fmla="*/ 662 w 686"/>
                      <a:gd name="T5" fmla="*/ 2 h 421"/>
                      <a:gd name="T6" fmla="*/ 671 w 686"/>
                      <a:gd name="T7" fmla="*/ 4 h 421"/>
                      <a:gd name="T8" fmla="*/ 679 w 686"/>
                      <a:gd name="T9" fmla="*/ 12 h 421"/>
                      <a:gd name="T10" fmla="*/ 684 w 686"/>
                      <a:gd name="T11" fmla="*/ 23 h 421"/>
                      <a:gd name="T12" fmla="*/ 686 w 686"/>
                      <a:gd name="T13" fmla="*/ 41 h 421"/>
                      <a:gd name="T14" fmla="*/ 32 w 686"/>
                      <a:gd name="T15" fmla="*/ 421 h 421"/>
                      <a:gd name="T16" fmla="*/ 0 w 686"/>
                      <a:gd name="T17" fmla="*/ 381 h 421"/>
                      <a:gd name="T18" fmla="*/ 653 w 686"/>
                      <a:gd name="T19" fmla="*/ 0 h 4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86"/>
                      <a:gd name="T31" fmla="*/ 0 h 421"/>
                      <a:gd name="T32" fmla="*/ 686 w 686"/>
                      <a:gd name="T33" fmla="*/ 421 h 42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86" h="421">
                        <a:moveTo>
                          <a:pt x="653" y="0"/>
                        </a:moveTo>
                        <a:lnTo>
                          <a:pt x="657" y="0"/>
                        </a:lnTo>
                        <a:lnTo>
                          <a:pt x="662" y="2"/>
                        </a:lnTo>
                        <a:lnTo>
                          <a:pt x="671" y="4"/>
                        </a:lnTo>
                        <a:lnTo>
                          <a:pt x="679" y="12"/>
                        </a:lnTo>
                        <a:lnTo>
                          <a:pt x="684" y="23"/>
                        </a:lnTo>
                        <a:lnTo>
                          <a:pt x="686" y="41"/>
                        </a:lnTo>
                        <a:lnTo>
                          <a:pt x="32" y="421"/>
                        </a:lnTo>
                        <a:lnTo>
                          <a:pt x="0" y="381"/>
                        </a:lnTo>
                        <a:lnTo>
                          <a:pt x="653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17" name="Freeform 116"/>
                  <p:cNvSpPr>
                    <a:spLocks/>
                  </p:cNvSpPr>
                  <p:nvPr/>
                </p:nvSpPr>
                <p:spPr bwMode="auto">
                  <a:xfrm>
                    <a:off x="1592" y="1964"/>
                    <a:ext cx="676" cy="414"/>
                  </a:xfrm>
                  <a:custGeom>
                    <a:avLst/>
                    <a:gdLst>
                      <a:gd name="T0" fmla="*/ 650 w 676"/>
                      <a:gd name="T1" fmla="*/ 0 h 414"/>
                      <a:gd name="T2" fmla="*/ 652 w 676"/>
                      <a:gd name="T3" fmla="*/ 0 h 414"/>
                      <a:gd name="T4" fmla="*/ 658 w 676"/>
                      <a:gd name="T5" fmla="*/ 2 h 414"/>
                      <a:gd name="T6" fmla="*/ 665 w 676"/>
                      <a:gd name="T7" fmla="*/ 4 h 414"/>
                      <a:gd name="T8" fmla="*/ 671 w 676"/>
                      <a:gd name="T9" fmla="*/ 11 h 414"/>
                      <a:gd name="T10" fmla="*/ 676 w 676"/>
                      <a:gd name="T11" fmla="*/ 21 h 414"/>
                      <a:gd name="T12" fmla="*/ 676 w 676"/>
                      <a:gd name="T13" fmla="*/ 34 h 414"/>
                      <a:gd name="T14" fmla="*/ 24 w 676"/>
                      <a:gd name="T15" fmla="*/ 414 h 414"/>
                      <a:gd name="T16" fmla="*/ 0 w 676"/>
                      <a:gd name="T17" fmla="*/ 379 h 414"/>
                      <a:gd name="T18" fmla="*/ 650 w 676"/>
                      <a:gd name="T19" fmla="*/ 0 h 4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76"/>
                      <a:gd name="T31" fmla="*/ 0 h 414"/>
                      <a:gd name="T32" fmla="*/ 676 w 676"/>
                      <a:gd name="T33" fmla="*/ 414 h 41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76" h="414">
                        <a:moveTo>
                          <a:pt x="650" y="0"/>
                        </a:moveTo>
                        <a:lnTo>
                          <a:pt x="652" y="0"/>
                        </a:lnTo>
                        <a:lnTo>
                          <a:pt x="658" y="2"/>
                        </a:lnTo>
                        <a:lnTo>
                          <a:pt x="665" y="4"/>
                        </a:lnTo>
                        <a:lnTo>
                          <a:pt x="671" y="11"/>
                        </a:lnTo>
                        <a:lnTo>
                          <a:pt x="676" y="21"/>
                        </a:lnTo>
                        <a:lnTo>
                          <a:pt x="676" y="34"/>
                        </a:lnTo>
                        <a:lnTo>
                          <a:pt x="24" y="414"/>
                        </a:lnTo>
                        <a:lnTo>
                          <a:pt x="0" y="379"/>
                        </a:lnTo>
                        <a:lnTo>
                          <a:pt x="650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18" name="Freeform 117"/>
                  <p:cNvSpPr>
                    <a:spLocks/>
                  </p:cNvSpPr>
                  <p:nvPr/>
                </p:nvSpPr>
                <p:spPr bwMode="auto">
                  <a:xfrm>
                    <a:off x="1597" y="1964"/>
                    <a:ext cx="671" cy="406"/>
                  </a:xfrm>
                  <a:custGeom>
                    <a:avLst/>
                    <a:gdLst>
                      <a:gd name="T0" fmla="*/ 649 w 671"/>
                      <a:gd name="T1" fmla="*/ 0 h 406"/>
                      <a:gd name="T2" fmla="*/ 649 w 671"/>
                      <a:gd name="T3" fmla="*/ 0 h 406"/>
                      <a:gd name="T4" fmla="*/ 651 w 671"/>
                      <a:gd name="T5" fmla="*/ 2 h 406"/>
                      <a:gd name="T6" fmla="*/ 655 w 671"/>
                      <a:gd name="T7" fmla="*/ 2 h 406"/>
                      <a:gd name="T8" fmla="*/ 658 w 671"/>
                      <a:gd name="T9" fmla="*/ 6 h 406"/>
                      <a:gd name="T10" fmla="*/ 662 w 671"/>
                      <a:gd name="T11" fmla="*/ 8 h 406"/>
                      <a:gd name="T12" fmla="*/ 666 w 671"/>
                      <a:gd name="T13" fmla="*/ 11 h 406"/>
                      <a:gd name="T14" fmla="*/ 670 w 671"/>
                      <a:gd name="T15" fmla="*/ 17 h 406"/>
                      <a:gd name="T16" fmla="*/ 671 w 671"/>
                      <a:gd name="T17" fmla="*/ 23 h 406"/>
                      <a:gd name="T18" fmla="*/ 671 w 671"/>
                      <a:gd name="T19" fmla="*/ 28 h 406"/>
                      <a:gd name="T20" fmla="*/ 19 w 671"/>
                      <a:gd name="T21" fmla="*/ 406 h 406"/>
                      <a:gd name="T22" fmla="*/ 0 w 671"/>
                      <a:gd name="T23" fmla="*/ 379 h 406"/>
                      <a:gd name="T24" fmla="*/ 649 w 671"/>
                      <a:gd name="T25" fmla="*/ 0 h 40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71"/>
                      <a:gd name="T40" fmla="*/ 0 h 406"/>
                      <a:gd name="T41" fmla="*/ 671 w 671"/>
                      <a:gd name="T42" fmla="*/ 406 h 40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71" h="406">
                        <a:moveTo>
                          <a:pt x="649" y="0"/>
                        </a:moveTo>
                        <a:lnTo>
                          <a:pt x="649" y="0"/>
                        </a:lnTo>
                        <a:lnTo>
                          <a:pt x="651" y="2"/>
                        </a:lnTo>
                        <a:lnTo>
                          <a:pt x="655" y="2"/>
                        </a:lnTo>
                        <a:lnTo>
                          <a:pt x="658" y="6"/>
                        </a:lnTo>
                        <a:lnTo>
                          <a:pt x="662" y="8"/>
                        </a:lnTo>
                        <a:lnTo>
                          <a:pt x="666" y="11"/>
                        </a:lnTo>
                        <a:lnTo>
                          <a:pt x="670" y="17"/>
                        </a:lnTo>
                        <a:lnTo>
                          <a:pt x="671" y="23"/>
                        </a:lnTo>
                        <a:lnTo>
                          <a:pt x="671" y="28"/>
                        </a:lnTo>
                        <a:lnTo>
                          <a:pt x="19" y="406"/>
                        </a:lnTo>
                        <a:lnTo>
                          <a:pt x="0" y="379"/>
                        </a:lnTo>
                        <a:lnTo>
                          <a:pt x="649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19" name="Freeform 119"/>
                  <p:cNvSpPr>
                    <a:spLocks/>
                  </p:cNvSpPr>
                  <p:nvPr/>
                </p:nvSpPr>
                <p:spPr bwMode="auto">
                  <a:xfrm>
                    <a:off x="1621" y="1966"/>
                    <a:ext cx="646" cy="386"/>
                  </a:xfrm>
                  <a:custGeom>
                    <a:avLst/>
                    <a:gdLst>
                      <a:gd name="T0" fmla="*/ 646 w 646"/>
                      <a:gd name="T1" fmla="*/ 15 h 386"/>
                      <a:gd name="T2" fmla="*/ 8 w 646"/>
                      <a:gd name="T3" fmla="*/ 386 h 386"/>
                      <a:gd name="T4" fmla="*/ 0 w 646"/>
                      <a:gd name="T5" fmla="*/ 371 h 386"/>
                      <a:gd name="T6" fmla="*/ 633 w 646"/>
                      <a:gd name="T7" fmla="*/ 0 h 386"/>
                      <a:gd name="T8" fmla="*/ 646 w 646"/>
                      <a:gd name="T9" fmla="*/ 15 h 3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6"/>
                      <a:gd name="T16" fmla="*/ 0 h 386"/>
                      <a:gd name="T17" fmla="*/ 646 w 646"/>
                      <a:gd name="T18" fmla="*/ 386 h 3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6" h="386">
                        <a:moveTo>
                          <a:pt x="646" y="15"/>
                        </a:moveTo>
                        <a:lnTo>
                          <a:pt x="8" y="386"/>
                        </a:lnTo>
                        <a:lnTo>
                          <a:pt x="0" y="371"/>
                        </a:lnTo>
                        <a:lnTo>
                          <a:pt x="633" y="0"/>
                        </a:lnTo>
                        <a:lnTo>
                          <a:pt x="646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0" name="Freeform 120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1" name="Freeform 121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2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2061" y="2192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3" name="Freeform 130"/>
                  <p:cNvSpPr>
                    <a:spLocks/>
                  </p:cNvSpPr>
                  <p:nvPr/>
                </p:nvSpPr>
                <p:spPr bwMode="auto">
                  <a:xfrm>
                    <a:off x="1108" y="2576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4 h 117"/>
                      <a:gd name="T4" fmla="*/ 0 w 72"/>
                      <a:gd name="T5" fmla="*/ 0 h 117"/>
                      <a:gd name="T6" fmla="*/ 0 w 72"/>
                      <a:gd name="T7" fmla="*/ 84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4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B200"/>
                  </a:solidFill>
                  <a:ln w="0">
                    <a:solidFill>
                      <a:srgbClr val="00B2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4" name="Freeform 131"/>
                  <p:cNvSpPr>
                    <a:spLocks/>
                  </p:cNvSpPr>
                  <p:nvPr/>
                </p:nvSpPr>
                <p:spPr bwMode="auto">
                  <a:xfrm>
                    <a:off x="1180" y="2576"/>
                    <a:ext cx="70" cy="117"/>
                  </a:xfrm>
                  <a:custGeom>
                    <a:avLst/>
                    <a:gdLst>
                      <a:gd name="T0" fmla="*/ 0 w 70"/>
                      <a:gd name="T1" fmla="*/ 117 h 117"/>
                      <a:gd name="T2" fmla="*/ 0 w 70"/>
                      <a:gd name="T3" fmla="*/ 34 h 117"/>
                      <a:gd name="T4" fmla="*/ 70 w 70"/>
                      <a:gd name="T5" fmla="*/ 0 h 117"/>
                      <a:gd name="T6" fmla="*/ 70 w 70"/>
                      <a:gd name="T7" fmla="*/ 84 h 117"/>
                      <a:gd name="T8" fmla="*/ 0 w 70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"/>
                      <a:gd name="T16" fmla="*/ 0 h 117"/>
                      <a:gd name="T17" fmla="*/ 70 w 70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" h="117">
                        <a:moveTo>
                          <a:pt x="0" y="117"/>
                        </a:moveTo>
                        <a:lnTo>
                          <a:pt x="0" y="34"/>
                        </a:lnTo>
                        <a:lnTo>
                          <a:pt x="70" y="0"/>
                        </a:lnTo>
                        <a:lnTo>
                          <a:pt x="70" y="84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5" name="Line 1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50" y="2552"/>
                    <a:ext cx="43" cy="24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6" name="Freeform 133"/>
                  <p:cNvSpPr>
                    <a:spLocks/>
                  </p:cNvSpPr>
                  <p:nvPr/>
                </p:nvSpPr>
                <p:spPr bwMode="auto">
                  <a:xfrm>
                    <a:off x="1271" y="2285"/>
                    <a:ext cx="1075" cy="471"/>
                  </a:xfrm>
                  <a:custGeom>
                    <a:avLst/>
                    <a:gdLst>
                      <a:gd name="T0" fmla="*/ 1075 w 1075"/>
                      <a:gd name="T1" fmla="*/ 402 h 471"/>
                      <a:gd name="T2" fmla="*/ 981 w 1075"/>
                      <a:gd name="T3" fmla="*/ 295 h 471"/>
                      <a:gd name="T4" fmla="*/ 977 w 1075"/>
                      <a:gd name="T5" fmla="*/ 297 h 471"/>
                      <a:gd name="T6" fmla="*/ 966 w 1075"/>
                      <a:gd name="T7" fmla="*/ 304 h 471"/>
                      <a:gd name="T8" fmla="*/ 949 w 1075"/>
                      <a:gd name="T9" fmla="*/ 315 h 471"/>
                      <a:gd name="T10" fmla="*/ 925 w 1075"/>
                      <a:gd name="T11" fmla="*/ 330 h 471"/>
                      <a:gd name="T12" fmla="*/ 897 w 1075"/>
                      <a:gd name="T13" fmla="*/ 347 h 471"/>
                      <a:gd name="T14" fmla="*/ 866 w 1075"/>
                      <a:gd name="T15" fmla="*/ 365 h 471"/>
                      <a:gd name="T16" fmla="*/ 829 w 1075"/>
                      <a:gd name="T17" fmla="*/ 384 h 471"/>
                      <a:gd name="T18" fmla="*/ 790 w 1075"/>
                      <a:gd name="T19" fmla="*/ 402 h 471"/>
                      <a:gd name="T20" fmla="*/ 749 w 1075"/>
                      <a:gd name="T21" fmla="*/ 419 h 471"/>
                      <a:gd name="T22" fmla="*/ 708 w 1075"/>
                      <a:gd name="T23" fmla="*/ 436 h 471"/>
                      <a:gd name="T24" fmla="*/ 665 w 1075"/>
                      <a:gd name="T25" fmla="*/ 449 h 471"/>
                      <a:gd name="T26" fmla="*/ 662 w 1075"/>
                      <a:gd name="T27" fmla="*/ 451 h 471"/>
                      <a:gd name="T28" fmla="*/ 653 w 1075"/>
                      <a:gd name="T29" fmla="*/ 453 h 471"/>
                      <a:gd name="T30" fmla="*/ 638 w 1075"/>
                      <a:gd name="T31" fmla="*/ 456 h 471"/>
                      <a:gd name="T32" fmla="*/ 615 w 1075"/>
                      <a:gd name="T33" fmla="*/ 462 h 471"/>
                      <a:gd name="T34" fmla="*/ 586 w 1075"/>
                      <a:gd name="T35" fmla="*/ 466 h 471"/>
                      <a:gd name="T36" fmla="*/ 549 w 1075"/>
                      <a:gd name="T37" fmla="*/ 469 h 471"/>
                      <a:gd name="T38" fmla="*/ 502 w 1075"/>
                      <a:gd name="T39" fmla="*/ 471 h 471"/>
                      <a:gd name="T40" fmla="*/ 447 w 1075"/>
                      <a:gd name="T41" fmla="*/ 471 h 471"/>
                      <a:gd name="T42" fmla="*/ 380 w 1075"/>
                      <a:gd name="T43" fmla="*/ 469 h 471"/>
                      <a:gd name="T44" fmla="*/ 304 w 1075"/>
                      <a:gd name="T45" fmla="*/ 464 h 471"/>
                      <a:gd name="T46" fmla="*/ 298 w 1075"/>
                      <a:gd name="T47" fmla="*/ 462 h 471"/>
                      <a:gd name="T48" fmla="*/ 280 w 1075"/>
                      <a:gd name="T49" fmla="*/ 460 h 471"/>
                      <a:gd name="T50" fmla="*/ 254 w 1075"/>
                      <a:gd name="T51" fmla="*/ 454 h 471"/>
                      <a:gd name="T52" fmla="*/ 222 w 1075"/>
                      <a:gd name="T53" fmla="*/ 445 h 471"/>
                      <a:gd name="T54" fmla="*/ 185 w 1075"/>
                      <a:gd name="T55" fmla="*/ 434 h 471"/>
                      <a:gd name="T56" fmla="*/ 146 w 1075"/>
                      <a:gd name="T57" fmla="*/ 417 h 471"/>
                      <a:gd name="T58" fmla="*/ 107 w 1075"/>
                      <a:gd name="T59" fmla="*/ 395 h 471"/>
                      <a:gd name="T60" fmla="*/ 70 w 1075"/>
                      <a:gd name="T61" fmla="*/ 367 h 471"/>
                      <a:gd name="T62" fmla="*/ 39 w 1075"/>
                      <a:gd name="T63" fmla="*/ 332 h 471"/>
                      <a:gd name="T64" fmla="*/ 37 w 1075"/>
                      <a:gd name="T65" fmla="*/ 330 h 471"/>
                      <a:gd name="T66" fmla="*/ 31 w 1075"/>
                      <a:gd name="T67" fmla="*/ 321 h 471"/>
                      <a:gd name="T68" fmla="*/ 22 w 1075"/>
                      <a:gd name="T69" fmla="*/ 308 h 471"/>
                      <a:gd name="T70" fmla="*/ 15 w 1075"/>
                      <a:gd name="T71" fmla="*/ 291 h 471"/>
                      <a:gd name="T72" fmla="*/ 5 w 1075"/>
                      <a:gd name="T73" fmla="*/ 269 h 471"/>
                      <a:gd name="T74" fmla="*/ 2 w 1075"/>
                      <a:gd name="T75" fmla="*/ 243 h 471"/>
                      <a:gd name="T76" fmla="*/ 0 w 1075"/>
                      <a:gd name="T77" fmla="*/ 215 h 471"/>
                      <a:gd name="T78" fmla="*/ 4 w 1075"/>
                      <a:gd name="T79" fmla="*/ 186 h 471"/>
                      <a:gd name="T80" fmla="*/ 16 w 1075"/>
                      <a:gd name="T81" fmla="*/ 152 h 471"/>
                      <a:gd name="T82" fmla="*/ 37 w 1075"/>
                      <a:gd name="T83" fmla="*/ 119 h 471"/>
                      <a:gd name="T84" fmla="*/ 68 w 1075"/>
                      <a:gd name="T85" fmla="*/ 84 h 471"/>
                      <a:gd name="T86" fmla="*/ 70 w 1075"/>
                      <a:gd name="T87" fmla="*/ 82 h 471"/>
                      <a:gd name="T88" fmla="*/ 80 w 1075"/>
                      <a:gd name="T89" fmla="*/ 72 h 471"/>
                      <a:gd name="T90" fmla="*/ 93 w 1075"/>
                      <a:gd name="T91" fmla="*/ 59 h 471"/>
                      <a:gd name="T92" fmla="*/ 115 w 1075"/>
                      <a:gd name="T93" fmla="*/ 43 h 471"/>
                      <a:gd name="T94" fmla="*/ 144 w 1075"/>
                      <a:gd name="T95" fmla="*/ 22 h 471"/>
                      <a:gd name="T96" fmla="*/ 182 w 1075"/>
                      <a:gd name="T97" fmla="*/ 0 h 471"/>
                      <a:gd name="T98" fmla="*/ 322 w 1075"/>
                      <a:gd name="T99" fmla="*/ 85 h 47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71"/>
                      <a:gd name="T152" fmla="*/ 1075 w 1075"/>
                      <a:gd name="T153" fmla="*/ 471 h 47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71">
                        <a:moveTo>
                          <a:pt x="1075" y="402"/>
                        </a:moveTo>
                        <a:lnTo>
                          <a:pt x="981" y="295"/>
                        </a:lnTo>
                        <a:lnTo>
                          <a:pt x="977" y="297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7"/>
                        </a:lnTo>
                        <a:lnTo>
                          <a:pt x="866" y="365"/>
                        </a:lnTo>
                        <a:lnTo>
                          <a:pt x="829" y="384"/>
                        </a:lnTo>
                        <a:lnTo>
                          <a:pt x="790" y="402"/>
                        </a:lnTo>
                        <a:lnTo>
                          <a:pt x="749" y="419"/>
                        </a:lnTo>
                        <a:lnTo>
                          <a:pt x="708" y="436"/>
                        </a:lnTo>
                        <a:lnTo>
                          <a:pt x="665" y="449"/>
                        </a:lnTo>
                        <a:lnTo>
                          <a:pt x="662" y="451"/>
                        </a:lnTo>
                        <a:lnTo>
                          <a:pt x="653" y="453"/>
                        </a:lnTo>
                        <a:lnTo>
                          <a:pt x="638" y="456"/>
                        </a:lnTo>
                        <a:lnTo>
                          <a:pt x="615" y="462"/>
                        </a:lnTo>
                        <a:lnTo>
                          <a:pt x="586" y="466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4"/>
                        </a:lnTo>
                        <a:lnTo>
                          <a:pt x="298" y="462"/>
                        </a:lnTo>
                        <a:lnTo>
                          <a:pt x="280" y="460"/>
                        </a:lnTo>
                        <a:lnTo>
                          <a:pt x="254" y="454"/>
                        </a:lnTo>
                        <a:lnTo>
                          <a:pt x="222" y="445"/>
                        </a:lnTo>
                        <a:lnTo>
                          <a:pt x="185" y="434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2"/>
                        </a:lnTo>
                        <a:lnTo>
                          <a:pt x="37" y="330"/>
                        </a:lnTo>
                        <a:lnTo>
                          <a:pt x="31" y="321"/>
                        </a:lnTo>
                        <a:lnTo>
                          <a:pt x="22" y="308"/>
                        </a:lnTo>
                        <a:lnTo>
                          <a:pt x="15" y="291"/>
                        </a:lnTo>
                        <a:lnTo>
                          <a:pt x="5" y="269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6"/>
                        </a:lnTo>
                        <a:lnTo>
                          <a:pt x="16" y="152"/>
                        </a:lnTo>
                        <a:lnTo>
                          <a:pt x="37" y="119"/>
                        </a:lnTo>
                        <a:lnTo>
                          <a:pt x="68" y="84"/>
                        </a:lnTo>
                        <a:lnTo>
                          <a:pt x="70" y="82"/>
                        </a:lnTo>
                        <a:lnTo>
                          <a:pt x="80" y="72"/>
                        </a:lnTo>
                        <a:lnTo>
                          <a:pt x="93" y="59"/>
                        </a:lnTo>
                        <a:lnTo>
                          <a:pt x="115" y="43"/>
                        </a:lnTo>
                        <a:lnTo>
                          <a:pt x="144" y="22"/>
                        </a:lnTo>
                        <a:lnTo>
                          <a:pt x="182" y="0"/>
                        </a:lnTo>
                        <a:lnTo>
                          <a:pt x="322" y="85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7" name="Freeform 134"/>
                  <p:cNvSpPr>
                    <a:spLocks/>
                  </p:cNvSpPr>
                  <p:nvPr/>
                </p:nvSpPr>
                <p:spPr bwMode="auto">
                  <a:xfrm>
                    <a:off x="1260" y="2354"/>
                    <a:ext cx="1075" cy="469"/>
                  </a:xfrm>
                  <a:custGeom>
                    <a:avLst/>
                    <a:gdLst>
                      <a:gd name="T0" fmla="*/ 1075 w 1075"/>
                      <a:gd name="T1" fmla="*/ 354 h 469"/>
                      <a:gd name="T2" fmla="*/ 981 w 1075"/>
                      <a:gd name="T3" fmla="*/ 293 h 469"/>
                      <a:gd name="T4" fmla="*/ 977 w 1075"/>
                      <a:gd name="T5" fmla="*/ 295 h 469"/>
                      <a:gd name="T6" fmla="*/ 966 w 1075"/>
                      <a:gd name="T7" fmla="*/ 303 h 469"/>
                      <a:gd name="T8" fmla="*/ 949 w 1075"/>
                      <a:gd name="T9" fmla="*/ 314 h 469"/>
                      <a:gd name="T10" fmla="*/ 925 w 1075"/>
                      <a:gd name="T11" fmla="*/ 328 h 469"/>
                      <a:gd name="T12" fmla="*/ 897 w 1075"/>
                      <a:gd name="T13" fmla="*/ 345 h 469"/>
                      <a:gd name="T14" fmla="*/ 866 w 1075"/>
                      <a:gd name="T15" fmla="*/ 364 h 469"/>
                      <a:gd name="T16" fmla="*/ 829 w 1075"/>
                      <a:gd name="T17" fmla="*/ 382 h 469"/>
                      <a:gd name="T18" fmla="*/ 790 w 1075"/>
                      <a:gd name="T19" fmla="*/ 401 h 469"/>
                      <a:gd name="T20" fmla="*/ 749 w 1075"/>
                      <a:gd name="T21" fmla="*/ 419 h 469"/>
                      <a:gd name="T22" fmla="*/ 708 w 1075"/>
                      <a:gd name="T23" fmla="*/ 434 h 469"/>
                      <a:gd name="T24" fmla="*/ 665 w 1075"/>
                      <a:gd name="T25" fmla="*/ 447 h 469"/>
                      <a:gd name="T26" fmla="*/ 662 w 1075"/>
                      <a:gd name="T27" fmla="*/ 449 h 469"/>
                      <a:gd name="T28" fmla="*/ 653 w 1075"/>
                      <a:gd name="T29" fmla="*/ 451 h 469"/>
                      <a:gd name="T30" fmla="*/ 638 w 1075"/>
                      <a:gd name="T31" fmla="*/ 456 h 469"/>
                      <a:gd name="T32" fmla="*/ 615 w 1075"/>
                      <a:gd name="T33" fmla="*/ 460 h 469"/>
                      <a:gd name="T34" fmla="*/ 586 w 1075"/>
                      <a:gd name="T35" fmla="*/ 464 h 469"/>
                      <a:gd name="T36" fmla="*/ 549 w 1075"/>
                      <a:gd name="T37" fmla="*/ 468 h 469"/>
                      <a:gd name="T38" fmla="*/ 502 w 1075"/>
                      <a:gd name="T39" fmla="*/ 469 h 469"/>
                      <a:gd name="T40" fmla="*/ 447 w 1075"/>
                      <a:gd name="T41" fmla="*/ 469 h 469"/>
                      <a:gd name="T42" fmla="*/ 380 w 1075"/>
                      <a:gd name="T43" fmla="*/ 468 h 469"/>
                      <a:gd name="T44" fmla="*/ 304 w 1075"/>
                      <a:gd name="T45" fmla="*/ 462 h 469"/>
                      <a:gd name="T46" fmla="*/ 298 w 1075"/>
                      <a:gd name="T47" fmla="*/ 462 h 469"/>
                      <a:gd name="T48" fmla="*/ 280 w 1075"/>
                      <a:gd name="T49" fmla="*/ 458 h 469"/>
                      <a:gd name="T50" fmla="*/ 254 w 1075"/>
                      <a:gd name="T51" fmla="*/ 453 h 469"/>
                      <a:gd name="T52" fmla="*/ 222 w 1075"/>
                      <a:gd name="T53" fmla="*/ 445 h 469"/>
                      <a:gd name="T54" fmla="*/ 185 w 1075"/>
                      <a:gd name="T55" fmla="*/ 432 h 469"/>
                      <a:gd name="T56" fmla="*/ 146 w 1075"/>
                      <a:gd name="T57" fmla="*/ 416 h 469"/>
                      <a:gd name="T58" fmla="*/ 107 w 1075"/>
                      <a:gd name="T59" fmla="*/ 393 h 469"/>
                      <a:gd name="T60" fmla="*/ 70 w 1075"/>
                      <a:gd name="T61" fmla="*/ 366 h 469"/>
                      <a:gd name="T62" fmla="*/ 39 w 1075"/>
                      <a:gd name="T63" fmla="*/ 332 h 469"/>
                      <a:gd name="T64" fmla="*/ 37 w 1075"/>
                      <a:gd name="T65" fmla="*/ 328 h 469"/>
                      <a:gd name="T66" fmla="*/ 31 w 1075"/>
                      <a:gd name="T67" fmla="*/ 321 h 469"/>
                      <a:gd name="T68" fmla="*/ 22 w 1075"/>
                      <a:gd name="T69" fmla="*/ 306 h 469"/>
                      <a:gd name="T70" fmla="*/ 15 w 1075"/>
                      <a:gd name="T71" fmla="*/ 290 h 469"/>
                      <a:gd name="T72" fmla="*/ 5 w 1075"/>
                      <a:gd name="T73" fmla="*/ 267 h 469"/>
                      <a:gd name="T74" fmla="*/ 2 w 1075"/>
                      <a:gd name="T75" fmla="*/ 243 h 469"/>
                      <a:gd name="T76" fmla="*/ 0 w 1075"/>
                      <a:gd name="T77" fmla="*/ 215 h 469"/>
                      <a:gd name="T78" fmla="*/ 4 w 1075"/>
                      <a:gd name="T79" fmla="*/ 184 h 469"/>
                      <a:gd name="T80" fmla="*/ 16 w 1075"/>
                      <a:gd name="T81" fmla="*/ 152 h 469"/>
                      <a:gd name="T82" fmla="*/ 37 w 1075"/>
                      <a:gd name="T83" fmla="*/ 117 h 469"/>
                      <a:gd name="T84" fmla="*/ 68 w 1075"/>
                      <a:gd name="T85" fmla="*/ 84 h 469"/>
                      <a:gd name="T86" fmla="*/ 70 w 1075"/>
                      <a:gd name="T87" fmla="*/ 80 h 469"/>
                      <a:gd name="T88" fmla="*/ 80 w 1075"/>
                      <a:gd name="T89" fmla="*/ 73 h 469"/>
                      <a:gd name="T90" fmla="*/ 93 w 1075"/>
                      <a:gd name="T91" fmla="*/ 60 h 469"/>
                      <a:gd name="T92" fmla="*/ 115 w 1075"/>
                      <a:gd name="T93" fmla="*/ 41 h 469"/>
                      <a:gd name="T94" fmla="*/ 144 w 1075"/>
                      <a:gd name="T95" fmla="*/ 23 h 469"/>
                      <a:gd name="T96" fmla="*/ 182 w 1075"/>
                      <a:gd name="T97" fmla="*/ 0 h 469"/>
                      <a:gd name="T98" fmla="*/ 315 w 1075"/>
                      <a:gd name="T99" fmla="*/ 37 h 46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69"/>
                      <a:gd name="T152" fmla="*/ 1075 w 1075"/>
                      <a:gd name="T153" fmla="*/ 469 h 46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69">
                        <a:moveTo>
                          <a:pt x="1075" y="354"/>
                        </a:moveTo>
                        <a:lnTo>
                          <a:pt x="981" y="293"/>
                        </a:lnTo>
                        <a:lnTo>
                          <a:pt x="977" y="295"/>
                        </a:lnTo>
                        <a:lnTo>
                          <a:pt x="966" y="303"/>
                        </a:lnTo>
                        <a:lnTo>
                          <a:pt x="949" y="314"/>
                        </a:lnTo>
                        <a:lnTo>
                          <a:pt x="925" y="328"/>
                        </a:lnTo>
                        <a:lnTo>
                          <a:pt x="897" y="345"/>
                        </a:lnTo>
                        <a:lnTo>
                          <a:pt x="866" y="364"/>
                        </a:lnTo>
                        <a:lnTo>
                          <a:pt x="829" y="382"/>
                        </a:lnTo>
                        <a:lnTo>
                          <a:pt x="790" y="401"/>
                        </a:lnTo>
                        <a:lnTo>
                          <a:pt x="749" y="419"/>
                        </a:lnTo>
                        <a:lnTo>
                          <a:pt x="708" y="434"/>
                        </a:lnTo>
                        <a:lnTo>
                          <a:pt x="665" y="447"/>
                        </a:lnTo>
                        <a:lnTo>
                          <a:pt x="662" y="449"/>
                        </a:lnTo>
                        <a:lnTo>
                          <a:pt x="653" y="451"/>
                        </a:lnTo>
                        <a:lnTo>
                          <a:pt x="638" y="456"/>
                        </a:lnTo>
                        <a:lnTo>
                          <a:pt x="615" y="460"/>
                        </a:lnTo>
                        <a:lnTo>
                          <a:pt x="586" y="464"/>
                        </a:lnTo>
                        <a:lnTo>
                          <a:pt x="549" y="468"/>
                        </a:lnTo>
                        <a:lnTo>
                          <a:pt x="502" y="469"/>
                        </a:lnTo>
                        <a:lnTo>
                          <a:pt x="447" y="469"/>
                        </a:lnTo>
                        <a:lnTo>
                          <a:pt x="380" y="468"/>
                        </a:lnTo>
                        <a:lnTo>
                          <a:pt x="304" y="462"/>
                        </a:lnTo>
                        <a:lnTo>
                          <a:pt x="298" y="462"/>
                        </a:lnTo>
                        <a:lnTo>
                          <a:pt x="280" y="458"/>
                        </a:lnTo>
                        <a:lnTo>
                          <a:pt x="254" y="453"/>
                        </a:lnTo>
                        <a:lnTo>
                          <a:pt x="222" y="445"/>
                        </a:lnTo>
                        <a:lnTo>
                          <a:pt x="185" y="432"/>
                        </a:lnTo>
                        <a:lnTo>
                          <a:pt x="146" y="416"/>
                        </a:lnTo>
                        <a:lnTo>
                          <a:pt x="107" y="393"/>
                        </a:lnTo>
                        <a:lnTo>
                          <a:pt x="70" y="366"/>
                        </a:lnTo>
                        <a:lnTo>
                          <a:pt x="39" y="332"/>
                        </a:lnTo>
                        <a:lnTo>
                          <a:pt x="37" y="328"/>
                        </a:lnTo>
                        <a:lnTo>
                          <a:pt x="31" y="321"/>
                        </a:lnTo>
                        <a:lnTo>
                          <a:pt x="22" y="306"/>
                        </a:lnTo>
                        <a:lnTo>
                          <a:pt x="15" y="290"/>
                        </a:lnTo>
                        <a:lnTo>
                          <a:pt x="5" y="267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4"/>
                        </a:lnTo>
                        <a:lnTo>
                          <a:pt x="16" y="152"/>
                        </a:lnTo>
                        <a:lnTo>
                          <a:pt x="37" y="117"/>
                        </a:lnTo>
                        <a:lnTo>
                          <a:pt x="68" y="84"/>
                        </a:lnTo>
                        <a:lnTo>
                          <a:pt x="70" y="80"/>
                        </a:lnTo>
                        <a:lnTo>
                          <a:pt x="80" y="73"/>
                        </a:lnTo>
                        <a:lnTo>
                          <a:pt x="93" y="60"/>
                        </a:lnTo>
                        <a:lnTo>
                          <a:pt x="115" y="41"/>
                        </a:lnTo>
                        <a:lnTo>
                          <a:pt x="144" y="23"/>
                        </a:lnTo>
                        <a:lnTo>
                          <a:pt x="182" y="0"/>
                        </a:lnTo>
                        <a:lnTo>
                          <a:pt x="315" y="3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8" name="Freeform 136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9" name="Freeform 137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0" name="Freeform 138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1" name="Freeform 139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2" name="Freeform 140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3" name="Freeform 141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4" name="Freeform 142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5" name="Freeform 143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6" name="Freeform 144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7" name="Freeform 145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8" name="Freeform 146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9" name="Freeform 147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0" name="Freeform 148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1" name="Freeform 149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2" name="Freeform 159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3" name="Freeform 160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4" name="Freeform 161"/>
                  <p:cNvSpPr>
                    <a:spLocks/>
                  </p:cNvSpPr>
                  <p:nvPr/>
                </p:nvSpPr>
                <p:spPr bwMode="auto">
                  <a:xfrm>
                    <a:off x="2543" y="2168"/>
                    <a:ext cx="667" cy="406"/>
                  </a:xfrm>
                  <a:custGeom>
                    <a:avLst/>
                    <a:gdLst>
                      <a:gd name="T0" fmla="*/ 630 w 667"/>
                      <a:gd name="T1" fmla="*/ 0 h 406"/>
                      <a:gd name="T2" fmla="*/ 632 w 667"/>
                      <a:gd name="T3" fmla="*/ 0 h 406"/>
                      <a:gd name="T4" fmla="*/ 638 w 667"/>
                      <a:gd name="T5" fmla="*/ 0 h 406"/>
                      <a:gd name="T6" fmla="*/ 645 w 667"/>
                      <a:gd name="T7" fmla="*/ 2 h 406"/>
                      <a:gd name="T8" fmla="*/ 654 w 667"/>
                      <a:gd name="T9" fmla="*/ 6 h 406"/>
                      <a:gd name="T10" fmla="*/ 662 w 667"/>
                      <a:gd name="T11" fmla="*/ 15 h 406"/>
                      <a:gd name="T12" fmla="*/ 666 w 667"/>
                      <a:gd name="T13" fmla="*/ 28 h 406"/>
                      <a:gd name="T14" fmla="*/ 667 w 667"/>
                      <a:gd name="T15" fmla="*/ 47 h 406"/>
                      <a:gd name="T16" fmla="*/ 35 w 667"/>
                      <a:gd name="T17" fmla="*/ 406 h 406"/>
                      <a:gd name="T18" fmla="*/ 0 w 667"/>
                      <a:gd name="T19" fmla="*/ 360 h 406"/>
                      <a:gd name="T20" fmla="*/ 630 w 667"/>
                      <a:gd name="T21" fmla="*/ 0 h 40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7"/>
                      <a:gd name="T34" fmla="*/ 0 h 406"/>
                      <a:gd name="T35" fmla="*/ 667 w 667"/>
                      <a:gd name="T36" fmla="*/ 406 h 40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7" h="406">
                        <a:moveTo>
                          <a:pt x="630" y="0"/>
                        </a:moveTo>
                        <a:lnTo>
                          <a:pt x="632" y="0"/>
                        </a:lnTo>
                        <a:lnTo>
                          <a:pt x="638" y="0"/>
                        </a:lnTo>
                        <a:lnTo>
                          <a:pt x="645" y="2"/>
                        </a:lnTo>
                        <a:lnTo>
                          <a:pt x="654" y="6"/>
                        </a:lnTo>
                        <a:lnTo>
                          <a:pt x="662" y="15"/>
                        </a:lnTo>
                        <a:lnTo>
                          <a:pt x="666" y="28"/>
                        </a:lnTo>
                        <a:lnTo>
                          <a:pt x="667" y="47"/>
                        </a:lnTo>
                        <a:lnTo>
                          <a:pt x="35" y="406"/>
                        </a:lnTo>
                        <a:lnTo>
                          <a:pt x="0" y="360"/>
                        </a:lnTo>
                        <a:lnTo>
                          <a:pt x="630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5" name="Freeform 162"/>
                  <p:cNvSpPr>
                    <a:spLocks/>
                  </p:cNvSpPr>
                  <p:nvPr/>
                </p:nvSpPr>
                <p:spPr bwMode="auto">
                  <a:xfrm>
                    <a:off x="2548" y="2170"/>
                    <a:ext cx="661" cy="397"/>
                  </a:xfrm>
                  <a:custGeom>
                    <a:avLst/>
                    <a:gdLst>
                      <a:gd name="T0" fmla="*/ 629 w 661"/>
                      <a:gd name="T1" fmla="*/ 0 h 397"/>
                      <a:gd name="T2" fmla="*/ 631 w 661"/>
                      <a:gd name="T3" fmla="*/ 0 h 397"/>
                      <a:gd name="T4" fmla="*/ 638 w 661"/>
                      <a:gd name="T5" fmla="*/ 0 h 397"/>
                      <a:gd name="T6" fmla="*/ 646 w 661"/>
                      <a:gd name="T7" fmla="*/ 4 h 397"/>
                      <a:gd name="T8" fmla="*/ 655 w 661"/>
                      <a:gd name="T9" fmla="*/ 11 h 397"/>
                      <a:gd name="T10" fmla="*/ 661 w 661"/>
                      <a:gd name="T11" fmla="*/ 22 h 397"/>
                      <a:gd name="T12" fmla="*/ 661 w 661"/>
                      <a:gd name="T13" fmla="*/ 39 h 397"/>
                      <a:gd name="T14" fmla="*/ 32 w 661"/>
                      <a:gd name="T15" fmla="*/ 397 h 397"/>
                      <a:gd name="T16" fmla="*/ 0 w 661"/>
                      <a:gd name="T17" fmla="*/ 358 h 397"/>
                      <a:gd name="T18" fmla="*/ 629 w 661"/>
                      <a:gd name="T19" fmla="*/ 0 h 39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61"/>
                      <a:gd name="T31" fmla="*/ 0 h 397"/>
                      <a:gd name="T32" fmla="*/ 661 w 661"/>
                      <a:gd name="T33" fmla="*/ 397 h 39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61" h="397">
                        <a:moveTo>
                          <a:pt x="629" y="0"/>
                        </a:moveTo>
                        <a:lnTo>
                          <a:pt x="631" y="0"/>
                        </a:lnTo>
                        <a:lnTo>
                          <a:pt x="638" y="0"/>
                        </a:lnTo>
                        <a:lnTo>
                          <a:pt x="646" y="4"/>
                        </a:lnTo>
                        <a:lnTo>
                          <a:pt x="655" y="11"/>
                        </a:lnTo>
                        <a:lnTo>
                          <a:pt x="661" y="22"/>
                        </a:lnTo>
                        <a:lnTo>
                          <a:pt x="661" y="39"/>
                        </a:lnTo>
                        <a:lnTo>
                          <a:pt x="32" y="397"/>
                        </a:lnTo>
                        <a:lnTo>
                          <a:pt x="0" y="358"/>
                        </a:lnTo>
                        <a:lnTo>
                          <a:pt x="629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6" name="Freeform 163"/>
                  <p:cNvSpPr>
                    <a:spLocks/>
                  </p:cNvSpPr>
                  <p:nvPr/>
                </p:nvSpPr>
                <p:spPr bwMode="auto">
                  <a:xfrm>
                    <a:off x="2556" y="2170"/>
                    <a:ext cx="653" cy="391"/>
                  </a:xfrm>
                  <a:custGeom>
                    <a:avLst/>
                    <a:gdLst>
                      <a:gd name="T0" fmla="*/ 625 w 653"/>
                      <a:gd name="T1" fmla="*/ 0 h 391"/>
                      <a:gd name="T2" fmla="*/ 627 w 653"/>
                      <a:gd name="T3" fmla="*/ 0 h 391"/>
                      <a:gd name="T4" fmla="*/ 632 w 653"/>
                      <a:gd name="T5" fmla="*/ 2 h 391"/>
                      <a:gd name="T6" fmla="*/ 640 w 653"/>
                      <a:gd name="T7" fmla="*/ 6 h 391"/>
                      <a:gd name="T8" fmla="*/ 647 w 653"/>
                      <a:gd name="T9" fmla="*/ 11 h 391"/>
                      <a:gd name="T10" fmla="*/ 651 w 653"/>
                      <a:gd name="T11" fmla="*/ 21 h 391"/>
                      <a:gd name="T12" fmla="*/ 653 w 653"/>
                      <a:gd name="T13" fmla="*/ 33 h 391"/>
                      <a:gd name="T14" fmla="*/ 24 w 653"/>
                      <a:gd name="T15" fmla="*/ 391 h 391"/>
                      <a:gd name="T16" fmla="*/ 0 w 653"/>
                      <a:gd name="T17" fmla="*/ 358 h 391"/>
                      <a:gd name="T18" fmla="*/ 625 w 653"/>
                      <a:gd name="T19" fmla="*/ 0 h 39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53"/>
                      <a:gd name="T31" fmla="*/ 0 h 391"/>
                      <a:gd name="T32" fmla="*/ 653 w 653"/>
                      <a:gd name="T33" fmla="*/ 391 h 39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53" h="391">
                        <a:moveTo>
                          <a:pt x="625" y="0"/>
                        </a:moveTo>
                        <a:lnTo>
                          <a:pt x="627" y="0"/>
                        </a:lnTo>
                        <a:lnTo>
                          <a:pt x="632" y="2"/>
                        </a:lnTo>
                        <a:lnTo>
                          <a:pt x="640" y="6"/>
                        </a:lnTo>
                        <a:lnTo>
                          <a:pt x="647" y="11"/>
                        </a:lnTo>
                        <a:lnTo>
                          <a:pt x="651" y="21"/>
                        </a:lnTo>
                        <a:lnTo>
                          <a:pt x="653" y="33"/>
                        </a:lnTo>
                        <a:lnTo>
                          <a:pt x="24" y="391"/>
                        </a:lnTo>
                        <a:lnTo>
                          <a:pt x="0" y="358"/>
                        </a:lnTo>
                        <a:lnTo>
                          <a:pt x="625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7" name="Freeform 164"/>
                  <p:cNvSpPr>
                    <a:spLocks/>
                  </p:cNvSpPr>
                  <p:nvPr/>
                </p:nvSpPr>
                <p:spPr bwMode="auto">
                  <a:xfrm>
                    <a:off x="2561" y="2170"/>
                    <a:ext cx="646" cy="384"/>
                  </a:xfrm>
                  <a:custGeom>
                    <a:avLst/>
                    <a:gdLst>
                      <a:gd name="T0" fmla="*/ 623 w 646"/>
                      <a:gd name="T1" fmla="*/ 0 h 384"/>
                      <a:gd name="T2" fmla="*/ 625 w 646"/>
                      <a:gd name="T3" fmla="*/ 2 h 384"/>
                      <a:gd name="T4" fmla="*/ 627 w 646"/>
                      <a:gd name="T5" fmla="*/ 2 h 384"/>
                      <a:gd name="T6" fmla="*/ 631 w 646"/>
                      <a:gd name="T7" fmla="*/ 4 h 384"/>
                      <a:gd name="T8" fmla="*/ 635 w 646"/>
                      <a:gd name="T9" fmla="*/ 6 h 384"/>
                      <a:gd name="T10" fmla="*/ 638 w 646"/>
                      <a:gd name="T11" fmla="*/ 9 h 384"/>
                      <a:gd name="T12" fmla="*/ 642 w 646"/>
                      <a:gd name="T13" fmla="*/ 13 h 384"/>
                      <a:gd name="T14" fmla="*/ 644 w 646"/>
                      <a:gd name="T15" fmla="*/ 17 h 384"/>
                      <a:gd name="T16" fmla="*/ 646 w 646"/>
                      <a:gd name="T17" fmla="*/ 22 h 384"/>
                      <a:gd name="T18" fmla="*/ 646 w 646"/>
                      <a:gd name="T19" fmla="*/ 30 h 384"/>
                      <a:gd name="T20" fmla="*/ 19 w 646"/>
                      <a:gd name="T21" fmla="*/ 384 h 384"/>
                      <a:gd name="T22" fmla="*/ 0 w 646"/>
                      <a:gd name="T23" fmla="*/ 358 h 384"/>
                      <a:gd name="T24" fmla="*/ 623 w 646"/>
                      <a:gd name="T25" fmla="*/ 0 h 38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46"/>
                      <a:gd name="T40" fmla="*/ 0 h 384"/>
                      <a:gd name="T41" fmla="*/ 646 w 646"/>
                      <a:gd name="T42" fmla="*/ 384 h 38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46" h="384">
                        <a:moveTo>
                          <a:pt x="623" y="0"/>
                        </a:moveTo>
                        <a:lnTo>
                          <a:pt x="625" y="2"/>
                        </a:lnTo>
                        <a:lnTo>
                          <a:pt x="627" y="2"/>
                        </a:lnTo>
                        <a:lnTo>
                          <a:pt x="631" y="4"/>
                        </a:lnTo>
                        <a:lnTo>
                          <a:pt x="635" y="6"/>
                        </a:lnTo>
                        <a:lnTo>
                          <a:pt x="638" y="9"/>
                        </a:lnTo>
                        <a:lnTo>
                          <a:pt x="642" y="13"/>
                        </a:lnTo>
                        <a:lnTo>
                          <a:pt x="644" y="17"/>
                        </a:lnTo>
                        <a:lnTo>
                          <a:pt x="646" y="22"/>
                        </a:lnTo>
                        <a:lnTo>
                          <a:pt x="646" y="30"/>
                        </a:lnTo>
                        <a:lnTo>
                          <a:pt x="19" y="384"/>
                        </a:lnTo>
                        <a:lnTo>
                          <a:pt x="0" y="358"/>
                        </a:lnTo>
                        <a:lnTo>
                          <a:pt x="623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8" name="Freeform 165"/>
                  <p:cNvSpPr>
                    <a:spLocks/>
                  </p:cNvSpPr>
                  <p:nvPr/>
                </p:nvSpPr>
                <p:spPr bwMode="auto">
                  <a:xfrm>
                    <a:off x="2569" y="2172"/>
                    <a:ext cx="638" cy="376"/>
                  </a:xfrm>
                  <a:custGeom>
                    <a:avLst/>
                    <a:gdLst>
                      <a:gd name="T0" fmla="*/ 619 w 638"/>
                      <a:gd name="T1" fmla="*/ 0 h 376"/>
                      <a:gd name="T2" fmla="*/ 621 w 638"/>
                      <a:gd name="T3" fmla="*/ 0 h 376"/>
                      <a:gd name="T4" fmla="*/ 623 w 638"/>
                      <a:gd name="T5" fmla="*/ 2 h 376"/>
                      <a:gd name="T6" fmla="*/ 627 w 638"/>
                      <a:gd name="T7" fmla="*/ 6 h 376"/>
                      <a:gd name="T8" fmla="*/ 632 w 638"/>
                      <a:gd name="T9" fmla="*/ 9 h 376"/>
                      <a:gd name="T10" fmla="*/ 634 w 638"/>
                      <a:gd name="T11" fmla="*/ 13 h 376"/>
                      <a:gd name="T12" fmla="*/ 638 w 638"/>
                      <a:gd name="T13" fmla="*/ 17 h 376"/>
                      <a:gd name="T14" fmla="*/ 638 w 638"/>
                      <a:gd name="T15" fmla="*/ 22 h 376"/>
                      <a:gd name="T16" fmla="*/ 13 w 638"/>
                      <a:gd name="T17" fmla="*/ 376 h 376"/>
                      <a:gd name="T18" fmla="*/ 0 w 638"/>
                      <a:gd name="T19" fmla="*/ 356 h 376"/>
                      <a:gd name="T20" fmla="*/ 619 w 638"/>
                      <a:gd name="T21" fmla="*/ 0 h 3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38"/>
                      <a:gd name="T34" fmla="*/ 0 h 376"/>
                      <a:gd name="T35" fmla="*/ 638 w 638"/>
                      <a:gd name="T36" fmla="*/ 376 h 3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38" h="376">
                        <a:moveTo>
                          <a:pt x="619" y="0"/>
                        </a:moveTo>
                        <a:lnTo>
                          <a:pt x="621" y="0"/>
                        </a:lnTo>
                        <a:lnTo>
                          <a:pt x="623" y="2"/>
                        </a:lnTo>
                        <a:lnTo>
                          <a:pt x="627" y="6"/>
                        </a:lnTo>
                        <a:lnTo>
                          <a:pt x="632" y="9"/>
                        </a:lnTo>
                        <a:lnTo>
                          <a:pt x="634" y="13"/>
                        </a:lnTo>
                        <a:lnTo>
                          <a:pt x="638" y="17"/>
                        </a:lnTo>
                        <a:lnTo>
                          <a:pt x="638" y="22"/>
                        </a:lnTo>
                        <a:lnTo>
                          <a:pt x="13" y="376"/>
                        </a:lnTo>
                        <a:lnTo>
                          <a:pt x="0" y="356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9" name="Freeform 166"/>
                  <p:cNvSpPr>
                    <a:spLocks/>
                  </p:cNvSpPr>
                  <p:nvPr/>
                </p:nvSpPr>
                <p:spPr bwMode="auto">
                  <a:xfrm>
                    <a:off x="2574" y="2172"/>
                    <a:ext cx="633" cy="371"/>
                  </a:xfrm>
                  <a:custGeom>
                    <a:avLst/>
                    <a:gdLst>
                      <a:gd name="T0" fmla="*/ 633 w 633"/>
                      <a:gd name="T1" fmla="*/ 17 h 371"/>
                      <a:gd name="T2" fmla="*/ 8 w 633"/>
                      <a:gd name="T3" fmla="*/ 371 h 371"/>
                      <a:gd name="T4" fmla="*/ 0 w 633"/>
                      <a:gd name="T5" fmla="*/ 356 h 371"/>
                      <a:gd name="T6" fmla="*/ 620 w 633"/>
                      <a:gd name="T7" fmla="*/ 0 h 371"/>
                      <a:gd name="T8" fmla="*/ 633 w 633"/>
                      <a:gd name="T9" fmla="*/ 17 h 3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371"/>
                      <a:gd name="T17" fmla="*/ 633 w 633"/>
                      <a:gd name="T18" fmla="*/ 371 h 3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371">
                        <a:moveTo>
                          <a:pt x="633" y="17"/>
                        </a:moveTo>
                        <a:lnTo>
                          <a:pt x="8" y="371"/>
                        </a:lnTo>
                        <a:lnTo>
                          <a:pt x="0" y="356"/>
                        </a:lnTo>
                        <a:lnTo>
                          <a:pt x="620" y="0"/>
                        </a:lnTo>
                        <a:lnTo>
                          <a:pt x="633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50" name="Freeform 167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51" name="Freeform 168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52" name="Freeform 169"/>
                  <p:cNvSpPr>
                    <a:spLocks/>
                  </p:cNvSpPr>
                  <p:nvPr/>
                </p:nvSpPr>
                <p:spPr bwMode="auto">
                  <a:xfrm>
                    <a:off x="1109" y="2545"/>
                    <a:ext cx="141" cy="63"/>
                  </a:xfrm>
                  <a:custGeom>
                    <a:avLst/>
                    <a:gdLst>
                      <a:gd name="T0" fmla="*/ 0 w 141"/>
                      <a:gd name="T1" fmla="*/ 31 h 63"/>
                      <a:gd name="T2" fmla="*/ 75 w 141"/>
                      <a:gd name="T3" fmla="*/ 0 h 63"/>
                      <a:gd name="T4" fmla="*/ 141 w 141"/>
                      <a:gd name="T5" fmla="*/ 29 h 63"/>
                      <a:gd name="T6" fmla="*/ 71 w 141"/>
                      <a:gd name="T7" fmla="*/ 63 h 63"/>
                      <a:gd name="T8" fmla="*/ 0 w 141"/>
                      <a:gd name="T9" fmla="*/ 31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63"/>
                      <a:gd name="T17" fmla="*/ 141 w 141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63">
                        <a:moveTo>
                          <a:pt x="0" y="31"/>
                        </a:moveTo>
                        <a:lnTo>
                          <a:pt x="75" y="0"/>
                        </a:lnTo>
                        <a:lnTo>
                          <a:pt x="141" y="29"/>
                        </a:lnTo>
                        <a:lnTo>
                          <a:pt x="71" y="63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80FF80"/>
                  </a:solidFill>
                  <a:ln w="0">
                    <a:solidFill>
                      <a:srgbClr val="80FF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53" name="Freeform 175"/>
                  <p:cNvSpPr>
                    <a:spLocks/>
                  </p:cNvSpPr>
                  <p:nvPr/>
                </p:nvSpPr>
                <p:spPr bwMode="auto">
                  <a:xfrm>
                    <a:off x="1271" y="2228"/>
                    <a:ext cx="1073" cy="471"/>
                  </a:xfrm>
                  <a:custGeom>
                    <a:avLst/>
                    <a:gdLst>
                      <a:gd name="T0" fmla="*/ 1073 w 1073"/>
                      <a:gd name="T1" fmla="*/ 456 h 471"/>
                      <a:gd name="T2" fmla="*/ 981 w 1073"/>
                      <a:gd name="T3" fmla="*/ 294 h 471"/>
                      <a:gd name="T4" fmla="*/ 977 w 1073"/>
                      <a:gd name="T5" fmla="*/ 296 h 471"/>
                      <a:gd name="T6" fmla="*/ 966 w 1073"/>
                      <a:gd name="T7" fmla="*/ 304 h 471"/>
                      <a:gd name="T8" fmla="*/ 949 w 1073"/>
                      <a:gd name="T9" fmla="*/ 315 h 471"/>
                      <a:gd name="T10" fmla="*/ 925 w 1073"/>
                      <a:gd name="T11" fmla="*/ 330 h 471"/>
                      <a:gd name="T12" fmla="*/ 897 w 1073"/>
                      <a:gd name="T13" fmla="*/ 346 h 471"/>
                      <a:gd name="T14" fmla="*/ 866 w 1073"/>
                      <a:gd name="T15" fmla="*/ 365 h 471"/>
                      <a:gd name="T16" fmla="*/ 829 w 1073"/>
                      <a:gd name="T17" fmla="*/ 383 h 471"/>
                      <a:gd name="T18" fmla="*/ 790 w 1073"/>
                      <a:gd name="T19" fmla="*/ 402 h 471"/>
                      <a:gd name="T20" fmla="*/ 749 w 1073"/>
                      <a:gd name="T21" fmla="*/ 421 h 471"/>
                      <a:gd name="T22" fmla="*/ 708 w 1073"/>
                      <a:gd name="T23" fmla="*/ 435 h 471"/>
                      <a:gd name="T24" fmla="*/ 665 w 1073"/>
                      <a:gd name="T25" fmla="*/ 448 h 471"/>
                      <a:gd name="T26" fmla="*/ 662 w 1073"/>
                      <a:gd name="T27" fmla="*/ 450 h 471"/>
                      <a:gd name="T28" fmla="*/ 653 w 1073"/>
                      <a:gd name="T29" fmla="*/ 452 h 471"/>
                      <a:gd name="T30" fmla="*/ 638 w 1073"/>
                      <a:gd name="T31" fmla="*/ 456 h 471"/>
                      <a:gd name="T32" fmla="*/ 615 w 1073"/>
                      <a:gd name="T33" fmla="*/ 461 h 471"/>
                      <a:gd name="T34" fmla="*/ 586 w 1073"/>
                      <a:gd name="T35" fmla="*/ 465 h 471"/>
                      <a:gd name="T36" fmla="*/ 549 w 1073"/>
                      <a:gd name="T37" fmla="*/ 469 h 471"/>
                      <a:gd name="T38" fmla="*/ 502 w 1073"/>
                      <a:gd name="T39" fmla="*/ 471 h 471"/>
                      <a:gd name="T40" fmla="*/ 447 w 1073"/>
                      <a:gd name="T41" fmla="*/ 471 h 471"/>
                      <a:gd name="T42" fmla="*/ 380 w 1073"/>
                      <a:gd name="T43" fmla="*/ 469 h 471"/>
                      <a:gd name="T44" fmla="*/ 304 w 1073"/>
                      <a:gd name="T45" fmla="*/ 463 h 471"/>
                      <a:gd name="T46" fmla="*/ 298 w 1073"/>
                      <a:gd name="T47" fmla="*/ 463 h 471"/>
                      <a:gd name="T48" fmla="*/ 280 w 1073"/>
                      <a:gd name="T49" fmla="*/ 459 h 471"/>
                      <a:gd name="T50" fmla="*/ 254 w 1073"/>
                      <a:gd name="T51" fmla="*/ 454 h 471"/>
                      <a:gd name="T52" fmla="*/ 222 w 1073"/>
                      <a:gd name="T53" fmla="*/ 446 h 471"/>
                      <a:gd name="T54" fmla="*/ 185 w 1073"/>
                      <a:gd name="T55" fmla="*/ 433 h 471"/>
                      <a:gd name="T56" fmla="*/ 146 w 1073"/>
                      <a:gd name="T57" fmla="*/ 417 h 471"/>
                      <a:gd name="T58" fmla="*/ 107 w 1073"/>
                      <a:gd name="T59" fmla="*/ 395 h 471"/>
                      <a:gd name="T60" fmla="*/ 70 w 1073"/>
                      <a:gd name="T61" fmla="*/ 367 h 471"/>
                      <a:gd name="T62" fmla="*/ 39 w 1073"/>
                      <a:gd name="T63" fmla="*/ 333 h 471"/>
                      <a:gd name="T64" fmla="*/ 37 w 1073"/>
                      <a:gd name="T65" fmla="*/ 330 h 471"/>
                      <a:gd name="T66" fmla="*/ 31 w 1073"/>
                      <a:gd name="T67" fmla="*/ 322 h 471"/>
                      <a:gd name="T68" fmla="*/ 22 w 1073"/>
                      <a:gd name="T69" fmla="*/ 307 h 471"/>
                      <a:gd name="T70" fmla="*/ 15 w 1073"/>
                      <a:gd name="T71" fmla="*/ 291 h 471"/>
                      <a:gd name="T72" fmla="*/ 5 w 1073"/>
                      <a:gd name="T73" fmla="*/ 268 h 471"/>
                      <a:gd name="T74" fmla="*/ 2 w 1073"/>
                      <a:gd name="T75" fmla="*/ 244 h 471"/>
                      <a:gd name="T76" fmla="*/ 0 w 1073"/>
                      <a:gd name="T77" fmla="*/ 215 h 471"/>
                      <a:gd name="T78" fmla="*/ 4 w 1073"/>
                      <a:gd name="T79" fmla="*/ 185 h 471"/>
                      <a:gd name="T80" fmla="*/ 16 w 1073"/>
                      <a:gd name="T81" fmla="*/ 154 h 471"/>
                      <a:gd name="T82" fmla="*/ 37 w 1073"/>
                      <a:gd name="T83" fmla="*/ 118 h 471"/>
                      <a:gd name="T84" fmla="*/ 68 w 1073"/>
                      <a:gd name="T85" fmla="*/ 85 h 471"/>
                      <a:gd name="T86" fmla="*/ 70 w 1073"/>
                      <a:gd name="T87" fmla="*/ 81 h 471"/>
                      <a:gd name="T88" fmla="*/ 80 w 1073"/>
                      <a:gd name="T89" fmla="*/ 72 h 471"/>
                      <a:gd name="T90" fmla="*/ 93 w 1073"/>
                      <a:gd name="T91" fmla="*/ 61 h 471"/>
                      <a:gd name="T92" fmla="*/ 115 w 1073"/>
                      <a:gd name="T93" fmla="*/ 42 h 471"/>
                      <a:gd name="T94" fmla="*/ 144 w 1073"/>
                      <a:gd name="T95" fmla="*/ 24 h 471"/>
                      <a:gd name="T96" fmla="*/ 182 w 1073"/>
                      <a:gd name="T97" fmla="*/ 0 h 471"/>
                      <a:gd name="T98" fmla="*/ 328 w 1073"/>
                      <a:gd name="T99" fmla="*/ 141 h 471"/>
                      <a:gd name="T100" fmla="*/ 137 w 1073"/>
                      <a:gd name="T101" fmla="*/ 259 h 4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073"/>
                      <a:gd name="T154" fmla="*/ 0 h 471"/>
                      <a:gd name="T155" fmla="*/ 1073 w 1073"/>
                      <a:gd name="T156" fmla="*/ 471 h 4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073" h="471">
                        <a:moveTo>
                          <a:pt x="1073" y="456"/>
                        </a:moveTo>
                        <a:lnTo>
                          <a:pt x="981" y="294"/>
                        </a:lnTo>
                        <a:lnTo>
                          <a:pt x="977" y="296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6"/>
                        </a:lnTo>
                        <a:lnTo>
                          <a:pt x="866" y="365"/>
                        </a:lnTo>
                        <a:lnTo>
                          <a:pt x="829" y="383"/>
                        </a:lnTo>
                        <a:lnTo>
                          <a:pt x="790" y="402"/>
                        </a:lnTo>
                        <a:lnTo>
                          <a:pt x="749" y="421"/>
                        </a:lnTo>
                        <a:lnTo>
                          <a:pt x="708" y="435"/>
                        </a:lnTo>
                        <a:lnTo>
                          <a:pt x="665" y="448"/>
                        </a:lnTo>
                        <a:lnTo>
                          <a:pt x="662" y="450"/>
                        </a:lnTo>
                        <a:lnTo>
                          <a:pt x="653" y="452"/>
                        </a:lnTo>
                        <a:lnTo>
                          <a:pt x="638" y="456"/>
                        </a:lnTo>
                        <a:lnTo>
                          <a:pt x="615" y="461"/>
                        </a:lnTo>
                        <a:lnTo>
                          <a:pt x="586" y="465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3"/>
                        </a:lnTo>
                        <a:lnTo>
                          <a:pt x="298" y="463"/>
                        </a:lnTo>
                        <a:lnTo>
                          <a:pt x="280" y="459"/>
                        </a:lnTo>
                        <a:lnTo>
                          <a:pt x="254" y="454"/>
                        </a:lnTo>
                        <a:lnTo>
                          <a:pt x="222" y="446"/>
                        </a:lnTo>
                        <a:lnTo>
                          <a:pt x="185" y="433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3"/>
                        </a:lnTo>
                        <a:lnTo>
                          <a:pt x="37" y="330"/>
                        </a:lnTo>
                        <a:lnTo>
                          <a:pt x="31" y="322"/>
                        </a:lnTo>
                        <a:lnTo>
                          <a:pt x="22" y="307"/>
                        </a:lnTo>
                        <a:lnTo>
                          <a:pt x="15" y="291"/>
                        </a:lnTo>
                        <a:lnTo>
                          <a:pt x="5" y="268"/>
                        </a:lnTo>
                        <a:lnTo>
                          <a:pt x="2" y="244"/>
                        </a:lnTo>
                        <a:lnTo>
                          <a:pt x="0" y="215"/>
                        </a:lnTo>
                        <a:lnTo>
                          <a:pt x="4" y="185"/>
                        </a:lnTo>
                        <a:lnTo>
                          <a:pt x="16" y="154"/>
                        </a:lnTo>
                        <a:lnTo>
                          <a:pt x="37" y="118"/>
                        </a:lnTo>
                        <a:lnTo>
                          <a:pt x="68" y="85"/>
                        </a:lnTo>
                        <a:lnTo>
                          <a:pt x="70" y="81"/>
                        </a:lnTo>
                        <a:lnTo>
                          <a:pt x="80" y="72"/>
                        </a:lnTo>
                        <a:lnTo>
                          <a:pt x="93" y="61"/>
                        </a:lnTo>
                        <a:lnTo>
                          <a:pt x="115" y="42"/>
                        </a:lnTo>
                        <a:lnTo>
                          <a:pt x="144" y="24"/>
                        </a:lnTo>
                        <a:lnTo>
                          <a:pt x="182" y="0"/>
                        </a:lnTo>
                        <a:lnTo>
                          <a:pt x="328" y="141"/>
                        </a:lnTo>
                        <a:lnTo>
                          <a:pt x="137" y="25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54" name="Freeform 176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55" name="Freeform 177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56" name="Freeform 178"/>
                  <p:cNvSpPr>
                    <a:spLocks/>
                  </p:cNvSpPr>
                  <p:nvPr/>
                </p:nvSpPr>
                <p:spPr bwMode="auto">
                  <a:xfrm>
                    <a:off x="2450" y="1440"/>
                    <a:ext cx="1040" cy="732"/>
                  </a:xfrm>
                  <a:custGeom>
                    <a:avLst/>
                    <a:gdLst>
                      <a:gd name="T0" fmla="*/ 0 w 1040"/>
                      <a:gd name="T1" fmla="*/ 420 h 732"/>
                      <a:gd name="T2" fmla="*/ 72 w 1040"/>
                      <a:gd name="T3" fmla="*/ 166 h 732"/>
                      <a:gd name="T4" fmla="*/ 78 w 1040"/>
                      <a:gd name="T5" fmla="*/ 165 h 732"/>
                      <a:gd name="T6" fmla="*/ 89 w 1040"/>
                      <a:gd name="T7" fmla="*/ 155 h 732"/>
                      <a:gd name="T8" fmla="*/ 110 w 1040"/>
                      <a:gd name="T9" fmla="*/ 144 h 732"/>
                      <a:gd name="T10" fmla="*/ 136 w 1040"/>
                      <a:gd name="T11" fmla="*/ 129 h 732"/>
                      <a:gd name="T12" fmla="*/ 167 w 1040"/>
                      <a:gd name="T13" fmla="*/ 113 h 732"/>
                      <a:gd name="T14" fmla="*/ 206 w 1040"/>
                      <a:gd name="T15" fmla="*/ 92 h 732"/>
                      <a:gd name="T16" fmla="*/ 247 w 1040"/>
                      <a:gd name="T17" fmla="*/ 74 h 732"/>
                      <a:gd name="T18" fmla="*/ 295 w 1040"/>
                      <a:gd name="T19" fmla="*/ 55 h 732"/>
                      <a:gd name="T20" fmla="*/ 345 w 1040"/>
                      <a:gd name="T21" fmla="*/ 37 h 732"/>
                      <a:gd name="T22" fmla="*/ 397 w 1040"/>
                      <a:gd name="T23" fmla="*/ 22 h 732"/>
                      <a:gd name="T24" fmla="*/ 453 w 1040"/>
                      <a:gd name="T25" fmla="*/ 11 h 732"/>
                      <a:gd name="T26" fmla="*/ 510 w 1040"/>
                      <a:gd name="T27" fmla="*/ 3 h 732"/>
                      <a:gd name="T28" fmla="*/ 568 w 1040"/>
                      <a:gd name="T29" fmla="*/ 0 h 732"/>
                      <a:gd name="T30" fmla="*/ 575 w 1040"/>
                      <a:gd name="T31" fmla="*/ 0 h 732"/>
                      <a:gd name="T32" fmla="*/ 592 w 1040"/>
                      <a:gd name="T33" fmla="*/ 0 h 732"/>
                      <a:gd name="T34" fmla="*/ 619 w 1040"/>
                      <a:gd name="T35" fmla="*/ 1 h 732"/>
                      <a:gd name="T36" fmla="*/ 655 w 1040"/>
                      <a:gd name="T37" fmla="*/ 3 h 732"/>
                      <a:gd name="T38" fmla="*/ 696 w 1040"/>
                      <a:gd name="T39" fmla="*/ 7 h 732"/>
                      <a:gd name="T40" fmla="*/ 740 w 1040"/>
                      <a:gd name="T41" fmla="*/ 14 h 732"/>
                      <a:gd name="T42" fmla="*/ 788 w 1040"/>
                      <a:gd name="T43" fmla="*/ 22 h 732"/>
                      <a:gd name="T44" fmla="*/ 836 w 1040"/>
                      <a:gd name="T45" fmla="*/ 35 h 732"/>
                      <a:gd name="T46" fmla="*/ 883 w 1040"/>
                      <a:gd name="T47" fmla="*/ 51 h 732"/>
                      <a:gd name="T48" fmla="*/ 927 w 1040"/>
                      <a:gd name="T49" fmla="*/ 72 h 732"/>
                      <a:gd name="T50" fmla="*/ 966 w 1040"/>
                      <a:gd name="T51" fmla="*/ 98 h 732"/>
                      <a:gd name="T52" fmla="*/ 998 w 1040"/>
                      <a:gd name="T53" fmla="*/ 127 h 732"/>
                      <a:gd name="T54" fmla="*/ 1001 w 1040"/>
                      <a:gd name="T55" fmla="*/ 131 h 732"/>
                      <a:gd name="T56" fmla="*/ 1009 w 1040"/>
                      <a:gd name="T57" fmla="*/ 142 h 732"/>
                      <a:gd name="T58" fmla="*/ 1018 w 1040"/>
                      <a:gd name="T59" fmla="*/ 159 h 732"/>
                      <a:gd name="T60" fmla="*/ 1027 w 1040"/>
                      <a:gd name="T61" fmla="*/ 179 h 732"/>
                      <a:gd name="T62" fmla="*/ 1037 w 1040"/>
                      <a:gd name="T63" fmla="*/ 207 h 732"/>
                      <a:gd name="T64" fmla="*/ 1040 w 1040"/>
                      <a:gd name="T65" fmla="*/ 239 h 732"/>
                      <a:gd name="T66" fmla="*/ 1040 w 1040"/>
                      <a:gd name="T67" fmla="*/ 274 h 732"/>
                      <a:gd name="T68" fmla="*/ 1031 w 1040"/>
                      <a:gd name="T69" fmla="*/ 311 h 732"/>
                      <a:gd name="T70" fmla="*/ 1013 w 1040"/>
                      <a:gd name="T71" fmla="*/ 352 h 732"/>
                      <a:gd name="T72" fmla="*/ 1011 w 1040"/>
                      <a:gd name="T73" fmla="*/ 356 h 732"/>
                      <a:gd name="T74" fmla="*/ 1003 w 1040"/>
                      <a:gd name="T75" fmla="*/ 365 h 732"/>
                      <a:gd name="T76" fmla="*/ 990 w 1040"/>
                      <a:gd name="T77" fmla="*/ 378 h 732"/>
                      <a:gd name="T78" fmla="*/ 976 w 1040"/>
                      <a:gd name="T79" fmla="*/ 394 h 732"/>
                      <a:gd name="T80" fmla="*/ 955 w 1040"/>
                      <a:gd name="T81" fmla="*/ 413 h 732"/>
                      <a:gd name="T82" fmla="*/ 933 w 1040"/>
                      <a:gd name="T83" fmla="*/ 430 h 732"/>
                      <a:gd name="T84" fmla="*/ 907 w 1040"/>
                      <a:gd name="T85" fmla="*/ 448 h 732"/>
                      <a:gd name="T86" fmla="*/ 877 w 1040"/>
                      <a:gd name="T87" fmla="*/ 463 h 732"/>
                      <a:gd name="T88" fmla="*/ 759 w 1040"/>
                      <a:gd name="T89" fmla="*/ 732 h 7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0"/>
                      <a:gd name="T136" fmla="*/ 0 h 732"/>
                      <a:gd name="T137" fmla="*/ 1040 w 1040"/>
                      <a:gd name="T138" fmla="*/ 732 h 7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0" h="732">
                        <a:moveTo>
                          <a:pt x="0" y="420"/>
                        </a:moveTo>
                        <a:lnTo>
                          <a:pt x="72" y="166"/>
                        </a:lnTo>
                        <a:lnTo>
                          <a:pt x="78" y="165"/>
                        </a:lnTo>
                        <a:lnTo>
                          <a:pt x="89" y="155"/>
                        </a:lnTo>
                        <a:lnTo>
                          <a:pt x="110" y="144"/>
                        </a:lnTo>
                        <a:lnTo>
                          <a:pt x="136" y="129"/>
                        </a:lnTo>
                        <a:lnTo>
                          <a:pt x="167" y="113"/>
                        </a:lnTo>
                        <a:lnTo>
                          <a:pt x="206" y="92"/>
                        </a:lnTo>
                        <a:lnTo>
                          <a:pt x="247" y="74"/>
                        </a:lnTo>
                        <a:lnTo>
                          <a:pt x="295" y="55"/>
                        </a:lnTo>
                        <a:lnTo>
                          <a:pt x="345" y="37"/>
                        </a:lnTo>
                        <a:lnTo>
                          <a:pt x="397" y="22"/>
                        </a:lnTo>
                        <a:lnTo>
                          <a:pt x="453" y="11"/>
                        </a:lnTo>
                        <a:lnTo>
                          <a:pt x="510" y="3"/>
                        </a:lnTo>
                        <a:lnTo>
                          <a:pt x="568" y="0"/>
                        </a:lnTo>
                        <a:lnTo>
                          <a:pt x="575" y="0"/>
                        </a:lnTo>
                        <a:lnTo>
                          <a:pt x="592" y="0"/>
                        </a:lnTo>
                        <a:lnTo>
                          <a:pt x="619" y="1"/>
                        </a:lnTo>
                        <a:lnTo>
                          <a:pt x="655" y="3"/>
                        </a:lnTo>
                        <a:lnTo>
                          <a:pt x="696" y="7"/>
                        </a:lnTo>
                        <a:lnTo>
                          <a:pt x="740" y="14"/>
                        </a:lnTo>
                        <a:lnTo>
                          <a:pt x="788" y="22"/>
                        </a:lnTo>
                        <a:lnTo>
                          <a:pt x="836" y="35"/>
                        </a:lnTo>
                        <a:lnTo>
                          <a:pt x="883" y="51"/>
                        </a:lnTo>
                        <a:lnTo>
                          <a:pt x="927" y="72"/>
                        </a:lnTo>
                        <a:lnTo>
                          <a:pt x="966" y="98"/>
                        </a:lnTo>
                        <a:lnTo>
                          <a:pt x="998" y="127"/>
                        </a:lnTo>
                        <a:lnTo>
                          <a:pt x="1001" y="131"/>
                        </a:lnTo>
                        <a:lnTo>
                          <a:pt x="1009" y="142"/>
                        </a:lnTo>
                        <a:lnTo>
                          <a:pt x="1018" y="159"/>
                        </a:lnTo>
                        <a:lnTo>
                          <a:pt x="1027" y="179"/>
                        </a:lnTo>
                        <a:lnTo>
                          <a:pt x="1037" y="207"/>
                        </a:lnTo>
                        <a:lnTo>
                          <a:pt x="1040" y="239"/>
                        </a:lnTo>
                        <a:lnTo>
                          <a:pt x="1040" y="274"/>
                        </a:lnTo>
                        <a:lnTo>
                          <a:pt x="1031" y="311"/>
                        </a:lnTo>
                        <a:lnTo>
                          <a:pt x="1013" y="352"/>
                        </a:lnTo>
                        <a:lnTo>
                          <a:pt x="1011" y="356"/>
                        </a:lnTo>
                        <a:lnTo>
                          <a:pt x="1003" y="365"/>
                        </a:lnTo>
                        <a:lnTo>
                          <a:pt x="990" y="378"/>
                        </a:lnTo>
                        <a:lnTo>
                          <a:pt x="976" y="394"/>
                        </a:lnTo>
                        <a:lnTo>
                          <a:pt x="955" y="413"/>
                        </a:lnTo>
                        <a:lnTo>
                          <a:pt x="933" y="430"/>
                        </a:lnTo>
                        <a:lnTo>
                          <a:pt x="907" y="448"/>
                        </a:lnTo>
                        <a:lnTo>
                          <a:pt x="877" y="463"/>
                        </a:lnTo>
                        <a:lnTo>
                          <a:pt x="759" y="7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57" name="Freeform 179"/>
                  <p:cNvSpPr>
                    <a:spLocks/>
                  </p:cNvSpPr>
                  <p:nvPr/>
                </p:nvSpPr>
                <p:spPr bwMode="auto">
                  <a:xfrm>
                    <a:off x="2448" y="1497"/>
                    <a:ext cx="1042" cy="677"/>
                  </a:xfrm>
                  <a:custGeom>
                    <a:avLst/>
                    <a:gdLst>
                      <a:gd name="T0" fmla="*/ 0 w 1042"/>
                      <a:gd name="T1" fmla="*/ 369 h 677"/>
                      <a:gd name="T2" fmla="*/ 74 w 1042"/>
                      <a:gd name="T3" fmla="*/ 167 h 677"/>
                      <a:gd name="T4" fmla="*/ 80 w 1042"/>
                      <a:gd name="T5" fmla="*/ 165 h 677"/>
                      <a:gd name="T6" fmla="*/ 91 w 1042"/>
                      <a:gd name="T7" fmla="*/ 156 h 677"/>
                      <a:gd name="T8" fmla="*/ 112 w 1042"/>
                      <a:gd name="T9" fmla="*/ 145 h 677"/>
                      <a:gd name="T10" fmla="*/ 138 w 1042"/>
                      <a:gd name="T11" fmla="*/ 130 h 677"/>
                      <a:gd name="T12" fmla="*/ 169 w 1042"/>
                      <a:gd name="T13" fmla="*/ 111 h 677"/>
                      <a:gd name="T14" fmla="*/ 208 w 1042"/>
                      <a:gd name="T15" fmla="*/ 93 h 677"/>
                      <a:gd name="T16" fmla="*/ 249 w 1042"/>
                      <a:gd name="T17" fmla="*/ 74 h 677"/>
                      <a:gd name="T18" fmla="*/ 297 w 1042"/>
                      <a:gd name="T19" fmla="*/ 56 h 677"/>
                      <a:gd name="T20" fmla="*/ 347 w 1042"/>
                      <a:gd name="T21" fmla="*/ 37 h 677"/>
                      <a:gd name="T22" fmla="*/ 399 w 1042"/>
                      <a:gd name="T23" fmla="*/ 22 h 677"/>
                      <a:gd name="T24" fmla="*/ 455 w 1042"/>
                      <a:gd name="T25" fmla="*/ 11 h 677"/>
                      <a:gd name="T26" fmla="*/ 512 w 1042"/>
                      <a:gd name="T27" fmla="*/ 2 h 677"/>
                      <a:gd name="T28" fmla="*/ 570 w 1042"/>
                      <a:gd name="T29" fmla="*/ 0 h 677"/>
                      <a:gd name="T30" fmla="*/ 577 w 1042"/>
                      <a:gd name="T31" fmla="*/ 0 h 677"/>
                      <a:gd name="T32" fmla="*/ 594 w 1042"/>
                      <a:gd name="T33" fmla="*/ 0 h 677"/>
                      <a:gd name="T34" fmla="*/ 621 w 1042"/>
                      <a:gd name="T35" fmla="*/ 2 h 677"/>
                      <a:gd name="T36" fmla="*/ 657 w 1042"/>
                      <a:gd name="T37" fmla="*/ 4 h 677"/>
                      <a:gd name="T38" fmla="*/ 698 w 1042"/>
                      <a:gd name="T39" fmla="*/ 7 h 677"/>
                      <a:gd name="T40" fmla="*/ 742 w 1042"/>
                      <a:gd name="T41" fmla="*/ 13 h 677"/>
                      <a:gd name="T42" fmla="*/ 790 w 1042"/>
                      <a:gd name="T43" fmla="*/ 22 h 677"/>
                      <a:gd name="T44" fmla="*/ 838 w 1042"/>
                      <a:gd name="T45" fmla="*/ 35 h 677"/>
                      <a:gd name="T46" fmla="*/ 885 w 1042"/>
                      <a:gd name="T47" fmla="*/ 52 h 677"/>
                      <a:gd name="T48" fmla="*/ 929 w 1042"/>
                      <a:gd name="T49" fmla="*/ 72 h 677"/>
                      <a:gd name="T50" fmla="*/ 968 w 1042"/>
                      <a:gd name="T51" fmla="*/ 98 h 677"/>
                      <a:gd name="T52" fmla="*/ 1000 w 1042"/>
                      <a:gd name="T53" fmla="*/ 128 h 677"/>
                      <a:gd name="T54" fmla="*/ 1003 w 1042"/>
                      <a:gd name="T55" fmla="*/ 132 h 677"/>
                      <a:gd name="T56" fmla="*/ 1011 w 1042"/>
                      <a:gd name="T57" fmla="*/ 143 h 677"/>
                      <a:gd name="T58" fmla="*/ 1020 w 1042"/>
                      <a:gd name="T59" fmla="*/ 158 h 677"/>
                      <a:gd name="T60" fmla="*/ 1029 w 1042"/>
                      <a:gd name="T61" fmla="*/ 180 h 677"/>
                      <a:gd name="T62" fmla="*/ 1039 w 1042"/>
                      <a:gd name="T63" fmla="*/ 208 h 677"/>
                      <a:gd name="T64" fmla="*/ 1042 w 1042"/>
                      <a:gd name="T65" fmla="*/ 237 h 677"/>
                      <a:gd name="T66" fmla="*/ 1042 w 1042"/>
                      <a:gd name="T67" fmla="*/ 273 h 677"/>
                      <a:gd name="T68" fmla="*/ 1033 w 1042"/>
                      <a:gd name="T69" fmla="*/ 312 h 677"/>
                      <a:gd name="T70" fmla="*/ 1015 w 1042"/>
                      <a:gd name="T71" fmla="*/ 352 h 677"/>
                      <a:gd name="T72" fmla="*/ 1013 w 1042"/>
                      <a:gd name="T73" fmla="*/ 356 h 677"/>
                      <a:gd name="T74" fmla="*/ 1005 w 1042"/>
                      <a:gd name="T75" fmla="*/ 365 h 677"/>
                      <a:gd name="T76" fmla="*/ 992 w 1042"/>
                      <a:gd name="T77" fmla="*/ 378 h 677"/>
                      <a:gd name="T78" fmla="*/ 978 w 1042"/>
                      <a:gd name="T79" fmla="*/ 395 h 677"/>
                      <a:gd name="T80" fmla="*/ 957 w 1042"/>
                      <a:gd name="T81" fmla="*/ 412 h 677"/>
                      <a:gd name="T82" fmla="*/ 935 w 1042"/>
                      <a:gd name="T83" fmla="*/ 430 h 677"/>
                      <a:gd name="T84" fmla="*/ 909 w 1042"/>
                      <a:gd name="T85" fmla="*/ 447 h 677"/>
                      <a:gd name="T86" fmla="*/ 879 w 1042"/>
                      <a:gd name="T87" fmla="*/ 462 h 677"/>
                      <a:gd name="T88" fmla="*/ 766 w 1042"/>
                      <a:gd name="T89" fmla="*/ 677 h 67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2"/>
                      <a:gd name="T136" fmla="*/ 0 h 677"/>
                      <a:gd name="T137" fmla="*/ 1042 w 1042"/>
                      <a:gd name="T138" fmla="*/ 677 h 67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2" h="677">
                        <a:moveTo>
                          <a:pt x="0" y="369"/>
                        </a:moveTo>
                        <a:lnTo>
                          <a:pt x="74" y="167"/>
                        </a:lnTo>
                        <a:lnTo>
                          <a:pt x="80" y="165"/>
                        </a:lnTo>
                        <a:lnTo>
                          <a:pt x="91" y="156"/>
                        </a:lnTo>
                        <a:lnTo>
                          <a:pt x="112" y="145"/>
                        </a:lnTo>
                        <a:lnTo>
                          <a:pt x="138" y="130"/>
                        </a:lnTo>
                        <a:lnTo>
                          <a:pt x="169" y="111"/>
                        </a:lnTo>
                        <a:lnTo>
                          <a:pt x="208" y="93"/>
                        </a:lnTo>
                        <a:lnTo>
                          <a:pt x="249" y="74"/>
                        </a:lnTo>
                        <a:lnTo>
                          <a:pt x="297" y="56"/>
                        </a:lnTo>
                        <a:lnTo>
                          <a:pt x="347" y="37"/>
                        </a:lnTo>
                        <a:lnTo>
                          <a:pt x="399" y="22"/>
                        </a:lnTo>
                        <a:lnTo>
                          <a:pt x="455" y="11"/>
                        </a:lnTo>
                        <a:lnTo>
                          <a:pt x="512" y="2"/>
                        </a:lnTo>
                        <a:lnTo>
                          <a:pt x="570" y="0"/>
                        </a:lnTo>
                        <a:lnTo>
                          <a:pt x="577" y="0"/>
                        </a:lnTo>
                        <a:lnTo>
                          <a:pt x="594" y="0"/>
                        </a:lnTo>
                        <a:lnTo>
                          <a:pt x="621" y="2"/>
                        </a:lnTo>
                        <a:lnTo>
                          <a:pt x="657" y="4"/>
                        </a:lnTo>
                        <a:lnTo>
                          <a:pt x="698" y="7"/>
                        </a:lnTo>
                        <a:lnTo>
                          <a:pt x="742" y="13"/>
                        </a:lnTo>
                        <a:lnTo>
                          <a:pt x="790" y="22"/>
                        </a:lnTo>
                        <a:lnTo>
                          <a:pt x="838" y="35"/>
                        </a:lnTo>
                        <a:lnTo>
                          <a:pt x="885" y="52"/>
                        </a:lnTo>
                        <a:lnTo>
                          <a:pt x="929" y="72"/>
                        </a:lnTo>
                        <a:lnTo>
                          <a:pt x="968" y="98"/>
                        </a:lnTo>
                        <a:lnTo>
                          <a:pt x="1000" y="128"/>
                        </a:lnTo>
                        <a:lnTo>
                          <a:pt x="1003" y="132"/>
                        </a:lnTo>
                        <a:lnTo>
                          <a:pt x="1011" y="143"/>
                        </a:lnTo>
                        <a:lnTo>
                          <a:pt x="1020" y="158"/>
                        </a:lnTo>
                        <a:lnTo>
                          <a:pt x="1029" y="180"/>
                        </a:lnTo>
                        <a:lnTo>
                          <a:pt x="1039" y="208"/>
                        </a:lnTo>
                        <a:lnTo>
                          <a:pt x="1042" y="237"/>
                        </a:lnTo>
                        <a:lnTo>
                          <a:pt x="1042" y="273"/>
                        </a:lnTo>
                        <a:lnTo>
                          <a:pt x="1033" y="312"/>
                        </a:lnTo>
                        <a:lnTo>
                          <a:pt x="1015" y="352"/>
                        </a:lnTo>
                        <a:lnTo>
                          <a:pt x="1013" y="356"/>
                        </a:lnTo>
                        <a:lnTo>
                          <a:pt x="1005" y="365"/>
                        </a:lnTo>
                        <a:lnTo>
                          <a:pt x="992" y="378"/>
                        </a:lnTo>
                        <a:lnTo>
                          <a:pt x="978" y="395"/>
                        </a:lnTo>
                        <a:lnTo>
                          <a:pt x="957" y="412"/>
                        </a:lnTo>
                        <a:lnTo>
                          <a:pt x="935" y="430"/>
                        </a:lnTo>
                        <a:lnTo>
                          <a:pt x="909" y="447"/>
                        </a:lnTo>
                        <a:lnTo>
                          <a:pt x="879" y="462"/>
                        </a:lnTo>
                        <a:lnTo>
                          <a:pt x="766" y="67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58" name="Freeform 180"/>
                  <p:cNvSpPr>
                    <a:spLocks/>
                  </p:cNvSpPr>
                  <p:nvPr/>
                </p:nvSpPr>
                <p:spPr bwMode="auto">
                  <a:xfrm>
                    <a:off x="2442" y="1574"/>
                    <a:ext cx="1034" cy="632"/>
                  </a:xfrm>
                  <a:custGeom>
                    <a:avLst/>
                    <a:gdLst>
                      <a:gd name="T0" fmla="*/ 0 w 1034"/>
                      <a:gd name="T1" fmla="*/ 311 h 632"/>
                      <a:gd name="T2" fmla="*/ 66 w 1034"/>
                      <a:gd name="T3" fmla="*/ 167 h 632"/>
                      <a:gd name="T4" fmla="*/ 72 w 1034"/>
                      <a:gd name="T5" fmla="*/ 163 h 632"/>
                      <a:gd name="T6" fmla="*/ 83 w 1034"/>
                      <a:gd name="T7" fmla="*/ 155 h 632"/>
                      <a:gd name="T8" fmla="*/ 104 w 1034"/>
                      <a:gd name="T9" fmla="*/ 144 h 632"/>
                      <a:gd name="T10" fmla="*/ 130 w 1034"/>
                      <a:gd name="T11" fmla="*/ 128 h 632"/>
                      <a:gd name="T12" fmla="*/ 161 w 1034"/>
                      <a:gd name="T13" fmla="*/ 111 h 632"/>
                      <a:gd name="T14" fmla="*/ 200 w 1034"/>
                      <a:gd name="T15" fmla="*/ 92 h 632"/>
                      <a:gd name="T16" fmla="*/ 241 w 1034"/>
                      <a:gd name="T17" fmla="*/ 72 h 632"/>
                      <a:gd name="T18" fmla="*/ 289 w 1034"/>
                      <a:gd name="T19" fmla="*/ 53 h 632"/>
                      <a:gd name="T20" fmla="*/ 339 w 1034"/>
                      <a:gd name="T21" fmla="*/ 37 h 632"/>
                      <a:gd name="T22" fmla="*/ 391 w 1034"/>
                      <a:gd name="T23" fmla="*/ 22 h 632"/>
                      <a:gd name="T24" fmla="*/ 447 w 1034"/>
                      <a:gd name="T25" fmla="*/ 9 h 632"/>
                      <a:gd name="T26" fmla="*/ 504 w 1034"/>
                      <a:gd name="T27" fmla="*/ 1 h 632"/>
                      <a:gd name="T28" fmla="*/ 562 w 1034"/>
                      <a:gd name="T29" fmla="*/ 0 h 632"/>
                      <a:gd name="T30" fmla="*/ 569 w 1034"/>
                      <a:gd name="T31" fmla="*/ 0 h 632"/>
                      <a:gd name="T32" fmla="*/ 586 w 1034"/>
                      <a:gd name="T33" fmla="*/ 0 h 632"/>
                      <a:gd name="T34" fmla="*/ 613 w 1034"/>
                      <a:gd name="T35" fmla="*/ 0 h 632"/>
                      <a:gd name="T36" fmla="*/ 649 w 1034"/>
                      <a:gd name="T37" fmla="*/ 1 h 632"/>
                      <a:gd name="T38" fmla="*/ 690 w 1034"/>
                      <a:gd name="T39" fmla="*/ 7 h 632"/>
                      <a:gd name="T40" fmla="*/ 734 w 1034"/>
                      <a:gd name="T41" fmla="*/ 13 h 632"/>
                      <a:gd name="T42" fmla="*/ 782 w 1034"/>
                      <a:gd name="T43" fmla="*/ 22 h 632"/>
                      <a:gd name="T44" fmla="*/ 830 w 1034"/>
                      <a:gd name="T45" fmla="*/ 35 h 632"/>
                      <a:gd name="T46" fmla="*/ 877 w 1034"/>
                      <a:gd name="T47" fmla="*/ 50 h 632"/>
                      <a:gd name="T48" fmla="*/ 921 w 1034"/>
                      <a:gd name="T49" fmla="*/ 70 h 632"/>
                      <a:gd name="T50" fmla="*/ 960 w 1034"/>
                      <a:gd name="T51" fmla="*/ 96 h 632"/>
                      <a:gd name="T52" fmla="*/ 992 w 1034"/>
                      <a:gd name="T53" fmla="*/ 128 h 632"/>
                      <a:gd name="T54" fmla="*/ 995 w 1034"/>
                      <a:gd name="T55" fmla="*/ 131 h 632"/>
                      <a:gd name="T56" fmla="*/ 1003 w 1034"/>
                      <a:gd name="T57" fmla="*/ 141 h 632"/>
                      <a:gd name="T58" fmla="*/ 1012 w 1034"/>
                      <a:gd name="T59" fmla="*/ 157 h 632"/>
                      <a:gd name="T60" fmla="*/ 1021 w 1034"/>
                      <a:gd name="T61" fmla="*/ 180 h 632"/>
                      <a:gd name="T62" fmla="*/ 1031 w 1034"/>
                      <a:gd name="T63" fmla="*/ 205 h 632"/>
                      <a:gd name="T64" fmla="*/ 1034 w 1034"/>
                      <a:gd name="T65" fmla="*/ 237 h 632"/>
                      <a:gd name="T66" fmla="*/ 1034 w 1034"/>
                      <a:gd name="T67" fmla="*/ 272 h 632"/>
                      <a:gd name="T68" fmla="*/ 1025 w 1034"/>
                      <a:gd name="T69" fmla="*/ 311 h 632"/>
                      <a:gd name="T70" fmla="*/ 1007 w 1034"/>
                      <a:gd name="T71" fmla="*/ 352 h 632"/>
                      <a:gd name="T72" fmla="*/ 1005 w 1034"/>
                      <a:gd name="T73" fmla="*/ 356 h 632"/>
                      <a:gd name="T74" fmla="*/ 997 w 1034"/>
                      <a:gd name="T75" fmla="*/ 363 h 632"/>
                      <a:gd name="T76" fmla="*/ 984 w 1034"/>
                      <a:gd name="T77" fmla="*/ 378 h 632"/>
                      <a:gd name="T78" fmla="*/ 970 w 1034"/>
                      <a:gd name="T79" fmla="*/ 393 h 632"/>
                      <a:gd name="T80" fmla="*/ 949 w 1034"/>
                      <a:gd name="T81" fmla="*/ 411 h 632"/>
                      <a:gd name="T82" fmla="*/ 927 w 1034"/>
                      <a:gd name="T83" fmla="*/ 430 h 632"/>
                      <a:gd name="T84" fmla="*/ 901 w 1034"/>
                      <a:gd name="T85" fmla="*/ 447 h 632"/>
                      <a:gd name="T86" fmla="*/ 871 w 1034"/>
                      <a:gd name="T87" fmla="*/ 461 h 632"/>
                      <a:gd name="T88" fmla="*/ 758 w 1034"/>
                      <a:gd name="T89" fmla="*/ 632 h 6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632"/>
                      <a:gd name="T137" fmla="*/ 1034 w 1034"/>
                      <a:gd name="T138" fmla="*/ 632 h 6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632">
                        <a:moveTo>
                          <a:pt x="0" y="311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5"/>
                        </a:lnTo>
                        <a:lnTo>
                          <a:pt x="104" y="144"/>
                        </a:lnTo>
                        <a:lnTo>
                          <a:pt x="130" y="128"/>
                        </a:lnTo>
                        <a:lnTo>
                          <a:pt x="161" y="111"/>
                        </a:lnTo>
                        <a:lnTo>
                          <a:pt x="200" y="92"/>
                        </a:lnTo>
                        <a:lnTo>
                          <a:pt x="241" y="72"/>
                        </a:lnTo>
                        <a:lnTo>
                          <a:pt x="289" y="53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9"/>
                        </a:lnTo>
                        <a:lnTo>
                          <a:pt x="504" y="1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1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0"/>
                        </a:lnTo>
                        <a:lnTo>
                          <a:pt x="921" y="70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1"/>
                        </a:lnTo>
                        <a:lnTo>
                          <a:pt x="1003" y="141"/>
                        </a:lnTo>
                        <a:lnTo>
                          <a:pt x="1012" y="157"/>
                        </a:lnTo>
                        <a:lnTo>
                          <a:pt x="1021" y="180"/>
                        </a:lnTo>
                        <a:lnTo>
                          <a:pt x="1031" y="205"/>
                        </a:lnTo>
                        <a:lnTo>
                          <a:pt x="1034" y="237"/>
                        </a:lnTo>
                        <a:lnTo>
                          <a:pt x="1034" y="272"/>
                        </a:lnTo>
                        <a:lnTo>
                          <a:pt x="1025" y="311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3"/>
                        </a:lnTo>
                        <a:lnTo>
                          <a:pt x="984" y="378"/>
                        </a:lnTo>
                        <a:lnTo>
                          <a:pt x="970" y="393"/>
                        </a:lnTo>
                        <a:lnTo>
                          <a:pt x="949" y="411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1"/>
                        </a:lnTo>
                        <a:lnTo>
                          <a:pt x="758" y="6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59" name="Freeform 181"/>
                  <p:cNvSpPr>
                    <a:spLocks/>
                  </p:cNvSpPr>
                  <p:nvPr/>
                </p:nvSpPr>
                <p:spPr bwMode="auto">
                  <a:xfrm>
                    <a:off x="2456" y="1599"/>
                    <a:ext cx="1034" cy="586"/>
                  </a:xfrm>
                  <a:custGeom>
                    <a:avLst/>
                    <a:gdLst>
                      <a:gd name="T0" fmla="*/ 0 w 1034"/>
                      <a:gd name="T1" fmla="*/ 276 h 586"/>
                      <a:gd name="T2" fmla="*/ 66 w 1034"/>
                      <a:gd name="T3" fmla="*/ 167 h 586"/>
                      <a:gd name="T4" fmla="*/ 72 w 1034"/>
                      <a:gd name="T5" fmla="*/ 163 h 586"/>
                      <a:gd name="T6" fmla="*/ 83 w 1034"/>
                      <a:gd name="T7" fmla="*/ 156 h 586"/>
                      <a:gd name="T8" fmla="*/ 104 w 1034"/>
                      <a:gd name="T9" fmla="*/ 145 h 586"/>
                      <a:gd name="T10" fmla="*/ 130 w 1034"/>
                      <a:gd name="T11" fmla="*/ 130 h 586"/>
                      <a:gd name="T12" fmla="*/ 161 w 1034"/>
                      <a:gd name="T13" fmla="*/ 111 h 586"/>
                      <a:gd name="T14" fmla="*/ 200 w 1034"/>
                      <a:gd name="T15" fmla="*/ 93 h 586"/>
                      <a:gd name="T16" fmla="*/ 241 w 1034"/>
                      <a:gd name="T17" fmla="*/ 74 h 586"/>
                      <a:gd name="T18" fmla="*/ 289 w 1034"/>
                      <a:gd name="T19" fmla="*/ 56 h 586"/>
                      <a:gd name="T20" fmla="*/ 339 w 1034"/>
                      <a:gd name="T21" fmla="*/ 37 h 586"/>
                      <a:gd name="T22" fmla="*/ 391 w 1034"/>
                      <a:gd name="T23" fmla="*/ 22 h 586"/>
                      <a:gd name="T24" fmla="*/ 447 w 1034"/>
                      <a:gd name="T25" fmla="*/ 11 h 586"/>
                      <a:gd name="T26" fmla="*/ 504 w 1034"/>
                      <a:gd name="T27" fmla="*/ 2 h 586"/>
                      <a:gd name="T28" fmla="*/ 562 w 1034"/>
                      <a:gd name="T29" fmla="*/ 0 h 586"/>
                      <a:gd name="T30" fmla="*/ 569 w 1034"/>
                      <a:gd name="T31" fmla="*/ 0 h 586"/>
                      <a:gd name="T32" fmla="*/ 586 w 1034"/>
                      <a:gd name="T33" fmla="*/ 0 h 586"/>
                      <a:gd name="T34" fmla="*/ 613 w 1034"/>
                      <a:gd name="T35" fmla="*/ 0 h 586"/>
                      <a:gd name="T36" fmla="*/ 649 w 1034"/>
                      <a:gd name="T37" fmla="*/ 4 h 586"/>
                      <a:gd name="T38" fmla="*/ 690 w 1034"/>
                      <a:gd name="T39" fmla="*/ 7 h 586"/>
                      <a:gd name="T40" fmla="*/ 734 w 1034"/>
                      <a:gd name="T41" fmla="*/ 13 h 586"/>
                      <a:gd name="T42" fmla="*/ 782 w 1034"/>
                      <a:gd name="T43" fmla="*/ 22 h 586"/>
                      <a:gd name="T44" fmla="*/ 830 w 1034"/>
                      <a:gd name="T45" fmla="*/ 35 h 586"/>
                      <a:gd name="T46" fmla="*/ 877 w 1034"/>
                      <a:gd name="T47" fmla="*/ 52 h 586"/>
                      <a:gd name="T48" fmla="*/ 921 w 1034"/>
                      <a:gd name="T49" fmla="*/ 72 h 586"/>
                      <a:gd name="T50" fmla="*/ 960 w 1034"/>
                      <a:gd name="T51" fmla="*/ 96 h 586"/>
                      <a:gd name="T52" fmla="*/ 992 w 1034"/>
                      <a:gd name="T53" fmla="*/ 128 h 586"/>
                      <a:gd name="T54" fmla="*/ 995 w 1034"/>
                      <a:gd name="T55" fmla="*/ 132 h 586"/>
                      <a:gd name="T56" fmla="*/ 1003 w 1034"/>
                      <a:gd name="T57" fmla="*/ 143 h 586"/>
                      <a:gd name="T58" fmla="*/ 1012 w 1034"/>
                      <a:gd name="T59" fmla="*/ 158 h 586"/>
                      <a:gd name="T60" fmla="*/ 1021 w 1034"/>
                      <a:gd name="T61" fmla="*/ 180 h 586"/>
                      <a:gd name="T62" fmla="*/ 1031 w 1034"/>
                      <a:gd name="T63" fmla="*/ 208 h 586"/>
                      <a:gd name="T64" fmla="*/ 1034 w 1034"/>
                      <a:gd name="T65" fmla="*/ 237 h 586"/>
                      <a:gd name="T66" fmla="*/ 1034 w 1034"/>
                      <a:gd name="T67" fmla="*/ 273 h 586"/>
                      <a:gd name="T68" fmla="*/ 1025 w 1034"/>
                      <a:gd name="T69" fmla="*/ 312 h 586"/>
                      <a:gd name="T70" fmla="*/ 1007 w 1034"/>
                      <a:gd name="T71" fmla="*/ 352 h 586"/>
                      <a:gd name="T72" fmla="*/ 1005 w 1034"/>
                      <a:gd name="T73" fmla="*/ 356 h 586"/>
                      <a:gd name="T74" fmla="*/ 997 w 1034"/>
                      <a:gd name="T75" fmla="*/ 365 h 586"/>
                      <a:gd name="T76" fmla="*/ 984 w 1034"/>
                      <a:gd name="T77" fmla="*/ 378 h 586"/>
                      <a:gd name="T78" fmla="*/ 970 w 1034"/>
                      <a:gd name="T79" fmla="*/ 395 h 586"/>
                      <a:gd name="T80" fmla="*/ 949 w 1034"/>
                      <a:gd name="T81" fmla="*/ 412 h 586"/>
                      <a:gd name="T82" fmla="*/ 927 w 1034"/>
                      <a:gd name="T83" fmla="*/ 430 h 586"/>
                      <a:gd name="T84" fmla="*/ 901 w 1034"/>
                      <a:gd name="T85" fmla="*/ 447 h 586"/>
                      <a:gd name="T86" fmla="*/ 871 w 1034"/>
                      <a:gd name="T87" fmla="*/ 462 h 586"/>
                      <a:gd name="T88" fmla="*/ 758 w 1034"/>
                      <a:gd name="T89" fmla="*/ 586 h 58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586"/>
                      <a:gd name="T137" fmla="*/ 1034 w 1034"/>
                      <a:gd name="T138" fmla="*/ 586 h 58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586">
                        <a:moveTo>
                          <a:pt x="0" y="276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6"/>
                        </a:lnTo>
                        <a:lnTo>
                          <a:pt x="104" y="145"/>
                        </a:lnTo>
                        <a:lnTo>
                          <a:pt x="130" y="130"/>
                        </a:lnTo>
                        <a:lnTo>
                          <a:pt x="161" y="111"/>
                        </a:lnTo>
                        <a:lnTo>
                          <a:pt x="200" y="93"/>
                        </a:lnTo>
                        <a:lnTo>
                          <a:pt x="241" y="74"/>
                        </a:lnTo>
                        <a:lnTo>
                          <a:pt x="289" y="56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11"/>
                        </a:lnTo>
                        <a:lnTo>
                          <a:pt x="504" y="2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4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2"/>
                        </a:lnTo>
                        <a:lnTo>
                          <a:pt x="921" y="72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2"/>
                        </a:lnTo>
                        <a:lnTo>
                          <a:pt x="1003" y="143"/>
                        </a:lnTo>
                        <a:lnTo>
                          <a:pt x="1012" y="158"/>
                        </a:lnTo>
                        <a:lnTo>
                          <a:pt x="1021" y="180"/>
                        </a:lnTo>
                        <a:lnTo>
                          <a:pt x="1031" y="208"/>
                        </a:lnTo>
                        <a:lnTo>
                          <a:pt x="1034" y="237"/>
                        </a:lnTo>
                        <a:lnTo>
                          <a:pt x="1034" y="273"/>
                        </a:lnTo>
                        <a:lnTo>
                          <a:pt x="1025" y="312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5"/>
                        </a:lnTo>
                        <a:lnTo>
                          <a:pt x="984" y="378"/>
                        </a:lnTo>
                        <a:lnTo>
                          <a:pt x="970" y="395"/>
                        </a:lnTo>
                        <a:lnTo>
                          <a:pt x="949" y="412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2"/>
                        </a:lnTo>
                        <a:lnTo>
                          <a:pt x="758" y="586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60" name="Freeform 182"/>
                  <p:cNvSpPr>
                    <a:spLocks/>
                  </p:cNvSpPr>
                  <p:nvPr/>
                </p:nvSpPr>
                <p:spPr bwMode="auto">
                  <a:xfrm>
                    <a:off x="2463" y="1651"/>
                    <a:ext cx="1027" cy="534"/>
                  </a:xfrm>
                  <a:custGeom>
                    <a:avLst/>
                    <a:gdLst>
                      <a:gd name="T0" fmla="*/ 0 w 1027"/>
                      <a:gd name="T1" fmla="*/ 221 h 534"/>
                      <a:gd name="T2" fmla="*/ 59 w 1027"/>
                      <a:gd name="T3" fmla="*/ 169 h 534"/>
                      <a:gd name="T4" fmla="*/ 65 w 1027"/>
                      <a:gd name="T5" fmla="*/ 165 h 534"/>
                      <a:gd name="T6" fmla="*/ 76 w 1027"/>
                      <a:gd name="T7" fmla="*/ 158 h 534"/>
                      <a:gd name="T8" fmla="*/ 97 w 1027"/>
                      <a:gd name="T9" fmla="*/ 145 h 534"/>
                      <a:gd name="T10" fmla="*/ 123 w 1027"/>
                      <a:gd name="T11" fmla="*/ 130 h 534"/>
                      <a:gd name="T12" fmla="*/ 154 w 1027"/>
                      <a:gd name="T13" fmla="*/ 113 h 534"/>
                      <a:gd name="T14" fmla="*/ 193 w 1027"/>
                      <a:gd name="T15" fmla="*/ 94 h 534"/>
                      <a:gd name="T16" fmla="*/ 234 w 1027"/>
                      <a:gd name="T17" fmla="*/ 74 h 534"/>
                      <a:gd name="T18" fmla="*/ 282 w 1027"/>
                      <a:gd name="T19" fmla="*/ 56 h 534"/>
                      <a:gd name="T20" fmla="*/ 332 w 1027"/>
                      <a:gd name="T21" fmla="*/ 39 h 534"/>
                      <a:gd name="T22" fmla="*/ 384 w 1027"/>
                      <a:gd name="T23" fmla="*/ 24 h 534"/>
                      <a:gd name="T24" fmla="*/ 440 w 1027"/>
                      <a:gd name="T25" fmla="*/ 11 h 534"/>
                      <a:gd name="T26" fmla="*/ 497 w 1027"/>
                      <a:gd name="T27" fmla="*/ 4 h 534"/>
                      <a:gd name="T28" fmla="*/ 555 w 1027"/>
                      <a:gd name="T29" fmla="*/ 0 h 534"/>
                      <a:gd name="T30" fmla="*/ 562 w 1027"/>
                      <a:gd name="T31" fmla="*/ 0 h 534"/>
                      <a:gd name="T32" fmla="*/ 579 w 1027"/>
                      <a:gd name="T33" fmla="*/ 2 h 534"/>
                      <a:gd name="T34" fmla="*/ 606 w 1027"/>
                      <a:gd name="T35" fmla="*/ 2 h 534"/>
                      <a:gd name="T36" fmla="*/ 642 w 1027"/>
                      <a:gd name="T37" fmla="*/ 4 h 534"/>
                      <a:gd name="T38" fmla="*/ 683 w 1027"/>
                      <a:gd name="T39" fmla="*/ 7 h 534"/>
                      <a:gd name="T40" fmla="*/ 727 w 1027"/>
                      <a:gd name="T41" fmla="*/ 15 h 534"/>
                      <a:gd name="T42" fmla="*/ 775 w 1027"/>
                      <a:gd name="T43" fmla="*/ 24 h 534"/>
                      <a:gd name="T44" fmla="*/ 823 w 1027"/>
                      <a:gd name="T45" fmla="*/ 35 h 534"/>
                      <a:gd name="T46" fmla="*/ 870 w 1027"/>
                      <a:gd name="T47" fmla="*/ 52 h 534"/>
                      <a:gd name="T48" fmla="*/ 914 w 1027"/>
                      <a:gd name="T49" fmla="*/ 72 h 534"/>
                      <a:gd name="T50" fmla="*/ 953 w 1027"/>
                      <a:gd name="T51" fmla="*/ 98 h 534"/>
                      <a:gd name="T52" fmla="*/ 985 w 1027"/>
                      <a:gd name="T53" fmla="*/ 130 h 534"/>
                      <a:gd name="T54" fmla="*/ 988 w 1027"/>
                      <a:gd name="T55" fmla="*/ 133 h 534"/>
                      <a:gd name="T56" fmla="*/ 996 w 1027"/>
                      <a:gd name="T57" fmla="*/ 143 h 534"/>
                      <a:gd name="T58" fmla="*/ 1005 w 1027"/>
                      <a:gd name="T59" fmla="*/ 159 h 534"/>
                      <a:gd name="T60" fmla="*/ 1014 w 1027"/>
                      <a:gd name="T61" fmla="*/ 182 h 534"/>
                      <a:gd name="T62" fmla="*/ 1024 w 1027"/>
                      <a:gd name="T63" fmla="*/ 208 h 534"/>
                      <a:gd name="T64" fmla="*/ 1027 w 1027"/>
                      <a:gd name="T65" fmla="*/ 239 h 534"/>
                      <a:gd name="T66" fmla="*/ 1027 w 1027"/>
                      <a:gd name="T67" fmla="*/ 274 h 534"/>
                      <a:gd name="T68" fmla="*/ 1018 w 1027"/>
                      <a:gd name="T69" fmla="*/ 311 h 534"/>
                      <a:gd name="T70" fmla="*/ 1000 w 1027"/>
                      <a:gd name="T71" fmla="*/ 354 h 534"/>
                      <a:gd name="T72" fmla="*/ 998 w 1027"/>
                      <a:gd name="T73" fmla="*/ 356 h 534"/>
                      <a:gd name="T74" fmla="*/ 990 w 1027"/>
                      <a:gd name="T75" fmla="*/ 365 h 534"/>
                      <a:gd name="T76" fmla="*/ 977 w 1027"/>
                      <a:gd name="T77" fmla="*/ 378 h 534"/>
                      <a:gd name="T78" fmla="*/ 963 w 1027"/>
                      <a:gd name="T79" fmla="*/ 395 h 534"/>
                      <a:gd name="T80" fmla="*/ 942 w 1027"/>
                      <a:gd name="T81" fmla="*/ 413 h 534"/>
                      <a:gd name="T82" fmla="*/ 920 w 1027"/>
                      <a:gd name="T83" fmla="*/ 432 h 534"/>
                      <a:gd name="T84" fmla="*/ 894 w 1027"/>
                      <a:gd name="T85" fmla="*/ 449 h 534"/>
                      <a:gd name="T86" fmla="*/ 864 w 1027"/>
                      <a:gd name="T87" fmla="*/ 463 h 534"/>
                      <a:gd name="T88" fmla="*/ 751 w 1027"/>
                      <a:gd name="T89" fmla="*/ 534 h 53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27"/>
                      <a:gd name="T136" fmla="*/ 0 h 534"/>
                      <a:gd name="T137" fmla="*/ 1027 w 1027"/>
                      <a:gd name="T138" fmla="*/ 534 h 53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27" h="534">
                        <a:moveTo>
                          <a:pt x="0" y="221"/>
                        </a:moveTo>
                        <a:lnTo>
                          <a:pt x="59" y="169"/>
                        </a:lnTo>
                        <a:lnTo>
                          <a:pt x="65" y="165"/>
                        </a:lnTo>
                        <a:lnTo>
                          <a:pt x="76" y="158"/>
                        </a:lnTo>
                        <a:lnTo>
                          <a:pt x="97" y="145"/>
                        </a:lnTo>
                        <a:lnTo>
                          <a:pt x="123" y="130"/>
                        </a:lnTo>
                        <a:lnTo>
                          <a:pt x="154" y="113"/>
                        </a:lnTo>
                        <a:lnTo>
                          <a:pt x="193" y="94"/>
                        </a:lnTo>
                        <a:lnTo>
                          <a:pt x="234" y="74"/>
                        </a:lnTo>
                        <a:lnTo>
                          <a:pt x="282" y="56"/>
                        </a:lnTo>
                        <a:lnTo>
                          <a:pt x="332" y="39"/>
                        </a:lnTo>
                        <a:lnTo>
                          <a:pt x="384" y="24"/>
                        </a:lnTo>
                        <a:lnTo>
                          <a:pt x="440" y="11"/>
                        </a:lnTo>
                        <a:lnTo>
                          <a:pt x="497" y="4"/>
                        </a:lnTo>
                        <a:lnTo>
                          <a:pt x="555" y="0"/>
                        </a:lnTo>
                        <a:lnTo>
                          <a:pt x="562" y="0"/>
                        </a:lnTo>
                        <a:lnTo>
                          <a:pt x="579" y="2"/>
                        </a:lnTo>
                        <a:lnTo>
                          <a:pt x="606" y="2"/>
                        </a:lnTo>
                        <a:lnTo>
                          <a:pt x="642" y="4"/>
                        </a:lnTo>
                        <a:lnTo>
                          <a:pt x="683" y="7"/>
                        </a:lnTo>
                        <a:lnTo>
                          <a:pt x="727" y="15"/>
                        </a:lnTo>
                        <a:lnTo>
                          <a:pt x="775" y="24"/>
                        </a:lnTo>
                        <a:lnTo>
                          <a:pt x="823" y="35"/>
                        </a:lnTo>
                        <a:lnTo>
                          <a:pt x="870" y="52"/>
                        </a:lnTo>
                        <a:lnTo>
                          <a:pt x="914" y="72"/>
                        </a:lnTo>
                        <a:lnTo>
                          <a:pt x="953" y="98"/>
                        </a:lnTo>
                        <a:lnTo>
                          <a:pt x="985" y="130"/>
                        </a:lnTo>
                        <a:lnTo>
                          <a:pt x="988" y="133"/>
                        </a:lnTo>
                        <a:lnTo>
                          <a:pt x="996" y="143"/>
                        </a:lnTo>
                        <a:lnTo>
                          <a:pt x="1005" y="159"/>
                        </a:lnTo>
                        <a:lnTo>
                          <a:pt x="1014" y="182"/>
                        </a:lnTo>
                        <a:lnTo>
                          <a:pt x="1024" y="208"/>
                        </a:lnTo>
                        <a:lnTo>
                          <a:pt x="1027" y="239"/>
                        </a:lnTo>
                        <a:lnTo>
                          <a:pt x="1027" y="274"/>
                        </a:lnTo>
                        <a:lnTo>
                          <a:pt x="1018" y="311"/>
                        </a:lnTo>
                        <a:lnTo>
                          <a:pt x="1000" y="354"/>
                        </a:lnTo>
                        <a:lnTo>
                          <a:pt x="998" y="356"/>
                        </a:lnTo>
                        <a:lnTo>
                          <a:pt x="990" y="365"/>
                        </a:lnTo>
                        <a:lnTo>
                          <a:pt x="977" y="378"/>
                        </a:lnTo>
                        <a:lnTo>
                          <a:pt x="963" y="395"/>
                        </a:lnTo>
                        <a:lnTo>
                          <a:pt x="942" y="413"/>
                        </a:lnTo>
                        <a:lnTo>
                          <a:pt x="920" y="432"/>
                        </a:lnTo>
                        <a:lnTo>
                          <a:pt x="894" y="449"/>
                        </a:lnTo>
                        <a:lnTo>
                          <a:pt x="864" y="463"/>
                        </a:lnTo>
                        <a:lnTo>
                          <a:pt x="751" y="534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61" name="Freeform 251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  <a:close/>
                      </a:path>
                    </a:pathLst>
                  </a:custGeom>
                  <a:solidFill>
                    <a:srgbClr val="D90000"/>
                  </a:solidFill>
                  <a:ln w="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62" name="Freeform 252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63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0" y="2569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64" name="Freeform 296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65" name="Freeform 297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66" name="Freeform 298"/>
                  <p:cNvSpPr>
                    <a:spLocks/>
                  </p:cNvSpPr>
                  <p:nvPr/>
                </p:nvSpPr>
                <p:spPr bwMode="auto">
                  <a:xfrm>
                    <a:off x="2348" y="2532"/>
                    <a:ext cx="228" cy="165"/>
                  </a:xfrm>
                  <a:custGeom>
                    <a:avLst/>
                    <a:gdLst>
                      <a:gd name="T0" fmla="*/ 191 w 228"/>
                      <a:gd name="T1" fmla="*/ 0 h 165"/>
                      <a:gd name="T2" fmla="*/ 193 w 228"/>
                      <a:gd name="T3" fmla="*/ 0 h 165"/>
                      <a:gd name="T4" fmla="*/ 200 w 228"/>
                      <a:gd name="T5" fmla="*/ 0 h 165"/>
                      <a:gd name="T6" fmla="*/ 208 w 228"/>
                      <a:gd name="T7" fmla="*/ 2 h 165"/>
                      <a:gd name="T8" fmla="*/ 215 w 228"/>
                      <a:gd name="T9" fmla="*/ 5 h 165"/>
                      <a:gd name="T10" fmla="*/ 223 w 228"/>
                      <a:gd name="T11" fmla="*/ 15 h 165"/>
                      <a:gd name="T12" fmla="*/ 228 w 228"/>
                      <a:gd name="T13" fmla="*/ 28 h 165"/>
                      <a:gd name="T14" fmla="*/ 228 w 228"/>
                      <a:gd name="T15" fmla="*/ 48 h 165"/>
                      <a:gd name="T16" fmla="*/ 35 w 228"/>
                      <a:gd name="T17" fmla="*/ 165 h 165"/>
                      <a:gd name="T18" fmla="*/ 39 w 228"/>
                      <a:gd name="T19" fmla="*/ 142 h 165"/>
                      <a:gd name="T20" fmla="*/ 37 w 228"/>
                      <a:gd name="T21" fmla="*/ 128 h 165"/>
                      <a:gd name="T22" fmla="*/ 34 w 228"/>
                      <a:gd name="T23" fmla="*/ 118 h 165"/>
                      <a:gd name="T24" fmla="*/ 28 w 228"/>
                      <a:gd name="T25" fmla="*/ 113 h 165"/>
                      <a:gd name="T26" fmla="*/ 21 w 228"/>
                      <a:gd name="T27" fmla="*/ 111 h 165"/>
                      <a:gd name="T28" fmla="*/ 13 w 228"/>
                      <a:gd name="T29" fmla="*/ 111 h 165"/>
                      <a:gd name="T30" fmla="*/ 6 w 228"/>
                      <a:gd name="T31" fmla="*/ 113 h 165"/>
                      <a:gd name="T32" fmla="*/ 2 w 228"/>
                      <a:gd name="T33" fmla="*/ 115 h 165"/>
                      <a:gd name="T34" fmla="*/ 0 w 228"/>
                      <a:gd name="T35" fmla="*/ 115 h 165"/>
                      <a:gd name="T36" fmla="*/ 191 w 228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28"/>
                      <a:gd name="T58" fmla="*/ 0 h 165"/>
                      <a:gd name="T59" fmla="*/ 228 w 228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28" h="165">
                        <a:moveTo>
                          <a:pt x="191" y="0"/>
                        </a:moveTo>
                        <a:lnTo>
                          <a:pt x="193" y="0"/>
                        </a:lnTo>
                        <a:lnTo>
                          <a:pt x="200" y="0"/>
                        </a:lnTo>
                        <a:lnTo>
                          <a:pt x="208" y="2"/>
                        </a:lnTo>
                        <a:lnTo>
                          <a:pt x="215" y="5"/>
                        </a:lnTo>
                        <a:lnTo>
                          <a:pt x="223" y="15"/>
                        </a:lnTo>
                        <a:lnTo>
                          <a:pt x="228" y="28"/>
                        </a:lnTo>
                        <a:lnTo>
                          <a:pt x="228" y="48"/>
                        </a:lnTo>
                        <a:lnTo>
                          <a:pt x="35" y="165"/>
                        </a:lnTo>
                        <a:lnTo>
                          <a:pt x="39" y="142"/>
                        </a:lnTo>
                        <a:lnTo>
                          <a:pt x="37" y="128"/>
                        </a:lnTo>
                        <a:lnTo>
                          <a:pt x="34" y="118"/>
                        </a:lnTo>
                        <a:lnTo>
                          <a:pt x="28" y="113"/>
                        </a:lnTo>
                        <a:lnTo>
                          <a:pt x="21" y="111"/>
                        </a:lnTo>
                        <a:lnTo>
                          <a:pt x="13" y="111"/>
                        </a:lnTo>
                        <a:lnTo>
                          <a:pt x="6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67" name="Freeform 299"/>
                  <p:cNvSpPr>
                    <a:spLocks/>
                  </p:cNvSpPr>
                  <p:nvPr/>
                </p:nvSpPr>
                <p:spPr bwMode="auto">
                  <a:xfrm>
                    <a:off x="2354" y="2532"/>
                    <a:ext cx="220" cy="159"/>
                  </a:xfrm>
                  <a:custGeom>
                    <a:avLst/>
                    <a:gdLst>
                      <a:gd name="T0" fmla="*/ 187 w 220"/>
                      <a:gd name="T1" fmla="*/ 0 h 159"/>
                      <a:gd name="T2" fmla="*/ 189 w 220"/>
                      <a:gd name="T3" fmla="*/ 0 h 159"/>
                      <a:gd name="T4" fmla="*/ 194 w 220"/>
                      <a:gd name="T5" fmla="*/ 0 h 159"/>
                      <a:gd name="T6" fmla="*/ 202 w 220"/>
                      <a:gd name="T7" fmla="*/ 2 h 159"/>
                      <a:gd name="T8" fmla="*/ 209 w 220"/>
                      <a:gd name="T9" fmla="*/ 7 h 159"/>
                      <a:gd name="T10" fmla="*/ 217 w 220"/>
                      <a:gd name="T11" fmla="*/ 15 h 159"/>
                      <a:gd name="T12" fmla="*/ 220 w 220"/>
                      <a:gd name="T13" fmla="*/ 26 h 159"/>
                      <a:gd name="T14" fmla="*/ 220 w 220"/>
                      <a:gd name="T15" fmla="*/ 44 h 159"/>
                      <a:gd name="T16" fmla="*/ 31 w 220"/>
                      <a:gd name="T17" fmla="*/ 159 h 159"/>
                      <a:gd name="T18" fmla="*/ 33 w 220"/>
                      <a:gd name="T19" fmla="*/ 139 h 159"/>
                      <a:gd name="T20" fmla="*/ 31 w 220"/>
                      <a:gd name="T21" fmla="*/ 126 h 159"/>
                      <a:gd name="T22" fmla="*/ 28 w 220"/>
                      <a:gd name="T23" fmla="*/ 117 h 159"/>
                      <a:gd name="T24" fmla="*/ 20 w 220"/>
                      <a:gd name="T25" fmla="*/ 113 h 159"/>
                      <a:gd name="T26" fmla="*/ 13 w 220"/>
                      <a:gd name="T27" fmla="*/ 111 h 159"/>
                      <a:gd name="T28" fmla="*/ 5 w 220"/>
                      <a:gd name="T29" fmla="*/ 113 h 159"/>
                      <a:gd name="T30" fmla="*/ 2 w 220"/>
                      <a:gd name="T31" fmla="*/ 115 h 159"/>
                      <a:gd name="T32" fmla="*/ 0 w 220"/>
                      <a:gd name="T33" fmla="*/ 115 h 159"/>
                      <a:gd name="T34" fmla="*/ 187 w 220"/>
                      <a:gd name="T35" fmla="*/ 0 h 15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0"/>
                      <a:gd name="T55" fmla="*/ 0 h 159"/>
                      <a:gd name="T56" fmla="*/ 220 w 220"/>
                      <a:gd name="T57" fmla="*/ 159 h 159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0" h="159">
                        <a:moveTo>
                          <a:pt x="187" y="0"/>
                        </a:moveTo>
                        <a:lnTo>
                          <a:pt x="189" y="0"/>
                        </a:lnTo>
                        <a:lnTo>
                          <a:pt x="194" y="0"/>
                        </a:lnTo>
                        <a:lnTo>
                          <a:pt x="202" y="2"/>
                        </a:lnTo>
                        <a:lnTo>
                          <a:pt x="209" y="7"/>
                        </a:lnTo>
                        <a:lnTo>
                          <a:pt x="217" y="15"/>
                        </a:lnTo>
                        <a:lnTo>
                          <a:pt x="220" y="26"/>
                        </a:lnTo>
                        <a:lnTo>
                          <a:pt x="220" y="44"/>
                        </a:lnTo>
                        <a:lnTo>
                          <a:pt x="31" y="159"/>
                        </a:lnTo>
                        <a:lnTo>
                          <a:pt x="33" y="139"/>
                        </a:lnTo>
                        <a:lnTo>
                          <a:pt x="31" y="126"/>
                        </a:lnTo>
                        <a:lnTo>
                          <a:pt x="28" y="117"/>
                        </a:lnTo>
                        <a:lnTo>
                          <a:pt x="20" y="113"/>
                        </a:lnTo>
                        <a:lnTo>
                          <a:pt x="13" y="111"/>
                        </a:lnTo>
                        <a:lnTo>
                          <a:pt x="5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87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68" name="Freeform 300"/>
                  <p:cNvSpPr>
                    <a:spLocks/>
                  </p:cNvSpPr>
                  <p:nvPr/>
                </p:nvSpPr>
                <p:spPr bwMode="auto">
                  <a:xfrm>
                    <a:off x="2359" y="2532"/>
                    <a:ext cx="215" cy="154"/>
                  </a:xfrm>
                  <a:custGeom>
                    <a:avLst/>
                    <a:gdLst>
                      <a:gd name="T0" fmla="*/ 184 w 215"/>
                      <a:gd name="T1" fmla="*/ 0 h 154"/>
                      <a:gd name="T2" fmla="*/ 188 w 215"/>
                      <a:gd name="T3" fmla="*/ 0 h 154"/>
                      <a:gd name="T4" fmla="*/ 193 w 215"/>
                      <a:gd name="T5" fmla="*/ 2 h 154"/>
                      <a:gd name="T6" fmla="*/ 201 w 215"/>
                      <a:gd name="T7" fmla="*/ 5 h 154"/>
                      <a:gd name="T8" fmla="*/ 210 w 215"/>
                      <a:gd name="T9" fmla="*/ 11 h 154"/>
                      <a:gd name="T10" fmla="*/ 214 w 215"/>
                      <a:gd name="T11" fmla="*/ 24 h 154"/>
                      <a:gd name="T12" fmla="*/ 215 w 215"/>
                      <a:gd name="T13" fmla="*/ 40 h 154"/>
                      <a:gd name="T14" fmla="*/ 28 w 215"/>
                      <a:gd name="T15" fmla="*/ 154 h 154"/>
                      <a:gd name="T16" fmla="*/ 30 w 215"/>
                      <a:gd name="T17" fmla="*/ 135 h 154"/>
                      <a:gd name="T18" fmla="*/ 26 w 215"/>
                      <a:gd name="T19" fmla="*/ 124 h 154"/>
                      <a:gd name="T20" fmla="*/ 21 w 215"/>
                      <a:gd name="T21" fmla="*/ 117 h 154"/>
                      <a:gd name="T22" fmla="*/ 13 w 215"/>
                      <a:gd name="T23" fmla="*/ 113 h 154"/>
                      <a:gd name="T24" fmla="*/ 8 w 215"/>
                      <a:gd name="T25" fmla="*/ 113 h 154"/>
                      <a:gd name="T26" fmla="*/ 2 w 215"/>
                      <a:gd name="T27" fmla="*/ 113 h 154"/>
                      <a:gd name="T28" fmla="*/ 0 w 215"/>
                      <a:gd name="T29" fmla="*/ 113 h 154"/>
                      <a:gd name="T30" fmla="*/ 184 w 215"/>
                      <a:gd name="T31" fmla="*/ 0 h 15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5"/>
                      <a:gd name="T49" fmla="*/ 0 h 154"/>
                      <a:gd name="T50" fmla="*/ 215 w 215"/>
                      <a:gd name="T51" fmla="*/ 154 h 15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5" h="154">
                        <a:moveTo>
                          <a:pt x="184" y="0"/>
                        </a:moveTo>
                        <a:lnTo>
                          <a:pt x="188" y="0"/>
                        </a:lnTo>
                        <a:lnTo>
                          <a:pt x="193" y="2"/>
                        </a:lnTo>
                        <a:lnTo>
                          <a:pt x="201" y="5"/>
                        </a:lnTo>
                        <a:lnTo>
                          <a:pt x="210" y="11"/>
                        </a:lnTo>
                        <a:lnTo>
                          <a:pt x="214" y="24"/>
                        </a:lnTo>
                        <a:lnTo>
                          <a:pt x="215" y="40"/>
                        </a:lnTo>
                        <a:lnTo>
                          <a:pt x="28" y="154"/>
                        </a:lnTo>
                        <a:lnTo>
                          <a:pt x="30" y="135"/>
                        </a:lnTo>
                        <a:lnTo>
                          <a:pt x="26" y="124"/>
                        </a:lnTo>
                        <a:lnTo>
                          <a:pt x="21" y="117"/>
                        </a:lnTo>
                        <a:lnTo>
                          <a:pt x="13" y="113"/>
                        </a:lnTo>
                        <a:lnTo>
                          <a:pt x="8" y="113"/>
                        </a:lnTo>
                        <a:lnTo>
                          <a:pt x="2" y="113"/>
                        </a:lnTo>
                        <a:lnTo>
                          <a:pt x="0" y="113"/>
                        </a:lnTo>
                        <a:lnTo>
                          <a:pt x="184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69" name="Freeform 301"/>
                  <p:cNvSpPr>
                    <a:spLocks/>
                  </p:cNvSpPr>
                  <p:nvPr/>
                </p:nvSpPr>
                <p:spPr bwMode="auto">
                  <a:xfrm>
                    <a:off x="2365" y="2534"/>
                    <a:ext cx="208" cy="146"/>
                  </a:xfrm>
                  <a:custGeom>
                    <a:avLst/>
                    <a:gdLst>
                      <a:gd name="T0" fmla="*/ 182 w 208"/>
                      <a:gd name="T1" fmla="*/ 0 h 146"/>
                      <a:gd name="T2" fmla="*/ 183 w 208"/>
                      <a:gd name="T3" fmla="*/ 0 h 146"/>
                      <a:gd name="T4" fmla="*/ 189 w 208"/>
                      <a:gd name="T5" fmla="*/ 1 h 146"/>
                      <a:gd name="T6" fmla="*/ 196 w 208"/>
                      <a:gd name="T7" fmla="*/ 3 h 146"/>
                      <a:gd name="T8" fmla="*/ 202 w 208"/>
                      <a:gd name="T9" fmla="*/ 11 h 146"/>
                      <a:gd name="T10" fmla="*/ 208 w 208"/>
                      <a:gd name="T11" fmla="*/ 20 h 146"/>
                      <a:gd name="T12" fmla="*/ 208 w 208"/>
                      <a:gd name="T13" fmla="*/ 35 h 146"/>
                      <a:gd name="T14" fmla="*/ 24 w 208"/>
                      <a:gd name="T15" fmla="*/ 146 h 146"/>
                      <a:gd name="T16" fmla="*/ 24 w 208"/>
                      <a:gd name="T17" fmla="*/ 129 h 146"/>
                      <a:gd name="T18" fmla="*/ 20 w 208"/>
                      <a:gd name="T19" fmla="*/ 120 h 146"/>
                      <a:gd name="T20" fmla="*/ 15 w 208"/>
                      <a:gd name="T21" fmla="*/ 115 h 146"/>
                      <a:gd name="T22" fmla="*/ 7 w 208"/>
                      <a:gd name="T23" fmla="*/ 111 h 146"/>
                      <a:gd name="T24" fmla="*/ 2 w 208"/>
                      <a:gd name="T25" fmla="*/ 111 h 146"/>
                      <a:gd name="T26" fmla="*/ 0 w 208"/>
                      <a:gd name="T27" fmla="*/ 111 h 146"/>
                      <a:gd name="T28" fmla="*/ 182 w 208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8"/>
                      <a:gd name="T46" fmla="*/ 0 h 146"/>
                      <a:gd name="T47" fmla="*/ 208 w 208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8" h="146">
                        <a:moveTo>
                          <a:pt x="182" y="0"/>
                        </a:moveTo>
                        <a:lnTo>
                          <a:pt x="183" y="0"/>
                        </a:lnTo>
                        <a:lnTo>
                          <a:pt x="189" y="1"/>
                        </a:lnTo>
                        <a:lnTo>
                          <a:pt x="196" y="3"/>
                        </a:lnTo>
                        <a:lnTo>
                          <a:pt x="202" y="11"/>
                        </a:lnTo>
                        <a:lnTo>
                          <a:pt x="208" y="20"/>
                        </a:lnTo>
                        <a:lnTo>
                          <a:pt x="208" y="35"/>
                        </a:lnTo>
                        <a:lnTo>
                          <a:pt x="24" y="146"/>
                        </a:lnTo>
                        <a:lnTo>
                          <a:pt x="24" y="129"/>
                        </a:lnTo>
                        <a:lnTo>
                          <a:pt x="20" y="120"/>
                        </a:lnTo>
                        <a:lnTo>
                          <a:pt x="15" y="115"/>
                        </a:lnTo>
                        <a:lnTo>
                          <a:pt x="7" y="111"/>
                        </a:lnTo>
                        <a:lnTo>
                          <a:pt x="2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70" name="Freeform 302"/>
                  <p:cNvSpPr>
                    <a:spLocks/>
                  </p:cNvSpPr>
                  <p:nvPr/>
                </p:nvSpPr>
                <p:spPr bwMode="auto">
                  <a:xfrm>
                    <a:off x="2370" y="2534"/>
                    <a:ext cx="203" cy="140"/>
                  </a:xfrm>
                  <a:custGeom>
                    <a:avLst/>
                    <a:gdLst>
                      <a:gd name="T0" fmla="*/ 178 w 203"/>
                      <a:gd name="T1" fmla="*/ 0 h 140"/>
                      <a:gd name="T2" fmla="*/ 180 w 203"/>
                      <a:gd name="T3" fmla="*/ 0 h 140"/>
                      <a:gd name="T4" fmla="*/ 188 w 203"/>
                      <a:gd name="T5" fmla="*/ 3 h 140"/>
                      <a:gd name="T6" fmla="*/ 195 w 203"/>
                      <a:gd name="T7" fmla="*/ 9 h 140"/>
                      <a:gd name="T8" fmla="*/ 201 w 203"/>
                      <a:gd name="T9" fmla="*/ 18 h 140"/>
                      <a:gd name="T10" fmla="*/ 203 w 203"/>
                      <a:gd name="T11" fmla="*/ 31 h 140"/>
                      <a:gd name="T12" fmla="*/ 21 w 203"/>
                      <a:gd name="T13" fmla="*/ 140 h 140"/>
                      <a:gd name="T14" fmla="*/ 21 w 203"/>
                      <a:gd name="T15" fmla="*/ 127 h 140"/>
                      <a:gd name="T16" fmla="*/ 15 w 203"/>
                      <a:gd name="T17" fmla="*/ 118 h 140"/>
                      <a:gd name="T18" fmla="*/ 8 w 203"/>
                      <a:gd name="T19" fmla="*/ 113 h 140"/>
                      <a:gd name="T20" fmla="*/ 2 w 203"/>
                      <a:gd name="T21" fmla="*/ 111 h 140"/>
                      <a:gd name="T22" fmla="*/ 0 w 203"/>
                      <a:gd name="T23" fmla="*/ 109 h 140"/>
                      <a:gd name="T24" fmla="*/ 178 w 203"/>
                      <a:gd name="T25" fmla="*/ 0 h 14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3"/>
                      <a:gd name="T40" fmla="*/ 0 h 140"/>
                      <a:gd name="T41" fmla="*/ 203 w 203"/>
                      <a:gd name="T42" fmla="*/ 140 h 14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3" h="140">
                        <a:moveTo>
                          <a:pt x="178" y="0"/>
                        </a:moveTo>
                        <a:lnTo>
                          <a:pt x="180" y="0"/>
                        </a:lnTo>
                        <a:lnTo>
                          <a:pt x="188" y="3"/>
                        </a:lnTo>
                        <a:lnTo>
                          <a:pt x="195" y="9"/>
                        </a:lnTo>
                        <a:lnTo>
                          <a:pt x="201" y="18"/>
                        </a:lnTo>
                        <a:lnTo>
                          <a:pt x="203" y="31"/>
                        </a:lnTo>
                        <a:lnTo>
                          <a:pt x="21" y="140"/>
                        </a:lnTo>
                        <a:lnTo>
                          <a:pt x="21" y="127"/>
                        </a:lnTo>
                        <a:lnTo>
                          <a:pt x="15" y="118"/>
                        </a:lnTo>
                        <a:lnTo>
                          <a:pt x="8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71" name="Freeform 303"/>
                  <p:cNvSpPr>
                    <a:spLocks/>
                  </p:cNvSpPr>
                  <p:nvPr/>
                </p:nvSpPr>
                <p:spPr bwMode="auto">
                  <a:xfrm>
                    <a:off x="2376" y="2534"/>
                    <a:ext cx="195" cy="135"/>
                  </a:xfrm>
                  <a:custGeom>
                    <a:avLst/>
                    <a:gdLst>
                      <a:gd name="T0" fmla="*/ 174 w 195"/>
                      <a:gd name="T1" fmla="*/ 0 h 135"/>
                      <a:gd name="T2" fmla="*/ 174 w 195"/>
                      <a:gd name="T3" fmla="*/ 0 h 135"/>
                      <a:gd name="T4" fmla="*/ 178 w 195"/>
                      <a:gd name="T5" fmla="*/ 1 h 135"/>
                      <a:gd name="T6" fmla="*/ 182 w 195"/>
                      <a:gd name="T7" fmla="*/ 3 h 135"/>
                      <a:gd name="T8" fmla="*/ 185 w 195"/>
                      <a:gd name="T9" fmla="*/ 7 h 135"/>
                      <a:gd name="T10" fmla="*/ 189 w 195"/>
                      <a:gd name="T11" fmla="*/ 11 h 135"/>
                      <a:gd name="T12" fmla="*/ 193 w 195"/>
                      <a:gd name="T13" fmla="*/ 14 h 135"/>
                      <a:gd name="T14" fmla="*/ 195 w 195"/>
                      <a:gd name="T15" fmla="*/ 20 h 135"/>
                      <a:gd name="T16" fmla="*/ 195 w 195"/>
                      <a:gd name="T17" fmla="*/ 26 h 135"/>
                      <a:gd name="T18" fmla="*/ 17 w 195"/>
                      <a:gd name="T19" fmla="*/ 135 h 135"/>
                      <a:gd name="T20" fmla="*/ 17 w 195"/>
                      <a:gd name="T21" fmla="*/ 129 h 135"/>
                      <a:gd name="T22" fmla="*/ 15 w 195"/>
                      <a:gd name="T23" fmla="*/ 126 h 135"/>
                      <a:gd name="T24" fmla="*/ 11 w 195"/>
                      <a:gd name="T25" fmla="*/ 120 h 135"/>
                      <a:gd name="T26" fmla="*/ 9 w 195"/>
                      <a:gd name="T27" fmla="*/ 116 h 135"/>
                      <a:gd name="T28" fmla="*/ 6 w 195"/>
                      <a:gd name="T29" fmla="*/ 113 h 135"/>
                      <a:gd name="T30" fmla="*/ 2 w 195"/>
                      <a:gd name="T31" fmla="*/ 111 h 135"/>
                      <a:gd name="T32" fmla="*/ 0 w 195"/>
                      <a:gd name="T33" fmla="*/ 109 h 135"/>
                      <a:gd name="T34" fmla="*/ 0 w 195"/>
                      <a:gd name="T35" fmla="*/ 109 h 135"/>
                      <a:gd name="T36" fmla="*/ 174 w 195"/>
                      <a:gd name="T37" fmla="*/ 0 h 1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5"/>
                      <a:gd name="T58" fmla="*/ 0 h 135"/>
                      <a:gd name="T59" fmla="*/ 195 w 195"/>
                      <a:gd name="T60" fmla="*/ 135 h 1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5" h="135">
                        <a:moveTo>
                          <a:pt x="174" y="0"/>
                        </a:moveTo>
                        <a:lnTo>
                          <a:pt x="174" y="0"/>
                        </a:lnTo>
                        <a:lnTo>
                          <a:pt x="178" y="1"/>
                        </a:lnTo>
                        <a:lnTo>
                          <a:pt x="182" y="3"/>
                        </a:lnTo>
                        <a:lnTo>
                          <a:pt x="185" y="7"/>
                        </a:lnTo>
                        <a:lnTo>
                          <a:pt x="189" y="11"/>
                        </a:lnTo>
                        <a:lnTo>
                          <a:pt x="193" y="14"/>
                        </a:lnTo>
                        <a:lnTo>
                          <a:pt x="195" y="20"/>
                        </a:lnTo>
                        <a:lnTo>
                          <a:pt x="195" y="26"/>
                        </a:lnTo>
                        <a:lnTo>
                          <a:pt x="17" y="135"/>
                        </a:lnTo>
                        <a:lnTo>
                          <a:pt x="17" y="129"/>
                        </a:lnTo>
                        <a:lnTo>
                          <a:pt x="15" y="126"/>
                        </a:lnTo>
                        <a:lnTo>
                          <a:pt x="11" y="120"/>
                        </a:lnTo>
                        <a:lnTo>
                          <a:pt x="9" y="116"/>
                        </a:lnTo>
                        <a:lnTo>
                          <a:pt x="6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4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72" name="Freeform 304"/>
                  <p:cNvSpPr>
                    <a:spLocks/>
                  </p:cNvSpPr>
                  <p:nvPr/>
                </p:nvSpPr>
                <p:spPr bwMode="auto">
                  <a:xfrm>
                    <a:off x="2382" y="2535"/>
                    <a:ext cx="189" cy="128"/>
                  </a:xfrm>
                  <a:custGeom>
                    <a:avLst/>
                    <a:gdLst>
                      <a:gd name="T0" fmla="*/ 170 w 189"/>
                      <a:gd name="T1" fmla="*/ 0 h 128"/>
                      <a:gd name="T2" fmla="*/ 172 w 189"/>
                      <a:gd name="T3" fmla="*/ 0 h 128"/>
                      <a:gd name="T4" fmla="*/ 174 w 189"/>
                      <a:gd name="T5" fmla="*/ 2 h 128"/>
                      <a:gd name="T6" fmla="*/ 178 w 189"/>
                      <a:gd name="T7" fmla="*/ 4 h 128"/>
                      <a:gd name="T8" fmla="*/ 181 w 189"/>
                      <a:gd name="T9" fmla="*/ 8 h 128"/>
                      <a:gd name="T10" fmla="*/ 185 w 189"/>
                      <a:gd name="T11" fmla="*/ 12 h 128"/>
                      <a:gd name="T12" fmla="*/ 187 w 189"/>
                      <a:gd name="T13" fmla="*/ 17 h 128"/>
                      <a:gd name="T14" fmla="*/ 189 w 189"/>
                      <a:gd name="T15" fmla="*/ 21 h 128"/>
                      <a:gd name="T16" fmla="*/ 13 w 189"/>
                      <a:gd name="T17" fmla="*/ 128 h 128"/>
                      <a:gd name="T18" fmla="*/ 0 w 189"/>
                      <a:gd name="T19" fmla="*/ 106 h 128"/>
                      <a:gd name="T20" fmla="*/ 170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0" y="0"/>
                        </a:moveTo>
                        <a:lnTo>
                          <a:pt x="172" y="0"/>
                        </a:lnTo>
                        <a:lnTo>
                          <a:pt x="174" y="2"/>
                        </a:lnTo>
                        <a:lnTo>
                          <a:pt x="178" y="4"/>
                        </a:lnTo>
                        <a:lnTo>
                          <a:pt x="181" y="8"/>
                        </a:lnTo>
                        <a:lnTo>
                          <a:pt x="185" y="12"/>
                        </a:lnTo>
                        <a:lnTo>
                          <a:pt x="187" y="17"/>
                        </a:lnTo>
                        <a:lnTo>
                          <a:pt x="189" y="21"/>
                        </a:lnTo>
                        <a:lnTo>
                          <a:pt x="13" y="128"/>
                        </a:lnTo>
                        <a:lnTo>
                          <a:pt x="0" y="106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73" name="Freeform 314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74" name="Freeform 315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75" name="Freeform 317"/>
                  <p:cNvSpPr>
                    <a:spLocks/>
                  </p:cNvSpPr>
                  <p:nvPr/>
                </p:nvSpPr>
                <p:spPr bwMode="auto">
                  <a:xfrm>
                    <a:off x="2535" y="2530"/>
                    <a:ext cx="43" cy="54"/>
                  </a:xfrm>
                  <a:custGeom>
                    <a:avLst/>
                    <a:gdLst>
                      <a:gd name="T0" fmla="*/ 0 w 43"/>
                      <a:gd name="T1" fmla="*/ 4 h 54"/>
                      <a:gd name="T2" fmla="*/ 2 w 43"/>
                      <a:gd name="T3" fmla="*/ 4 h 54"/>
                      <a:gd name="T4" fmla="*/ 8 w 43"/>
                      <a:gd name="T5" fmla="*/ 2 h 54"/>
                      <a:gd name="T6" fmla="*/ 13 w 43"/>
                      <a:gd name="T7" fmla="*/ 0 h 54"/>
                      <a:gd name="T8" fmla="*/ 21 w 43"/>
                      <a:gd name="T9" fmla="*/ 0 h 54"/>
                      <a:gd name="T10" fmla="*/ 28 w 43"/>
                      <a:gd name="T11" fmla="*/ 4 h 54"/>
                      <a:gd name="T12" fmla="*/ 36 w 43"/>
                      <a:gd name="T13" fmla="*/ 15 h 54"/>
                      <a:gd name="T14" fmla="*/ 39 w 43"/>
                      <a:gd name="T15" fmla="*/ 30 h 54"/>
                      <a:gd name="T16" fmla="*/ 43 w 43"/>
                      <a:gd name="T17" fmla="*/ 54 h 5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3"/>
                      <a:gd name="T28" fmla="*/ 0 h 54"/>
                      <a:gd name="T29" fmla="*/ 43 w 43"/>
                      <a:gd name="T30" fmla="*/ 54 h 5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3" h="54">
                        <a:moveTo>
                          <a:pt x="0" y="4"/>
                        </a:moveTo>
                        <a:lnTo>
                          <a:pt x="2" y="4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21" y="0"/>
                        </a:lnTo>
                        <a:lnTo>
                          <a:pt x="28" y="4"/>
                        </a:lnTo>
                        <a:lnTo>
                          <a:pt x="36" y="15"/>
                        </a:lnTo>
                        <a:lnTo>
                          <a:pt x="39" y="30"/>
                        </a:lnTo>
                        <a:lnTo>
                          <a:pt x="43" y="54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76" name="Freeform 373"/>
                  <p:cNvSpPr>
                    <a:spLocks/>
                  </p:cNvSpPr>
                  <p:nvPr/>
                </p:nvSpPr>
                <p:spPr bwMode="auto">
                  <a:xfrm>
                    <a:off x="944" y="2556"/>
                    <a:ext cx="351" cy="143"/>
                  </a:xfrm>
                  <a:custGeom>
                    <a:avLst/>
                    <a:gdLst>
                      <a:gd name="T0" fmla="*/ 0 w 351"/>
                      <a:gd name="T1" fmla="*/ 0 h 143"/>
                      <a:gd name="T2" fmla="*/ 4 w 351"/>
                      <a:gd name="T3" fmla="*/ 4 h 143"/>
                      <a:gd name="T4" fmla="*/ 15 w 351"/>
                      <a:gd name="T5" fmla="*/ 11 h 143"/>
                      <a:gd name="T6" fmla="*/ 32 w 351"/>
                      <a:gd name="T7" fmla="*/ 22 h 143"/>
                      <a:gd name="T8" fmla="*/ 54 w 351"/>
                      <a:gd name="T9" fmla="*/ 37 h 143"/>
                      <a:gd name="T10" fmla="*/ 80 w 351"/>
                      <a:gd name="T11" fmla="*/ 54 h 143"/>
                      <a:gd name="T12" fmla="*/ 108 w 351"/>
                      <a:gd name="T13" fmla="*/ 70 h 143"/>
                      <a:gd name="T14" fmla="*/ 138 w 351"/>
                      <a:gd name="T15" fmla="*/ 87 h 143"/>
                      <a:gd name="T16" fmla="*/ 169 w 351"/>
                      <a:gd name="T17" fmla="*/ 102 h 143"/>
                      <a:gd name="T18" fmla="*/ 201 w 351"/>
                      <a:gd name="T19" fmla="*/ 115 h 143"/>
                      <a:gd name="T20" fmla="*/ 230 w 351"/>
                      <a:gd name="T21" fmla="*/ 122 h 143"/>
                      <a:gd name="T22" fmla="*/ 258 w 351"/>
                      <a:gd name="T23" fmla="*/ 128 h 143"/>
                      <a:gd name="T24" fmla="*/ 284 w 351"/>
                      <a:gd name="T25" fmla="*/ 126 h 143"/>
                      <a:gd name="T26" fmla="*/ 282 w 351"/>
                      <a:gd name="T27" fmla="*/ 143 h 143"/>
                      <a:gd name="T28" fmla="*/ 351 w 351"/>
                      <a:gd name="T29" fmla="*/ 111 h 143"/>
                      <a:gd name="T30" fmla="*/ 293 w 351"/>
                      <a:gd name="T31" fmla="*/ 61 h 143"/>
                      <a:gd name="T32" fmla="*/ 293 w 351"/>
                      <a:gd name="T33" fmla="*/ 81 h 143"/>
                      <a:gd name="T34" fmla="*/ 286 w 351"/>
                      <a:gd name="T35" fmla="*/ 81 h 143"/>
                      <a:gd name="T36" fmla="*/ 267 w 351"/>
                      <a:gd name="T37" fmla="*/ 83 h 143"/>
                      <a:gd name="T38" fmla="*/ 242 w 351"/>
                      <a:gd name="T39" fmla="*/ 81 h 143"/>
                      <a:gd name="T40" fmla="*/ 206 w 351"/>
                      <a:gd name="T41" fmla="*/ 80 h 143"/>
                      <a:gd name="T42" fmla="*/ 167 w 351"/>
                      <a:gd name="T43" fmla="*/ 74 h 143"/>
                      <a:gd name="T44" fmla="*/ 125 w 351"/>
                      <a:gd name="T45" fmla="*/ 65 h 143"/>
                      <a:gd name="T46" fmla="*/ 80 w 351"/>
                      <a:gd name="T47" fmla="*/ 50 h 143"/>
                      <a:gd name="T48" fmla="*/ 39 w 351"/>
                      <a:gd name="T49" fmla="*/ 29 h 143"/>
                      <a:gd name="T50" fmla="*/ 0 w 351"/>
                      <a:gd name="T51" fmla="*/ 0 h 14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51"/>
                      <a:gd name="T79" fmla="*/ 0 h 143"/>
                      <a:gd name="T80" fmla="*/ 351 w 351"/>
                      <a:gd name="T81" fmla="*/ 143 h 14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51" h="143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2" y="22"/>
                        </a:lnTo>
                        <a:lnTo>
                          <a:pt x="54" y="37"/>
                        </a:lnTo>
                        <a:lnTo>
                          <a:pt x="80" y="54"/>
                        </a:lnTo>
                        <a:lnTo>
                          <a:pt x="108" y="70"/>
                        </a:lnTo>
                        <a:lnTo>
                          <a:pt x="138" y="87"/>
                        </a:lnTo>
                        <a:lnTo>
                          <a:pt x="169" y="102"/>
                        </a:lnTo>
                        <a:lnTo>
                          <a:pt x="201" y="115"/>
                        </a:lnTo>
                        <a:lnTo>
                          <a:pt x="230" y="122"/>
                        </a:lnTo>
                        <a:lnTo>
                          <a:pt x="258" y="128"/>
                        </a:lnTo>
                        <a:lnTo>
                          <a:pt x="284" y="126"/>
                        </a:lnTo>
                        <a:lnTo>
                          <a:pt x="282" y="143"/>
                        </a:lnTo>
                        <a:lnTo>
                          <a:pt x="351" y="111"/>
                        </a:lnTo>
                        <a:lnTo>
                          <a:pt x="293" y="61"/>
                        </a:lnTo>
                        <a:lnTo>
                          <a:pt x="293" y="81"/>
                        </a:lnTo>
                        <a:lnTo>
                          <a:pt x="286" y="81"/>
                        </a:lnTo>
                        <a:lnTo>
                          <a:pt x="267" y="83"/>
                        </a:lnTo>
                        <a:lnTo>
                          <a:pt x="242" y="81"/>
                        </a:lnTo>
                        <a:lnTo>
                          <a:pt x="206" y="80"/>
                        </a:lnTo>
                        <a:lnTo>
                          <a:pt x="167" y="74"/>
                        </a:lnTo>
                        <a:lnTo>
                          <a:pt x="125" y="65"/>
                        </a:lnTo>
                        <a:lnTo>
                          <a:pt x="80" y="50"/>
                        </a:lnTo>
                        <a:lnTo>
                          <a:pt x="39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77" name="Freeform 374"/>
                  <p:cNvSpPr>
                    <a:spLocks/>
                  </p:cNvSpPr>
                  <p:nvPr/>
                </p:nvSpPr>
                <p:spPr bwMode="auto">
                  <a:xfrm>
                    <a:off x="952" y="2563"/>
                    <a:ext cx="347" cy="149"/>
                  </a:xfrm>
                  <a:custGeom>
                    <a:avLst/>
                    <a:gdLst>
                      <a:gd name="T0" fmla="*/ 0 w 347"/>
                      <a:gd name="T1" fmla="*/ 0 h 149"/>
                      <a:gd name="T2" fmla="*/ 4 w 347"/>
                      <a:gd name="T3" fmla="*/ 4 h 149"/>
                      <a:gd name="T4" fmla="*/ 15 w 347"/>
                      <a:gd name="T5" fmla="*/ 11 h 149"/>
                      <a:gd name="T6" fmla="*/ 31 w 347"/>
                      <a:gd name="T7" fmla="*/ 22 h 149"/>
                      <a:gd name="T8" fmla="*/ 52 w 347"/>
                      <a:gd name="T9" fmla="*/ 37 h 149"/>
                      <a:gd name="T10" fmla="*/ 78 w 347"/>
                      <a:gd name="T11" fmla="*/ 54 h 149"/>
                      <a:gd name="T12" fmla="*/ 106 w 347"/>
                      <a:gd name="T13" fmla="*/ 71 h 149"/>
                      <a:gd name="T14" fmla="*/ 135 w 347"/>
                      <a:gd name="T15" fmla="*/ 89 h 149"/>
                      <a:gd name="T16" fmla="*/ 167 w 347"/>
                      <a:gd name="T17" fmla="*/ 104 h 149"/>
                      <a:gd name="T18" fmla="*/ 198 w 347"/>
                      <a:gd name="T19" fmla="*/ 117 h 149"/>
                      <a:gd name="T20" fmla="*/ 228 w 347"/>
                      <a:gd name="T21" fmla="*/ 126 h 149"/>
                      <a:gd name="T22" fmla="*/ 256 w 347"/>
                      <a:gd name="T23" fmla="*/ 132 h 149"/>
                      <a:gd name="T24" fmla="*/ 280 w 347"/>
                      <a:gd name="T25" fmla="*/ 132 h 149"/>
                      <a:gd name="T26" fmla="*/ 278 w 347"/>
                      <a:gd name="T27" fmla="*/ 149 h 149"/>
                      <a:gd name="T28" fmla="*/ 347 w 347"/>
                      <a:gd name="T29" fmla="*/ 121 h 149"/>
                      <a:gd name="T30" fmla="*/ 291 w 347"/>
                      <a:gd name="T31" fmla="*/ 69 h 149"/>
                      <a:gd name="T32" fmla="*/ 291 w 347"/>
                      <a:gd name="T33" fmla="*/ 87 h 149"/>
                      <a:gd name="T34" fmla="*/ 284 w 347"/>
                      <a:gd name="T35" fmla="*/ 87 h 149"/>
                      <a:gd name="T36" fmla="*/ 265 w 347"/>
                      <a:gd name="T37" fmla="*/ 89 h 149"/>
                      <a:gd name="T38" fmla="*/ 239 w 347"/>
                      <a:gd name="T39" fmla="*/ 87 h 149"/>
                      <a:gd name="T40" fmla="*/ 204 w 347"/>
                      <a:gd name="T41" fmla="*/ 86 h 149"/>
                      <a:gd name="T42" fmla="*/ 163 w 347"/>
                      <a:gd name="T43" fmla="*/ 78 h 149"/>
                      <a:gd name="T44" fmla="*/ 122 w 347"/>
                      <a:gd name="T45" fmla="*/ 69 h 149"/>
                      <a:gd name="T46" fmla="*/ 78 w 347"/>
                      <a:gd name="T47" fmla="*/ 52 h 149"/>
                      <a:gd name="T48" fmla="*/ 37 w 347"/>
                      <a:gd name="T49" fmla="*/ 30 h 149"/>
                      <a:gd name="T50" fmla="*/ 0 w 347"/>
                      <a:gd name="T51" fmla="*/ 0 h 1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47"/>
                      <a:gd name="T79" fmla="*/ 0 h 149"/>
                      <a:gd name="T80" fmla="*/ 347 w 347"/>
                      <a:gd name="T81" fmla="*/ 149 h 1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47" h="149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1" y="22"/>
                        </a:lnTo>
                        <a:lnTo>
                          <a:pt x="52" y="37"/>
                        </a:lnTo>
                        <a:lnTo>
                          <a:pt x="78" y="54"/>
                        </a:lnTo>
                        <a:lnTo>
                          <a:pt x="106" y="71"/>
                        </a:lnTo>
                        <a:lnTo>
                          <a:pt x="135" y="89"/>
                        </a:lnTo>
                        <a:lnTo>
                          <a:pt x="167" y="104"/>
                        </a:lnTo>
                        <a:lnTo>
                          <a:pt x="198" y="117"/>
                        </a:lnTo>
                        <a:lnTo>
                          <a:pt x="228" y="126"/>
                        </a:lnTo>
                        <a:lnTo>
                          <a:pt x="256" y="132"/>
                        </a:lnTo>
                        <a:lnTo>
                          <a:pt x="280" y="132"/>
                        </a:lnTo>
                        <a:lnTo>
                          <a:pt x="278" y="149"/>
                        </a:lnTo>
                        <a:lnTo>
                          <a:pt x="347" y="121"/>
                        </a:lnTo>
                        <a:lnTo>
                          <a:pt x="291" y="69"/>
                        </a:lnTo>
                        <a:lnTo>
                          <a:pt x="291" y="87"/>
                        </a:lnTo>
                        <a:lnTo>
                          <a:pt x="284" y="87"/>
                        </a:lnTo>
                        <a:lnTo>
                          <a:pt x="265" y="89"/>
                        </a:lnTo>
                        <a:lnTo>
                          <a:pt x="239" y="87"/>
                        </a:lnTo>
                        <a:lnTo>
                          <a:pt x="204" y="86"/>
                        </a:lnTo>
                        <a:lnTo>
                          <a:pt x="163" y="78"/>
                        </a:lnTo>
                        <a:lnTo>
                          <a:pt x="122" y="69"/>
                        </a:lnTo>
                        <a:lnTo>
                          <a:pt x="78" y="52"/>
                        </a:lnTo>
                        <a:lnTo>
                          <a:pt x="37" y="3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78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3" y="2152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79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3" y="21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80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87" y="21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81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11" y="20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82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7" y="2079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83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1" y="2064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84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205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85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9" y="203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86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5" y="20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87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9" y="20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88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3" y="19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89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7" y="197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90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3" y="1964"/>
                    <a:ext cx="12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91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8" y="194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92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82" y="1936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93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8" y="19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94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2" y="1907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95" name="Line 7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25" y="1862"/>
                    <a:ext cx="124" cy="4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9" name="Group 396"/>
                  <p:cNvGrpSpPr>
                    <a:grpSpLocks/>
                  </p:cNvGrpSpPr>
                  <p:nvPr/>
                </p:nvGrpSpPr>
                <p:grpSpPr bwMode="auto">
                  <a:xfrm>
                    <a:off x="2587" y="2137"/>
                    <a:ext cx="616" cy="339"/>
                    <a:chOff x="2582" y="2147"/>
                    <a:chExt cx="616" cy="339"/>
                  </a:xfrm>
                </p:grpSpPr>
                <p:sp>
                  <p:nvSpPr>
                    <p:cNvPr id="9511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86" y="241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2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73" y="2432"/>
                      <a:ext cx="2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3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6" y="2466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4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82" y="247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5" name="Line 1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05" y="245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6" name="Line 1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12" y="244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7" name="Line 1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38" y="2425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8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2" y="2429"/>
                      <a:ext cx="8" cy="3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9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87" y="2169"/>
                      <a:ext cx="11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0" name="Line 7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79" y="2152"/>
                      <a:ext cx="12" cy="1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1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53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2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29" y="216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3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5" y="21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4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1" y="218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5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55" y="22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6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1" y="221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7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07" y="223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8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83" y="224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9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57" y="226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30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33" y="22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31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09" y="22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32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3" y="23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33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59" y="2319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34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5" y="233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35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10" y="2347"/>
                      <a:ext cx="12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36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84" y="2362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37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0" y="23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38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36" y="23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39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12" y="240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497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3" y="2192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98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9" y="217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99" name="Line 1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20" y="216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00" name="Line 2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7" y="1870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01" name="Freeform 305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02" name="Freeform 306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03" name="Freeform 307"/>
                  <p:cNvSpPr>
                    <a:spLocks/>
                  </p:cNvSpPr>
                  <p:nvPr/>
                </p:nvSpPr>
                <p:spPr bwMode="auto">
                  <a:xfrm>
                    <a:off x="2239" y="1844"/>
                    <a:ext cx="230" cy="165"/>
                  </a:xfrm>
                  <a:custGeom>
                    <a:avLst/>
                    <a:gdLst>
                      <a:gd name="T0" fmla="*/ 193 w 230"/>
                      <a:gd name="T1" fmla="*/ 0 h 165"/>
                      <a:gd name="T2" fmla="*/ 194 w 230"/>
                      <a:gd name="T3" fmla="*/ 0 h 165"/>
                      <a:gd name="T4" fmla="*/ 200 w 230"/>
                      <a:gd name="T5" fmla="*/ 0 h 165"/>
                      <a:gd name="T6" fmla="*/ 209 w 230"/>
                      <a:gd name="T7" fmla="*/ 2 h 165"/>
                      <a:gd name="T8" fmla="*/ 217 w 230"/>
                      <a:gd name="T9" fmla="*/ 7 h 165"/>
                      <a:gd name="T10" fmla="*/ 224 w 230"/>
                      <a:gd name="T11" fmla="*/ 15 h 165"/>
                      <a:gd name="T12" fmla="*/ 230 w 230"/>
                      <a:gd name="T13" fmla="*/ 29 h 165"/>
                      <a:gd name="T14" fmla="*/ 230 w 230"/>
                      <a:gd name="T15" fmla="*/ 50 h 165"/>
                      <a:gd name="T16" fmla="*/ 37 w 230"/>
                      <a:gd name="T17" fmla="*/ 165 h 165"/>
                      <a:gd name="T18" fmla="*/ 41 w 230"/>
                      <a:gd name="T19" fmla="*/ 144 h 165"/>
                      <a:gd name="T20" fmla="*/ 39 w 230"/>
                      <a:gd name="T21" fmla="*/ 128 h 165"/>
                      <a:gd name="T22" fmla="*/ 35 w 230"/>
                      <a:gd name="T23" fmla="*/ 118 h 165"/>
                      <a:gd name="T24" fmla="*/ 28 w 230"/>
                      <a:gd name="T25" fmla="*/ 113 h 165"/>
                      <a:gd name="T26" fmla="*/ 20 w 230"/>
                      <a:gd name="T27" fmla="*/ 111 h 165"/>
                      <a:gd name="T28" fmla="*/ 13 w 230"/>
                      <a:gd name="T29" fmla="*/ 113 h 165"/>
                      <a:gd name="T30" fmla="*/ 7 w 230"/>
                      <a:gd name="T31" fmla="*/ 115 h 165"/>
                      <a:gd name="T32" fmla="*/ 2 w 230"/>
                      <a:gd name="T33" fmla="*/ 115 h 165"/>
                      <a:gd name="T34" fmla="*/ 0 w 230"/>
                      <a:gd name="T35" fmla="*/ 117 h 165"/>
                      <a:gd name="T36" fmla="*/ 193 w 230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30"/>
                      <a:gd name="T58" fmla="*/ 0 h 165"/>
                      <a:gd name="T59" fmla="*/ 230 w 230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30" h="165">
                        <a:moveTo>
                          <a:pt x="193" y="0"/>
                        </a:moveTo>
                        <a:lnTo>
                          <a:pt x="194" y="0"/>
                        </a:lnTo>
                        <a:lnTo>
                          <a:pt x="200" y="0"/>
                        </a:lnTo>
                        <a:lnTo>
                          <a:pt x="209" y="2"/>
                        </a:lnTo>
                        <a:lnTo>
                          <a:pt x="217" y="7"/>
                        </a:lnTo>
                        <a:lnTo>
                          <a:pt x="224" y="15"/>
                        </a:lnTo>
                        <a:lnTo>
                          <a:pt x="230" y="29"/>
                        </a:lnTo>
                        <a:lnTo>
                          <a:pt x="230" y="50"/>
                        </a:lnTo>
                        <a:lnTo>
                          <a:pt x="37" y="165"/>
                        </a:lnTo>
                        <a:lnTo>
                          <a:pt x="41" y="144"/>
                        </a:lnTo>
                        <a:lnTo>
                          <a:pt x="39" y="128"/>
                        </a:lnTo>
                        <a:lnTo>
                          <a:pt x="35" y="118"/>
                        </a:lnTo>
                        <a:lnTo>
                          <a:pt x="28" y="113"/>
                        </a:lnTo>
                        <a:lnTo>
                          <a:pt x="20" y="111"/>
                        </a:lnTo>
                        <a:lnTo>
                          <a:pt x="13" y="113"/>
                        </a:lnTo>
                        <a:lnTo>
                          <a:pt x="7" y="115"/>
                        </a:lnTo>
                        <a:lnTo>
                          <a:pt x="2" y="115"/>
                        </a:lnTo>
                        <a:lnTo>
                          <a:pt x="0" y="117"/>
                        </a:lnTo>
                        <a:lnTo>
                          <a:pt x="193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04" name="Freeform 308"/>
                  <p:cNvSpPr>
                    <a:spLocks/>
                  </p:cNvSpPr>
                  <p:nvPr/>
                </p:nvSpPr>
                <p:spPr bwMode="auto">
                  <a:xfrm>
                    <a:off x="2244" y="1846"/>
                    <a:ext cx="223" cy="157"/>
                  </a:xfrm>
                  <a:custGeom>
                    <a:avLst/>
                    <a:gdLst>
                      <a:gd name="T0" fmla="*/ 189 w 223"/>
                      <a:gd name="T1" fmla="*/ 0 h 157"/>
                      <a:gd name="T2" fmla="*/ 191 w 223"/>
                      <a:gd name="T3" fmla="*/ 0 h 157"/>
                      <a:gd name="T4" fmla="*/ 197 w 223"/>
                      <a:gd name="T5" fmla="*/ 0 h 157"/>
                      <a:gd name="T6" fmla="*/ 204 w 223"/>
                      <a:gd name="T7" fmla="*/ 1 h 157"/>
                      <a:gd name="T8" fmla="*/ 212 w 223"/>
                      <a:gd name="T9" fmla="*/ 5 h 157"/>
                      <a:gd name="T10" fmla="*/ 219 w 223"/>
                      <a:gd name="T11" fmla="*/ 13 h 157"/>
                      <a:gd name="T12" fmla="*/ 223 w 223"/>
                      <a:gd name="T13" fmla="*/ 26 h 157"/>
                      <a:gd name="T14" fmla="*/ 223 w 223"/>
                      <a:gd name="T15" fmla="*/ 44 h 157"/>
                      <a:gd name="T16" fmla="*/ 34 w 223"/>
                      <a:gd name="T17" fmla="*/ 157 h 157"/>
                      <a:gd name="T18" fmla="*/ 36 w 223"/>
                      <a:gd name="T19" fmla="*/ 137 h 157"/>
                      <a:gd name="T20" fmla="*/ 34 w 223"/>
                      <a:gd name="T21" fmla="*/ 124 h 157"/>
                      <a:gd name="T22" fmla="*/ 28 w 223"/>
                      <a:gd name="T23" fmla="*/ 116 h 157"/>
                      <a:gd name="T24" fmla="*/ 23 w 223"/>
                      <a:gd name="T25" fmla="*/ 113 h 157"/>
                      <a:gd name="T26" fmla="*/ 15 w 223"/>
                      <a:gd name="T27" fmla="*/ 111 h 157"/>
                      <a:gd name="T28" fmla="*/ 8 w 223"/>
                      <a:gd name="T29" fmla="*/ 111 h 157"/>
                      <a:gd name="T30" fmla="*/ 4 w 223"/>
                      <a:gd name="T31" fmla="*/ 113 h 157"/>
                      <a:gd name="T32" fmla="*/ 0 w 223"/>
                      <a:gd name="T33" fmla="*/ 113 h 157"/>
                      <a:gd name="T34" fmla="*/ 189 w 223"/>
                      <a:gd name="T35" fmla="*/ 0 h 15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3"/>
                      <a:gd name="T55" fmla="*/ 0 h 157"/>
                      <a:gd name="T56" fmla="*/ 223 w 223"/>
                      <a:gd name="T57" fmla="*/ 157 h 15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3" h="157">
                        <a:moveTo>
                          <a:pt x="189" y="0"/>
                        </a:moveTo>
                        <a:lnTo>
                          <a:pt x="191" y="0"/>
                        </a:lnTo>
                        <a:lnTo>
                          <a:pt x="197" y="0"/>
                        </a:lnTo>
                        <a:lnTo>
                          <a:pt x="204" y="1"/>
                        </a:lnTo>
                        <a:lnTo>
                          <a:pt x="212" y="5"/>
                        </a:lnTo>
                        <a:lnTo>
                          <a:pt x="219" y="13"/>
                        </a:lnTo>
                        <a:lnTo>
                          <a:pt x="223" y="26"/>
                        </a:lnTo>
                        <a:lnTo>
                          <a:pt x="223" y="44"/>
                        </a:lnTo>
                        <a:lnTo>
                          <a:pt x="34" y="157"/>
                        </a:lnTo>
                        <a:lnTo>
                          <a:pt x="36" y="137"/>
                        </a:lnTo>
                        <a:lnTo>
                          <a:pt x="34" y="124"/>
                        </a:lnTo>
                        <a:lnTo>
                          <a:pt x="28" y="116"/>
                        </a:lnTo>
                        <a:lnTo>
                          <a:pt x="23" y="113"/>
                        </a:lnTo>
                        <a:lnTo>
                          <a:pt x="15" y="111"/>
                        </a:lnTo>
                        <a:lnTo>
                          <a:pt x="8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05" name="Freeform 309"/>
                  <p:cNvSpPr>
                    <a:spLocks/>
                  </p:cNvSpPr>
                  <p:nvPr/>
                </p:nvSpPr>
                <p:spPr bwMode="auto">
                  <a:xfrm>
                    <a:off x="2250" y="1846"/>
                    <a:ext cx="217" cy="152"/>
                  </a:xfrm>
                  <a:custGeom>
                    <a:avLst/>
                    <a:gdLst>
                      <a:gd name="T0" fmla="*/ 185 w 217"/>
                      <a:gd name="T1" fmla="*/ 0 h 152"/>
                      <a:gd name="T2" fmla="*/ 187 w 217"/>
                      <a:gd name="T3" fmla="*/ 0 h 152"/>
                      <a:gd name="T4" fmla="*/ 195 w 217"/>
                      <a:gd name="T5" fmla="*/ 1 h 152"/>
                      <a:gd name="T6" fmla="*/ 202 w 217"/>
                      <a:gd name="T7" fmla="*/ 3 h 152"/>
                      <a:gd name="T8" fmla="*/ 209 w 217"/>
                      <a:gd name="T9" fmla="*/ 11 h 152"/>
                      <a:gd name="T10" fmla="*/ 215 w 217"/>
                      <a:gd name="T11" fmla="*/ 22 h 152"/>
                      <a:gd name="T12" fmla="*/ 217 w 217"/>
                      <a:gd name="T13" fmla="*/ 39 h 152"/>
                      <a:gd name="T14" fmla="*/ 30 w 217"/>
                      <a:gd name="T15" fmla="*/ 152 h 152"/>
                      <a:gd name="T16" fmla="*/ 31 w 217"/>
                      <a:gd name="T17" fmla="*/ 133 h 152"/>
                      <a:gd name="T18" fmla="*/ 28 w 217"/>
                      <a:gd name="T19" fmla="*/ 122 h 152"/>
                      <a:gd name="T20" fmla="*/ 22 w 217"/>
                      <a:gd name="T21" fmla="*/ 115 h 152"/>
                      <a:gd name="T22" fmla="*/ 15 w 217"/>
                      <a:gd name="T23" fmla="*/ 113 h 152"/>
                      <a:gd name="T24" fmla="*/ 7 w 217"/>
                      <a:gd name="T25" fmla="*/ 111 h 152"/>
                      <a:gd name="T26" fmla="*/ 4 w 217"/>
                      <a:gd name="T27" fmla="*/ 113 h 152"/>
                      <a:gd name="T28" fmla="*/ 0 w 217"/>
                      <a:gd name="T29" fmla="*/ 113 h 152"/>
                      <a:gd name="T30" fmla="*/ 185 w 217"/>
                      <a:gd name="T31" fmla="*/ 0 h 15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7"/>
                      <a:gd name="T49" fmla="*/ 0 h 152"/>
                      <a:gd name="T50" fmla="*/ 217 w 217"/>
                      <a:gd name="T51" fmla="*/ 152 h 15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7" h="152">
                        <a:moveTo>
                          <a:pt x="185" y="0"/>
                        </a:moveTo>
                        <a:lnTo>
                          <a:pt x="187" y="0"/>
                        </a:lnTo>
                        <a:lnTo>
                          <a:pt x="195" y="1"/>
                        </a:lnTo>
                        <a:lnTo>
                          <a:pt x="202" y="3"/>
                        </a:lnTo>
                        <a:lnTo>
                          <a:pt x="209" y="11"/>
                        </a:lnTo>
                        <a:lnTo>
                          <a:pt x="215" y="22"/>
                        </a:lnTo>
                        <a:lnTo>
                          <a:pt x="217" y="39"/>
                        </a:lnTo>
                        <a:lnTo>
                          <a:pt x="30" y="152"/>
                        </a:lnTo>
                        <a:lnTo>
                          <a:pt x="31" y="133"/>
                        </a:lnTo>
                        <a:lnTo>
                          <a:pt x="28" y="122"/>
                        </a:lnTo>
                        <a:lnTo>
                          <a:pt x="22" y="115"/>
                        </a:lnTo>
                        <a:lnTo>
                          <a:pt x="15" y="113"/>
                        </a:lnTo>
                        <a:lnTo>
                          <a:pt x="7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5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06" name="Freeform 310"/>
                  <p:cNvSpPr>
                    <a:spLocks/>
                  </p:cNvSpPr>
                  <p:nvPr/>
                </p:nvSpPr>
                <p:spPr bwMode="auto">
                  <a:xfrm>
                    <a:off x="2255" y="1846"/>
                    <a:ext cx="210" cy="146"/>
                  </a:xfrm>
                  <a:custGeom>
                    <a:avLst/>
                    <a:gdLst>
                      <a:gd name="T0" fmla="*/ 182 w 210"/>
                      <a:gd name="T1" fmla="*/ 0 h 146"/>
                      <a:gd name="T2" fmla="*/ 186 w 210"/>
                      <a:gd name="T3" fmla="*/ 0 h 146"/>
                      <a:gd name="T4" fmla="*/ 190 w 210"/>
                      <a:gd name="T5" fmla="*/ 1 h 146"/>
                      <a:gd name="T6" fmla="*/ 197 w 210"/>
                      <a:gd name="T7" fmla="*/ 5 h 146"/>
                      <a:gd name="T8" fmla="*/ 204 w 210"/>
                      <a:gd name="T9" fmla="*/ 11 h 146"/>
                      <a:gd name="T10" fmla="*/ 210 w 210"/>
                      <a:gd name="T11" fmla="*/ 22 h 146"/>
                      <a:gd name="T12" fmla="*/ 210 w 210"/>
                      <a:gd name="T13" fmla="*/ 35 h 146"/>
                      <a:gd name="T14" fmla="*/ 26 w 210"/>
                      <a:gd name="T15" fmla="*/ 146 h 146"/>
                      <a:gd name="T16" fmla="*/ 26 w 210"/>
                      <a:gd name="T17" fmla="*/ 131 h 146"/>
                      <a:gd name="T18" fmla="*/ 23 w 210"/>
                      <a:gd name="T19" fmla="*/ 120 h 146"/>
                      <a:gd name="T20" fmla="*/ 17 w 210"/>
                      <a:gd name="T21" fmla="*/ 115 h 146"/>
                      <a:gd name="T22" fmla="*/ 10 w 210"/>
                      <a:gd name="T23" fmla="*/ 113 h 146"/>
                      <a:gd name="T24" fmla="*/ 4 w 210"/>
                      <a:gd name="T25" fmla="*/ 111 h 146"/>
                      <a:gd name="T26" fmla="*/ 0 w 210"/>
                      <a:gd name="T27" fmla="*/ 111 h 146"/>
                      <a:gd name="T28" fmla="*/ 182 w 210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10"/>
                      <a:gd name="T46" fmla="*/ 0 h 146"/>
                      <a:gd name="T47" fmla="*/ 210 w 210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10" h="146">
                        <a:moveTo>
                          <a:pt x="182" y="0"/>
                        </a:moveTo>
                        <a:lnTo>
                          <a:pt x="186" y="0"/>
                        </a:lnTo>
                        <a:lnTo>
                          <a:pt x="190" y="1"/>
                        </a:lnTo>
                        <a:lnTo>
                          <a:pt x="197" y="5"/>
                        </a:lnTo>
                        <a:lnTo>
                          <a:pt x="204" y="11"/>
                        </a:lnTo>
                        <a:lnTo>
                          <a:pt x="210" y="22"/>
                        </a:lnTo>
                        <a:lnTo>
                          <a:pt x="210" y="35"/>
                        </a:lnTo>
                        <a:lnTo>
                          <a:pt x="26" y="146"/>
                        </a:lnTo>
                        <a:lnTo>
                          <a:pt x="26" y="131"/>
                        </a:lnTo>
                        <a:lnTo>
                          <a:pt x="23" y="120"/>
                        </a:lnTo>
                        <a:lnTo>
                          <a:pt x="17" y="115"/>
                        </a:lnTo>
                        <a:lnTo>
                          <a:pt x="10" y="113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07" name="Freeform 311"/>
                  <p:cNvSpPr>
                    <a:spLocks/>
                  </p:cNvSpPr>
                  <p:nvPr/>
                </p:nvSpPr>
                <p:spPr bwMode="auto">
                  <a:xfrm>
                    <a:off x="2261" y="1846"/>
                    <a:ext cx="202" cy="141"/>
                  </a:xfrm>
                  <a:custGeom>
                    <a:avLst/>
                    <a:gdLst>
                      <a:gd name="T0" fmla="*/ 178 w 202"/>
                      <a:gd name="T1" fmla="*/ 0 h 141"/>
                      <a:gd name="T2" fmla="*/ 182 w 202"/>
                      <a:gd name="T3" fmla="*/ 1 h 141"/>
                      <a:gd name="T4" fmla="*/ 187 w 202"/>
                      <a:gd name="T5" fmla="*/ 3 h 141"/>
                      <a:gd name="T6" fmla="*/ 195 w 202"/>
                      <a:gd name="T7" fmla="*/ 9 h 141"/>
                      <a:gd name="T8" fmla="*/ 202 w 202"/>
                      <a:gd name="T9" fmla="*/ 18 h 141"/>
                      <a:gd name="T10" fmla="*/ 202 w 202"/>
                      <a:gd name="T11" fmla="*/ 31 h 141"/>
                      <a:gd name="T12" fmla="*/ 22 w 202"/>
                      <a:gd name="T13" fmla="*/ 141 h 141"/>
                      <a:gd name="T14" fmla="*/ 20 w 202"/>
                      <a:gd name="T15" fmla="*/ 128 h 141"/>
                      <a:gd name="T16" fmla="*/ 17 w 202"/>
                      <a:gd name="T17" fmla="*/ 120 h 141"/>
                      <a:gd name="T18" fmla="*/ 9 w 202"/>
                      <a:gd name="T19" fmla="*/ 115 h 141"/>
                      <a:gd name="T20" fmla="*/ 4 w 202"/>
                      <a:gd name="T21" fmla="*/ 111 h 141"/>
                      <a:gd name="T22" fmla="*/ 0 w 202"/>
                      <a:gd name="T23" fmla="*/ 111 h 141"/>
                      <a:gd name="T24" fmla="*/ 178 w 202"/>
                      <a:gd name="T25" fmla="*/ 0 h 141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2"/>
                      <a:gd name="T40" fmla="*/ 0 h 141"/>
                      <a:gd name="T41" fmla="*/ 202 w 202"/>
                      <a:gd name="T42" fmla="*/ 141 h 141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2" h="141">
                        <a:moveTo>
                          <a:pt x="178" y="0"/>
                        </a:moveTo>
                        <a:lnTo>
                          <a:pt x="182" y="1"/>
                        </a:lnTo>
                        <a:lnTo>
                          <a:pt x="187" y="3"/>
                        </a:lnTo>
                        <a:lnTo>
                          <a:pt x="195" y="9"/>
                        </a:lnTo>
                        <a:lnTo>
                          <a:pt x="202" y="18"/>
                        </a:lnTo>
                        <a:lnTo>
                          <a:pt x="202" y="31"/>
                        </a:lnTo>
                        <a:lnTo>
                          <a:pt x="22" y="141"/>
                        </a:lnTo>
                        <a:lnTo>
                          <a:pt x="20" y="128"/>
                        </a:lnTo>
                        <a:lnTo>
                          <a:pt x="17" y="120"/>
                        </a:lnTo>
                        <a:lnTo>
                          <a:pt x="9" y="115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08" name="Freeform 312"/>
                  <p:cNvSpPr>
                    <a:spLocks/>
                  </p:cNvSpPr>
                  <p:nvPr/>
                </p:nvSpPr>
                <p:spPr bwMode="auto">
                  <a:xfrm>
                    <a:off x="2267" y="1847"/>
                    <a:ext cx="196" cy="134"/>
                  </a:xfrm>
                  <a:custGeom>
                    <a:avLst/>
                    <a:gdLst>
                      <a:gd name="T0" fmla="*/ 176 w 196"/>
                      <a:gd name="T1" fmla="*/ 0 h 134"/>
                      <a:gd name="T2" fmla="*/ 176 w 196"/>
                      <a:gd name="T3" fmla="*/ 0 h 134"/>
                      <a:gd name="T4" fmla="*/ 179 w 196"/>
                      <a:gd name="T5" fmla="*/ 2 h 134"/>
                      <a:gd name="T6" fmla="*/ 181 w 196"/>
                      <a:gd name="T7" fmla="*/ 4 h 134"/>
                      <a:gd name="T8" fmla="*/ 187 w 196"/>
                      <a:gd name="T9" fmla="*/ 6 h 134"/>
                      <a:gd name="T10" fmla="*/ 191 w 196"/>
                      <a:gd name="T11" fmla="*/ 10 h 134"/>
                      <a:gd name="T12" fmla="*/ 192 w 196"/>
                      <a:gd name="T13" fmla="*/ 15 h 134"/>
                      <a:gd name="T14" fmla="*/ 196 w 196"/>
                      <a:gd name="T15" fmla="*/ 21 h 134"/>
                      <a:gd name="T16" fmla="*/ 196 w 196"/>
                      <a:gd name="T17" fmla="*/ 26 h 134"/>
                      <a:gd name="T18" fmla="*/ 16 w 196"/>
                      <a:gd name="T19" fmla="*/ 134 h 134"/>
                      <a:gd name="T20" fmla="*/ 16 w 196"/>
                      <a:gd name="T21" fmla="*/ 130 h 134"/>
                      <a:gd name="T22" fmla="*/ 16 w 196"/>
                      <a:gd name="T23" fmla="*/ 125 h 134"/>
                      <a:gd name="T24" fmla="*/ 13 w 196"/>
                      <a:gd name="T25" fmla="*/ 121 h 134"/>
                      <a:gd name="T26" fmla="*/ 9 w 196"/>
                      <a:gd name="T27" fmla="*/ 117 h 134"/>
                      <a:gd name="T28" fmla="*/ 7 w 196"/>
                      <a:gd name="T29" fmla="*/ 114 h 134"/>
                      <a:gd name="T30" fmla="*/ 3 w 196"/>
                      <a:gd name="T31" fmla="*/ 112 h 134"/>
                      <a:gd name="T32" fmla="*/ 1 w 196"/>
                      <a:gd name="T33" fmla="*/ 110 h 134"/>
                      <a:gd name="T34" fmla="*/ 0 w 196"/>
                      <a:gd name="T35" fmla="*/ 108 h 134"/>
                      <a:gd name="T36" fmla="*/ 176 w 196"/>
                      <a:gd name="T37" fmla="*/ 0 h 13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6"/>
                      <a:gd name="T58" fmla="*/ 0 h 134"/>
                      <a:gd name="T59" fmla="*/ 196 w 196"/>
                      <a:gd name="T60" fmla="*/ 134 h 13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6" h="134">
                        <a:moveTo>
                          <a:pt x="176" y="0"/>
                        </a:moveTo>
                        <a:lnTo>
                          <a:pt x="176" y="0"/>
                        </a:lnTo>
                        <a:lnTo>
                          <a:pt x="179" y="2"/>
                        </a:lnTo>
                        <a:lnTo>
                          <a:pt x="181" y="4"/>
                        </a:lnTo>
                        <a:lnTo>
                          <a:pt x="187" y="6"/>
                        </a:lnTo>
                        <a:lnTo>
                          <a:pt x="191" y="10"/>
                        </a:lnTo>
                        <a:lnTo>
                          <a:pt x="192" y="15"/>
                        </a:lnTo>
                        <a:lnTo>
                          <a:pt x="196" y="21"/>
                        </a:lnTo>
                        <a:lnTo>
                          <a:pt x="196" y="26"/>
                        </a:lnTo>
                        <a:lnTo>
                          <a:pt x="16" y="134"/>
                        </a:lnTo>
                        <a:lnTo>
                          <a:pt x="16" y="130"/>
                        </a:lnTo>
                        <a:lnTo>
                          <a:pt x="16" y="125"/>
                        </a:lnTo>
                        <a:lnTo>
                          <a:pt x="13" y="121"/>
                        </a:lnTo>
                        <a:lnTo>
                          <a:pt x="9" y="117"/>
                        </a:lnTo>
                        <a:lnTo>
                          <a:pt x="7" y="114"/>
                        </a:lnTo>
                        <a:lnTo>
                          <a:pt x="3" y="112"/>
                        </a:lnTo>
                        <a:lnTo>
                          <a:pt x="1" y="110"/>
                        </a:lnTo>
                        <a:lnTo>
                          <a:pt x="0" y="108"/>
                        </a:lnTo>
                        <a:lnTo>
                          <a:pt x="176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09" name="Freeform 313"/>
                  <p:cNvSpPr>
                    <a:spLocks/>
                  </p:cNvSpPr>
                  <p:nvPr/>
                </p:nvSpPr>
                <p:spPr bwMode="auto">
                  <a:xfrm>
                    <a:off x="2272" y="1847"/>
                    <a:ext cx="189" cy="128"/>
                  </a:xfrm>
                  <a:custGeom>
                    <a:avLst/>
                    <a:gdLst>
                      <a:gd name="T0" fmla="*/ 173 w 189"/>
                      <a:gd name="T1" fmla="*/ 0 h 128"/>
                      <a:gd name="T2" fmla="*/ 173 w 189"/>
                      <a:gd name="T3" fmla="*/ 0 h 128"/>
                      <a:gd name="T4" fmla="*/ 176 w 189"/>
                      <a:gd name="T5" fmla="*/ 2 h 128"/>
                      <a:gd name="T6" fmla="*/ 180 w 189"/>
                      <a:gd name="T7" fmla="*/ 6 h 128"/>
                      <a:gd name="T8" fmla="*/ 184 w 189"/>
                      <a:gd name="T9" fmla="*/ 10 h 128"/>
                      <a:gd name="T10" fmla="*/ 187 w 189"/>
                      <a:gd name="T11" fmla="*/ 13 h 128"/>
                      <a:gd name="T12" fmla="*/ 189 w 189"/>
                      <a:gd name="T13" fmla="*/ 17 h 128"/>
                      <a:gd name="T14" fmla="*/ 189 w 189"/>
                      <a:gd name="T15" fmla="*/ 23 h 128"/>
                      <a:gd name="T16" fmla="*/ 13 w 189"/>
                      <a:gd name="T17" fmla="*/ 128 h 128"/>
                      <a:gd name="T18" fmla="*/ 0 w 189"/>
                      <a:gd name="T19" fmla="*/ 108 h 128"/>
                      <a:gd name="T20" fmla="*/ 173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3" y="0"/>
                        </a:moveTo>
                        <a:lnTo>
                          <a:pt x="173" y="0"/>
                        </a:lnTo>
                        <a:lnTo>
                          <a:pt x="176" y="2"/>
                        </a:lnTo>
                        <a:lnTo>
                          <a:pt x="180" y="6"/>
                        </a:lnTo>
                        <a:lnTo>
                          <a:pt x="184" y="10"/>
                        </a:lnTo>
                        <a:lnTo>
                          <a:pt x="187" y="13"/>
                        </a:lnTo>
                        <a:lnTo>
                          <a:pt x="189" y="17"/>
                        </a:lnTo>
                        <a:lnTo>
                          <a:pt x="189" y="23"/>
                        </a:lnTo>
                        <a:lnTo>
                          <a:pt x="13" y="128"/>
                        </a:lnTo>
                        <a:lnTo>
                          <a:pt x="0" y="108"/>
                        </a:lnTo>
                        <a:lnTo>
                          <a:pt x="17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10" name="Freeform 316"/>
                  <p:cNvSpPr>
                    <a:spLocks/>
                  </p:cNvSpPr>
                  <p:nvPr/>
                </p:nvSpPr>
                <p:spPr bwMode="auto">
                  <a:xfrm>
                    <a:off x="2231" y="1953"/>
                    <a:ext cx="45" cy="61"/>
                  </a:xfrm>
                  <a:custGeom>
                    <a:avLst/>
                    <a:gdLst>
                      <a:gd name="T0" fmla="*/ 0 w 45"/>
                      <a:gd name="T1" fmla="*/ 8 h 61"/>
                      <a:gd name="T2" fmla="*/ 2 w 45"/>
                      <a:gd name="T3" fmla="*/ 8 h 61"/>
                      <a:gd name="T4" fmla="*/ 6 w 45"/>
                      <a:gd name="T5" fmla="*/ 4 h 61"/>
                      <a:gd name="T6" fmla="*/ 13 w 45"/>
                      <a:gd name="T7" fmla="*/ 2 h 61"/>
                      <a:gd name="T8" fmla="*/ 19 w 45"/>
                      <a:gd name="T9" fmla="*/ 0 h 61"/>
                      <a:gd name="T10" fmla="*/ 28 w 45"/>
                      <a:gd name="T11" fmla="*/ 0 h 61"/>
                      <a:gd name="T12" fmla="*/ 34 w 45"/>
                      <a:gd name="T13" fmla="*/ 2 h 61"/>
                      <a:gd name="T14" fmla="*/ 41 w 45"/>
                      <a:gd name="T15" fmla="*/ 9 h 61"/>
                      <a:gd name="T16" fmla="*/ 45 w 45"/>
                      <a:gd name="T17" fmla="*/ 21 h 61"/>
                      <a:gd name="T18" fmla="*/ 45 w 45"/>
                      <a:gd name="T19" fmla="*/ 37 h 61"/>
                      <a:gd name="T20" fmla="*/ 43 w 45"/>
                      <a:gd name="T21" fmla="*/ 61 h 6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5"/>
                      <a:gd name="T34" fmla="*/ 0 h 61"/>
                      <a:gd name="T35" fmla="*/ 45 w 45"/>
                      <a:gd name="T36" fmla="*/ 61 h 6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5" h="61">
                        <a:moveTo>
                          <a:pt x="0" y="8"/>
                        </a:moveTo>
                        <a:lnTo>
                          <a:pt x="2" y="8"/>
                        </a:lnTo>
                        <a:lnTo>
                          <a:pt x="6" y="4"/>
                        </a:lnTo>
                        <a:lnTo>
                          <a:pt x="13" y="2"/>
                        </a:lnTo>
                        <a:lnTo>
                          <a:pt x="19" y="0"/>
                        </a:lnTo>
                        <a:lnTo>
                          <a:pt x="28" y="0"/>
                        </a:lnTo>
                        <a:lnTo>
                          <a:pt x="34" y="2"/>
                        </a:lnTo>
                        <a:lnTo>
                          <a:pt x="41" y="9"/>
                        </a:lnTo>
                        <a:lnTo>
                          <a:pt x="45" y="21"/>
                        </a:lnTo>
                        <a:lnTo>
                          <a:pt x="45" y="37"/>
                        </a:lnTo>
                        <a:lnTo>
                          <a:pt x="43" y="61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51" name="Text Box 427"/>
                <p:cNvSpPr txBox="1">
                  <a:spLocks noChangeArrowheads="1"/>
                </p:cNvSpPr>
                <p:nvPr/>
              </p:nvSpPr>
              <p:spPr bwMode="auto">
                <a:xfrm>
                  <a:off x="528" y="2352"/>
                  <a:ext cx="624" cy="2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500">
                      <a:solidFill>
                        <a:srgbClr val="000000"/>
                      </a:solidFill>
                    </a:rPr>
                    <a:t>Add arc</a:t>
                  </a:r>
                </a:p>
              </p:txBody>
            </p:sp>
          </p:grpSp>
        </p:grpSp>
        <p:grpSp>
          <p:nvGrpSpPr>
            <p:cNvPr id="10" name="Group 432"/>
            <p:cNvGrpSpPr>
              <a:grpSpLocks/>
            </p:cNvGrpSpPr>
            <p:nvPr/>
          </p:nvGrpSpPr>
          <p:grpSpPr bwMode="auto">
            <a:xfrm>
              <a:off x="-106359" y="2209802"/>
              <a:ext cx="6597651" cy="3924305"/>
              <a:chOff x="-67" y="1392"/>
              <a:chExt cx="4156" cy="2472"/>
            </a:xfrm>
          </p:grpSpPr>
          <p:grpSp>
            <p:nvGrpSpPr>
              <p:cNvPr id="11" name="Group 413"/>
              <p:cNvGrpSpPr>
                <a:grpSpLocks/>
              </p:cNvGrpSpPr>
              <p:nvPr/>
            </p:nvGrpSpPr>
            <p:grpSpPr bwMode="auto">
              <a:xfrm>
                <a:off x="1874" y="2195"/>
                <a:ext cx="714" cy="291"/>
                <a:chOff x="1913" y="2147"/>
                <a:chExt cx="714" cy="291"/>
              </a:xfrm>
            </p:grpSpPr>
            <p:sp>
              <p:nvSpPr>
                <p:cNvPr id="9331" name="Freeform 281"/>
                <p:cNvSpPr>
                  <a:spLocks/>
                </p:cNvSpPr>
                <p:nvPr/>
              </p:nvSpPr>
              <p:spPr bwMode="auto">
                <a:xfrm>
                  <a:off x="1913" y="2269"/>
                  <a:ext cx="432" cy="124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2" name="Line 23"/>
                <p:cNvSpPr>
                  <a:spLocks noChangeShapeType="1"/>
                </p:cNvSpPr>
                <p:nvPr/>
              </p:nvSpPr>
              <p:spPr bwMode="auto">
                <a:xfrm>
                  <a:off x="2087" y="2180"/>
                  <a:ext cx="199" cy="9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2" name="Group 397"/>
                <p:cNvGrpSpPr>
                  <a:grpSpLocks/>
                </p:cNvGrpSpPr>
                <p:nvPr/>
              </p:nvGrpSpPr>
              <p:grpSpPr bwMode="auto">
                <a:xfrm>
                  <a:off x="2132" y="2147"/>
                  <a:ext cx="495" cy="291"/>
                  <a:chOff x="2132" y="2147"/>
                  <a:chExt cx="495" cy="291"/>
                </a:xfrm>
              </p:grpSpPr>
              <p:sp>
                <p:nvSpPr>
                  <p:cNvPr id="9334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2378" y="2319"/>
                    <a:ext cx="249" cy="119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5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14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6" name="Freeform 157"/>
                  <p:cNvSpPr>
                    <a:spLocks/>
                  </p:cNvSpPr>
                  <p:nvPr/>
                </p:nvSpPr>
                <p:spPr bwMode="auto">
                  <a:xfrm>
                    <a:off x="2288" y="2199"/>
                    <a:ext cx="263" cy="74"/>
                  </a:xfrm>
                  <a:custGeom>
                    <a:avLst/>
                    <a:gdLst>
                      <a:gd name="T0" fmla="*/ 72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1 h 74"/>
                      <a:gd name="T16" fmla="*/ 72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1"/>
                        </a:lnTo>
                        <a:lnTo>
                          <a:pt x="72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7" name="Freeform 158"/>
                  <p:cNvSpPr>
                    <a:spLocks/>
                  </p:cNvSpPr>
                  <p:nvPr/>
                </p:nvSpPr>
                <p:spPr bwMode="auto">
                  <a:xfrm>
                    <a:off x="2158" y="2199"/>
                    <a:ext cx="263" cy="74"/>
                  </a:xfrm>
                  <a:custGeom>
                    <a:avLst/>
                    <a:gdLst>
                      <a:gd name="T0" fmla="*/ 74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1 h 74"/>
                      <a:gd name="T16" fmla="*/ 74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1"/>
                        </a:lnTo>
                        <a:lnTo>
                          <a:pt x="74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8" name="Freeform 282"/>
                  <p:cNvSpPr>
                    <a:spLocks/>
                  </p:cNvSpPr>
                  <p:nvPr/>
                </p:nvSpPr>
                <p:spPr bwMode="auto">
                  <a:xfrm>
                    <a:off x="2356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9" name="Freeform 283"/>
                  <p:cNvSpPr>
                    <a:spLocks/>
                  </p:cNvSpPr>
                  <p:nvPr/>
                </p:nvSpPr>
                <p:spPr bwMode="auto">
                  <a:xfrm>
                    <a:off x="2428" y="2236"/>
                    <a:ext cx="51" cy="113"/>
                  </a:xfrm>
                  <a:custGeom>
                    <a:avLst/>
                    <a:gdLst>
                      <a:gd name="T0" fmla="*/ 51 w 51"/>
                      <a:gd name="T1" fmla="*/ 113 h 113"/>
                      <a:gd name="T2" fmla="*/ 51 w 51"/>
                      <a:gd name="T3" fmla="*/ 31 h 113"/>
                      <a:gd name="T4" fmla="*/ 0 w 51"/>
                      <a:gd name="T5" fmla="*/ 0 h 113"/>
                      <a:gd name="T6" fmla="*/ 0 w 51"/>
                      <a:gd name="T7" fmla="*/ 81 h 113"/>
                      <a:gd name="T8" fmla="*/ 51 w 51"/>
                      <a:gd name="T9" fmla="*/ 113 h 1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1"/>
                      <a:gd name="T16" fmla="*/ 0 h 113"/>
                      <a:gd name="T17" fmla="*/ 51 w 51"/>
                      <a:gd name="T18" fmla="*/ 113 h 1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1" h="113">
                        <a:moveTo>
                          <a:pt x="51" y="113"/>
                        </a:moveTo>
                        <a:lnTo>
                          <a:pt x="51" y="31"/>
                        </a:lnTo>
                        <a:lnTo>
                          <a:pt x="0" y="0"/>
                        </a:lnTo>
                        <a:lnTo>
                          <a:pt x="0" y="81"/>
                        </a:lnTo>
                        <a:lnTo>
                          <a:pt x="51" y="1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40" name="Freeform 284"/>
                  <p:cNvSpPr>
                    <a:spLocks/>
                  </p:cNvSpPr>
                  <p:nvPr/>
                </p:nvSpPr>
                <p:spPr bwMode="auto">
                  <a:xfrm>
                    <a:off x="2479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41" name="Freeform 285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42" name="Freeform 286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43" name="Freeform 287"/>
                  <p:cNvSpPr>
                    <a:spLocks/>
                  </p:cNvSpPr>
                  <p:nvPr/>
                </p:nvSpPr>
                <p:spPr bwMode="auto">
                  <a:xfrm>
                    <a:off x="2156" y="2234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3 h 117"/>
                      <a:gd name="T4" fmla="*/ 0 w 72"/>
                      <a:gd name="T5" fmla="*/ 0 h 117"/>
                      <a:gd name="T6" fmla="*/ 0 w 72"/>
                      <a:gd name="T7" fmla="*/ 83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3"/>
                        </a:ln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44" name="Freeform 288"/>
                  <p:cNvSpPr>
                    <a:spLocks/>
                  </p:cNvSpPr>
                  <p:nvPr/>
                </p:nvSpPr>
                <p:spPr bwMode="auto">
                  <a:xfrm>
                    <a:off x="2228" y="2234"/>
                    <a:ext cx="71" cy="117"/>
                  </a:xfrm>
                  <a:custGeom>
                    <a:avLst/>
                    <a:gdLst>
                      <a:gd name="T0" fmla="*/ 0 w 71"/>
                      <a:gd name="T1" fmla="*/ 117 h 117"/>
                      <a:gd name="T2" fmla="*/ 0 w 71"/>
                      <a:gd name="T3" fmla="*/ 33 h 117"/>
                      <a:gd name="T4" fmla="*/ 71 w 71"/>
                      <a:gd name="T5" fmla="*/ 0 h 117"/>
                      <a:gd name="T6" fmla="*/ 71 w 71"/>
                      <a:gd name="T7" fmla="*/ 83 h 117"/>
                      <a:gd name="T8" fmla="*/ 0 w 71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"/>
                      <a:gd name="T16" fmla="*/ 0 h 117"/>
                      <a:gd name="T17" fmla="*/ 71 w 71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1" y="0"/>
                        </a:lnTo>
                        <a:lnTo>
                          <a:pt x="71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45" name="Freeform 289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46" name="Freeform 290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47" name="Freeform 291"/>
                  <p:cNvSpPr>
                    <a:spLocks/>
                  </p:cNvSpPr>
                  <p:nvPr/>
                </p:nvSpPr>
                <p:spPr bwMode="auto">
                  <a:xfrm>
                    <a:off x="2291" y="2239"/>
                    <a:ext cx="73" cy="117"/>
                  </a:xfrm>
                  <a:custGeom>
                    <a:avLst/>
                    <a:gdLst>
                      <a:gd name="T0" fmla="*/ 73 w 73"/>
                      <a:gd name="T1" fmla="*/ 117 h 117"/>
                      <a:gd name="T2" fmla="*/ 73 w 73"/>
                      <a:gd name="T3" fmla="*/ 36 h 117"/>
                      <a:gd name="T4" fmla="*/ 0 w 73"/>
                      <a:gd name="T5" fmla="*/ 0 h 117"/>
                      <a:gd name="T6" fmla="*/ 0 w 73"/>
                      <a:gd name="T7" fmla="*/ 84 h 117"/>
                      <a:gd name="T8" fmla="*/ 73 w 73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3"/>
                      <a:gd name="T16" fmla="*/ 0 h 117"/>
                      <a:gd name="T17" fmla="*/ 73 w 7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3" h="117">
                        <a:moveTo>
                          <a:pt x="73" y="117"/>
                        </a:moveTo>
                        <a:lnTo>
                          <a:pt x="73" y="36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3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431"/>
              <p:cNvGrpSpPr>
                <a:grpSpLocks/>
              </p:cNvGrpSpPr>
              <p:nvPr/>
            </p:nvGrpSpPr>
            <p:grpSpPr bwMode="auto">
              <a:xfrm>
                <a:off x="-67" y="1392"/>
                <a:ext cx="4156" cy="2472"/>
                <a:chOff x="-67" y="1392"/>
                <a:chExt cx="4156" cy="2472"/>
              </a:xfrm>
            </p:grpSpPr>
            <p:grpSp>
              <p:nvGrpSpPr>
                <p:cNvPr id="14" name="Group 430"/>
                <p:cNvGrpSpPr>
                  <a:grpSpLocks/>
                </p:cNvGrpSpPr>
                <p:nvPr/>
              </p:nvGrpSpPr>
              <p:grpSpPr bwMode="auto">
                <a:xfrm>
                  <a:off x="-67" y="2742"/>
                  <a:ext cx="1778" cy="1122"/>
                  <a:chOff x="-67" y="2742"/>
                  <a:chExt cx="1778" cy="1122"/>
                </a:xfrm>
              </p:grpSpPr>
              <p:sp>
                <p:nvSpPr>
                  <p:cNvPr id="9258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67" y="3510"/>
                    <a:ext cx="1299" cy="3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1500">
                        <a:solidFill>
                          <a:srgbClr val="000000"/>
                        </a:solidFill>
                      </a:rPr>
                      <a:t>Enhanced capabilities</a:t>
                    </a:r>
                  </a:p>
                  <a:p>
                    <a:pPr algn="ctr" eaLnBrk="0" hangingPunct="0"/>
                    <a:r>
                      <a:rPr lang="en-US" sz="1500">
                        <a:solidFill>
                          <a:srgbClr val="000000"/>
                        </a:solidFill>
                      </a:rPr>
                      <a:t>in existing Halls</a:t>
                    </a:r>
                  </a:p>
                </p:txBody>
              </p:sp>
              <p:sp>
                <p:nvSpPr>
                  <p:cNvPr id="9259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2" y="3081"/>
                    <a:ext cx="870" cy="380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60" name="Freeform 12"/>
                  <p:cNvSpPr>
                    <a:spLocks/>
                  </p:cNvSpPr>
                  <p:nvPr/>
                </p:nvSpPr>
                <p:spPr bwMode="auto">
                  <a:xfrm>
                    <a:off x="1295" y="3079"/>
                    <a:ext cx="416" cy="725"/>
                  </a:xfrm>
                  <a:custGeom>
                    <a:avLst/>
                    <a:gdLst>
                      <a:gd name="T0" fmla="*/ 0 w 416"/>
                      <a:gd name="T1" fmla="*/ 725 h 725"/>
                      <a:gd name="T2" fmla="*/ 356 w 416"/>
                      <a:gd name="T3" fmla="*/ 48 h 725"/>
                      <a:gd name="T4" fmla="*/ 358 w 416"/>
                      <a:gd name="T5" fmla="*/ 47 h 725"/>
                      <a:gd name="T6" fmla="*/ 362 w 416"/>
                      <a:gd name="T7" fmla="*/ 39 h 725"/>
                      <a:gd name="T8" fmla="*/ 373 w 416"/>
                      <a:gd name="T9" fmla="*/ 28 h 725"/>
                      <a:gd name="T10" fmla="*/ 390 w 416"/>
                      <a:gd name="T11" fmla="*/ 13 h 725"/>
                      <a:gd name="T12" fmla="*/ 416 w 416"/>
                      <a:gd name="T13" fmla="*/ 0 h 7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6"/>
                      <a:gd name="T22" fmla="*/ 0 h 725"/>
                      <a:gd name="T23" fmla="*/ 416 w 416"/>
                      <a:gd name="T24" fmla="*/ 725 h 7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6" h="725">
                        <a:moveTo>
                          <a:pt x="0" y="725"/>
                        </a:moveTo>
                        <a:lnTo>
                          <a:pt x="356" y="48"/>
                        </a:lnTo>
                        <a:lnTo>
                          <a:pt x="358" y="47"/>
                        </a:lnTo>
                        <a:lnTo>
                          <a:pt x="362" y="39"/>
                        </a:lnTo>
                        <a:lnTo>
                          <a:pt x="373" y="28"/>
                        </a:lnTo>
                        <a:lnTo>
                          <a:pt x="390" y="13"/>
                        </a:lnTo>
                        <a:lnTo>
                          <a:pt x="416" y="0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61" name="Freeform 150"/>
                  <p:cNvSpPr>
                    <a:spLocks/>
                  </p:cNvSpPr>
                  <p:nvPr/>
                </p:nvSpPr>
                <p:spPr bwMode="auto">
                  <a:xfrm>
                    <a:off x="550" y="3066"/>
                    <a:ext cx="210" cy="54"/>
                  </a:xfrm>
                  <a:custGeom>
                    <a:avLst/>
                    <a:gdLst>
                      <a:gd name="T0" fmla="*/ 210 w 210"/>
                      <a:gd name="T1" fmla="*/ 0 h 54"/>
                      <a:gd name="T2" fmla="*/ 56 w 210"/>
                      <a:gd name="T3" fmla="*/ 0 h 54"/>
                      <a:gd name="T4" fmla="*/ 0 w 210"/>
                      <a:gd name="T5" fmla="*/ 54 h 54"/>
                      <a:gd name="T6" fmla="*/ 172 w 210"/>
                      <a:gd name="T7" fmla="*/ 54 h 5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0"/>
                      <a:gd name="T13" fmla="*/ 0 h 54"/>
                      <a:gd name="T14" fmla="*/ 210 w 210"/>
                      <a:gd name="T15" fmla="*/ 54 h 5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0" h="54">
                        <a:moveTo>
                          <a:pt x="210" y="0"/>
                        </a:moveTo>
                        <a:lnTo>
                          <a:pt x="56" y="0"/>
                        </a:lnTo>
                        <a:lnTo>
                          <a:pt x="0" y="54"/>
                        </a:lnTo>
                        <a:lnTo>
                          <a:pt x="172" y="54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62" name="Freeform 151"/>
                  <p:cNvSpPr>
                    <a:spLocks/>
                  </p:cNvSpPr>
                  <p:nvPr/>
                </p:nvSpPr>
                <p:spPr bwMode="auto">
                  <a:xfrm>
                    <a:off x="782" y="3391"/>
                    <a:ext cx="196" cy="104"/>
                  </a:xfrm>
                  <a:custGeom>
                    <a:avLst/>
                    <a:gdLst>
                      <a:gd name="T0" fmla="*/ 144 w 196"/>
                      <a:gd name="T1" fmla="*/ 0 h 104"/>
                      <a:gd name="T2" fmla="*/ 0 w 196"/>
                      <a:gd name="T3" fmla="*/ 61 h 104"/>
                      <a:gd name="T4" fmla="*/ 46 w 196"/>
                      <a:gd name="T5" fmla="*/ 104 h 104"/>
                      <a:gd name="T6" fmla="*/ 196 w 196"/>
                      <a:gd name="T7" fmla="*/ 39 h 1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6"/>
                      <a:gd name="T13" fmla="*/ 0 h 104"/>
                      <a:gd name="T14" fmla="*/ 196 w 196"/>
                      <a:gd name="T15" fmla="*/ 104 h 1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6" h="104">
                        <a:moveTo>
                          <a:pt x="144" y="0"/>
                        </a:moveTo>
                        <a:lnTo>
                          <a:pt x="0" y="61"/>
                        </a:lnTo>
                        <a:lnTo>
                          <a:pt x="46" y="104"/>
                        </a:lnTo>
                        <a:lnTo>
                          <a:pt x="196" y="39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63" name="Freeform 152"/>
                  <p:cNvSpPr>
                    <a:spLocks/>
                  </p:cNvSpPr>
                  <p:nvPr/>
                </p:nvSpPr>
                <p:spPr bwMode="auto">
                  <a:xfrm>
                    <a:off x="1234" y="3695"/>
                    <a:ext cx="171" cy="169"/>
                  </a:xfrm>
                  <a:custGeom>
                    <a:avLst/>
                    <a:gdLst>
                      <a:gd name="T0" fmla="*/ 78 w 171"/>
                      <a:gd name="T1" fmla="*/ 0 h 169"/>
                      <a:gd name="T2" fmla="*/ 0 w 171"/>
                      <a:gd name="T3" fmla="*/ 141 h 169"/>
                      <a:gd name="T4" fmla="*/ 97 w 171"/>
                      <a:gd name="T5" fmla="*/ 169 h 169"/>
                      <a:gd name="T6" fmla="*/ 171 w 171"/>
                      <a:gd name="T7" fmla="*/ 20 h 16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1"/>
                      <a:gd name="T13" fmla="*/ 0 h 169"/>
                      <a:gd name="T14" fmla="*/ 171 w 171"/>
                      <a:gd name="T15" fmla="*/ 169 h 16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1" h="169">
                        <a:moveTo>
                          <a:pt x="78" y="0"/>
                        </a:moveTo>
                        <a:lnTo>
                          <a:pt x="0" y="141"/>
                        </a:lnTo>
                        <a:lnTo>
                          <a:pt x="97" y="169"/>
                        </a:lnTo>
                        <a:lnTo>
                          <a:pt x="171" y="20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64" name="Freeform 183"/>
                  <p:cNvSpPr>
                    <a:spLocks/>
                  </p:cNvSpPr>
                  <p:nvPr/>
                </p:nvSpPr>
                <p:spPr bwMode="auto">
                  <a:xfrm>
                    <a:off x="1507" y="3233"/>
                    <a:ext cx="41" cy="302"/>
                  </a:xfrm>
                  <a:custGeom>
                    <a:avLst/>
                    <a:gdLst>
                      <a:gd name="T0" fmla="*/ 41 w 41"/>
                      <a:gd name="T1" fmla="*/ 0 h 302"/>
                      <a:gd name="T2" fmla="*/ 41 w 41"/>
                      <a:gd name="T3" fmla="*/ 299 h 302"/>
                      <a:gd name="T4" fmla="*/ 18 w 41"/>
                      <a:gd name="T5" fmla="*/ 302 h 302"/>
                      <a:gd name="T6" fmla="*/ 4 w 41"/>
                      <a:gd name="T7" fmla="*/ 302 h 302"/>
                      <a:gd name="T8" fmla="*/ 0 w 41"/>
                      <a:gd name="T9" fmla="*/ 302 h 302"/>
                      <a:gd name="T10" fmla="*/ 0 w 41"/>
                      <a:gd name="T11" fmla="*/ 2 h 302"/>
                      <a:gd name="T12" fmla="*/ 41 w 41"/>
                      <a:gd name="T13" fmla="*/ 0 h 3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"/>
                      <a:gd name="T22" fmla="*/ 0 h 302"/>
                      <a:gd name="T23" fmla="*/ 41 w 41"/>
                      <a:gd name="T24" fmla="*/ 302 h 30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" h="302">
                        <a:moveTo>
                          <a:pt x="41" y="0"/>
                        </a:moveTo>
                        <a:lnTo>
                          <a:pt x="41" y="299"/>
                        </a:lnTo>
                        <a:lnTo>
                          <a:pt x="18" y="302"/>
                        </a:lnTo>
                        <a:lnTo>
                          <a:pt x="4" y="302"/>
                        </a:lnTo>
                        <a:lnTo>
                          <a:pt x="0" y="302"/>
                        </a:lnTo>
                        <a:lnTo>
                          <a:pt x="0" y="2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65" name="Freeform 184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66" name="Freeform 185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67" name="Freeform 186"/>
                  <p:cNvSpPr>
                    <a:spLocks/>
                  </p:cNvSpPr>
                  <p:nvPr/>
                </p:nvSpPr>
                <p:spPr bwMode="auto">
                  <a:xfrm>
                    <a:off x="836" y="2864"/>
                    <a:ext cx="343" cy="352"/>
                  </a:xfrm>
                  <a:custGeom>
                    <a:avLst/>
                    <a:gdLst>
                      <a:gd name="T0" fmla="*/ 153 w 343"/>
                      <a:gd name="T1" fmla="*/ 352 h 352"/>
                      <a:gd name="T2" fmla="*/ 116 w 343"/>
                      <a:gd name="T3" fmla="*/ 349 h 352"/>
                      <a:gd name="T4" fmla="*/ 87 w 343"/>
                      <a:gd name="T5" fmla="*/ 339 h 352"/>
                      <a:gd name="T6" fmla="*/ 61 w 343"/>
                      <a:gd name="T7" fmla="*/ 328 h 352"/>
                      <a:gd name="T8" fmla="*/ 42 w 343"/>
                      <a:gd name="T9" fmla="*/ 315 h 352"/>
                      <a:gd name="T10" fmla="*/ 27 w 343"/>
                      <a:gd name="T11" fmla="*/ 301 h 352"/>
                      <a:gd name="T12" fmla="*/ 16 w 343"/>
                      <a:gd name="T13" fmla="*/ 288 h 352"/>
                      <a:gd name="T14" fmla="*/ 9 w 343"/>
                      <a:gd name="T15" fmla="*/ 275 h 352"/>
                      <a:gd name="T16" fmla="*/ 3 w 343"/>
                      <a:gd name="T17" fmla="*/ 263 h 352"/>
                      <a:gd name="T18" fmla="*/ 1 w 343"/>
                      <a:gd name="T19" fmla="*/ 256 h 352"/>
                      <a:gd name="T20" fmla="*/ 0 w 343"/>
                      <a:gd name="T21" fmla="*/ 254 h 352"/>
                      <a:gd name="T22" fmla="*/ 0 w 343"/>
                      <a:gd name="T23" fmla="*/ 0 h 352"/>
                      <a:gd name="T24" fmla="*/ 343 w 343"/>
                      <a:gd name="T25" fmla="*/ 2 h 352"/>
                      <a:gd name="T26" fmla="*/ 343 w 343"/>
                      <a:gd name="T27" fmla="*/ 226 h 352"/>
                      <a:gd name="T28" fmla="*/ 335 w 343"/>
                      <a:gd name="T29" fmla="*/ 243 h 352"/>
                      <a:gd name="T30" fmla="*/ 328 w 343"/>
                      <a:gd name="T31" fmla="*/ 260 h 352"/>
                      <a:gd name="T32" fmla="*/ 320 w 343"/>
                      <a:gd name="T33" fmla="*/ 273 h 352"/>
                      <a:gd name="T34" fmla="*/ 315 w 343"/>
                      <a:gd name="T35" fmla="*/ 282 h 352"/>
                      <a:gd name="T36" fmla="*/ 313 w 343"/>
                      <a:gd name="T37" fmla="*/ 286 h 352"/>
                      <a:gd name="T38" fmla="*/ 296 w 343"/>
                      <a:gd name="T39" fmla="*/ 302 h 352"/>
                      <a:gd name="T40" fmla="*/ 272 w 343"/>
                      <a:gd name="T41" fmla="*/ 315 h 352"/>
                      <a:gd name="T42" fmla="*/ 246 w 343"/>
                      <a:gd name="T43" fmla="*/ 326 h 352"/>
                      <a:gd name="T44" fmla="*/ 220 w 343"/>
                      <a:gd name="T45" fmla="*/ 336 h 352"/>
                      <a:gd name="T46" fmla="*/ 194 w 343"/>
                      <a:gd name="T47" fmla="*/ 343 h 352"/>
                      <a:gd name="T48" fmla="*/ 174 w 343"/>
                      <a:gd name="T49" fmla="*/ 349 h 352"/>
                      <a:gd name="T50" fmla="*/ 159 w 343"/>
                      <a:gd name="T51" fmla="*/ 351 h 352"/>
                      <a:gd name="T52" fmla="*/ 153 w 343"/>
                      <a:gd name="T53" fmla="*/ 352 h 35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43"/>
                      <a:gd name="T82" fmla="*/ 0 h 352"/>
                      <a:gd name="T83" fmla="*/ 343 w 343"/>
                      <a:gd name="T84" fmla="*/ 352 h 35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43" h="352">
                        <a:moveTo>
                          <a:pt x="153" y="352"/>
                        </a:moveTo>
                        <a:lnTo>
                          <a:pt x="116" y="349"/>
                        </a:lnTo>
                        <a:lnTo>
                          <a:pt x="87" y="339"/>
                        </a:lnTo>
                        <a:lnTo>
                          <a:pt x="61" y="328"/>
                        </a:lnTo>
                        <a:lnTo>
                          <a:pt x="42" y="315"/>
                        </a:lnTo>
                        <a:lnTo>
                          <a:pt x="27" y="301"/>
                        </a:lnTo>
                        <a:lnTo>
                          <a:pt x="16" y="288"/>
                        </a:lnTo>
                        <a:lnTo>
                          <a:pt x="9" y="275"/>
                        </a:lnTo>
                        <a:lnTo>
                          <a:pt x="3" y="263"/>
                        </a:lnTo>
                        <a:lnTo>
                          <a:pt x="1" y="256"/>
                        </a:lnTo>
                        <a:lnTo>
                          <a:pt x="0" y="254"/>
                        </a:lnTo>
                        <a:lnTo>
                          <a:pt x="0" y="0"/>
                        </a:lnTo>
                        <a:lnTo>
                          <a:pt x="343" y="2"/>
                        </a:lnTo>
                        <a:lnTo>
                          <a:pt x="343" y="226"/>
                        </a:lnTo>
                        <a:lnTo>
                          <a:pt x="335" y="243"/>
                        </a:lnTo>
                        <a:lnTo>
                          <a:pt x="328" y="260"/>
                        </a:lnTo>
                        <a:lnTo>
                          <a:pt x="320" y="273"/>
                        </a:lnTo>
                        <a:lnTo>
                          <a:pt x="315" y="282"/>
                        </a:lnTo>
                        <a:lnTo>
                          <a:pt x="313" y="286"/>
                        </a:lnTo>
                        <a:lnTo>
                          <a:pt x="296" y="302"/>
                        </a:lnTo>
                        <a:lnTo>
                          <a:pt x="272" y="315"/>
                        </a:lnTo>
                        <a:lnTo>
                          <a:pt x="246" y="326"/>
                        </a:lnTo>
                        <a:lnTo>
                          <a:pt x="220" y="336"/>
                        </a:lnTo>
                        <a:lnTo>
                          <a:pt x="194" y="343"/>
                        </a:lnTo>
                        <a:lnTo>
                          <a:pt x="174" y="349"/>
                        </a:lnTo>
                        <a:lnTo>
                          <a:pt x="159" y="351"/>
                        </a:lnTo>
                        <a:lnTo>
                          <a:pt x="153" y="352"/>
                        </a:lnTo>
                        <a:close/>
                      </a:path>
                    </a:pathLst>
                  </a:custGeom>
                  <a:solidFill>
                    <a:srgbClr val="202020"/>
                  </a:solidFill>
                  <a:ln w="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68" name="Freeform 187"/>
                  <p:cNvSpPr>
                    <a:spLocks/>
                  </p:cNvSpPr>
                  <p:nvPr/>
                </p:nvSpPr>
                <p:spPr bwMode="auto">
                  <a:xfrm>
                    <a:off x="858" y="2866"/>
                    <a:ext cx="300" cy="349"/>
                  </a:xfrm>
                  <a:custGeom>
                    <a:avLst/>
                    <a:gdLst>
                      <a:gd name="T0" fmla="*/ 139 w 300"/>
                      <a:gd name="T1" fmla="*/ 349 h 349"/>
                      <a:gd name="T2" fmla="*/ 102 w 300"/>
                      <a:gd name="T3" fmla="*/ 345 h 349"/>
                      <a:gd name="T4" fmla="*/ 74 w 300"/>
                      <a:gd name="T5" fmla="*/ 337 h 349"/>
                      <a:gd name="T6" fmla="*/ 50 w 300"/>
                      <a:gd name="T7" fmla="*/ 326 h 349"/>
                      <a:gd name="T8" fmla="*/ 31 w 300"/>
                      <a:gd name="T9" fmla="*/ 313 h 349"/>
                      <a:gd name="T10" fmla="*/ 18 w 300"/>
                      <a:gd name="T11" fmla="*/ 299 h 349"/>
                      <a:gd name="T12" fmla="*/ 9 w 300"/>
                      <a:gd name="T13" fmla="*/ 286 h 349"/>
                      <a:gd name="T14" fmla="*/ 4 w 300"/>
                      <a:gd name="T15" fmla="*/ 276 h 349"/>
                      <a:gd name="T16" fmla="*/ 0 w 300"/>
                      <a:gd name="T17" fmla="*/ 269 h 349"/>
                      <a:gd name="T18" fmla="*/ 0 w 300"/>
                      <a:gd name="T19" fmla="*/ 265 h 349"/>
                      <a:gd name="T20" fmla="*/ 0 w 300"/>
                      <a:gd name="T21" fmla="*/ 0 h 349"/>
                      <a:gd name="T22" fmla="*/ 300 w 300"/>
                      <a:gd name="T23" fmla="*/ 0 h 349"/>
                      <a:gd name="T24" fmla="*/ 300 w 300"/>
                      <a:gd name="T25" fmla="*/ 213 h 349"/>
                      <a:gd name="T26" fmla="*/ 295 w 300"/>
                      <a:gd name="T27" fmla="*/ 228 h 349"/>
                      <a:gd name="T28" fmla="*/ 287 w 300"/>
                      <a:gd name="T29" fmla="*/ 245 h 349"/>
                      <a:gd name="T30" fmla="*/ 282 w 300"/>
                      <a:gd name="T31" fmla="*/ 258 h 349"/>
                      <a:gd name="T32" fmla="*/ 276 w 300"/>
                      <a:gd name="T33" fmla="*/ 267 h 349"/>
                      <a:gd name="T34" fmla="*/ 274 w 300"/>
                      <a:gd name="T35" fmla="*/ 271 h 349"/>
                      <a:gd name="T36" fmla="*/ 259 w 300"/>
                      <a:gd name="T37" fmla="*/ 286 h 349"/>
                      <a:gd name="T38" fmla="*/ 241 w 300"/>
                      <a:gd name="T39" fmla="*/ 299 h 349"/>
                      <a:gd name="T40" fmla="*/ 219 w 300"/>
                      <a:gd name="T41" fmla="*/ 312 h 349"/>
                      <a:gd name="T42" fmla="*/ 194 w 300"/>
                      <a:gd name="T43" fmla="*/ 324 h 349"/>
                      <a:gd name="T44" fmla="*/ 174 w 300"/>
                      <a:gd name="T45" fmla="*/ 334 h 349"/>
                      <a:gd name="T46" fmla="*/ 156 w 300"/>
                      <a:gd name="T47" fmla="*/ 341 h 349"/>
                      <a:gd name="T48" fmla="*/ 143 w 300"/>
                      <a:gd name="T49" fmla="*/ 347 h 349"/>
                      <a:gd name="T50" fmla="*/ 139 w 300"/>
                      <a:gd name="T51" fmla="*/ 349 h 3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0"/>
                      <a:gd name="T79" fmla="*/ 0 h 349"/>
                      <a:gd name="T80" fmla="*/ 300 w 300"/>
                      <a:gd name="T81" fmla="*/ 349 h 3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0" h="349">
                        <a:moveTo>
                          <a:pt x="139" y="349"/>
                        </a:moveTo>
                        <a:lnTo>
                          <a:pt x="102" y="345"/>
                        </a:lnTo>
                        <a:lnTo>
                          <a:pt x="74" y="337"/>
                        </a:lnTo>
                        <a:lnTo>
                          <a:pt x="50" y="326"/>
                        </a:lnTo>
                        <a:lnTo>
                          <a:pt x="31" y="313"/>
                        </a:lnTo>
                        <a:lnTo>
                          <a:pt x="18" y="299"/>
                        </a:lnTo>
                        <a:lnTo>
                          <a:pt x="9" y="286"/>
                        </a:lnTo>
                        <a:lnTo>
                          <a:pt x="4" y="276"/>
                        </a:lnTo>
                        <a:lnTo>
                          <a:pt x="0" y="269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300" y="0"/>
                        </a:lnTo>
                        <a:lnTo>
                          <a:pt x="300" y="213"/>
                        </a:lnTo>
                        <a:lnTo>
                          <a:pt x="295" y="228"/>
                        </a:lnTo>
                        <a:lnTo>
                          <a:pt x="287" y="245"/>
                        </a:lnTo>
                        <a:lnTo>
                          <a:pt x="282" y="258"/>
                        </a:lnTo>
                        <a:lnTo>
                          <a:pt x="276" y="267"/>
                        </a:lnTo>
                        <a:lnTo>
                          <a:pt x="274" y="271"/>
                        </a:lnTo>
                        <a:lnTo>
                          <a:pt x="259" y="286"/>
                        </a:lnTo>
                        <a:lnTo>
                          <a:pt x="241" y="299"/>
                        </a:lnTo>
                        <a:lnTo>
                          <a:pt x="219" y="312"/>
                        </a:lnTo>
                        <a:lnTo>
                          <a:pt x="194" y="324"/>
                        </a:lnTo>
                        <a:lnTo>
                          <a:pt x="174" y="334"/>
                        </a:lnTo>
                        <a:lnTo>
                          <a:pt x="156" y="341"/>
                        </a:lnTo>
                        <a:lnTo>
                          <a:pt x="143" y="347"/>
                        </a:lnTo>
                        <a:lnTo>
                          <a:pt x="139" y="349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69" name="Freeform 188"/>
                  <p:cNvSpPr>
                    <a:spLocks/>
                  </p:cNvSpPr>
                  <p:nvPr/>
                </p:nvSpPr>
                <p:spPr bwMode="auto">
                  <a:xfrm>
                    <a:off x="880" y="2866"/>
                    <a:ext cx="258" cy="347"/>
                  </a:xfrm>
                  <a:custGeom>
                    <a:avLst/>
                    <a:gdLst>
                      <a:gd name="T0" fmla="*/ 122 w 258"/>
                      <a:gd name="T1" fmla="*/ 347 h 347"/>
                      <a:gd name="T2" fmla="*/ 87 w 258"/>
                      <a:gd name="T3" fmla="*/ 343 h 347"/>
                      <a:gd name="T4" fmla="*/ 59 w 258"/>
                      <a:gd name="T5" fmla="*/ 336 h 347"/>
                      <a:gd name="T6" fmla="*/ 39 w 258"/>
                      <a:gd name="T7" fmla="*/ 324 h 347"/>
                      <a:gd name="T8" fmla="*/ 22 w 258"/>
                      <a:gd name="T9" fmla="*/ 313 h 347"/>
                      <a:gd name="T10" fmla="*/ 11 w 258"/>
                      <a:gd name="T11" fmla="*/ 300 h 347"/>
                      <a:gd name="T12" fmla="*/ 4 w 258"/>
                      <a:gd name="T13" fmla="*/ 289 h 347"/>
                      <a:gd name="T14" fmla="*/ 0 w 258"/>
                      <a:gd name="T15" fmla="*/ 282 h 347"/>
                      <a:gd name="T16" fmla="*/ 0 w 258"/>
                      <a:gd name="T17" fmla="*/ 280 h 347"/>
                      <a:gd name="T18" fmla="*/ 0 w 258"/>
                      <a:gd name="T19" fmla="*/ 0 h 347"/>
                      <a:gd name="T20" fmla="*/ 258 w 258"/>
                      <a:gd name="T21" fmla="*/ 0 h 347"/>
                      <a:gd name="T22" fmla="*/ 258 w 258"/>
                      <a:gd name="T23" fmla="*/ 204 h 347"/>
                      <a:gd name="T24" fmla="*/ 252 w 258"/>
                      <a:gd name="T25" fmla="*/ 217 h 347"/>
                      <a:gd name="T26" fmla="*/ 247 w 258"/>
                      <a:gd name="T27" fmla="*/ 232 h 347"/>
                      <a:gd name="T28" fmla="*/ 241 w 258"/>
                      <a:gd name="T29" fmla="*/ 243 h 347"/>
                      <a:gd name="T30" fmla="*/ 237 w 258"/>
                      <a:gd name="T31" fmla="*/ 252 h 347"/>
                      <a:gd name="T32" fmla="*/ 237 w 258"/>
                      <a:gd name="T33" fmla="*/ 256 h 347"/>
                      <a:gd name="T34" fmla="*/ 224 w 258"/>
                      <a:gd name="T35" fmla="*/ 271 h 347"/>
                      <a:gd name="T36" fmla="*/ 208 w 258"/>
                      <a:gd name="T37" fmla="*/ 284 h 347"/>
                      <a:gd name="T38" fmla="*/ 189 w 258"/>
                      <a:gd name="T39" fmla="*/ 300 h 347"/>
                      <a:gd name="T40" fmla="*/ 171 w 258"/>
                      <a:gd name="T41" fmla="*/ 315 h 347"/>
                      <a:gd name="T42" fmla="*/ 152 w 258"/>
                      <a:gd name="T43" fmla="*/ 328 h 347"/>
                      <a:gd name="T44" fmla="*/ 137 w 258"/>
                      <a:gd name="T45" fmla="*/ 337 h 347"/>
                      <a:gd name="T46" fmla="*/ 126 w 258"/>
                      <a:gd name="T47" fmla="*/ 345 h 347"/>
                      <a:gd name="T48" fmla="*/ 122 w 258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8"/>
                      <a:gd name="T76" fmla="*/ 0 h 347"/>
                      <a:gd name="T77" fmla="*/ 258 w 258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8" h="347">
                        <a:moveTo>
                          <a:pt x="122" y="347"/>
                        </a:moveTo>
                        <a:lnTo>
                          <a:pt x="87" y="343"/>
                        </a:lnTo>
                        <a:lnTo>
                          <a:pt x="59" y="336"/>
                        </a:lnTo>
                        <a:lnTo>
                          <a:pt x="39" y="324"/>
                        </a:lnTo>
                        <a:lnTo>
                          <a:pt x="22" y="313"/>
                        </a:lnTo>
                        <a:lnTo>
                          <a:pt x="11" y="300"/>
                        </a:lnTo>
                        <a:lnTo>
                          <a:pt x="4" y="289"/>
                        </a:lnTo>
                        <a:lnTo>
                          <a:pt x="0" y="282"/>
                        </a:lnTo>
                        <a:lnTo>
                          <a:pt x="0" y="280"/>
                        </a:lnTo>
                        <a:lnTo>
                          <a:pt x="0" y="0"/>
                        </a:lnTo>
                        <a:lnTo>
                          <a:pt x="258" y="0"/>
                        </a:lnTo>
                        <a:lnTo>
                          <a:pt x="258" y="204"/>
                        </a:lnTo>
                        <a:lnTo>
                          <a:pt x="252" y="217"/>
                        </a:lnTo>
                        <a:lnTo>
                          <a:pt x="247" y="232"/>
                        </a:lnTo>
                        <a:lnTo>
                          <a:pt x="241" y="243"/>
                        </a:lnTo>
                        <a:lnTo>
                          <a:pt x="237" y="252"/>
                        </a:lnTo>
                        <a:lnTo>
                          <a:pt x="237" y="256"/>
                        </a:lnTo>
                        <a:lnTo>
                          <a:pt x="224" y="271"/>
                        </a:lnTo>
                        <a:lnTo>
                          <a:pt x="208" y="284"/>
                        </a:lnTo>
                        <a:lnTo>
                          <a:pt x="189" y="300"/>
                        </a:lnTo>
                        <a:lnTo>
                          <a:pt x="171" y="315"/>
                        </a:lnTo>
                        <a:lnTo>
                          <a:pt x="152" y="328"/>
                        </a:lnTo>
                        <a:lnTo>
                          <a:pt x="137" y="337"/>
                        </a:lnTo>
                        <a:lnTo>
                          <a:pt x="126" y="345"/>
                        </a:lnTo>
                        <a:lnTo>
                          <a:pt x="122" y="347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70" name="Freeform 189"/>
                  <p:cNvSpPr>
                    <a:spLocks/>
                  </p:cNvSpPr>
                  <p:nvPr/>
                </p:nvSpPr>
                <p:spPr bwMode="auto">
                  <a:xfrm>
                    <a:off x="902" y="2866"/>
                    <a:ext cx="215" cy="347"/>
                  </a:xfrm>
                  <a:custGeom>
                    <a:avLst/>
                    <a:gdLst>
                      <a:gd name="T0" fmla="*/ 108 w 215"/>
                      <a:gd name="T1" fmla="*/ 347 h 347"/>
                      <a:gd name="T2" fmla="*/ 78 w 215"/>
                      <a:gd name="T3" fmla="*/ 343 h 347"/>
                      <a:gd name="T4" fmla="*/ 54 w 215"/>
                      <a:gd name="T5" fmla="*/ 337 h 347"/>
                      <a:gd name="T6" fmla="*/ 34 w 215"/>
                      <a:gd name="T7" fmla="*/ 328 h 347"/>
                      <a:gd name="T8" fmla="*/ 21 w 215"/>
                      <a:gd name="T9" fmla="*/ 319 h 347"/>
                      <a:gd name="T10" fmla="*/ 10 w 215"/>
                      <a:gd name="T11" fmla="*/ 310 h 347"/>
                      <a:gd name="T12" fmla="*/ 4 w 215"/>
                      <a:gd name="T13" fmla="*/ 300 h 347"/>
                      <a:gd name="T14" fmla="*/ 0 w 215"/>
                      <a:gd name="T15" fmla="*/ 295 h 347"/>
                      <a:gd name="T16" fmla="*/ 0 w 215"/>
                      <a:gd name="T17" fmla="*/ 293 h 347"/>
                      <a:gd name="T18" fmla="*/ 0 w 215"/>
                      <a:gd name="T19" fmla="*/ 0 h 347"/>
                      <a:gd name="T20" fmla="*/ 215 w 215"/>
                      <a:gd name="T21" fmla="*/ 0 h 347"/>
                      <a:gd name="T22" fmla="*/ 215 w 215"/>
                      <a:gd name="T23" fmla="*/ 193 h 347"/>
                      <a:gd name="T24" fmla="*/ 212 w 215"/>
                      <a:gd name="T25" fmla="*/ 206 h 347"/>
                      <a:gd name="T26" fmla="*/ 206 w 215"/>
                      <a:gd name="T27" fmla="*/ 217 h 347"/>
                      <a:gd name="T28" fmla="*/ 202 w 215"/>
                      <a:gd name="T29" fmla="*/ 230 h 347"/>
                      <a:gd name="T30" fmla="*/ 199 w 215"/>
                      <a:gd name="T31" fmla="*/ 239 h 347"/>
                      <a:gd name="T32" fmla="*/ 199 w 215"/>
                      <a:gd name="T33" fmla="*/ 243 h 347"/>
                      <a:gd name="T34" fmla="*/ 188 w 215"/>
                      <a:gd name="T35" fmla="*/ 254 h 347"/>
                      <a:gd name="T36" fmla="*/ 175 w 215"/>
                      <a:gd name="T37" fmla="*/ 271 h 347"/>
                      <a:gd name="T38" fmla="*/ 160 w 215"/>
                      <a:gd name="T39" fmla="*/ 287 h 347"/>
                      <a:gd name="T40" fmla="*/ 145 w 215"/>
                      <a:gd name="T41" fmla="*/ 304 h 347"/>
                      <a:gd name="T42" fmla="*/ 130 w 215"/>
                      <a:gd name="T43" fmla="*/ 321 h 347"/>
                      <a:gd name="T44" fmla="*/ 119 w 215"/>
                      <a:gd name="T45" fmla="*/ 334 h 347"/>
                      <a:gd name="T46" fmla="*/ 110 w 215"/>
                      <a:gd name="T47" fmla="*/ 343 h 347"/>
                      <a:gd name="T48" fmla="*/ 108 w 215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5"/>
                      <a:gd name="T76" fmla="*/ 0 h 347"/>
                      <a:gd name="T77" fmla="*/ 215 w 215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5" h="347">
                        <a:moveTo>
                          <a:pt x="108" y="347"/>
                        </a:moveTo>
                        <a:lnTo>
                          <a:pt x="78" y="343"/>
                        </a:lnTo>
                        <a:lnTo>
                          <a:pt x="54" y="337"/>
                        </a:lnTo>
                        <a:lnTo>
                          <a:pt x="34" y="328"/>
                        </a:lnTo>
                        <a:lnTo>
                          <a:pt x="21" y="319"/>
                        </a:lnTo>
                        <a:lnTo>
                          <a:pt x="10" y="310"/>
                        </a:lnTo>
                        <a:lnTo>
                          <a:pt x="4" y="300"/>
                        </a:lnTo>
                        <a:lnTo>
                          <a:pt x="0" y="295"/>
                        </a:lnTo>
                        <a:lnTo>
                          <a:pt x="0" y="293"/>
                        </a:lnTo>
                        <a:lnTo>
                          <a:pt x="0" y="0"/>
                        </a:lnTo>
                        <a:lnTo>
                          <a:pt x="215" y="0"/>
                        </a:lnTo>
                        <a:lnTo>
                          <a:pt x="215" y="193"/>
                        </a:lnTo>
                        <a:lnTo>
                          <a:pt x="212" y="206"/>
                        </a:lnTo>
                        <a:lnTo>
                          <a:pt x="206" y="217"/>
                        </a:lnTo>
                        <a:lnTo>
                          <a:pt x="202" y="230"/>
                        </a:lnTo>
                        <a:lnTo>
                          <a:pt x="199" y="239"/>
                        </a:lnTo>
                        <a:lnTo>
                          <a:pt x="199" y="243"/>
                        </a:lnTo>
                        <a:lnTo>
                          <a:pt x="188" y="254"/>
                        </a:lnTo>
                        <a:lnTo>
                          <a:pt x="175" y="271"/>
                        </a:lnTo>
                        <a:lnTo>
                          <a:pt x="160" y="287"/>
                        </a:lnTo>
                        <a:lnTo>
                          <a:pt x="145" y="304"/>
                        </a:lnTo>
                        <a:lnTo>
                          <a:pt x="130" y="321"/>
                        </a:lnTo>
                        <a:lnTo>
                          <a:pt x="119" y="334"/>
                        </a:lnTo>
                        <a:lnTo>
                          <a:pt x="110" y="343"/>
                        </a:lnTo>
                        <a:lnTo>
                          <a:pt x="108" y="347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71" name="Freeform 190"/>
                  <p:cNvSpPr>
                    <a:spLocks/>
                  </p:cNvSpPr>
                  <p:nvPr/>
                </p:nvSpPr>
                <p:spPr bwMode="auto">
                  <a:xfrm>
                    <a:off x="923" y="2866"/>
                    <a:ext cx="174" cy="345"/>
                  </a:xfrm>
                  <a:custGeom>
                    <a:avLst/>
                    <a:gdLst>
                      <a:gd name="T0" fmla="*/ 92 w 174"/>
                      <a:gd name="T1" fmla="*/ 345 h 345"/>
                      <a:gd name="T2" fmla="*/ 65 w 174"/>
                      <a:gd name="T3" fmla="*/ 343 h 345"/>
                      <a:gd name="T4" fmla="*/ 42 w 174"/>
                      <a:gd name="T5" fmla="*/ 337 h 345"/>
                      <a:gd name="T6" fmla="*/ 26 w 174"/>
                      <a:gd name="T7" fmla="*/ 330 h 345"/>
                      <a:gd name="T8" fmla="*/ 15 w 174"/>
                      <a:gd name="T9" fmla="*/ 323 h 345"/>
                      <a:gd name="T10" fmla="*/ 5 w 174"/>
                      <a:gd name="T11" fmla="*/ 313 h 345"/>
                      <a:gd name="T12" fmla="*/ 2 w 174"/>
                      <a:gd name="T13" fmla="*/ 308 h 345"/>
                      <a:gd name="T14" fmla="*/ 0 w 174"/>
                      <a:gd name="T15" fmla="*/ 306 h 345"/>
                      <a:gd name="T16" fmla="*/ 0 w 174"/>
                      <a:gd name="T17" fmla="*/ 2 h 345"/>
                      <a:gd name="T18" fmla="*/ 174 w 174"/>
                      <a:gd name="T19" fmla="*/ 0 h 345"/>
                      <a:gd name="T20" fmla="*/ 174 w 174"/>
                      <a:gd name="T21" fmla="*/ 184 h 345"/>
                      <a:gd name="T22" fmla="*/ 170 w 174"/>
                      <a:gd name="T23" fmla="*/ 193 h 345"/>
                      <a:gd name="T24" fmla="*/ 167 w 174"/>
                      <a:gd name="T25" fmla="*/ 204 h 345"/>
                      <a:gd name="T26" fmla="*/ 165 w 174"/>
                      <a:gd name="T27" fmla="*/ 217 h 345"/>
                      <a:gd name="T28" fmla="*/ 163 w 174"/>
                      <a:gd name="T29" fmla="*/ 226 h 345"/>
                      <a:gd name="T30" fmla="*/ 161 w 174"/>
                      <a:gd name="T31" fmla="*/ 228 h 345"/>
                      <a:gd name="T32" fmla="*/ 154 w 174"/>
                      <a:gd name="T33" fmla="*/ 239 h 345"/>
                      <a:gd name="T34" fmla="*/ 144 w 174"/>
                      <a:gd name="T35" fmla="*/ 256 h 345"/>
                      <a:gd name="T36" fmla="*/ 133 w 174"/>
                      <a:gd name="T37" fmla="*/ 274 h 345"/>
                      <a:gd name="T38" fmla="*/ 120 w 174"/>
                      <a:gd name="T39" fmla="*/ 295 h 345"/>
                      <a:gd name="T40" fmla="*/ 111 w 174"/>
                      <a:gd name="T41" fmla="*/ 313 h 345"/>
                      <a:gd name="T42" fmla="*/ 102 w 174"/>
                      <a:gd name="T43" fmla="*/ 330 h 345"/>
                      <a:gd name="T44" fmla="*/ 96 w 174"/>
                      <a:gd name="T45" fmla="*/ 341 h 345"/>
                      <a:gd name="T46" fmla="*/ 92 w 174"/>
                      <a:gd name="T47" fmla="*/ 345 h 345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74"/>
                      <a:gd name="T73" fmla="*/ 0 h 345"/>
                      <a:gd name="T74" fmla="*/ 174 w 174"/>
                      <a:gd name="T75" fmla="*/ 345 h 345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74" h="345">
                        <a:moveTo>
                          <a:pt x="92" y="345"/>
                        </a:moveTo>
                        <a:lnTo>
                          <a:pt x="65" y="343"/>
                        </a:lnTo>
                        <a:lnTo>
                          <a:pt x="42" y="337"/>
                        </a:lnTo>
                        <a:lnTo>
                          <a:pt x="26" y="330"/>
                        </a:lnTo>
                        <a:lnTo>
                          <a:pt x="15" y="323"/>
                        </a:lnTo>
                        <a:lnTo>
                          <a:pt x="5" y="313"/>
                        </a:lnTo>
                        <a:lnTo>
                          <a:pt x="2" y="308"/>
                        </a:lnTo>
                        <a:lnTo>
                          <a:pt x="0" y="306"/>
                        </a:lnTo>
                        <a:lnTo>
                          <a:pt x="0" y="2"/>
                        </a:lnTo>
                        <a:lnTo>
                          <a:pt x="174" y="0"/>
                        </a:lnTo>
                        <a:lnTo>
                          <a:pt x="174" y="184"/>
                        </a:lnTo>
                        <a:lnTo>
                          <a:pt x="170" y="193"/>
                        </a:lnTo>
                        <a:lnTo>
                          <a:pt x="167" y="204"/>
                        </a:lnTo>
                        <a:lnTo>
                          <a:pt x="165" y="217"/>
                        </a:lnTo>
                        <a:lnTo>
                          <a:pt x="163" y="226"/>
                        </a:lnTo>
                        <a:lnTo>
                          <a:pt x="161" y="228"/>
                        </a:lnTo>
                        <a:lnTo>
                          <a:pt x="154" y="239"/>
                        </a:lnTo>
                        <a:lnTo>
                          <a:pt x="144" y="256"/>
                        </a:lnTo>
                        <a:lnTo>
                          <a:pt x="133" y="274"/>
                        </a:lnTo>
                        <a:lnTo>
                          <a:pt x="120" y="295"/>
                        </a:lnTo>
                        <a:lnTo>
                          <a:pt x="111" y="313"/>
                        </a:lnTo>
                        <a:lnTo>
                          <a:pt x="102" y="330"/>
                        </a:lnTo>
                        <a:lnTo>
                          <a:pt x="96" y="341"/>
                        </a:lnTo>
                        <a:lnTo>
                          <a:pt x="92" y="345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72" name="Freeform 191"/>
                  <p:cNvSpPr>
                    <a:spLocks/>
                  </p:cNvSpPr>
                  <p:nvPr/>
                </p:nvSpPr>
                <p:spPr bwMode="auto">
                  <a:xfrm>
                    <a:off x="945" y="2866"/>
                    <a:ext cx="132" cy="343"/>
                  </a:xfrm>
                  <a:custGeom>
                    <a:avLst/>
                    <a:gdLst>
                      <a:gd name="T0" fmla="*/ 78 w 132"/>
                      <a:gd name="T1" fmla="*/ 343 h 343"/>
                      <a:gd name="T2" fmla="*/ 52 w 132"/>
                      <a:gd name="T3" fmla="*/ 343 h 343"/>
                      <a:gd name="T4" fmla="*/ 31 w 132"/>
                      <a:gd name="T5" fmla="*/ 339 h 343"/>
                      <a:gd name="T6" fmla="*/ 17 w 132"/>
                      <a:gd name="T7" fmla="*/ 332 h 343"/>
                      <a:gd name="T8" fmla="*/ 7 w 132"/>
                      <a:gd name="T9" fmla="*/ 326 h 343"/>
                      <a:gd name="T10" fmla="*/ 2 w 132"/>
                      <a:gd name="T11" fmla="*/ 321 h 343"/>
                      <a:gd name="T12" fmla="*/ 0 w 132"/>
                      <a:gd name="T13" fmla="*/ 319 h 343"/>
                      <a:gd name="T14" fmla="*/ 0 w 132"/>
                      <a:gd name="T15" fmla="*/ 2 h 343"/>
                      <a:gd name="T16" fmla="*/ 132 w 132"/>
                      <a:gd name="T17" fmla="*/ 0 h 343"/>
                      <a:gd name="T18" fmla="*/ 132 w 132"/>
                      <a:gd name="T19" fmla="*/ 174 h 343"/>
                      <a:gd name="T20" fmla="*/ 128 w 132"/>
                      <a:gd name="T21" fmla="*/ 184 h 343"/>
                      <a:gd name="T22" fmla="*/ 126 w 132"/>
                      <a:gd name="T23" fmla="*/ 198 h 343"/>
                      <a:gd name="T24" fmla="*/ 124 w 132"/>
                      <a:gd name="T25" fmla="*/ 210 h 343"/>
                      <a:gd name="T26" fmla="*/ 122 w 132"/>
                      <a:gd name="T27" fmla="*/ 215 h 343"/>
                      <a:gd name="T28" fmla="*/ 119 w 132"/>
                      <a:gd name="T29" fmla="*/ 224 h 343"/>
                      <a:gd name="T30" fmla="*/ 111 w 132"/>
                      <a:gd name="T31" fmla="*/ 241 h 343"/>
                      <a:gd name="T32" fmla="*/ 104 w 132"/>
                      <a:gd name="T33" fmla="*/ 261 h 343"/>
                      <a:gd name="T34" fmla="*/ 96 w 132"/>
                      <a:gd name="T35" fmla="*/ 284 h 343"/>
                      <a:gd name="T36" fmla="*/ 89 w 132"/>
                      <a:gd name="T37" fmla="*/ 306 h 343"/>
                      <a:gd name="T38" fmla="*/ 83 w 132"/>
                      <a:gd name="T39" fmla="*/ 324 h 343"/>
                      <a:gd name="T40" fmla="*/ 80 w 132"/>
                      <a:gd name="T41" fmla="*/ 337 h 343"/>
                      <a:gd name="T42" fmla="*/ 78 w 132"/>
                      <a:gd name="T43" fmla="*/ 343 h 3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2"/>
                      <a:gd name="T67" fmla="*/ 0 h 343"/>
                      <a:gd name="T68" fmla="*/ 132 w 132"/>
                      <a:gd name="T69" fmla="*/ 343 h 3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2" h="343">
                        <a:moveTo>
                          <a:pt x="78" y="343"/>
                        </a:moveTo>
                        <a:lnTo>
                          <a:pt x="52" y="343"/>
                        </a:lnTo>
                        <a:lnTo>
                          <a:pt x="31" y="339"/>
                        </a:lnTo>
                        <a:lnTo>
                          <a:pt x="17" y="332"/>
                        </a:lnTo>
                        <a:lnTo>
                          <a:pt x="7" y="326"/>
                        </a:lnTo>
                        <a:lnTo>
                          <a:pt x="2" y="321"/>
                        </a:lnTo>
                        <a:lnTo>
                          <a:pt x="0" y="319"/>
                        </a:lnTo>
                        <a:lnTo>
                          <a:pt x="0" y="2"/>
                        </a:lnTo>
                        <a:lnTo>
                          <a:pt x="132" y="0"/>
                        </a:lnTo>
                        <a:lnTo>
                          <a:pt x="132" y="174"/>
                        </a:lnTo>
                        <a:lnTo>
                          <a:pt x="128" y="184"/>
                        </a:lnTo>
                        <a:lnTo>
                          <a:pt x="126" y="198"/>
                        </a:lnTo>
                        <a:lnTo>
                          <a:pt x="124" y="210"/>
                        </a:lnTo>
                        <a:lnTo>
                          <a:pt x="122" y="215"/>
                        </a:lnTo>
                        <a:lnTo>
                          <a:pt x="119" y="224"/>
                        </a:lnTo>
                        <a:lnTo>
                          <a:pt x="111" y="241"/>
                        </a:lnTo>
                        <a:lnTo>
                          <a:pt x="104" y="261"/>
                        </a:lnTo>
                        <a:lnTo>
                          <a:pt x="96" y="284"/>
                        </a:lnTo>
                        <a:lnTo>
                          <a:pt x="89" y="306"/>
                        </a:lnTo>
                        <a:lnTo>
                          <a:pt x="83" y="324"/>
                        </a:lnTo>
                        <a:lnTo>
                          <a:pt x="80" y="337"/>
                        </a:lnTo>
                        <a:lnTo>
                          <a:pt x="78" y="34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73" name="Freeform 192"/>
                  <p:cNvSpPr>
                    <a:spLocks/>
                  </p:cNvSpPr>
                  <p:nvPr/>
                </p:nvSpPr>
                <p:spPr bwMode="auto">
                  <a:xfrm>
                    <a:off x="967" y="2866"/>
                    <a:ext cx="89" cy="343"/>
                  </a:xfrm>
                  <a:custGeom>
                    <a:avLst/>
                    <a:gdLst>
                      <a:gd name="T0" fmla="*/ 61 w 89"/>
                      <a:gd name="T1" fmla="*/ 341 h 343"/>
                      <a:gd name="T2" fmla="*/ 39 w 89"/>
                      <a:gd name="T3" fmla="*/ 343 h 343"/>
                      <a:gd name="T4" fmla="*/ 22 w 89"/>
                      <a:gd name="T5" fmla="*/ 341 h 343"/>
                      <a:gd name="T6" fmla="*/ 9 w 89"/>
                      <a:gd name="T7" fmla="*/ 337 h 343"/>
                      <a:gd name="T8" fmla="*/ 2 w 89"/>
                      <a:gd name="T9" fmla="*/ 334 h 343"/>
                      <a:gd name="T10" fmla="*/ 0 w 89"/>
                      <a:gd name="T11" fmla="*/ 334 h 343"/>
                      <a:gd name="T12" fmla="*/ 0 w 89"/>
                      <a:gd name="T13" fmla="*/ 2 h 343"/>
                      <a:gd name="T14" fmla="*/ 89 w 89"/>
                      <a:gd name="T15" fmla="*/ 0 h 343"/>
                      <a:gd name="T16" fmla="*/ 89 w 89"/>
                      <a:gd name="T17" fmla="*/ 163 h 343"/>
                      <a:gd name="T18" fmla="*/ 87 w 89"/>
                      <a:gd name="T19" fmla="*/ 171 h 343"/>
                      <a:gd name="T20" fmla="*/ 85 w 89"/>
                      <a:gd name="T21" fmla="*/ 184 h 343"/>
                      <a:gd name="T22" fmla="*/ 85 w 89"/>
                      <a:gd name="T23" fmla="*/ 197 h 343"/>
                      <a:gd name="T24" fmla="*/ 84 w 89"/>
                      <a:gd name="T25" fmla="*/ 202 h 343"/>
                      <a:gd name="T26" fmla="*/ 82 w 89"/>
                      <a:gd name="T27" fmla="*/ 210 h 343"/>
                      <a:gd name="T28" fmla="*/ 78 w 89"/>
                      <a:gd name="T29" fmla="*/ 226 h 343"/>
                      <a:gd name="T30" fmla="*/ 74 w 89"/>
                      <a:gd name="T31" fmla="*/ 248 h 343"/>
                      <a:gd name="T32" fmla="*/ 71 w 89"/>
                      <a:gd name="T33" fmla="*/ 274 h 343"/>
                      <a:gd name="T34" fmla="*/ 67 w 89"/>
                      <a:gd name="T35" fmla="*/ 299 h 343"/>
                      <a:gd name="T36" fmla="*/ 65 w 89"/>
                      <a:gd name="T37" fmla="*/ 321 h 343"/>
                      <a:gd name="T38" fmla="*/ 63 w 89"/>
                      <a:gd name="T39" fmla="*/ 336 h 343"/>
                      <a:gd name="T40" fmla="*/ 61 w 89"/>
                      <a:gd name="T41" fmla="*/ 341 h 34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89"/>
                      <a:gd name="T64" fmla="*/ 0 h 343"/>
                      <a:gd name="T65" fmla="*/ 89 w 89"/>
                      <a:gd name="T66" fmla="*/ 343 h 343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89" h="343">
                        <a:moveTo>
                          <a:pt x="61" y="341"/>
                        </a:moveTo>
                        <a:lnTo>
                          <a:pt x="39" y="343"/>
                        </a:lnTo>
                        <a:lnTo>
                          <a:pt x="22" y="341"/>
                        </a:lnTo>
                        <a:lnTo>
                          <a:pt x="9" y="337"/>
                        </a:lnTo>
                        <a:lnTo>
                          <a:pt x="2" y="334"/>
                        </a:lnTo>
                        <a:lnTo>
                          <a:pt x="0" y="334"/>
                        </a:lnTo>
                        <a:lnTo>
                          <a:pt x="0" y="2"/>
                        </a:lnTo>
                        <a:lnTo>
                          <a:pt x="89" y="0"/>
                        </a:lnTo>
                        <a:lnTo>
                          <a:pt x="89" y="163"/>
                        </a:lnTo>
                        <a:lnTo>
                          <a:pt x="87" y="171"/>
                        </a:lnTo>
                        <a:lnTo>
                          <a:pt x="85" y="184"/>
                        </a:lnTo>
                        <a:lnTo>
                          <a:pt x="85" y="197"/>
                        </a:lnTo>
                        <a:lnTo>
                          <a:pt x="84" y="202"/>
                        </a:lnTo>
                        <a:lnTo>
                          <a:pt x="82" y="210"/>
                        </a:lnTo>
                        <a:lnTo>
                          <a:pt x="78" y="226"/>
                        </a:lnTo>
                        <a:lnTo>
                          <a:pt x="74" y="248"/>
                        </a:lnTo>
                        <a:lnTo>
                          <a:pt x="71" y="274"/>
                        </a:lnTo>
                        <a:lnTo>
                          <a:pt x="67" y="299"/>
                        </a:lnTo>
                        <a:lnTo>
                          <a:pt x="65" y="321"/>
                        </a:lnTo>
                        <a:lnTo>
                          <a:pt x="63" y="336"/>
                        </a:lnTo>
                        <a:lnTo>
                          <a:pt x="61" y="341"/>
                        </a:lnTo>
                        <a:close/>
                      </a:path>
                    </a:pathLst>
                  </a:custGeom>
                  <a:solidFill>
                    <a:srgbClr val="DFDFDF"/>
                  </a:solidFill>
                  <a:ln w="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74" name="Freeform 193"/>
                  <p:cNvSpPr>
                    <a:spLocks/>
                  </p:cNvSpPr>
                  <p:nvPr/>
                </p:nvSpPr>
                <p:spPr bwMode="auto">
                  <a:xfrm>
                    <a:off x="989" y="2866"/>
                    <a:ext cx="47" cy="347"/>
                  </a:xfrm>
                  <a:custGeom>
                    <a:avLst/>
                    <a:gdLst>
                      <a:gd name="T0" fmla="*/ 47 w 47"/>
                      <a:gd name="T1" fmla="*/ 0 h 347"/>
                      <a:gd name="T2" fmla="*/ 47 w 47"/>
                      <a:gd name="T3" fmla="*/ 341 h 347"/>
                      <a:gd name="T4" fmla="*/ 23 w 47"/>
                      <a:gd name="T5" fmla="*/ 345 h 347"/>
                      <a:gd name="T6" fmla="*/ 6 w 47"/>
                      <a:gd name="T7" fmla="*/ 347 h 347"/>
                      <a:gd name="T8" fmla="*/ 0 w 47"/>
                      <a:gd name="T9" fmla="*/ 347 h 347"/>
                      <a:gd name="T10" fmla="*/ 0 w 47"/>
                      <a:gd name="T11" fmla="*/ 4 h 347"/>
                      <a:gd name="T12" fmla="*/ 47 w 47"/>
                      <a:gd name="T13" fmla="*/ 0 h 34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7"/>
                      <a:gd name="T22" fmla="*/ 0 h 347"/>
                      <a:gd name="T23" fmla="*/ 47 w 47"/>
                      <a:gd name="T24" fmla="*/ 347 h 34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7" h="347">
                        <a:moveTo>
                          <a:pt x="47" y="0"/>
                        </a:moveTo>
                        <a:lnTo>
                          <a:pt x="47" y="341"/>
                        </a:lnTo>
                        <a:lnTo>
                          <a:pt x="23" y="345"/>
                        </a:lnTo>
                        <a:lnTo>
                          <a:pt x="6" y="347"/>
                        </a:lnTo>
                        <a:lnTo>
                          <a:pt x="0" y="347"/>
                        </a:lnTo>
                        <a:lnTo>
                          <a:pt x="0" y="4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75" name="Freeform 194"/>
                  <p:cNvSpPr>
                    <a:spLocks noEditPoints="1"/>
                  </p:cNvSpPr>
                  <p:nvPr/>
                </p:nvSpPr>
                <p:spPr bwMode="auto">
                  <a:xfrm>
                    <a:off x="826" y="2998"/>
                    <a:ext cx="102" cy="107"/>
                  </a:xfrm>
                  <a:custGeom>
                    <a:avLst/>
                    <a:gdLst>
                      <a:gd name="T0" fmla="*/ 52 w 102"/>
                      <a:gd name="T1" fmla="*/ 24 h 107"/>
                      <a:gd name="T2" fmla="*/ 65 w 102"/>
                      <a:gd name="T3" fmla="*/ 66 h 107"/>
                      <a:gd name="T4" fmla="*/ 37 w 102"/>
                      <a:gd name="T5" fmla="*/ 66 h 107"/>
                      <a:gd name="T6" fmla="*/ 52 w 102"/>
                      <a:gd name="T7" fmla="*/ 24 h 107"/>
                      <a:gd name="T8" fmla="*/ 0 w 102"/>
                      <a:gd name="T9" fmla="*/ 107 h 107"/>
                      <a:gd name="T10" fmla="*/ 24 w 102"/>
                      <a:gd name="T11" fmla="*/ 107 h 107"/>
                      <a:gd name="T12" fmla="*/ 32 w 102"/>
                      <a:gd name="T13" fmla="*/ 85 h 107"/>
                      <a:gd name="T14" fmla="*/ 71 w 102"/>
                      <a:gd name="T15" fmla="*/ 85 h 107"/>
                      <a:gd name="T16" fmla="*/ 78 w 102"/>
                      <a:gd name="T17" fmla="*/ 107 h 107"/>
                      <a:gd name="T18" fmla="*/ 102 w 102"/>
                      <a:gd name="T19" fmla="*/ 107 h 107"/>
                      <a:gd name="T20" fmla="*/ 65 w 102"/>
                      <a:gd name="T21" fmla="*/ 0 h 107"/>
                      <a:gd name="T22" fmla="*/ 39 w 102"/>
                      <a:gd name="T23" fmla="*/ 0 h 107"/>
                      <a:gd name="T24" fmla="*/ 0 w 102"/>
                      <a:gd name="T25" fmla="*/ 107 h 10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2"/>
                      <a:gd name="T40" fmla="*/ 0 h 107"/>
                      <a:gd name="T41" fmla="*/ 102 w 102"/>
                      <a:gd name="T42" fmla="*/ 107 h 10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2" h="107">
                        <a:moveTo>
                          <a:pt x="52" y="24"/>
                        </a:moveTo>
                        <a:lnTo>
                          <a:pt x="65" y="66"/>
                        </a:lnTo>
                        <a:lnTo>
                          <a:pt x="37" y="66"/>
                        </a:lnTo>
                        <a:lnTo>
                          <a:pt x="52" y="24"/>
                        </a:lnTo>
                        <a:close/>
                        <a:moveTo>
                          <a:pt x="0" y="107"/>
                        </a:moveTo>
                        <a:lnTo>
                          <a:pt x="24" y="107"/>
                        </a:lnTo>
                        <a:lnTo>
                          <a:pt x="32" y="85"/>
                        </a:lnTo>
                        <a:lnTo>
                          <a:pt x="71" y="85"/>
                        </a:lnTo>
                        <a:lnTo>
                          <a:pt x="78" y="107"/>
                        </a:lnTo>
                        <a:lnTo>
                          <a:pt x="102" y="107"/>
                        </a:lnTo>
                        <a:lnTo>
                          <a:pt x="65" y="0"/>
                        </a:lnTo>
                        <a:lnTo>
                          <a:pt x="39" y="0"/>
                        </a:lnTo>
                        <a:lnTo>
                          <a:pt x="0" y="1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76" name="Freeform 195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77" name="Freeform 196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78" name="Freeform 197"/>
                  <p:cNvSpPr>
                    <a:spLocks/>
                  </p:cNvSpPr>
                  <p:nvPr/>
                </p:nvSpPr>
                <p:spPr bwMode="auto">
                  <a:xfrm>
                    <a:off x="849" y="2742"/>
                    <a:ext cx="313" cy="191"/>
                  </a:xfrm>
                  <a:custGeom>
                    <a:avLst/>
                    <a:gdLst>
                      <a:gd name="T0" fmla="*/ 157 w 313"/>
                      <a:gd name="T1" fmla="*/ 191 h 191"/>
                      <a:gd name="T2" fmla="*/ 198 w 313"/>
                      <a:gd name="T3" fmla="*/ 187 h 191"/>
                      <a:gd name="T4" fmla="*/ 235 w 313"/>
                      <a:gd name="T5" fmla="*/ 180 h 191"/>
                      <a:gd name="T6" fmla="*/ 268 w 313"/>
                      <a:gd name="T7" fmla="*/ 167 h 191"/>
                      <a:gd name="T8" fmla="*/ 293 w 313"/>
                      <a:gd name="T9" fmla="*/ 150 h 191"/>
                      <a:gd name="T10" fmla="*/ 307 w 313"/>
                      <a:gd name="T11" fmla="*/ 130 h 191"/>
                      <a:gd name="T12" fmla="*/ 313 w 313"/>
                      <a:gd name="T13" fmla="*/ 107 h 191"/>
                      <a:gd name="T14" fmla="*/ 307 w 313"/>
                      <a:gd name="T15" fmla="*/ 85 h 191"/>
                      <a:gd name="T16" fmla="*/ 293 w 313"/>
                      <a:gd name="T17" fmla="*/ 59 h 191"/>
                      <a:gd name="T18" fmla="*/ 268 w 313"/>
                      <a:gd name="T19" fmla="*/ 37 h 191"/>
                      <a:gd name="T20" fmla="*/ 235 w 313"/>
                      <a:gd name="T21" fmla="*/ 18 h 191"/>
                      <a:gd name="T22" fmla="*/ 198 w 313"/>
                      <a:gd name="T23" fmla="*/ 5 h 191"/>
                      <a:gd name="T24" fmla="*/ 157 w 313"/>
                      <a:gd name="T25" fmla="*/ 0 h 191"/>
                      <a:gd name="T26" fmla="*/ 114 w 313"/>
                      <a:gd name="T27" fmla="*/ 5 h 191"/>
                      <a:gd name="T28" fmla="*/ 77 w 313"/>
                      <a:gd name="T29" fmla="*/ 18 h 191"/>
                      <a:gd name="T30" fmla="*/ 46 w 313"/>
                      <a:gd name="T31" fmla="*/ 37 h 191"/>
                      <a:gd name="T32" fmla="*/ 22 w 313"/>
                      <a:gd name="T33" fmla="*/ 59 h 191"/>
                      <a:gd name="T34" fmla="*/ 5 w 313"/>
                      <a:gd name="T35" fmla="*/ 85 h 191"/>
                      <a:gd name="T36" fmla="*/ 0 w 313"/>
                      <a:gd name="T37" fmla="*/ 107 h 191"/>
                      <a:gd name="T38" fmla="*/ 5 w 313"/>
                      <a:gd name="T39" fmla="*/ 130 h 191"/>
                      <a:gd name="T40" fmla="*/ 22 w 313"/>
                      <a:gd name="T41" fmla="*/ 150 h 191"/>
                      <a:gd name="T42" fmla="*/ 46 w 313"/>
                      <a:gd name="T43" fmla="*/ 167 h 191"/>
                      <a:gd name="T44" fmla="*/ 77 w 313"/>
                      <a:gd name="T45" fmla="*/ 180 h 191"/>
                      <a:gd name="T46" fmla="*/ 114 w 313"/>
                      <a:gd name="T47" fmla="*/ 187 h 191"/>
                      <a:gd name="T48" fmla="*/ 157 w 313"/>
                      <a:gd name="T49" fmla="*/ 191 h 19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13"/>
                      <a:gd name="T76" fmla="*/ 0 h 191"/>
                      <a:gd name="T77" fmla="*/ 313 w 313"/>
                      <a:gd name="T78" fmla="*/ 191 h 19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13" h="191">
                        <a:moveTo>
                          <a:pt x="157" y="191"/>
                        </a:moveTo>
                        <a:lnTo>
                          <a:pt x="198" y="187"/>
                        </a:lnTo>
                        <a:lnTo>
                          <a:pt x="235" y="180"/>
                        </a:lnTo>
                        <a:lnTo>
                          <a:pt x="268" y="167"/>
                        </a:lnTo>
                        <a:lnTo>
                          <a:pt x="293" y="150"/>
                        </a:lnTo>
                        <a:lnTo>
                          <a:pt x="307" y="130"/>
                        </a:lnTo>
                        <a:lnTo>
                          <a:pt x="313" y="107"/>
                        </a:lnTo>
                        <a:lnTo>
                          <a:pt x="307" y="85"/>
                        </a:lnTo>
                        <a:lnTo>
                          <a:pt x="293" y="59"/>
                        </a:lnTo>
                        <a:lnTo>
                          <a:pt x="268" y="37"/>
                        </a:lnTo>
                        <a:lnTo>
                          <a:pt x="235" y="18"/>
                        </a:lnTo>
                        <a:lnTo>
                          <a:pt x="198" y="5"/>
                        </a:lnTo>
                        <a:lnTo>
                          <a:pt x="157" y="0"/>
                        </a:lnTo>
                        <a:lnTo>
                          <a:pt x="114" y="5"/>
                        </a:lnTo>
                        <a:lnTo>
                          <a:pt x="77" y="18"/>
                        </a:lnTo>
                        <a:lnTo>
                          <a:pt x="46" y="37"/>
                        </a:lnTo>
                        <a:lnTo>
                          <a:pt x="22" y="59"/>
                        </a:lnTo>
                        <a:lnTo>
                          <a:pt x="5" y="85"/>
                        </a:lnTo>
                        <a:lnTo>
                          <a:pt x="0" y="107"/>
                        </a:lnTo>
                        <a:lnTo>
                          <a:pt x="5" y="130"/>
                        </a:lnTo>
                        <a:lnTo>
                          <a:pt x="22" y="150"/>
                        </a:lnTo>
                        <a:lnTo>
                          <a:pt x="46" y="167"/>
                        </a:lnTo>
                        <a:lnTo>
                          <a:pt x="77" y="180"/>
                        </a:lnTo>
                        <a:lnTo>
                          <a:pt x="114" y="187"/>
                        </a:lnTo>
                        <a:lnTo>
                          <a:pt x="157" y="191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79" name="Freeform 198"/>
                  <p:cNvSpPr>
                    <a:spLocks/>
                  </p:cNvSpPr>
                  <p:nvPr/>
                </p:nvSpPr>
                <p:spPr bwMode="auto">
                  <a:xfrm>
                    <a:off x="863" y="2744"/>
                    <a:ext cx="284" cy="170"/>
                  </a:xfrm>
                  <a:custGeom>
                    <a:avLst/>
                    <a:gdLst>
                      <a:gd name="T0" fmla="*/ 143 w 284"/>
                      <a:gd name="T1" fmla="*/ 170 h 170"/>
                      <a:gd name="T2" fmla="*/ 180 w 284"/>
                      <a:gd name="T3" fmla="*/ 168 h 170"/>
                      <a:gd name="T4" fmla="*/ 214 w 284"/>
                      <a:gd name="T5" fmla="*/ 161 h 170"/>
                      <a:gd name="T6" fmla="*/ 243 w 284"/>
                      <a:gd name="T7" fmla="*/ 150 h 170"/>
                      <a:gd name="T8" fmla="*/ 266 w 284"/>
                      <a:gd name="T9" fmla="*/ 135 h 170"/>
                      <a:gd name="T10" fmla="*/ 280 w 284"/>
                      <a:gd name="T11" fmla="*/ 116 h 170"/>
                      <a:gd name="T12" fmla="*/ 284 w 284"/>
                      <a:gd name="T13" fmla="*/ 96 h 170"/>
                      <a:gd name="T14" fmla="*/ 280 w 284"/>
                      <a:gd name="T15" fmla="*/ 76 h 170"/>
                      <a:gd name="T16" fmla="*/ 266 w 284"/>
                      <a:gd name="T17" fmla="*/ 53 h 170"/>
                      <a:gd name="T18" fmla="*/ 243 w 284"/>
                      <a:gd name="T19" fmla="*/ 33 h 170"/>
                      <a:gd name="T20" fmla="*/ 214 w 284"/>
                      <a:gd name="T21" fmla="*/ 16 h 170"/>
                      <a:gd name="T22" fmla="*/ 180 w 284"/>
                      <a:gd name="T23" fmla="*/ 3 h 170"/>
                      <a:gd name="T24" fmla="*/ 143 w 284"/>
                      <a:gd name="T25" fmla="*/ 0 h 170"/>
                      <a:gd name="T26" fmla="*/ 106 w 284"/>
                      <a:gd name="T27" fmla="*/ 3 h 170"/>
                      <a:gd name="T28" fmla="*/ 71 w 284"/>
                      <a:gd name="T29" fmla="*/ 16 h 170"/>
                      <a:gd name="T30" fmla="*/ 43 w 284"/>
                      <a:gd name="T31" fmla="*/ 33 h 170"/>
                      <a:gd name="T32" fmla="*/ 21 w 284"/>
                      <a:gd name="T33" fmla="*/ 53 h 170"/>
                      <a:gd name="T34" fmla="*/ 6 w 284"/>
                      <a:gd name="T35" fmla="*/ 76 h 170"/>
                      <a:gd name="T36" fmla="*/ 0 w 284"/>
                      <a:gd name="T37" fmla="*/ 96 h 170"/>
                      <a:gd name="T38" fmla="*/ 6 w 284"/>
                      <a:gd name="T39" fmla="*/ 116 h 170"/>
                      <a:gd name="T40" fmla="*/ 21 w 284"/>
                      <a:gd name="T41" fmla="*/ 135 h 170"/>
                      <a:gd name="T42" fmla="*/ 43 w 284"/>
                      <a:gd name="T43" fmla="*/ 150 h 170"/>
                      <a:gd name="T44" fmla="*/ 71 w 284"/>
                      <a:gd name="T45" fmla="*/ 161 h 170"/>
                      <a:gd name="T46" fmla="*/ 106 w 284"/>
                      <a:gd name="T47" fmla="*/ 168 h 170"/>
                      <a:gd name="T48" fmla="*/ 143 w 284"/>
                      <a:gd name="T49" fmla="*/ 170 h 17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84"/>
                      <a:gd name="T76" fmla="*/ 0 h 170"/>
                      <a:gd name="T77" fmla="*/ 284 w 284"/>
                      <a:gd name="T78" fmla="*/ 170 h 17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84" h="170">
                        <a:moveTo>
                          <a:pt x="143" y="170"/>
                        </a:moveTo>
                        <a:lnTo>
                          <a:pt x="180" y="168"/>
                        </a:lnTo>
                        <a:lnTo>
                          <a:pt x="214" y="161"/>
                        </a:lnTo>
                        <a:lnTo>
                          <a:pt x="243" y="150"/>
                        </a:lnTo>
                        <a:lnTo>
                          <a:pt x="266" y="135"/>
                        </a:lnTo>
                        <a:lnTo>
                          <a:pt x="280" y="116"/>
                        </a:lnTo>
                        <a:lnTo>
                          <a:pt x="284" y="96"/>
                        </a:lnTo>
                        <a:lnTo>
                          <a:pt x="280" y="76"/>
                        </a:lnTo>
                        <a:lnTo>
                          <a:pt x="266" y="53"/>
                        </a:lnTo>
                        <a:lnTo>
                          <a:pt x="243" y="33"/>
                        </a:lnTo>
                        <a:lnTo>
                          <a:pt x="214" y="16"/>
                        </a:lnTo>
                        <a:lnTo>
                          <a:pt x="180" y="3"/>
                        </a:lnTo>
                        <a:lnTo>
                          <a:pt x="143" y="0"/>
                        </a:lnTo>
                        <a:lnTo>
                          <a:pt x="106" y="3"/>
                        </a:lnTo>
                        <a:lnTo>
                          <a:pt x="71" y="16"/>
                        </a:lnTo>
                        <a:lnTo>
                          <a:pt x="43" y="33"/>
                        </a:lnTo>
                        <a:lnTo>
                          <a:pt x="21" y="53"/>
                        </a:lnTo>
                        <a:lnTo>
                          <a:pt x="6" y="76"/>
                        </a:lnTo>
                        <a:lnTo>
                          <a:pt x="0" y="96"/>
                        </a:lnTo>
                        <a:lnTo>
                          <a:pt x="6" y="116"/>
                        </a:lnTo>
                        <a:lnTo>
                          <a:pt x="21" y="135"/>
                        </a:lnTo>
                        <a:lnTo>
                          <a:pt x="43" y="150"/>
                        </a:lnTo>
                        <a:lnTo>
                          <a:pt x="71" y="161"/>
                        </a:lnTo>
                        <a:lnTo>
                          <a:pt x="106" y="168"/>
                        </a:lnTo>
                        <a:lnTo>
                          <a:pt x="143" y="17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0" name="Freeform 199"/>
                  <p:cNvSpPr>
                    <a:spLocks/>
                  </p:cNvSpPr>
                  <p:nvPr/>
                </p:nvSpPr>
                <p:spPr bwMode="auto">
                  <a:xfrm>
                    <a:off x="880" y="2745"/>
                    <a:ext cx="252" cy="153"/>
                  </a:xfrm>
                  <a:custGeom>
                    <a:avLst/>
                    <a:gdLst>
                      <a:gd name="T0" fmla="*/ 126 w 252"/>
                      <a:gd name="T1" fmla="*/ 153 h 153"/>
                      <a:gd name="T2" fmla="*/ 160 w 252"/>
                      <a:gd name="T3" fmla="*/ 151 h 153"/>
                      <a:gd name="T4" fmla="*/ 189 w 252"/>
                      <a:gd name="T5" fmla="*/ 143 h 153"/>
                      <a:gd name="T6" fmla="*/ 215 w 252"/>
                      <a:gd name="T7" fmla="*/ 134 h 153"/>
                      <a:gd name="T8" fmla="*/ 236 w 252"/>
                      <a:gd name="T9" fmla="*/ 119 h 153"/>
                      <a:gd name="T10" fmla="*/ 249 w 252"/>
                      <a:gd name="T11" fmla="*/ 104 h 153"/>
                      <a:gd name="T12" fmla="*/ 252 w 252"/>
                      <a:gd name="T13" fmla="*/ 86 h 153"/>
                      <a:gd name="T14" fmla="*/ 249 w 252"/>
                      <a:gd name="T15" fmla="*/ 67 h 153"/>
                      <a:gd name="T16" fmla="*/ 236 w 252"/>
                      <a:gd name="T17" fmla="*/ 49 h 153"/>
                      <a:gd name="T18" fmla="*/ 215 w 252"/>
                      <a:gd name="T19" fmla="*/ 30 h 153"/>
                      <a:gd name="T20" fmla="*/ 189 w 252"/>
                      <a:gd name="T21" fmla="*/ 13 h 153"/>
                      <a:gd name="T22" fmla="*/ 160 w 252"/>
                      <a:gd name="T23" fmla="*/ 4 h 153"/>
                      <a:gd name="T24" fmla="*/ 126 w 252"/>
                      <a:gd name="T25" fmla="*/ 0 h 153"/>
                      <a:gd name="T26" fmla="*/ 93 w 252"/>
                      <a:gd name="T27" fmla="*/ 4 h 153"/>
                      <a:gd name="T28" fmla="*/ 63 w 252"/>
                      <a:gd name="T29" fmla="*/ 13 h 153"/>
                      <a:gd name="T30" fmla="*/ 37 w 252"/>
                      <a:gd name="T31" fmla="*/ 30 h 153"/>
                      <a:gd name="T32" fmla="*/ 17 w 252"/>
                      <a:gd name="T33" fmla="*/ 49 h 153"/>
                      <a:gd name="T34" fmla="*/ 4 w 252"/>
                      <a:gd name="T35" fmla="*/ 67 h 153"/>
                      <a:gd name="T36" fmla="*/ 0 w 252"/>
                      <a:gd name="T37" fmla="*/ 86 h 153"/>
                      <a:gd name="T38" fmla="*/ 4 w 252"/>
                      <a:gd name="T39" fmla="*/ 104 h 153"/>
                      <a:gd name="T40" fmla="*/ 17 w 252"/>
                      <a:gd name="T41" fmla="*/ 119 h 153"/>
                      <a:gd name="T42" fmla="*/ 37 w 252"/>
                      <a:gd name="T43" fmla="*/ 134 h 153"/>
                      <a:gd name="T44" fmla="*/ 63 w 252"/>
                      <a:gd name="T45" fmla="*/ 143 h 153"/>
                      <a:gd name="T46" fmla="*/ 93 w 252"/>
                      <a:gd name="T47" fmla="*/ 151 h 153"/>
                      <a:gd name="T48" fmla="*/ 126 w 252"/>
                      <a:gd name="T49" fmla="*/ 153 h 15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2"/>
                      <a:gd name="T76" fmla="*/ 0 h 153"/>
                      <a:gd name="T77" fmla="*/ 252 w 252"/>
                      <a:gd name="T78" fmla="*/ 153 h 15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2" h="153">
                        <a:moveTo>
                          <a:pt x="126" y="153"/>
                        </a:moveTo>
                        <a:lnTo>
                          <a:pt x="160" y="151"/>
                        </a:lnTo>
                        <a:lnTo>
                          <a:pt x="189" y="143"/>
                        </a:lnTo>
                        <a:lnTo>
                          <a:pt x="215" y="134"/>
                        </a:lnTo>
                        <a:lnTo>
                          <a:pt x="236" y="119"/>
                        </a:lnTo>
                        <a:lnTo>
                          <a:pt x="249" y="104"/>
                        </a:lnTo>
                        <a:lnTo>
                          <a:pt x="252" y="86"/>
                        </a:lnTo>
                        <a:lnTo>
                          <a:pt x="249" y="67"/>
                        </a:lnTo>
                        <a:lnTo>
                          <a:pt x="236" y="49"/>
                        </a:lnTo>
                        <a:lnTo>
                          <a:pt x="215" y="30"/>
                        </a:lnTo>
                        <a:lnTo>
                          <a:pt x="189" y="13"/>
                        </a:lnTo>
                        <a:lnTo>
                          <a:pt x="160" y="4"/>
                        </a:lnTo>
                        <a:lnTo>
                          <a:pt x="126" y="0"/>
                        </a:lnTo>
                        <a:lnTo>
                          <a:pt x="93" y="4"/>
                        </a:lnTo>
                        <a:lnTo>
                          <a:pt x="63" y="13"/>
                        </a:lnTo>
                        <a:lnTo>
                          <a:pt x="37" y="30"/>
                        </a:lnTo>
                        <a:lnTo>
                          <a:pt x="17" y="49"/>
                        </a:lnTo>
                        <a:lnTo>
                          <a:pt x="4" y="67"/>
                        </a:lnTo>
                        <a:lnTo>
                          <a:pt x="0" y="86"/>
                        </a:lnTo>
                        <a:lnTo>
                          <a:pt x="4" y="104"/>
                        </a:lnTo>
                        <a:lnTo>
                          <a:pt x="17" y="119"/>
                        </a:lnTo>
                        <a:lnTo>
                          <a:pt x="37" y="134"/>
                        </a:lnTo>
                        <a:lnTo>
                          <a:pt x="63" y="143"/>
                        </a:lnTo>
                        <a:lnTo>
                          <a:pt x="93" y="151"/>
                        </a:lnTo>
                        <a:lnTo>
                          <a:pt x="126" y="153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1" name="Freeform 200"/>
                  <p:cNvSpPr>
                    <a:spLocks/>
                  </p:cNvSpPr>
                  <p:nvPr/>
                </p:nvSpPr>
                <p:spPr bwMode="auto">
                  <a:xfrm>
                    <a:off x="895" y="2745"/>
                    <a:ext cx="222" cy="136"/>
                  </a:xfrm>
                  <a:custGeom>
                    <a:avLst/>
                    <a:gdLst>
                      <a:gd name="T0" fmla="*/ 111 w 222"/>
                      <a:gd name="T1" fmla="*/ 136 h 136"/>
                      <a:gd name="T2" fmla="*/ 146 w 222"/>
                      <a:gd name="T3" fmla="*/ 132 h 136"/>
                      <a:gd name="T4" fmla="*/ 176 w 222"/>
                      <a:gd name="T5" fmla="*/ 125 h 136"/>
                      <a:gd name="T6" fmla="*/ 200 w 222"/>
                      <a:gd name="T7" fmla="*/ 112 h 136"/>
                      <a:gd name="T8" fmla="*/ 217 w 222"/>
                      <a:gd name="T9" fmla="*/ 95 h 136"/>
                      <a:gd name="T10" fmla="*/ 222 w 222"/>
                      <a:gd name="T11" fmla="*/ 78 h 136"/>
                      <a:gd name="T12" fmla="*/ 219 w 222"/>
                      <a:gd name="T13" fmla="*/ 62 h 136"/>
                      <a:gd name="T14" fmla="*/ 208 w 222"/>
                      <a:gd name="T15" fmla="*/ 43 h 136"/>
                      <a:gd name="T16" fmla="*/ 189 w 222"/>
                      <a:gd name="T17" fmla="*/ 26 h 136"/>
                      <a:gd name="T18" fmla="*/ 167 w 222"/>
                      <a:gd name="T19" fmla="*/ 13 h 136"/>
                      <a:gd name="T20" fmla="*/ 141 w 222"/>
                      <a:gd name="T21" fmla="*/ 4 h 136"/>
                      <a:gd name="T22" fmla="*/ 111 w 222"/>
                      <a:gd name="T23" fmla="*/ 0 h 136"/>
                      <a:gd name="T24" fmla="*/ 81 w 222"/>
                      <a:gd name="T25" fmla="*/ 4 h 136"/>
                      <a:gd name="T26" fmla="*/ 56 w 222"/>
                      <a:gd name="T27" fmla="*/ 13 h 136"/>
                      <a:gd name="T28" fmla="*/ 33 w 222"/>
                      <a:gd name="T29" fmla="*/ 26 h 136"/>
                      <a:gd name="T30" fmla="*/ 15 w 222"/>
                      <a:gd name="T31" fmla="*/ 43 h 136"/>
                      <a:gd name="T32" fmla="*/ 4 w 222"/>
                      <a:gd name="T33" fmla="*/ 62 h 136"/>
                      <a:gd name="T34" fmla="*/ 0 w 222"/>
                      <a:gd name="T35" fmla="*/ 78 h 136"/>
                      <a:gd name="T36" fmla="*/ 5 w 222"/>
                      <a:gd name="T37" fmla="*/ 95 h 136"/>
                      <a:gd name="T38" fmla="*/ 22 w 222"/>
                      <a:gd name="T39" fmla="*/ 112 h 136"/>
                      <a:gd name="T40" fmla="*/ 46 w 222"/>
                      <a:gd name="T41" fmla="*/ 125 h 136"/>
                      <a:gd name="T42" fmla="*/ 76 w 222"/>
                      <a:gd name="T43" fmla="*/ 132 h 136"/>
                      <a:gd name="T44" fmla="*/ 111 w 222"/>
                      <a:gd name="T45" fmla="*/ 136 h 1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22"/>
                      <a:gd name="T70" fmla="*/ 0 h 136"/>
                      <a:gd name="T71" fmla="*/ 222 w 222"/>
                      <a:gd name="T72" fmla="*/ 136 h 13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22" h="136">
                        <a:moveTo>
                          <a:pt x="111" y="136"/>
                        </a:moveTo>
                        <a:lnTo>
                          <a:pt x="146" y="132"/>
                        </a:lnTo>
                        <a:lnTo>
                          <a:pt x="176" y="125"/>
                        </a:lnTo>
                        <a:lnTo>
                          <a:pt x="200" y="112"/>
                        </a:lnTo>
                        <a:lnTo>
                          <a:pt x="217" y="95"/>
                        </a:lnTo>
                        <a:lnTo>
                          <a:pt x="222" y="78"/>
                        </a:lnTo>
                        <a:lnTo>
                          <a:pt x="219" y="62"/>
                        </a:lnTo>
                        <a:lnTo>
                          <a:pt x="208" y="43"/>
                        </a:lnTo>
                        <a:lnTo>
                          <a:pt x="189" y="26"/>
                        </a:lnTo>
                        <a:lnTo>
                          <a:pt x="167" y="13"/>
                        </a:lnTo>
                        <a:lnTo>
                          <a:pt x="141" y="4"/>
                        </a:lnTo>
                        <a:lnTo>
                          <a:pt x="111" y="0"/>
                        </a:lnTo>
                        <a:lnTo>
                          <a:pt x="81" y="4"/>
                        </a:lnTo>
                        <a:lnTo>
                          <a:pt x="56" y="13"/>
                        </a:lnTo>
                        <a:lnTo>
                          <a:pt x="33" y="26"/>
                        </a:lnTo>
                        <a:lnTo>
                          <a:pt x="15" y="43"/>
                        </a:lnTo>
                        <a:lnTo>
                          <a:pt x="4" y="62"/>
                        </a:lnTo>
                        <a:lnTo>
                          <a:pt x="0" y="78"/>
                        </a:lnTo>
                        <a:lnTo>
                          <a:pt x="5" y="95"/>
                        </a:lnTo>
                        <a:lnTo>
                          <a:pt x="22" y="112"/>
                        </a:lnTo>
                        <a:lnTo>
                          <a:pt x="46" y="125"/>
                        </a:lnTo>
                        <a:lnTo>
                          <a:pt x="76" y="132"/>
                        </a:lnTo>
                        <a:lnTo>
                          <a:pt x="111" y="136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2" name="Freeform 201"/>
                  <p:cNvSpPr>
                    <a:spLocks/>
                  </p:cNvSpPr>
                  <p:nvPr/>
                </p:nvSpPr>
                <p:spPr bwMode="auto">
                  <a:xfrm>
                    <a:off x="910" y="2747"/>
                    <a:ext cx="193" cy="117"/>
                  </a:xfrm>
                  <a:custGeom>
                    <a:avLst/>
                    <a:gdLst>
                      <a:gd name="T0" fmla="*/ 96 w 193"/>
                      <a:gd name="T1" fmla="*/ 117 h 117"/>
                      <a:gd name="T2" fmla="*/ 126 w 193"/>
                      <a:gd name="T3" fmla="*/ 113 h 117"/>
                      <a:gd name="T4" fmla="*/ 154 w 193"/>
                      <a:gd name="T5" fmla="*/ 106 h 117"/>
                      <a:gd name="T6" fmla="*/ 174 w 193"/>
                      <a:gd name="T7" fmla="*/ 97 h 117"/>
                      <a:gd name="T8" fmla="*/ 187 w 193"/>
                      <a:gd name="T9" fmla="*/ 82 h 117"/>
                      <a:gd name="T10" fmla="*/ 193 w 193"/>
                      <a:gd name="T11" fmla="*/ 67 h 117"/>
                      <a:gd name="T12" fmla="*/ 187 w 193"/>
                      <a:gd name="T13" fmla="*/ 49 h 117"/>
                      <a:gd name="T14" fmla="*/ 174 w 193"/>
                      <a:gd name="T15" fmla="*/ 32 h 117"/>
                      <a:gd name="T16" fmla="*/ 154 w 193"/>
                      <a:gd name="T17" fmla="*/ 15 h 117"/>
                      <a:gd name="T18" fmla="*/ 126 w 193"/>
                      <a:gd name="T19" fmla="*/ 4 h 117"/>
                      <a:gd name="T20" fmla="*/ 96 w 193"/>
                      <a:gd name="T21" fmla="*/ 0 h 117"/>
                      <a:gd name="T22" fmla="*/ 66 w 193"/>
                      <a:gd name="T23" fmla="*/ 4 h 117"/>
                      <a:gd name="T24" fmla="*/ 41 w 193"/>
                      <a:gd name="T25" fmla="*/ 15 h 117"/>
                      <a:gd name="T26" fmla="*/ 18 w 193"/>
                      <a:gd name="T27" fmla="*/ 32 h 117"/>
                      <a:gd name="T28" fmla="*/ 5 w 193"/>
                      <a:gd name="T29" fmla="*/ 49 h 117"/>
                      <a:gd name="T30" fmla="*/ 0 w 193"/>
                      <a:gd name="T31" fmla="*/ 67 h 117"/>
                      <a:gd name="T32" fmla="*/ 5 w 193"/>
                      <a:gd name="T33" fmla="*/ 82 h 117"/>
                      <a:gd name="T34" fmla="*/ 18 w 193"/>
                      <a:gd name="T35" fmla="*/ 97 h 117"/>
                      <a:gd name="T36" fmla="*/ 41 w 193"/>
                      <a:gd name="T37" fmla="*/ 106 h 117"/>
                      <a:gd name="T38" fmla="*/ 66 w 193"/>
                      <a:gd name="T39" fmla="*/ 113 h 117"/>
                      <a:gd name="T40" fmla="*/ 96 w 193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3"/>
                      <a:gd name="T64" fmla="*/ 0 h 117"/>
                      <a:gd name="T65" fmla="*/ 193 w 193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3" h="117">
                        <a:moveTo>
                          <a:pt x="96" y="117"/>
                        </a:moveTo>
                        <a:lnTo>
                          <a:pt x="126" y="113"/>
                        </a:lnTo>
                        <a:lnTo>
                          <a:pt x="154" y="106"/>
                        </a:lnTo>
                        <a:lnTo>
                          <a:pt x="174" y="97"/>
                        </a:lnTo>
                        <a:lnTo>
                          <a:pt x="187" y="82"/>
                        </a:lnTo>
                        <a:lnTo>
                          <a:pt x="193" y="67"/>
                        </a:lnTo>
                        <a:lnTo>
                          <a:pt x="187" y="49"/>
                        </a:lnTo>
                        <a:lnTo>
                          <a:pt x="174" y="32"/>
                        </a:lnTo>
                        <a:lnTo>
                          <a:pt x="154" y="15"/>
                        </a:lnTo>
                        <a:lnTo>
                          <a:pt x="126" y="4"/>
                        </a:lnTo>
                        <a:lnTo>
                          <a:pt x="96" y="0"/>
                        </a:lnTo>
                        <a:lnTo>
                          <a:pt x="66" y="4"/>
                        </a:lnTo>
                        <a:lnTo>
                          <a:pt x="41" y="15"/>
                        </a:lnTo>
                        <a:lnTo>
                          <a:pt x="18" y="32"/>
                        </a:lnTo>
                        <a:lnTo>
                          <a:pt x="5" y="49"/>
                        </a:lnTo>
                        <a:lnTo>
                          <a:pt x="0" y="67"/>
                        </a:lnTo>
                        <a:lnTo>
                          <a:pt x="5" y="82"/>
                        </a:lnTo>
                        <a:lnTo>
                          <a:pt x="18" y="97"/>
                        </a:lnTo>
                        <a:lnTo>
                          <a:pt x="41" y="106"/>
                        </a:lnTo>
                        <a:lnTo>
                          <a:pt x="66" y="113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3" name="Freeform 202"/>
                  <p:cNvSpPr>
                    <a:spLocks/>
                  </p:cNvSpPr>
                  <p:nvPr/>
                </p:nvSpPr>
                <p:spPr bwMode="auto">
                  <a:xfrm>
                    <a:off x="926" y="2749"/>
                    <a:ext cx="162" cy="97"/>
                  </a:xfrm>
                  <a:custGeom>
                    <a:avLst/>
                    <a:gdLst>
                      <a:gd name="T0" fmla="*/ 80 w 162"/>
                      <a:gd name="T1" fmla="*/ 97 h 97"/>
                      <a:gd name="T2" fmla="*/ 106 w 162"/>
                      <a:gd name="T3" fmla="*/ 95 h 97"/>
                      <a:gd name="T4" fmla="*/ 128 w 162"/>
                      <a:gd name="T5" fmla="*/ 89 h 97"/>
                      <a:gd name="T6" fmla="*/ 145 w 162"/>
                      <a:gd name="T7" fmla="*/ 80 h 97"/>
                      <a:gd name="T8" fmla="*/ 158 w 162"/>
                      <a:gd name="T9" fmla="*/ 69 h 97"/>
                      <a:gd name="T10" fmla="*/ 162 w 162"/>
                      <a:gd name="T11" fmla="*/ 56 h 97"/>
                      <a:gd name="T12" fmla="*/ 158 w 162"/>
                      <a:gd name="T13" fmla="*/ 41 h 97"/>
                      <a:gd name="T14" fmla="*/ 145 w 162"/>
                      <a:gd name="T15" fmla="*/ 26 h 97"/>
                      <a:gd name="T16" fmla="*/ 128 w 162"/>
                      <a:gd name="T17" fmla="*/ 13 h 97"/>
                      <a:gd name="T18" fmla="*/ 106 w 162"/>
                      <a:gd name="T19" fmla="*/ 4 h 97"/>
                      <a:gd name="T20" fmla="*/ 80 w 162"/>
                      <a:gd name="T21" fmla="*/ 0 h 97"/>
                      <a:gd name="T22" fmla="*/ 54 w 162"/>
                      <a:gd name="T23" fmla="*/ 4 h 97"/>
                      <a:gd name="T24" fmla="*/ 34 w 162"/>
                      <a:gd name="T25" fmla="*/ 13 h 97"/>
                      <a:gd name="T26" fmla="*/ 15 w 162"/>
                      <a:gd name="T27" fmla="*/ 26 h 97"/>
                      <a:gd name="T28" fmla="*/ 4 w 162"/>
                      <a:gd name="T29" fmla="*/ 41 h 97"/>
                      <a:gd name="T30" fmla="*/ 0 w 162"/>
                      <a:gd name="T31" fmla="*/ 56 h 97"/>
                      <a:gd name="T32" fmla="*/ 4 w 162"/>
                      <a:gd name="T33" fmla="*/ 69 h 97"/>
                      <a:gd name="T34" fmla="*/ 15 w 162"/>
                      <a:gd name="T35" fmla="*/ 80 h 97"/>
                      <a:gd name="T36" fmla="*/ 34 w 162"/>
                      <a:gd name="T37" fmla="*/ 89 h 97"/>
                      <a:gd name="T38" fmla="*/ 54 w 162"/>
                      <a:gd name="T39" fmla="*/ 95 h 97"/>
                      <a:gd name="T40" fmla="*/ 80 w 162"/>
                      <a:gd name="T41" fmla="*/ 97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2"/>
                      <a:gd name="T64" fmla="*/ 0 h 97"/>
                      <a:gd name="T65" fmla="*/ 162 w 162"/>
                      <a:gd name="T66" fmla="*/ 97 h 9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2" h="97">
                        <a:moveTo>
                          <a:pt x="80" y="97"/>
                        </a:moveTo>
                        <a:lnTo>
                          <a:pt x="106" y="95"/>
                        </a:lnTo>
                        <a:lnTo>
                          <a:pt x="128" y="89"/>
                        </a:lnTo>
                        <a:lnTo>
                          <a:pt x="145" y="80"/>
                        </a:lnTo>
                        <a:lnTo>
                          <a:pt x="158" y="69"/>
                        </a:lnTo>
                        <a:lnTo>
                          <a:pt x="162" y="56"/>
                        </a:lnTo>
                        <a:lnTo>
                          <a:pt x="158" y="41"/>
                        </a:lnTo>
                        <a:lnTo>
                          <a:pt x="145" y="26"/>
                        </a:lnTo>
                        <a:lnTo>
                          <a:pt x="128" y="13"/>
                        </a:lnTo>
                        <a:lnTo>
                          <a:pt x="106" y="4"/>
                        </a:lnTo>
                        <a:lnTo>
                          <a:pt x="80" y="0"/>
                        </a:lnTo>
                        <a:lnTo>
                          <a:pt x="54" y="4"/>
                        </a:lnTo>
                        <a:lnTo>
                          <a:pt x="34" y="13"/>
                        </a:lnTo>
                        <a:lnTo>
                          <a:pt x="15" y="26"/>
                        </a:lnTo>
                        <a:lnTo>
                          <a:pt x="4" y="41"/>
                        </a:lnTo>
                        <a:lnTo>
                          <a:pt x="0" y="56"/>
                        </a:lnTo>
                        <a:lnTo>
                          <a:pt x="4" y="69"/>
                        </a:lnTo>
                        <a:lnTo>
                          <a:pt x="15" y="80"/>
                        </a:lnTo>
                        <a:lnTo>
                          <a:pt x="34" y="89"/>
                        </a:lnTo>
                        <a:lnTo>
                          <a:pt x="54" y="95"/>
                        </a:lnTo>
                        <a:lnTo>
                          <a:pt x="80" y="97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4" name="Freeform 203"/>
                  <p:cNvSpPr>
                    <a:spLocks/>
                  </p:cNvSpPr>
                  <p:nvPr/>
                </p:nvSpPr>
                <p:spPr bwMode="auto">
                  <a:xfrm>
                    <a:off x="941" y="2751"/>
                    <a:ext cx="132" cy="78"/>
                  </a:xfrm>
                  <a:custGeom>
                    <a:avLst/>
                    <a:gdLst>
                      <a:gd name="T0" fmla="*/ 65 w 132"/>
                      <a:gd name="T1" fmla="*/ 78 h 78"/>
                      <a:gd name="T2" fmla="*/ 91 w 132"/>
                      <a:gd name="T3" fmla="*/ 76 h 78"/>
                      <a:gd name="T4" fmla="*/ 111 w 132"/>
                      <a:gd name="T5" fmla="*/ 69 h 78"/>
                      <a:gd name="T6" fmla="*/ 126 w 132"/>
                      <a:gd name="T7" fmla="*/ 58 h 78"/>
                      <a:gd name="T8" fmla="*/ 132 w 132"/>
                      <a:gd name="T9" fmla="*/ 45 h 78"/>
                      <a:gd name="T10" fmla="*/ 126 w 132"/>
                      <a:gd name="T11" fmla="*/ 30 h 78"/>
                      <a:gd name="T12" fmla="*/ 111 w 132"/>
                      <a:gd name="T13" fmla="*/ 15 h 78"/>
                      <a:gd name="T14" fmla="*/ 91 w 132"/>
                      <a:gd name="T15" fmla="*/ 4 h 78"/>
                      <a:gd name="T16" fmla="*/ 65 w 132"/>
                      <a:gd name="T17" fmla="*/ 0 h 78"/>
                      <a:gd name="T18" fmla="*/ 41 w 132"/>
                      <a:gd name="T19" fmla="*/ 4 h 78"/>
                      <a:gd name="T20" fmla="*/ 19 w 132"/>
                      <a:gd name="T21" fmla="*/ 15 h 78"/>
                      <a:gd name="T22" fmla="*/ 6 w 132"/>
                      <a:gd name="T23" fmla="*/ 30 h 78"/>
                      <a:gd name="T24" fmla="*/ 0 w 132"/>
                      <a:gd name="T25" fmla="*/ 45 h 78"/>
                      <a:gd name="T26" fmla="*/ 6 w 132"/>
                      <a:gd name="T27" fmla="*/ 58 h 78"/>
                      <a:gd name="T28" fmla="*/ 19 w 132"/>
                      <a:gd name="T29" fmla="*/ 69 h 78"/>
                      <a:gd name="T30" fmla="*/ 41 w 132"/>
                      <a:gd name="T31" fmla="*/ 76 h 78"/>
                      <a:gd name="T32" fmla="*/ 65 w 132"/>
                      <a:gd name="T33" fmla="*/ 78 h 7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2"/>
                      <a:gd name="T52" fmla="*/ 0 h 78"/>
                      <a:gd name="T53" fmla="*/ 132 w 132"/>
                      <a:gd name="T54" fmla="*/ 78 h 7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2" h="78">
                        <a:moveTo>
                          <a:pt x="65" y="78"/>
                        </a:moveTo>
                        <a:lnTo>
                          <a:pt x="91" y="76"/>
                        </a:lnTo>
                        <a:lnTo>
                          <a:pt x="111" y="69"/>
                        </a:lnTo>
                        <a:lnTo>
                          <a:pt x="126" y="58"/>
                        </a:lnTo>
                        <a:lnTo>
                          <a:pt x="132" y="45"/>
                        </a:lnTo>
                        <a:lnTo>
                          <a:pt x="126" y="30"/>
                        </a:lnTo>
                        <a:lnTo>
                          <a:pt x="111" y="15"/>
                        </a:lnTo>
                        <a:lnTo>
                          <a:pt x="91" y="4"/>
                        </a:lnTo>
                        <a:lnTo>
                          <a:pt x="65" y="0"/>
                        </a:lnTo>
                        <a:lnTo>
                          <a:pt x="41" y="4"/>
                        </a:lnTo>
                        <a:lnTo>
                          <a:pt x="19" y="15"/>
                        </a:lnTo>
                        <a:lnTo>
                          <a:pt x="6" y="30"/>
                        </a:lnTo>
                        <a:lnTo>
                          <a:pt x="0" y="45"/>
                        </a:lnTo>
                        <a:lnTo>
                          <a:pt x="6" y="58"/>
                        </a:lnTo>
                        <a:lnTo>
                          <a:pt x="19" y="69"/>
                        </a:lnTo>
                        <a:lnTo>
                          <a:pt x="41" y="76"/>
                        </a:lnTo>
                        <a:lnTo>
                          <a:pt x="65" y="7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5" name="Freeform 204"/>
                  <p:cNvSpPr>
                    <a:spLocks/>
                  </p:cNvSpPr>
                  <p:nvPr/>
                </p:nvSpPr>
                <p:spPr bwMode="auto">
                  <a:xfrm>
                    <a:off x="956" y="2751"/>
                    <a:ext cx="100" cy="61"/>
                  </a:xfrm>
                  <a:custGeom>
                    <a:avLst/>
                    <a:gdLst>
                      <a:gd name="T0" fmla="*/ 50 w 100"/>
                      <a:gd name="T1" fmla="*/ 61 h 61"/>
                      <a:gd name="T2" fmla="*/ 71 w 100"/>
                      <a:gd name="T3" fmla="*/ 59 h 61"/>
                      <a:gd name="T4" fmla="*/ 87 w 100"/>
                      <a:gd name="T5" fmla="*/ 54 h 61"/>
                      <a:gd name="T6" fmla="*/ 96 w 100"/>
                      <a:gd name="T7" fmla="*/ 45 h 61"/>
                      <a:gd name="T8" fmla="*/ 100 w 100"/>
                      <a:gd name="T9" fmla="*/ 35 h 61"/>
                      <a:gd name="T10" fmla="*/ 96 w 100"/>
                      <a:gd name="T11" fmla="*/ 24 h 61"/>
                      <a:gd name="T12" fmla="*/ 87 w 100"/>
                      <a:gd name="T13" fmla="*/ 13 h 61"/>
                      <a:gd name="T14" fmla="*/ 71 w 100"/>
                      <a:gd name="T15" fmla="*/ 4 h 61"/>
                      <a:gd name="T16" fmla="*/ 50 w 100"/>
                      <a:gd name="T17" fmla="*/ 0 h 61"/>
                      <a:gd name="T18" fmla="*/ 32 w 100"/>
                      <a:gd name="T19" fmla="*/ 4 h 61"/>
                      <a:gd name="T20" fmla="*/ 15 w 100"/>
                      <a:gd name="T21" fmla="*/ 13 h 61"/>
                      <a:gd name="T22" fmla="*/ 6 w 100"/>
                      <a:gd name="T23" fmla="*/ 24 h 61"/>
                      <a:gd name="T24" fmla="*/ 0 w 100"/>
                      <a:gd name="T25" fmla="*/ 35 h 61"/>
                      <a:gd name="T26" fmla="*/ 6 w 100"/>
                      <a:gd name="T27" fmla="*/ 45 h 61"/>
                      <a:gd name="T28" fmla="*/ 15 w 100"/>
                      <a:gd name="T29" fmla="*/ 54 h 61"/>
                      <a:gd name="T30" fmla="*/ 32 w 100"/>
                      <a:gd name="T31" fmla="*/ 59 h 61"/>
                      <a:gd name="T32" fmla="*/ 50 w 100"/>
                      <a:gd name="T33" fmla="*/ 61 h 6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00"/>
                      <a:gd name="T52" fmla="*/ 0 h 61"/>
                      <a:gd name="T53" fmla="*/ 100 w 100"/>
                      <a:gd name="T54" fmla="*/ 61 h 61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00" h="61">
                        <a:moveTo>
                          <a:pt x="50" y="61"/>
                        </a:moveTo>
                        <a:lnTo>
                          <a:pt x="71" y="59"/>
                        </a:lnTo>
                        <a:lnTo>
                          <a:pt x="87" y="54"/>
                        </a:lnTo>
                        <a:lnTo>
                          <a:pt x="96" y="45"/>
                        </a:lnTo>
                        <a:lnTo>
                          <a:pt x="100" y="35"/>
                        </a:lnTo>
                        <a:lnTo>
                          <a:pt x="96" y="24"/>
                        </a:lnTo>
                        <a:lnTo>
                          <a:pt x="87" y="13"/>
                        </a:lnTo>
                        <a:lnTo>
                          <a:pt x="71" y="4"/>
                        </a:lnTo>
                        <a:lnTo>
                          <a:pt x="50" y="0"/>
                        </a:lnTo>
                        <a:lnTo>
                          <a:pt x="32" y="4"/>
                        </a:lnTo>
                        <a:lnTo>
                          <a:pt x="15" y="13"/>
                        </a:lnTo>
                        <a:lnTo>
                          <a:pt x="6" y="24"/>
                        </a:lnTo>
                        <a:lnTo>
                          <a:pt x="0" y="35"/>
                        </a:lnTo>
                        <a:lnTo>
                          <a:pt x="6" y="45"/>
                        </a:lnTo>
                        <a:lnTo>
                          <a:pt x="15" y="54"/>
                        </a:lnTo>
                        <a:lnTo>
                          <a:pt x="32" y="59"/>
                        </a:ln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6" name="Freeform 205"/>
                  <p:cNvSpPr>
                    <a:spLocks/>
                  </p:cNvSpPr>
                  <p:nvPr/>
                </p:nvSpPr>
                <p:spPr bwMode="auto">
                  <a:xfrm>
                    <a:off x="1167" y="3025"/>
                    <a:ext cx="219" cy="134"/>
                  </a:xfrm>
                  <a:custGeom>
                    <a:avLst/>
                    <a:gdLst>
                      <a:gd name="T0" fmla="*/ 110 w 219"/>
                      <a:gd name="T1" fmla="*/ 134 h 134"/>
                      <a:gd name="T2" fmla="*/ 145 w 219"/>
                      <a:gd name="T3" fmla="*/ 130 h 134"/>
                      <a:gd name="T4" fmla="*/ 175 w 219"/>
                      <a:gd name="T5" fmla="*/ 123 h 134"/>
                      <a:gd name="T6" fmla="*/ 199 w 219"/>
                      <a:gd name="T7" fmla="*/ 110 h 134"/>
                      <a:gd name="T8" fmla="*/ 214 w 219"/>
                      <a:gd name="T9" fmla="*/ 95 h 134"/>
                      <a:gd name="T10" fmla="*/ 219 w 219"/>
                      <a:gd name="T11" fmla="*/ 76 h 134"/>
                      <a:gd name="T12" fmla="*/ 214 w 219"/>
                      <a:gd name="T13" fmla="*/ 56 h 134"/>
                      <a:gd name="T14" fmla="*/ 199 w 219"/>
                      <a:gd name="T15" fmla="*/ 36 h 134"/>
                      <a:gd name="T16" fmla="*/ 175 w 219"/>
                      <a:gd name="T17" fmla="*/ 19 h 134"/>
                      <a:gd name="T18" fmla="*/ 145 w 219"/>
                      <a:gd name="T19" fmla="*/ 6 h 134"/>
                      <a:gd name="T20" fmla="*/ 110 w 219"/>
                      <a:gd name="T21" fmla="*/ 0 h 134"/>
                      <a:gd name="T22" fmla="*/ 75 w 219"/>
                      <a:gd name="T23" fmla="*/ 6 h 134"/>
                      <a:gd name="T24" fmla="*/ 45 w 219"/>
                      <a:gd name="T25" fmla="*/ 19 h 134"/>
                      <a:gd name="T26" fmla="*/ 21 w 219"/>
                      <a:gd name="T27" fmla="*/ 36 h 134"/>
                      <a:gd name="T28" fmla="*/ 6 w 219"/>
                      <a:gd name="T29" fmla="*/ 56 h 134"/>
                      <a:gd name="T30" fmla="*/ 0 w 219"/>
                      <a:gd name="T31" fmla="*/ 76 h 134"/>
                      <a:gd name="T32" fmla="*/ 6 w 219"/>
                      <a:gd name="T33" fmla="*/ 95 h 134"/>
                      <a:gd name="T34" fmla="*/ 21 w 219"/>
                      <a:gd name="T35" fmla="*/ 110 h 134"/>
                      <a:gd name="T36" fmla="*/ 45 w 219"/>
                      <a:gd name="T37" fmla="*/ 123 h 134"/>
                      <a:gd name="T38" fmla="*/ 75 w 219"/>
                      <a:gd name="T39" fmla="*/ 130 h 134"/>
                      <a:gd name="T40" fmla="*/ 110 w 219"/>
                      <a:gd name="T41" fmla="*/ 134 h 1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9"/>
                      <a:gd name="T64" fmla="*/ 0 h 134"/>
                      <a:gd name="T65" fmla="*/ 219 w 219"/>
                      <a:gd name="T66" fmla="*/ 134 h 13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9" h="134">
                        <a:moveTo>
                          <a:pt x="110" y="134"/>
                        </a:moveTo>
                        <a:lnTo>
                          <a:pt x="145" y="130"/>
                        </a:lnTo>
                        <a:lnTo>
                          <a:pt x="175" y="123"/>
                        </a:lnTo>
                        <a:lnTo>
                          <a:pt x="199" y="110"/>
                        </a:lnTo>
                        <a:lnTo>
                          <a:pt x="214" y="95"/>
                        </a:lnTo>
                        <a:lnTo>
                          <a:pt x="219" y="76"/>
                        </a:lnTo>
                        <a:lnTo>
                          <a:pt x="214" y="56"/>
                        </a:lnTo>
                        <a:lnTo>
                          <a:pt x="199" y="36"/>
                        </a:lnTo>
                        <a:lnTo>
                          <a:pt x="175" y="19"/>
                        </a:lnTo>
                        <a:lnTo>
                          <a:pt x="145" y="6"/>
                        </a:lnTo>
                        <a:lnTo>
                          <a:pt x="110" y="0"/>
                        </a:lnTo>
                        <a:lnTo>
                          <a:pt x="75" y="6"/>
                        </a:lnTo>
                        <a:lnTo>
                          <a:pt x="45" y="19"/>
                        </a:lnTo>
                        <a:lnTo>
                          <a:pt x="21" y="36"/>
                        </a:lnTo>
                        <a:lnTo>
                          <a:pt x="6" y="56"/>
                        </a:lnTo>
                        <a:lnTo>
                          <a:pt x="0" y="76"/>
                        </a:lnTo>
                        <a:lnTo>
                          <a:pt x="6" y="95"/>
                        </a:lnTo>
                        <a:lnTo>
                          <a:pt x="21" y="110"/>
                        </a:lnTo>
                        <a:lnTo>
                          <a:pt x="45" y="123"/>
                        </a:lnTo>
                        <a:lnTo>
                          <a:pt x="75" y="130"/>
                        </a:lnTo>
                        <a:lnTo>
                          <a:pt x="110" y="134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7" name="Freeform 206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8" name="Freeform 207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9" name="Freeform 208"/>
                  <p:cNvSpPr>
                    <a:spLocks/>
                  </p:cNvSpPr>
                  <p:nvPr/>
                </p:nvSpPr>
                <p:spPr bwMode="auto">
                  <a:xfrm>
                    <a:off x="1132" y="3114"/>
                    <a:ext cx="243" cy="247"/>
                  </a:xfrm>
                  <a:custGeom>
                    <a:avLst/>
                    <a:gdLst>
                      <a:gd name="T0" fmla="*/ 110 w 243"/>
                      <a:gd name="T1" fmla="*/ 247 h 247"/>
                      <a:gd name="T2" fmla="*/ 78 w 243"/>
                      <a:gd name="T3" fmla="*/ 242 h 247"/>
                      <a:gd name="T4" fmla="*/ 52 w 243"/>
                      <a:gd name="T5" fmla="*/ 234 h 247"/>
                      <a:gd name="T6" fmla="*/ 34 w 243"/>
                      <a:gd name="T7" fmla="*/ 223 h 247"/>
                      <a:gd name="T8" fmla="*/ 19 w 243"/>
                      <a:gd name="T9" fmla="*/ 210 h 247"/>
                      <a:gd name="T10" fmla="*/ 10 w 243"/>
                      <a:gd name="T11" fmla="*/ 197 h 247"/>
                      <a:gd name="T12" fmla="*/ 4 w 243"/>
                      <a:gd name="T13" fmla="*/ 188 h 247"/>
                      <a:gd name="T14" fmla="*/ 2 w 243"/>
                      <a:gd name="T15" fmla="*/ 180 h 247"/>
                      <a:gd name="T16" fmla="*/ 0 w 243"/>
                      <a:gd name="T17" fmla="*/ 177 h 247"/>
                      <a:gd name="T18" fmla="*/ 0 w 243"/>
                      <a:gd name="T19" fmla="*/ 0 h 247"/>
                      <a:gd name="T20" fmla="*/ 243 w 243"/>
                      <a:gd name="T21" fmla="*/ 2 h 247"/>
                      <a:gd name="T22" fmla="*/ 243 w 243"/>
                      <a:gd name="T23" fmla="*/ 158 h 247"/>
                      <a:gd name="T24" fmla="*/ 238 w 243"/>
                      <a:gd name="T25" fmla="*/ 173 h 247"/>
                      <a:gd name="T26" fmla="*/ 230 w 243"/>
                      <a:gd name="T27" fmla="*/ 188 h 247"/>
                      <a:gd name="T28" fmla="*/ 225 w 243"/>
                      <a:gd name="T29" fmla="*/ 197 h 247"/>
                      <a:gd name="T30" fmla="*/ 223 w 243"/>
                      <a:gd name="T31" fmla="*/ 201 h 247"/>
                      <a:gd name="T32" fmla="*/ 208 w 243"/>
                      <a:gd name="T33" fmla="*/ 214 h 247"/>
                      <a:gd name="T34" fmla="*/ 189 w 243"/>
                      <a:gd name="T35" fmla="*/ 225 h 247"/>
                      <a:gd name="T36" fmla="*/ 167 w 243"/>
                      <a:gd name="T37" fmla="*/ 232 h 247"/>
                      <a:gd name="T38" fmla="*/ 147 w 243"/>
                      <a:gd name="T39" fmla="*/ 240 h 247"/>
                      <a:gd name="T40" fmla="*/ 128 w 243"/>
                      <a:gd name="T41" fmla="*/ 243 h 247"/>
                      <a:gd name="T42" fmla="*/ 115 w 243"/>
                      <a:gd name="T43" fmla="*/ 245 h 247"/>
                      <a:gd name="T44" fmla="*/ 110 w 243"/>
                      <a:gd name="T45" fmla="*/ 247 h 247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3"/>
                      <a:gd name="T70" fmla="*/ 0 h 247"/>
                      <a:gd name="T71" fmla="*/ 243 w 243"/>
                      <a:gd name="T72" fmla="*/ 247 h 247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3" h="247">
                        <a:moveTo>
                          <a:pt x="110" y="247"/>
                        </a:moveTo>
                        <a:lnTo>
                          <a:pt x="78" y="242"/>
                        </a:lnTo>
                        <a:lnTo>
                          <a:pt x="52" y="234"/>
                        </a:lnTo>
                        <a:lnTo>
                          <a:pt x="34" y="223"/>
                        </a:lnTo>
                        <a:lnTo>
                          <a:pt x="19" y="210"/>
                        </a:lnTo>
                        <a:lnTo>
                          <a:pt x="10" y="197"/>
                        </a:lnTo>
                        <a:lnTo>
                          <a:pt x="4" y="188"/>
                        </a:lnTo>
                        <a:lnTo>
                          <a:pt x="2" y="180"/>
                        </a:lnTo>
                        <a:lnTo>
                          <a:pt x="0" y="177"/>
                        </a:lnTo>
                        <a:lnTo>
                          <a:pt x="0" y="0"/>
                        </a:lnTo>
                        <a:lnTo>
                          <a:pt x="243" y="2"/>
                        </a:lnTo>
                        <a:lnTo>
                          <a:pt x="243" y="158"/>
                        </a:lnTo>
                        <a:lnTo>
                          <a:pt x="238" y="173"/>
                        </a:lnTo>
                        <a:lnTo>
                          <a:pt x="230" y="188"/>
                        </a:lnTo>
                        <a:lnTo>
                          <a:pt x="225" y="197"/>
                        </a:lnTo>
                        <a:lnTo>
                          <a:pt x="223" y="201"/>
                        </a:lnTo>
                        <a:lnTo>
                          <a:pt x="208" y="214"/>
                        </a:lnTo>
                        <a:lnTo>
                          <a:pt x="189" y="225"/>
                        </a:lnTo>
                        <a:lnTo>
                          <a:pt x="167" y="232"/>
                        </a:lnTo>
                        <a:lnTo>
                          <a:pt x="147" y="240"/>
                        </a:lnTo>
                        <a:lnTo>
                          <a:pt x="128" y="243"/>
                        </a:lnTo>
                        <a:lnTo>
                          <a:pt x="115" y="245"/>
                        </a:lnTo>
                        <a:lnTo>
                          <a:pt x="110" y="247"/>
                        </a:lnTo>
                        <a:close/>
                      </a:path>
                    </a:pathLst>
                  </a:custGeom>
                  <a:solidFill>
                    <a:srgbClr val="1C1C1C"/>
                  </a:solidFill>
                  <a:ln w="0">
                    <a:solidFill>
                      <a:srgbClr val="1C1C1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0" name="Freeform 209"/>
                  <p:cNvSpPr>
                    <a:spLocks/>
                  </p:cNvSpPr>
                  <p:nvPr/>
                </p:nvSpPr>
                <p:spPr bwMode="auto">
                  <a:xfrm>
                    <a:off x="1147" y="3114"/>
                    <a:ext cx="219" cy="245"/>
                  </a:xfrm>
                  <a:custGeom>
                    <a:avLst/>
                    <a:gdLst>
                      <a:gd name="T0" fmla="*/ 100 w 219"/>
                      <a:gd name="T1" fmla="*/ 245 h 245"/>
                      <a:gd name="T2" fmla="*/ 72 w 219"/>
                      <a:gd name="T3" fmla="*/ 242 h 245"/>
                      <a:gd name="T4" fmla="*/ 48 w 219"/>
                      <a:gd name="T5" fmla="*/ 234 h 245"/>
                      <a:gd name="T6" fmla="*/ 32 w 219"/>
                      <a:gd name="T7" fmla="*/ 225 h 245"/>
                      <a:gd name="T8" fmla="*/ 19 w 219"/>
                      <a:gd name="T9" fmla="*/ 214 h 245"/>
                      <a:gd name="T10" fmla="*/ 9 w 219"/>
                      <a:gd name="T11" fmla="*/ 203 h 245"/>
                      <a:gd name="T12" fmla="*/ 4 w 219"/>
                      <a:gd name="T13" fmla="*/ 193 h 245"/>
                      <a:gd name="T14" fmla="*/ 2 w 219"/>
                      <a:gd name="T15" fmla="*/ 188 h 245"/>
                      <a:gd name="T16" fmla="*/ 0 w 219"/>
                      <a:gd name="T17" fmla="*/ 186 h 245"/>
                      <a:gd name="T18" fmla="*/ 0 w 219"/>
                      <a:gd name="T19" fmla="*/ 0 h 245"/>
                      <a:gd name="T20" fmla="*/ 219 w 219"/>
                      <a:gd name="T21" fmla="*/ 2 h 245"/>
                      <a:gd name="T22" fmla="*/ 219 w 219"/>
                      <a:gd name="T23" fmla="*/ 153 h 245"/>
                      <a:gd name="T24" fmla="*/ 211 w 219"/>
                      <a:gd name="T25" fmla="*/ 165 h 245"/>
                      <a:gd name="T26" fmla="*/ 206 w 219"/>
                      <a:gd name="T27" fmla="*/ 178 h 245"/>
                      <a:gd name="T28" fmla="*/ 202 w 219"/>
                      <a:gd name="T29" fmla="*/ 188 h 245"/>
                      <a:gd name="T30" fmla="*/ 198 w 219"/>
                      <a:gd name="T31" fmla="*/ 193 h 245"/>
                      <a:gd name="T32" fmla="*/ 187 w 219"/>
                      <a:gd name="T33" fmla="*/ 204 h 245"/>
                      <a:gd name="T34" fmla="*/ 171 w 219"/>
                      <a:gd name="T35" fmla="*/ 216 h 245"/>
                      <a:gd name="T36" fmla="*/ 150 w 219"/>
                      <a:gd name="T37" fmla="*/ 225 h 245"/>
                      <a:gd name="T38" fmla="*/ 132 w 219"/>
                      <a:gd name="T39" fmla="*/ 234 h 245"/>
                      <a:gd name="T40" fmla="*/ 117 w 219"/>
                      <a:gd name="T41" fmla="*/ 240 h 245"/>
                      <a:gd name="T42" fmla="*/ 104 w 219"/>
                      <a:gd name="T43" fmla="*/ 243 h 245"/>
                      <a:gd name="T44" fmla="*/ 100 w 219"/>
                      <a:gd name="T45" fmla="*/ 245 h 245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19"/>
                      <a:gd name="T70" fmla="*/ 0 h 245"/>
                      <a:gd name="T71" fmla="*/ 219 w 219"/>
                      <a:gd name="T72" fmla="*/ 245 h 245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19" h="245">
                        <a:moveTo>
                          <a:pt x="100" y="245"/>
                        </a:moveTo>
                        <a:lnTo>
                          <a:pt x="72" y="242"/>
                        </a:lnTo>
                        <a:lnTo>
                          <a:pt x="48" y="234"/>
                        </a:lnTo>
                        <a:lnTo>
                          <a:pt x="32" y="225"/>
                        </a:lnTo>
                        <a:lnTo>
                          <a:pt x="19" y="214"/>
                        </a:lnTo>
                        <a:lnTo>
                          <a:pt x="9" y="203"/>
                        </a:lnTo>
                        <a:lnTo>
                          <a:pt x="4" y="193"/>
                        </a:lnTo>
                        <a:lnTo>
                          <a:pt x="2" y="188"/>
                        </a:lnTo>
                        <a:lnTo>
                          <a:pt x="0" y="186"/>
                        </a:lnTo>
                        <a:lnTo>
                          <a:pt x="0" y="0"/>
                        </a:lnTo>
                        <a:lnTo>
                          <a:pt x="219" y="2"/>
                        </a:lnTo>
                        <a:lnTo>
                          <a:pt x="219" y="153"/>
                        </a:lnTo>
                        <a:lnTo>
                          <a:pt x="211" y="165"/>
                        </a:lnTo>
                        <a:lnTo>
                          <a:pt x="206" y="178"/>
                        </a:lnTo>
                        <a:lnTo>
                          <a:pt x="202" y="188"/>
                        </a:lnTo>
                        <a:lnTo>
                          <a:pt x="198" y="193"/>
                        </a:lnTo>
                        <a:lnTo>
                          <a:pt x="187" y="204"/>
                        </a:lnTo>
                        <a:lnTo>
                          <a:pt x="171" y="216"/>
                        </a:lnTo>
                        <a:lnTo>
                          <a:pt x="150" y="225"/>
                        </a:lnTo>
                        <a:lnTo>
                          <a:pt x="132" y="234"/>
                        </a:lnTo>
                        <a:lnTo>
                          <a:pt x="117" y="240"/>
                        </a:lnTo>
                        <a:lnTo>
                          <a:pt x="104" y="243"/>
                        </a:lnTo>
                        <a:lnTo>
                          <a:pt x="100" y="245"/>
                        </a:lnTo>
                        <a:close/>
                      </a:path>
                    </a:pathLst>
                  </a:custGeom>
                  <a:solidFill>
                    <a:srgbClr val="393939"/>
                  </a:solidFill>
                  <a:ln w="0">
                    <a:solidFill>
                      <a:srgbClr val="39393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1" name="Freeform 211"/>
                  <p:cNvSpPr>
                    <a:spLocks/>
                  </p:cNvSpPr>
                  <p:nvPr/>
                </p:nvSpPr>
                <p:spPr bwMode="auto">
                  <a:xfrm>
                    <a:off x="1164" y="3114"/>
                    <a:ext cx="191" cy="245"/>
                  </a:xfrm>
                  <a:custGeom>
                    <a:avLst/>
                    <a:gdLst>
                      <a:gd name="T0" fmla="*/ 89 w 191"/>
                      <a:gd name="T1" fmla="*/ 245 h 245"/>
                      <a:gd name="T2" fmla="*/ 61 w 191"/>
                      <a:gd name="T3" fmla="*/ 242 h 245"/>
                      <a:gd name="T4" fmla="*/ 39 w 191"/>
                      <a:gd name="T5" fmla="*/ 234 h 245"/>
                      <a:gd name="T6" fmla="*/ 22 w 191"/>
                      <a:gd name="T7" fmla="*/ 223 h 245"/>
                      <a:gd name="T8" fmla="*/ 11 w 191"/>
                      <a:gd name="T9" fmla="*/ 214 h 245"/>
                      <a:gd name="T10" fmla="*/ 3 w 191"/>
                      <a:gd name="T11" fmla="*/ 203 h 245"/>
                      <a:gd name="T12" fmla="*/ 0 w 191"/>
                      <a:gd name="T13" fmla="*/ 197 h 245"/>
                      <a:gd name="T14" fmla="*/ 0 w 191"/>
                      <a:gd name="T15" fmla="*/ 193 h 245"/>
                      <a:gd name="T16" fmla="*/ 0 w 191"/>
                      <a:gd name="T17" fmla="*/ 0 h 245"/>
                      <a:gd name="T18" fmla="*/ 191 w 191"/>
                      <a:gd name="T19" fmla="*/ 2 h 245"/>
                      <a:gd name="T20" fmla="*/ 191 w 191"/>
                      <a:gd name="T21" fmla="*/ 147 h 245"/>
                      <a:gd name="T22" fmla="*/ 185 w 191"/>
                      <a:gd name="T23" fmla="*/ 158 h 245"/>
                      <a:gd name="T24" fmla="*/ 180 w 191"/>
                      <a:gd name="T25" fmla="*/ 171 h 245"/>
                      <a:gd name="T26" fmla="*/ 176 w 191"/>
                      <a:gd name="T27" fmla="*/ 180 h 245"/>
                      <a:gd name="T28" fmla="*/ 174 w 191"/>
                      <a:gd name="T29" fmla="*/ 184 h 245"/>
                      <a:gd name="T30" fmla="*/ 163 w 191"/>
                      <a:gd name="T31" fmla="*/ 195 h 245"/>
                      <a:gd name="T32" fmla="*/ 148 w 191"/>
                      <a:gd name="T33" fmla="*/ 206 h 245"/>
                      <a:gd name="T34" fmla="*/ 133 w 191"/>
                      <a:gd name="T35" fmla="*/ 217 h 245"/>
                      <a:gd name="T36" fmla="*/ 117 w 191"/>
                      <a:gd name="T37" fmla="*/ 229 h 245"/>
                      <a:gd name="T38" fmla="*/ 104 w 191"/>
                      <a:gd name="T39" fmla="*/ 238 h 245"/>
                      <a:gd name="T40" fmla="*/ 92 w 191"/>
                      <a:gd name="T41" fmla="*/ 243 h 245"/>
                      <a:gd name="T42" fmla="*/ 89 w 191"/>
                      <a:gd name="T43" fmla="*/ 245 h 24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91"/>
                      <a:gd name="T67" fmla="*/ 0 h 245"/>
                      <a:gd name="T68" fmla="*/ 191 w 191"/>
                      <a:gd name="T69" fmla="*/ 245 h 24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91" h="245">
                        <a:moveTo>
                          <a:pt x="89" y="245"/>
                        </a:moveTo>
                        <a:lnTo>
                          <a:pt x="61" y="242"/>
                        </a:lnTo>
                        <a:lnTo>
                          <a:pt x="39" y="234"/>
                        </a:lnTo>
                        <a:lnTo>
                          <a:pt x="22" y="223"/>
                        </a:lnTo>
                        <a:lnTo>
                          <a:pt x="11" y="214"/>
                        </a:lnTo>
                        <a:lnTo>
                          <a:pt x="3" y="203"/>
                        </a:lnTo>
                        <a:lnTo>
                          <a:pt x="0" y="197"/>
                        </a:lnTo>
                        <a:lnTo>
                          <a:pt x="0" y="193"/>
                        </a:lnTo>
                        <a:lnTo>
                          <a:pt x="0" y="0"/>
                        </a:lnTo>
                        <a:lnTo>
                          <a:pt x="191" y="2"/>
                        </a:lnTo>
                        <a:lnTo>
                          <a:pt x="191" y="147"/>
                        </a:lnTo>
                        <a:lnTo>
                          <a:pt x="185" y="158"/>
                        </a:lnTo>
                        <a:lnTo>
                          <a:pt x="180" y="171"/>
                        </a:lnTo>
                        <a:lnTo>
                          <a:pt x="176" y="180"/>
                        </a:lnTo>
                        <a:lnTo>
                          <a:pt x="174" y="184"/>
                        </a:lnTo>
                        <a:lnTo>
                          <a:pt x="163" y="195"/>
                        </a:lnTo>
                        <a:lnTo>
                          <a:pt x="148" y="206"/>
                        </a:lnTo>
                        <a:lnTo>
                          <a:pt x="133" y="217"/>
                        </a:lnTo>
                        <a:lnTo>
                          <a:pt x="117" y="229"/>
                        </a:lnTo>
                        <a:lnTo>
                          <a:pt x="104" y="238"/>
                        </a:lnTo>
                        <a:lnTo>
                          <a:pt x="92" y="243"/>
                        </a:lnTo>
                        <a:lnTo>
                          <a:pt x="89" y="245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0">
                    <a:solidFill>
                      <a:srgbClr val="55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2" name="Freeform 212"/>
                  <p:cNvSpPr>
                    <a:spLocks/>
                  </p:cNvSpPr>
                  <p:nvPr/>
                </p:nvSpPr>
                <p:spPr bwMode="auto">
                  <a:xfrm>
                    <a:off x="1179" y="3114"/>
                    <a:ext cx="165" cy="243"/>
                  </a:xfrm>
                  <a:custGeom>
                    <a:avLst/>
                    <a:gdLst>
                      <a:gd name="T0" fmla="*/ 79 w 165"/>
                      <a:gd name="T1" fmla="*/ 243 h 243"/>
                      <a:gd name="T2" fmla="*/ 55 w 165"/>
                      <a:gd name="T3" fmla="*/ 242 h 243"/>
                      <a:gd name="T4" fmla="*/ 35 w 165"/>
                      <a:gd name="T5" fmla="*/ 236 h 243"/>
                      <a:gd name="T6" fmla="*/ 20 w 165"/>
                      <a:gd name="T7" fmla="*/ 227 h 243"/>
                      <a:gd name="T8" fmla="*/ 11 w 165"/>
                      <a:gd name="T9" fmla="*/ 217 h 243"/>
                      <a:gd name="T10" fmla="*/ 3 w 165"/>
                      <a:gd name="T11" fmla="*/ 210 h 243"/>
                      <a:gd name="T12" fmla="*/ 1 w 165"/>
                      <a:gd name="T13" fmla="*/ 204 h 243"/>
                      <a:gd name="T14" fmla="*/ 0 w 165"/>
                      <a:gd name="T15" fmla="*/ 203 h 243"/>
                      <a:gd name="T16" fmla="*/ 0 w 165"/>
                      <a:gd name="T17" fmla="*/ 0 h 243"/>
                      <a:gd name="T18" fmla="*/ 165 w 165"/>
                      <a:gd name="T19" fmla="*/ 2 h 243"/>
                      <a:gd name="T20" fmla="*/ 165 w 165"/>
                      <a:gd name="T21" fmla="*/ 140 h 243"/>
                      <a:gd name="T22" fmla="*/ 161 w 165"/>
                      <a:gd name="T23" fmla="*/ 151 h 243"/>
                      <a:gd name="T24" fmla="*/ 155 w 165"/>
                      <a:gd name="T25" fmla="*/ 162 h 243"/>
                      <a:gd name="T26" fmla="*/ 152 w 165"/>
                      <a:gd name="T27" fmla="*/ 171 h 243"/>
                      <a:gd name="T28" fmla="*/ 152 w 165"/>
                      <a:gd name="T29" fmla="*/ 175 h 243"/>
                      <a:gd name="T30" fmla="*/ 142 w 165"/>
                      <a:gd name="T31" fmla="*/ 186 h 243"/>
                      <a:gd name="T32" fmla="*/ 129 w 165"/>
                      <a:gd name="T33" fmla="*/ 197 h 243"/>
                      <a:gd name="T34" fmla="*/ 116 w 165"/>
                      <a:gd name="T35" fmla="*/ 210 h 243"/>
                      <a:gd name="T36" fmla="*/ 103 w 165"/>
                      <a:gd name="T37" fmla="*/ 223 h 243"/>
                      <a:gd name="T38" fmla="*/ 92 w 165"/>
                      <a:gd name="T39" fmla="*/ 234 h 243"/>
                      <a:gd name="T40" fmla="*/ 83 w 165"/>
                      <a:gd name="T41" fmla="*/ 242 h 243"/>
                      <a:gd name="T42" fmla="*/ 79 w 165"/>
                      <a:gd name="T43" fmla="*/ 243 h 2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65"/>
                      <a:gd name="T67" fmla="*/ 0 h 243"/>
                      <a:gd name="T68" fmla="*/ 165 w 165"/>
                      <a:gd name="T69" fmla="*/ 243 h 2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65" h="243">
                        <a:moveTo>
                          <a:pt x="79" y="243"/>
                        </a:moveTo>
                        <a:lnTo>
                          <a:pt x="55" y="242"/>
                        </a:lnTo>
                        <a:lnTo>
                          <a:pt x="35" y="236"/>
                        </a:lnTo>
                        <a:lnTo>
                          <a:pt x="20" y="227"/>
                        </a:lnTo>
                        <a:lnTo>
                          <a:pt x="11" y="217"/>
                        </a:lnTo>
                        <a:lnTo>
                          <a:pt x="3" y="210"/>
                        </a:lnTo>
                        <a:lnTo>
                          <a:pt x="1" y="204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  <a:lnTo>
                          <a:pt x="165" y="2"/>
                        </a:lnTo>
                        <a:lnTo>
                          <a:pt x="165" y="140"/>
                        </a:lnTo>
                        <a:lnTo>
                          <a:pt x="161" y="151"/>
                        </a:lnTo>
                        <a:lnTo>
                          <a:pt x="155" y="162"/>
                        </a:lnTo>
                        <a:lnTo>
                          <a:pt x="152" y="171"/>
                        </a:lnTo>
                        <a:lnTo>
                          <a:pt x="152" y="175"/>
                        </a:lnTo>
                        <a:lnTo>
                          <a:pt x="142" y="186"/>
                        </a:lnTo>
                        <a:lnTo>
                          <a:pt x="129" y="197"/>
                        </a:lnTo>
                        <a:lnTo>
                          <a:pt x="116" y="210"/>
                        </a:lnTo>
                        <a:lnTo>
                          <a:pt x="103" y="223"/>
                        </a:lnTo>
                        <a:lnTo>
                          <a:pt x="92" y="234"/>
                        </a:lnTo>
                        <a:lnTo>
                          <a:pt x="83" y="242"/>
                        </a:lnTo>
                        <a:lnTo>
                          <a:pt x="79" y="243"/>
                        </a:lnTo>
                        <a:close/>
                      </a:path>
                    </a:pathLst>
                  </a:custGeom>
                  <a:solidFill>
                    <a:srgbClr val="717171"/>
                  </a:solidFill>
                  <a:ln w="0">
                    <a:solidFill>
                      <a:srgbClr val="71717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3" name="Freeform 213"/>
                  <p:cNvSpPr>
                    <a:spLocks/>
                  </p:cNvSpPr>
                  <p:nvPr/>
                </p:nvSpPr>
                <p:spPr bwMode="auto">
                  <a:xfrm>
                    <a:off x="1193" y="3116"/>
                    <a:ext cx="139" cy="241"/>
                  </a:xfrm>
                  <a:custGeom>
                    <a:avLst/>
                    <a:gdLst>
                      <a:gd name="T0" fmla="*/ 73 w 139"/>
                      <a:gd name="T1" fmla="*/ 241 h 241"/>
                      <a:gd name="T2" fmla="*/ 47 w 139"/>
                      <a:gd name="T3" fmla="*/ 240 h 241"/>
                      <a:gd name="T4" fmla="*/ 28 w 139"/>
                      <a:gd name="T5" fmla="*/ 232 h 241"/>
                      <a:gd name="T6" fmla="*/ 15 w 139"/>
                      <a:gd name="T7" fmla="*/ 225 h 241"/>
                      <a:gd name="T8" fmla="*/ 8 w 139"/>
                      <a:gd name="T9" fmla="*/ 217 h 241"/>
                      <a:gd name="T10" fmla="*/ 2 w 139"/>
                      <a:gd name="T11" fmla="*/ 210 h 241"/>
                      <a:gd name="T12" fmla="*/ 0 w 139"/>
                      <a:gd name="T13" fmla="*/ 208 h 241"/>
                      <a:gd name="T14" fmla="*/ 0 w 139"/>
                      <a:gd name="T15" fmla="*/ 0 h 241"/>
                      <a:gd name="T16" fmla="*/ 139 w 139"/>
                      <a:gd name="T17" fmla="*/ 0 h 241"/>
                      <a:gd name="T18" fmla="*/ 139 w 139"/>
                      <a:gd name="T19" fmla="*/ 132 h 241"/>
                      <a:gd name="T20" fmla="*/ 136 w 139"/>
                      <a:gd name="T21" fmla="*/ 141 h 241"/>
                      <a:gd name="T22" fmla="*/ 132 w 139"/>
                      <a:gd name="T23" fmla="*/ 152 h 241"/>
                      <a:gd name="T24" fmla="*/ 130 w 139"/>
                      <a:gd name="T25" fmla="*/ 162 h 241"/>
                      <a:gd name="T26" fmla="*/ 128 w 139"/>
                      <a:gd name="T27" fmla="*/ 165 h 241"/>
                      <a:gd name="T28" fmla="*/ 121 w 139"/>
                      <a:gd name="T29" fmla="*/ 175 h 241"/>
                      <a:gd name="T30" fmla="*/ 112 w 139"/>
                      <a:gd name="T31" fmla="*/ 188 h 241"/>
                      <a:gd name="T32" fmla="*/ 101 w 139"/>
                      <a:gd name="T33" fmla="*/ 202 h 241"/>
                      <a:gd name="T34" fmla="*/ 89 w 139"/>
                      <a:gd name="T35" fmla="*/ 215 h 241"/>
                      <a:gd name="T36" fmla="*/ 82 w 139"/>
                      <a:gd name="T37" fmla="*/ 228 h 241"/>
                      <a:gd name="T38" fmla="*/ 75 w 139"/>
                      <a:gd name="T39" fmla="*/ 238 h 241"/>
                      <a:gd name="T40" fmla="*/ 73 w 139"/>
                      <a:gd name="T41" fmla="*/ 241 h 24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39"/>
                      <a:gd name="T64" fmla="*/ 0 h 241"/>
                      <a:gd name="T65" fmla="*/ 139 w 139"/>
                      <a:gd name="T66" fmla="*/ 241 h 241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39" h="241">
                        <a:moveTo>
                          <a:pt x="73" y="241"/>
                        </a:moveTo>
                        <a:lnTo>
                          <a:pt x="47" y="240"/>
                        </a:lnTo>
                        <a:lnTo>
                          <a:pt x="28" y="232"/>
                        </a:lnTo>
                        <a:lnTo>
                          <a:pt x="15" y="225"/>
                        </a:lnTo>
                        <a:lnTo>
                          <a:pt x="8" y="217"/>
                        </a:lnTo>
                        <a:lnTo>
                          <a:pt x="2" y="210"/>
                        </a:lnTo>
                        <a:lnTo>
                          <a:pt x="0" y="208"/>
                        </a:lnTo>
                        <a:lnTo>
                          <a:pt x="0" y="0"/>
                        </a:lnTo>
                        <a:lnTo>
                          <a:pt x="139" y="0"/>
                        </a:lnTo>
                        <a:lnTo>
                          <a:pt x="139" y="132"/>
                        </a:lnTo>
                        <a:lnTo>
                          <a:pt x="136" y="141"/>
                        </a:lnTo>
                        <a:lnTo>
                          <a:pt x="132" y="152"/>
                        </a:lnTo>
                        <a:lnTo>
                          <a:pt x="130" y="162"/>
                        </a:lnTo>
                        <a:lnTo>
                          <a:pt x="128" y="165"/>
                        </a:lnTo>
                        <a:lnTo>
                          <a:pt x="121" y="175"/>
                        </a:lnTo>
                        <a:lnTo>
                          <a:pt x="112" y="188"/>
                        </a:lnTo>
                        <a:lnTo>
                          <a:pt x="101" y="202"/>
                        </a:lnTo>
                        <a:lnTo>
                          <a:pt x="89" y="215"/>
                        </a:lnTo>
                        <a:lnTo>
                          <a:pt x="82" y="228"/>
                        </a:lnTo>
                        <a:lnTo>
                          <a:pt x="75" y="238"/>
                        </a:lnTo>
                        <a:lnTo>
                          <a:pt x="73" y="241"/>
                        </a:lnTo>
                        <a:close/>
                      </a:path>
                    </a:pathLst>
                  </a:custGeom>
                  <a:solidFill>
                    <a:srgbClr val="8E8E8E"/>
                  </a:solidFill>
                  <a:ln w="0">
                    <a:solidFill>
                      <a:srgbClr val="8E8E8E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4" name="Freeform 214"/>
                  <p:cNvSpPr>
                    <a:spLocks/>
                  </p:cNvSpPr>
                  <p:nvPr/>
                </p:nvSpPr>
                <p:spPr bwMode="auto">
                  <a:xfrm>
                    <a:off x="1210" y="3116"/>
                    <a:ext cx="111" cy="240"/>
                  </a:xfrm>
                  <a:custGeom>
                    <a:avLst/>
                    <a:gdLst>
                      <a:gd name="T0" fmla="*/ 61 w 111"/>
                      <a:gd name="T1" fmla="*/ 240 h 240"/>
                      <a:gd name="T2" fmla="*/ 37 w 111"/>
                      <a:gd name="T3" fmla="*/ 238 h 240"/>
                      <a:gd name="T4" fmla="*/ 19 w 111"/>
                      <a:gd name="T5" fmla="*/ 232 h 240"/>
                      <a:gd name="T6" fmla="*/ 8 w 111"/>
                      <a:gd name="T7" fmla="*/ 225 h 240"/>
                      <a:gd name="T8" fmla="*/ 2 w 111"/>
                      <a:gd name="T9" fmla="*/ 219 h 240"/>
                      <a:gd name="T10" fmla="*/ 0 w 111"/>
                      <a:gd name="T11" fmla="*/ 217 h 240"/>
                      <a:gd name="T12" fmla="*/ 0 w 111"/>
                      <a:gd name="T13" fmla="*/ 0 h 240"/>
                      <a:gd name="T14" fmla="*/ 111 w 111"/>
                      <a:gd name="T15" fmla="*/ 0 h 240"/>
                      <a:gd name="T16" fmla="*/ 111 w 111"/>
                      <a:gd name="T17" fmla="*/ 125 h 240"/>
                      <a:gd name="T18" fmla="*/ 110 w 111"/>
                      <a:gd name="T19" fmla="*/ 134 h 240"/>
                      <a:gd name="T20" fmla="*/ 106 w 111"/>
                      <a:gd name="T21" fmla="*/ 143 h 240"/>
                      <a:gd name="T22" fmla="*/ 104 w 111"/>
                      <a:gd name="T23" fmla="*/ 152 h 240"/>
                      <a:gd name="T24" fmla="*/ 104 w 111"/>
                      <a:gd name="T25" fmla="*/ 156 h 240"/>
                      <a:gd name="T26" fmla="*/ 98 w 111"/>
                      <a:gd name="T27" fmla="*/ 165 h 240"/>
                      <a:gd name="T28" fmla="*/ 91 w 111"/>
                      <a:gd name="T29" fmla="*/ 178 h 240"/>
                      <a:gd name="T30" fmla="*/ 84 w 111"/>
                      <a:gd name="T31" fmla="*/ 195 h 240"/>
                      <a:gd name="T32" fmla="*/ 74 w 111"/>
                      <a:gd name="T33" fmla="*/ 212 h 240"/>
                      <a:gd name="T34" fmla="*/ 67 w 111"/>
                      <a:gd name="T35" fmla="*/ 227 h 240"/>
                      <a:gd name="T36" fmla="*/ 63 w 111"/>
                      <a:gd name="T37" fmla="*/ 236 h 240"/>
                      <a:gd name="T38" fmla="*/ 61 w 111"/>
                      <a:gd name="T39" fmla="*/ 240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111"/>
                      <a:gd name="T61" fmla="*/ 0 h 240"/>
                      <a:gd name="T62" fmla="*/ 111 w 111"/>
                      <a:gd name="T63" fmla="*/ 240 h 24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111" h="240">
                        <a:moveTo>
                          <a:pt x="61" y="240"/>
                        </a:moveTo>
                        <a:lnTo>
                          <a:pt x="37" y="238"/>
                        </a:lnTo>
                        <a:lnTo>
                          <a:pt x="19" y="232"/>
                        </a:lnTo>
                        <a:lnTo>
                          <a:pt x="8" y="225"/>
                        </a:lnTo>
                        <a:lnTo>
                          <a:pt x="2" y="219"/>
                        </a:ln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111" y="0"/>
                        </a:lnTo>
                        <a:lnTo>
                          <a:pt x="111" y="125"/>
                        </a:lnTo>
                        <a:lnTo>
                          <a:pt x="110" y="134"/>
                        </a:lnTo>
                        <a:lnTo>
                          <a:pt x="106" y="143"/>
                        </a:lnTo>
                        <a:lnTo>
                          <a:pt x="104" y="152"/>
                        </a:lnTo>
                        <a:lnTo>
                          <a:pt x="104" y="156"/>
                        </a:lnTo>
                        <a:lnTo>
                          <a:pt x="98" y="165"/>
                        </a:lnTo>
                        <a:lnTo>
                          <a:pt x="91" y="178"/>
                        </a:lnTo>
                        <a:lnTo>
                          <a:pt x="84" y="195"/>
                        </a:lnTo>
                        <a:lnTo>
                          <a:pt x="74" y="212"/>
                        </a:lnTo>
                        <a:lnTo>
                          <a:pt x="67" y="227"/>
                        </a:lnTo>
                        <a:lnTo>
                          <a:pt x="63" y="236"/>
                        </a:lnTo>
                        <a:lnTo>
                          <a:pt x="61" y="24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 w="0">
                    <a:solidFill>
                      <a:srgbClr val="AA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5" name="Freeform 215"/>
                  <p:cNvSpPr>
                    <a:spLocks/>
                  </p:cNvSpPr>
                  <p:nvPr/>
                </p:nvSpPr>
                <p:spPr bwMode="auto">
                  <a:xfrm>
                    <a:off x="1225" y="3116"/>
                    <a:ext cx="85" cy="240"/>
                  </a:xfrm>
                  <a:custGeom>
                    <a:avLst/>
                    <a:gdLst>
                      <a:gd name="T0" fmla="*/ 52 w 85"/>
                      <a:gd name="T1" fmla="*/ 240 h 240"/>
                      <a:gd name="T2" fmla="*/ 31 w 85"/>
                      <a:gd name="T3" fmla="*/ 240 h 240"/>
                      <a:gd name="T4" fmla="*/ 17 w 85"/>
                      <a:gd name="T5" fmla="*/ 236 h 240"/>
                      <a:gd name="T6" fmla="*/ 7 w 85"/>
                      <a:gd name="T7" fmla="*/ 230 h 240"/>
                      <a:gd name="T8" fmla="*/ 2 w 85"/>
                      <a:gd name="T9" fmla="*/ 227 h 240"/>
                      <a:gd name="T10" fmla="*/ 0 w 85"/>
                      <a:gd name="T11" fmla="*/ 225 h 240"/>
                      <a:gd name="T12" fmla="*/ 0 w 85"/>
                      <a:gd name="T13" fmla="*/ 0 h 240"/>
                      <a:gd name="T14" fmla="*/ 85 w 85"/>
                      <a:gd name="T15" fmla="*/ 0 h 240"/>
                      <a:gd name="T16" fmla="*/ 85 w 85"/>
                      <a:gd name="T17" fmla="*/ 119 h 240"/>
                      <a:gd name="T18" fmla="*/ 85 w 85"/>
                      <a:gd name="T19" fmla="*/ 123 h 240"/>
                      <a:gd name="T20" fmla="*/ 83 w 85"/>
                      <a:gd name="T21" fmla="*/ 126 h 240"/>
                      <a:gd name="T22" fmla="*/ 83 w 85"/>
                      <a:gd name="T23" fmla="*/ 132 h 240"/>
                      <a:gd name="T24" fmla="*/ 82 w 85"/>
                      <a:gd name="T25" fmla="*/ 138 h 240"/>
                      <a:gd name="T26" fmla="*/ 82 w 85"/>
                      <a:gd name="T27" fmla="*/ 143 h 240"/>
                      <a:gd name="T28" fmla="*/ 80 w 85"/>
                      <a:gd name="T29" fmla="*/ 147 h 240"/>
                      <a:gd name="T30" fmla="*/ 80 w 85"/>
                      <a:gd name="T31" fmla="*/ 147 h 240"/>
                      <a:gd name="T32" fmla="*/ 76 w 85"/>
                      <a:gd name="T33" fmla="*/ 156 h 240"/>
                      <a:gd name="T34" fmla="*/ 72 w 85"/>
                      <a:gd name="T35" fmla="*/ 169 h 240"/>
                      <a:gd name="T36" fmla="*/ 67 w 85"/>
                      <a:gd name="T37" fmla="*/ 188 h 240"/>
                      <a:gd name="T38" fmla="*/ 61 w 85"/>
                      <a:gd name="T39" fmla="*/ 206 h 240"/>
                      <a:gd name="T40" fmla="*/ 56 w 85"/>
                      <a:gd name="T41" fmla="*/ 223 h 240"/>
                      <a:gd name="T42" fmla="*/ 54 w 85"/>
                      <a:gd name="T43" fmla="*/ 234 h 240"/>
                      <a:gd name="T44" fmla="*/ 52 w 85"/>
                      <a:gd name="T45" fmla="*/ 240 h 24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85"/>
                      <a:gd name="T70" fmla="*/ 0 h 240"/>
                      <a:gd name="T71" fmla="*/ 85 w 85"/>
                      <a:gd name="T72" fmla="*/ 240 h 24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85" h="240">
                        <a:moveTo>
                          <a:pt x="52" y="240"/>
                        </a:moveTo>
                        <a:lnTo>
                          <a:pt x="31" y="240"/>
                        </a:lnTo>
                        <a:lnTo>
                          <a:pt x="17" y="236"/>
                        </a:lnTo>
                        <a:lnTo>
                          <a:pt x="7" y="230"/>
                        </a:lnTo>
                        <a:lnTo>
                          <a:pt x="2" y="227"/>
                        </a:lnTo>
                        <a:lnTo>
                          <a:pt x="0" y="225"/>
                        </a:lnTo>
                        <a:lnTo>
                          <a:pt x="0" y="0"/>
                        </a:lnTo>
                        <a:lnTo>
                          <a:pt x="85" y="0"/>
                        </a:lnTo>
                        <a:lnTo>
                          <a:pt x="85" y="119"/>
                        </a:lnTo>
                        <a:lnTo>
                          <a:pt x="85" y="123"/>
                        </a:lnTo>
                        <a:lnTo>
                          <a:pt x="83" y="126"/>
                        </a:lnTo>
                        <a:lnTo>
                          <a:pt x="83" y="132"/>
                        </a:lnTo>
                        <a:lnTo>
                          <a:pt x="82" y="138"/>
                        </a:lnTo>
                        <a:lnTo>
                          <a:pt x="82" y="143"/>
                        </a:lnTo>
                        <a:lnTo>
                          <a:pt x="80" y="147"/>
                        </a:lnTo>
                        <a:lnTo>
                          <a:pt x="76" y="156"/>
                        </a:lnTo>
                        <a:lnTo>
                          <a:pt x="72" y="169"/>
                        </a:lnTo>
                        <a:lnTo>
                          <a:pt x="67" y="188"/>
                        </a:lnTo>
                        <a:lnTo>
                          <a:pt x="61" y="206"/>
                        </a:lnTo>
                        <a:lnTo>
                          <a:pt x="56" y="223"/>
                        </a:lnTo>
                        <a:lnTo>
                          <a:pt x="54" y="234"/>
                        </a:lnTo>
                        <a:lnTo>
                          <a:pt x="52" y="240"/>
                        </a:lnTo>
                        <a:close/>
                      </a:path>
                    </a:pathLst>
                  </a:custGeom>
                  <a:solidFill>
                    <a:srgbClr val="C6C6C6"/>
                  </a:solidFill>
                  <a:ln w="0">
                    <a:solidFill>
                      <a:srgbClr val="C6C6C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6" name="Freeform 216"/>
                  <p:cNvSpPr>
                    <a:spLocks/>
                  </p:cNvSpPr>
                  <p:nvPr/>
                </p:nvSpPr>
                <p:spPr bwMode="auto">
                  <a:xfrm>
                    <a:off x="1240" y="3116"/>
                    <a:ext cx="59" cy="240"/>
                  </a:xfrm>
                  <a:custGeom>
                    <a:avLst/>
                    <a:gdLst>
                      <a:gd name="T0" fmla="*/ 42 w 59"/>
                      <a:gd name="T1" fmla="*/ 238 h 240"/>
                      <a:gd name="T2" fmla="*/ 24 w 59"/>
                      <a:gd name="T3" fmla="*/ 240 h 240"/>
                      <a:gd name="T4" fmla="*/ 11 w 59"/>
                      <a:gd name="T5" fmla="*/ 238 h 240"/>
                      <a:gd name="T6" fmla="*/ 3 w 59"/>
                      <a:gd name="T7" fmla="*/ 234 h 240"/>
                      <a:gd name="T8" fmla="*/ 0 w 59"/>
                      <a:gd name="T9" fmla="*/ 234 h 240"/>
                      <a:gd name="T10" fmla="*/ 0 w 59"/>
                      <a:gd name="T11" fmla="*/ 0 h 240"/>
                      <a:gd name="T12" fmla="*/ 59 w 59"/>
                      <a:gd name="T13" fmla="*/ 0 h 240"/>
                      <a:gd name="T14" fmla="*/ 59 w 59"/>
                      <a:gd name="T15" fmla="*/ 113 h 240"/>
                      <a:gd name="T16" fmla="*/ 59 w 59"/>
                      <a:gd name="T17" fmla="*/ 115 h 240"/>
                      <a:gd name="T18" fmla="*/ 59 w 59"/>
                      <a:gd name="T19" fmla="*/ 119 h 240"/>
                      <a:gd name="T20" fmla="*/ 59 w 59"/>
                      <a:gd name="T21" fmla="*/ 125 h 240"/>
                      <a:gd name="T22" fmla="*/ 57 w 59"/>
                      <a:gd name="T23" fmla="*/ 130 h 240"/>
                      <a:gd name="T24" fmla="*/ 57 w 59"/>
                      <a:gd name="T25" fmla="*/ 134 h 240"/>
                      <a:gd name="T26" fmla="*/ 57 w 59"/>
                      <a:gd name="T27" fmla="*/ 138 h 240"/>
                      <a:gd name="T28" fmla="*/ 57 w 59"/>
                      <a:gd name="T29" fmla="*/ 139 h 240"/>
                      <a:gd name="T30" fmla="*/ 55 w 59"/>
                      <a:gd name="T31" fmla="*/ 147 h 240"/>
                      <a:gd name="T32" fmla="*/ 54 w 59"/>
                      <a:gd name="T33" fmla="*/ 160 h 240"/>
                      <a:gd name="T34" fmla="*/ 50 w 59"/>
                      <a:gd name="T35" fmla="*/ 180 h 240"/>
                      <a:gd name="T36" fmla="*/ 48 w 59"/>
                      <a:gd name="T37" fmla="*/ 201 h 240"/>
                      <a:gd name="T38" fmla="*/ 44 w 59"/>
                      <a:gd name="T39" fmla="*/ 219 h 240"/>
                      <a:gd name="T40" fmla="*/ 44 w 59"/>
                      <a:gd name="T41" fmla="*/ 234 h 240"/>
                      <a:gd name="T42" fmla="*/ 42 w 59"/>
                      <a:gd name="T43" fmla="*/ 238 h 24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240"/>
                      <a:gd name="T68" fmla="*/ 59 w 59"/>
                      <a:gd name="T69" fmla="*/ 240 h 24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240">
                        <a:moveTo>
                          <a:pt x="42" y="238"/>
                        </a:moveTo>
                        <a:lnTo>
                          <a:pt x="24" y="240"/>
                        </a:lnTo>
                        <a:lnTo>
                          <a:pt x="11" y="238"/>
                        </a:lnTo>
                        <a:lnTo>
                          <a:pt x="3" y="234"/>
                        </a:lnTo>
                        <a:lnTo>
                          <a:pt x="0" y="234"/>
                        </a:lnTo>
                        <a:lnTo>
                          <a:pt x="0" y="0"/>
                        </a:lnTo>
                        <a:lnTo>
                          <a:pt x="59" y="0"/>
                        </a:lnTo>
                        <a:lnTo>
                          <a:pt x="59" y="113"/>
                        </a:lnTo>
                        <a:lnTo>
                          <a:pt x="59" y="115"/>
                        </a:lnTo>
                        <a:lnTo>
                          <a:pt x="59" y="119"/>
                        </a:lnTo>
                        <a:lnTo>
                          <a:pt x="59" y="125"/>
                        </a:lnTo>
                        <a:lnTo>
                          <a:pt x="57" y="130"/>
                        </a:lnTo>
                        <a:lnTo>
                          <a:pt x="57" y="134"/>
                        </a:lnTo>
                        <a:lnTo>
                          <a:pt x="57" y="138"/>
                        </a:lnTo>
                        <a:lnTo>
                          <a:pt x="57" y="139"/>
                        </a:lnTo>
                        <a:lnTo>
                          <a:pt x="55" y="147"/>
                        </a:lnTo>
                        <a:lnTo>
                          <a:pt x="54" y="160"/>
                        </a:lnTo>
                        <a:lnTo>
                          <a:pt x="50" y="180"/>
                        </a:lnTo>
                        <a:lnTo>
                          <a:pt x="48" y="201"/>
                        </a:lnTo>
                        <a:lnTo>
                          <a:pt x="44" y="219"/>
                        </a:lnTo>
                        <a:lnTo>
                          <a:pt x="44" y="234"/>
                        </a:lnTo>
                        <a:lnTo>
                          <a:pt x="42" y="238"/>
                        </a:lnTo>
                        <a:close/>
                      </a:path>
                    </a:pathLst>
                  </a:custGeom>
                  <a:solidFill>
                    <a:srgbClr val="E3E3E3"/>
                  </a:solidFill>
                  <a:ln w="0">
                    <a:solidFill>
                      <a:srgbClr val="E3E3E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7" name="Freeform 217"/>
                  <p:cNvSpPr>
                    <a:spLocks/>
                  </p:cNvSpPr>
                  <p:nvPr/>
                </p:nvSpPr>
                <p:spPr bwMode="auto">
                  <a:xfrm>
                    <a:off x="1256" y="3116"/>
                    <a:ext cx="32" cy="241"/>
                  </a:xfrm>
                  <a:custGeom>
                    <a:avLst/>
                    <a:gdLst>
                      <a:gd name="T0" fmla="*/ 32 w 32"/>
                      <a:gd name="T1" fmla="*/ 0 h 241"/>
                      <a:gd name="T2" fmla="*/ 32 w 32"/>
                      <a:gd name="T3" fmla="*/ 238 h 241"/>
                      <a:gd name="T4" fmla="*/ 15 w 32"/>
                      <a:gd name="T5" fmla="*/ 241 h 241"/>
                      <a:gd name="T6" fmla="*/ 4 w 32"/>
                      <a:gd name="T7" fmla="*/ 241 h 241"/>
                      <a:gd name="T8" fmla="*/ 0 w 32"/>
                      <a:gd name="T9" fmla="*/ 241 h 241"/>
                      <a:gd name="T10" fmla="*/ 0 w 32"/>
                      <a:gd name="T11" fmla="*/ 0 h 241"/>
                      <a:gd name="T12" fmla="*/ 32 w 32"/>
                      <a:gd name="T13" fmla="*/ 0 h 24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2"/>
                      <a:gd name="T22" fmla="*/ 0 h 241"/>
                      <a:gd name="T23" fmla="*/ 32 w 32"/>
                      <a:gd name="T24" fmla="*/ 241 h 24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2" h="241">
                        <a:moveTo>
                          <a:pt x="32" y="0"/>
                        </a:moveTo>
                        <a:lnTo>
                          <a:pt x="32" y="238"/>
                        </a:lnTo>
                        <a:lnTo>
                          <a:pt x="15" y="241"/>
                        </a:lnTo>
                        <a:lnTo>
                          <a:pt x="4" y="241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8" name="Freeform 218"/>
                  <p:cNvSpPr>
                    <a:spLocks noEditPoints="1"/>
                  </p:cNvSpPr>
                  <p:nvPr/>
                </p:nvSpPr>
                <p:spPr bwMode="auto">
                  <a:xfrm>
                    <a:off x="1142" y="3200"/>
                    <a:ext cx="70" cy="83"/>
                  </a:xfrm>
                  <a:custGeom>
                    <a:avLst/>
                    <a:gdLst>
                      <a:gd name="T0" fmla="*/ 35 w 70"/>
                      <a:gd name="T1" fmla="*/ 15 h 83"/>
                      <a:gd name="T2" fmla="*/ 40 w 70"/>
                      <a:gd name="T3" fmla="*/ 15 h 83"/>
                      <a:gd name="T4" fmla="*/ 46 w 70"/>
                      <a:gd name="T5" fmla="*/ 15 h 83"/>
                      <a:gd name="T6" fmla="*/ 48 w 70"/>
                      <a:gd name="T7" fmla="*/ 16 h 83"/>
                      <a:gd name="T8" fmla="*/ 50 w 70"/>
                      <a:gd name="T9" fmla="*/ 20 h 83"/>
                      <a:gd name="T10" fmla="*/ 50 w 70"/>
                      <a:gd name="T11" fmla="*/ 24 h 83"/>
                      <a:gd name="T12" fmla="*/ 50 w 70"/>
                      <a:gd name="T13" fmla="*/ 28 h 83"/>
                      <a:gd name="T14" fmla="*/ 46 w 70"/>
                      <a:gd name="T15" fmla="*/ 31 h 83"/>
                      <a:gd name="T16" fmla="*/ 42 w 70"/>
                      <a:gd name="T17" fmla="*/ 33 h 83"/>
                      <a:gd name="T18" fmla="*/ 38 w 70"/>
                      <a:gd name="T19" fmla="*/ 33 h 83"/>
                      <a:gd name="T20" fmla="*/ 18 w 70"/>
                      <a:gd name="T21" fmla="*/ 33 h 83"/>
                      <a:gd name="T22" fmla="*/ 18 w 70"/>
                      <a:gd name="T23" fmla="*/ 15 h 83"/>
                      <a:gd name="T24" fmla="*/ 35 w 70"/>
                      <a:gd name="T25" fmla="*/ 15 h 83"/>
                      <a:gd name="T26" fmla="*/ 38 w 70"/>
                      <a:gd name="T27" fmla="*/ 46 h 83"/>
                      <a:gd name="T28" fmla="*/ 42 w 70"/>
                      <a:gd name="T29" fmla="*/ 48 h 83"/>
                      <a:gd name="T30" fmla="*/ 46 w 70"/>
                      <a:gd name="T31" fmla="*/ 48 h 83"/>
                      <a:gd name="T32" fmla="*/ 50 w 70"/>
                      <a:gd name="T33" fmla="*/ 50 h 83"/>
                      <a:gd name="T34" fmla="*/ 51 w 70"/>
                      <a:gd name="T35" fmla="*/ 54 h 83"/>
                      <a:gd name="T36" fmla="*/ 51 w 70"/>
                      <a:gd name="T37" fmla="*/ 57 h 83"/>
                      <a:gd name="T38" fmla="*/ 51 w 70"/>
                      <a:gd name="T39" fmla="*/ 63 h 83"/>
                      <a:gd name="T40" fmla="*/ 50 w 70"/>
                      <a:gd name="T41" fmla="*/ 67 h 83"/>
                      <a:gd name="T42" fmla="*/ 46 w 70"/>
                      <a:gd name="T43" fmla="*/ 68 h 83"/>
                      <a:gd name="T44" fmla="*/ 42 w 70"/>
                      <a:gd name="T45" fmla="*/ 68 h 83"/>
                      <a:gd name="T46" fmla="*/ 38 w 70"/>
                      <a:gd name="T47" fmla="*/ 70 h 83"/>
                      <a:gd name="T48" fmla="*/ 18 w 70"/>
                      <a:gd name="T49" fmla="*/ 70 h 83"/>
                      <a:gd name="T50" fmla="*/ 18 w 70"/>
                      <a:gd name="T51" fmla="*/ 46 h 83"/>
                      <a:gd name="T52" fmla="*/ 38 w 70"/>
                      <a:gd name="T53" fmla="*/ 46 h 83"/>
                      <a:gd name="T54" fmla="*/ 40 w 70"/>
                      <a:gd name="T55" fmla="*/ 0 h 83"/>
                      <a:gd name="T56" fmla="*/ 0 w 70"/>
                      <a:gd name="T57" fmla="*/ 0 h 83"/>
                      <a:gd name="T58" fmla="*/ 0 w 70"/>
                      <a:gd name="T59" fmla="*/ 83 h 83"/>
                      <a:gd name="T60" fmla="*/ 38 w 70"/>
                      <a:gd name="T61" fmla="*/ 83 h 83"/>
                      <a:gd name="T62" fmla="*/ 44 w 70"/>
                      <a:gd name="T63" fmla="*/ 83 h 83"/>
                      <a:gd name="T64" fmla="*/ 50 w 70"/>
                      <a:gd name="T65" fmla="*/ 83 h 83"/>
                      <a:gd name="T66" fmla="*/ 55 w 70"/>
                      <a:gd name="T67" fmla="*/ 81 h 83"/>
                      <a:gd name="T68" fmla="*/ 59 w 70"/>
                      <a:gd name="T69" fmla="*/ 79 h 83"/>
                      <a:gd name="T70" fmla="*/ 63 w 70"/>
                      <a:gd name="T71" fmla="*/ 76 h 83"/>
                      <a:gd name="T72" fmla="*/ 66 w 70"/>
                      <a:gd name="T73" fmla="*/ 72 h 83"/>
                      <a:gd name="T74" fmla="*/ 68 w 70"/>
                      <a:gd name="T75" fmla="*/ 67 h 83"/>
                      <a:gd name="T76" fmla="*/ 70 w 70"/>
                      <a:gd name="T77" fmla="*/ 59 h 83"/>
                      <a:gd name="T78" fmla="*/ 68 w 70"/>
                      <a:gd name="T79" fmla="*/ 52 h 83"/>
                      <a:gd name="T80" fmla="*/ 66 w 70"/>
                      <a:gd name="T81" fmla="*/ 46 h 83"/>
                      <a:gd name="T82" fmla="*/ 63 w 70"/>
                      <a:gd name="T83" fmla="*/ 42 h 83"/>
                      <a:gd name="T84" fmla="*/ 57 w 70"/>
                      <a:gd name="T85" fmla="*/ 39 h 83"/>
                      <a:gd name="T86" fmla="*/ 61 w 70"/>
                      <a:gd name="T87" fmla="*/ 37 h 83"/>
                      <a:gd name="T88" fmla="*/ 63 w 70"/>
                      <a:gd name="T89" fmla="*/ 33 h 83"/>
                      <a:gd name="T90" fmla="*/ 66 w 70"/>
                      <a:gd name="T91" fmla="*/ 28 h 83"/>
                      <a:gd name="T92" fmla="*/ 66 w 70"/>
                      <a:gd name="T93" fmla="*/ 22 h 83"/>
                      <a:gd name="T94" fmla="*/ 66 w 70"/>
                      <a:gd name="T95" fmla="*/ 15 h 83"/>
                      <a:gd name="T96" fmla="*/ 63 w 70"/>
                      <a:gd name="T97" fmla="*/ 9 h 83"/>
                      <a:gd name="T98" fmla="*/ 59 w 70"/>
                      <a:gd name="T99" fmla="*/ 5 h 83"/>
                      <a:gd name="T100" fmla="*/ 53 w 70"/>
                      <a:gd name="T101" fmla="*/ 2 h 83"/>
                      <a:gd name="T102" fmla="*/ 48 w 70"/>
                      <a:gd name="T103" fmla="*/ 0 h 83"/>
                      <a:gd name="T104" fmla="*/ 40 w 70"/>
                      <a:gd name="T105" fmla="*/ 0 h 8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0"/>
                      <a:gd name="T160" fmla="*/ 0 h 83"/>
                      <a:gd name="T161" fmla="*/ 70 w 70"/>
                      <a:gd name="T162" fmla="*/ 83 h 8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0" h="83">
                        <a:moveTo>
                          <a:pt x="35" y="15"/>
                        </a:moveTo>
                        <a:lnTo>
                          <a:pt x="40" y="15"/>
                        </a:lnTo>
                        <a:lnTo>
                          <a:pt x="46" y="15"/>
                        </a:lnTo>
                        <a:lnTo>
                          <a:pt x="48" y="16"/>
                        </a:lnTo>
                        <a:lnTo>
                          <a:pt x="50" y="20"/>
                        </a:lnTo>
                        <a:lnTo>
                          <a:pt x="50" y="24"/>
                        </a:lnTo>
                        <a:lnTo>
                          <a:pt x="50" y="28"/>
                        </a:lnTo>
                        <a:lnTo>
                          <a:pt x="46" y="31"/>
                        </a:lnTo>
                        <a:lnTo>
                          <a:pt x="42" y="33"/>
                        </a:lnTo>
                        <a:lnTo>
                          <a:pt x="38" y="33"/>
                        </a:lnTo>
                        <a:lnTo>
                          <a:pt x="18" y="33"/>
                        </a:lnTo>
                        <a:lnTo>
                          <a:pt x="18" y="15"/>
                        </a:lnTo>
                        <a:lnTo>
                          <a:pt x="35" y="15"/>
                        </a:lnTo>
                        <a:close/>
                        <a:moveTo>
                          <a:pt x="38" y="46"/>
                        </a:moveTo>
                        <a:lnTo>
                          <a:pt x="42" y="48"/>
                        </a:lnTo>
                        <a:lnTo>
                          <a:pt x="46" y="48"/>
                        </a:lnTo>
                        <a:lnTo>
                          <a:pt x="50" y="50"/>
                        </a:lnTo>
                        <a:lnTo>
                          <a:pt x="51" y="54"/>
                        </a:lnTo>
                        <a:lnTo>
                          <a:pt x="51" y="57"/>
                        </a:lnTo>
                        <a:lnTo>
                          <a:pt x="51" y="63"/>
                        </a:lnTo>
                        <a:lnTo>
                          <a:pt x="50" y="67"/>
                        </a:lnTo>
                        <a:lnTo>
                          <a:pt x="46" y="68"/>
                        </a:lnTo>
                        <a:lnTo>
                          <a:pt x="42" y="68"/>
                        </a:lnTo>
                        <a:lnTo>
                          <a:pt x="38" y="70"/>
                        </a:lnTo>
                        <a:lnTo>
                          <a:pt x="18" y="70"/>
                        </a:lnTo>
                        <a:lnTo>
                          <a:pt x="18" y="46"/>
                        </a:lnTo>
                        <a:lnTo>
                          <a:pt x="38" y="46"/>
                        </a:lnTo>
                        <a:close/>
                        <a:moveTo>
                          <a:pt x="40" y="0"/>
                        </a:move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38" y="83"/>
                        </a:lnTo>
                        <a:lnTo>
                          <a:pt x="44" y="83"/>
                        </a:lnTo>
                        <a:lnTo>
                          <a:pt x="50" y="83"/>
                        </a:lnTo>
                        <a:lnTo>
                          <a:pt x="55" y="81"/>
                        </a:lnTo>
                        <a:lnTo>
                          <a:pt x="59" y="79"/>
                        </a:lnTo>
                        <a:lnTo>
                          <a:pt x="63" y="76"/>
                        </a:lnTo>
                        <a:lnTo>
                          <a:pt x="66" y="72"/>
                        </a:lnTo>
                        <a:lnTo>
                          <a:pt x="68" y="67"/>
                        </a:lnTo>
                        <a:lnTo>
                          <a:pt x="70" y="59"/>
                        </a:lnTo>
                        <a:lnTo>
                          <a:pt x="68" y="52"/>
                        </a:lnTo>
                        <a:lnTo>
                          <a:pt x="66" y="46"/>
                        </a:lnTo>
                        <a:lnTo>
                          <a:pt x="63" y="42"/>
                        </a:lnTo>
                        <a:lnTo>
                          <a:pt x="57" y="39"/>
                        </a:lnTo>
                        <a:lnTo>
                          <a:pt x="61" y="37"/>
                        </a:lnTo>
                        <a:lnTo>
                          <a:pt x="63" y="33"/>
                        </a:lnTo>
                        <a:lnTo>
                          <a:pt x="66" y="28"/>
                        </a:lnTo>
                        <a:lnTo>
                          <a:pt x="66" y="22"/>
                        </a:lnTo>
                        <a:lnTo>
                          <a:pt x="66" y="15"/>
                        </a:lnTo>
                        <a:lnTo>
                          <a:pt x="63" y="9"/>
                        </a:lnTo>
                        <a:lnTo>
                          <a:pt x="59" y="5"/>
                        </a:lnTo>
                        <a:lnTo>
                          <a:pt x="53" y="2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9" name="Freeform 219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00" name="Freeform 220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01" name="Freeform 221"/>
                  <p:cNvSpPr>
                    <a:spLocks/>
                  </p:cNvSpPr>
                  <p:nvPr/>
                </p:nvSpPr>
                <p:spPr bwMode="auto">
                  <a:xfrm>
                    <a:off x="1154" y="3018"/>
                    <a:ext cx="195" cy="119"/>
                  </a:xfrm>
                  <a:custGeom>
                    <a:avLst/>
                    <a:gdLst>
                      <a:gd name="T0" fmla="*/ 99 w 195"/>
                      <a:gd name="T1" fmla="*/ 119 h 119"/>
                      <a:gd name="T2" fmla="*/ 128 w 195"/>
                      <a:gd name="T3" fmla="*/ 117 h 119"/>
                      <a:gd name="T4" fmla="*/ 156 w 195"/>
                      <a:gd name="T5" fmla="*/ 109 h 119"/>
                      <a:gd name="T6" fmla="*/ 177 w 195"/>
                      <a:gd name="T7" fmla="*/ 98 h 119"/>
                      <a:gd name="T8" fmla="*/ 191 w 195"/>
                      <a:gd name="T9" fmla="*/ 83 h 119"/>
                      <a:gd name="T10" fmla="*/ 195 w 195"/>
                      <a:gd name="T11" fmla="*/ 69 h 119"/>
                      <a:gd name="T12" fmla="*/ 191 w 195"/>
                      <a:gd name="T13" fmla="*/ 50 h 119"/>
                      <a:gd name="T14" fmla="*/ 177 w 195"/>
                      <a:gd name="T15" fmla="*/ 32 h 119"/>
                      <a:gd name="T16" fmla="*/ 156 w 195"/>
                      <a:gd name="T17" fmla="*/ 17 h 119"/>
                      <a:gd name="T18" fmla="*/ 128 w 195"/>
                      <a:gd name="T19" fmla="*/ 6 h 119"/>
                      <a:gd name="T20" fmla="*/ 99 w 195"/>
                      <a:gd name="T21" fmla="*/ 0 h 119"/>
                      <a:gd name="T22" fmla="*/ 67 w 195"/>
                      <a:gd name="T23" fmla="*/ 6 h 119"/>
                      <a:gd name="T24" fmla="*/ 41 w 195"/>
                      <a:gd name="T25" fmla="*/ 17 h 119"/>
                      <a:gd name="T26" fmla="*/ 19 w 195"/>
                      <a:gd name="T27" fmla="*/ 32 h 119"/>
                      <a:gd name="T28" fmla="*/ 6 w 195"/>
                      <a:gd name="T29" fmla="*/ 50 h 119"/>
                      <a:gd name="T30" fmla="*/ 0 w 195"/>
                      <a:gd name="T31" fmla="*/ 69 h 119"/>
                      <a:gd name="T32" fmla="*/ 6 w 195"/>
                      <a:gd name="T33" fmla="*/ 83 h 119"/>
                      <a:gd name="T34" fmla="*/ 19 w 195"/>
                      <a:gd name="T35" fmla="*/ 98 h 119"/>
                      <a:gd name="T36" fmla="*/ 41 w 195"/>
                      <a:gd name="T37" fmla="*/ 109 h 119"/>
                      <a:gd name="T38" fmla="*/ 67 w 195"/>
                      <a:gd name="T39" fmla="*/ 117 h 119"/>
                      <a:gd name="T40" fmla="*/ 99 w 195"/>
                      <a:gd name="T41" fmla="*/ 119 h 11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5"/>
                      <a:gd name="T64" fmla="*/ 0 h 119"/>
                      <a:gd name="T65" fmla="*/ 195 w 195"/>
                      <a:gd name="T66" fmla="*/ 119 h 11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5" h="119">
                        <a:moveTo>
                          <a:pt x="99" y="119"/>
                        </a:moveTo>
                        <a:lnTo>
                          <a:pt x="128" y="117"/>
                        </a:lnTo>
                        <a:lnTo>
                          <a:pt x="156" y="109"/>
                        </a:lnTo>
                        <a:lnTo>
                          <a:pt x="177" y="98"/>
                        </a:lnTo>
                        <a:lnTo>
                          <a:pt x="191" y="83"/>
                        </a:lnTo>
                        <a:lnTo>
                          <a:pt x="195" y="69"/>
                        </a:lnTo>
                        <a:lnTo>
                          <a:pt x="191" y="50"/>
                        </a:lnTo>
                        <a:lnTo>
                          <a:pt x="177" y="32"/>
                        </a:lnTo>
                        <a:lnTo>
                          <a:pt x="156" y="17"/>
                        </a:lnTo>
                        <a:lnTo>
                          <a:pt x="128" y="6"/>
                        </a:lnTo>
                        <a:lnTo>
                          <a:pt x="99" y="0"/>
                        </a:lnTo>
                        <a:lnTo>
                          <a:pt x="67" y="6"/>
                        </a:lnTo>
                        <a:lnTo>
                          <a:pt x="41" y="17"/>
                        </a:lnTo>
                        <a:lnTo>
                          <a:pt x="19" y="32"/>
                        </a:lnTo>
                        <a:lnTo>
                          <a:pt x="6" y="50"/>
                        </a:lnTo>
                        <a:lnTo>
                          <a:pt x="0" y="69"/>
                        </a:lnTo>
                        <a:lnTo>
                          <a:pt x="6" y="83"/>
                        </a:lnTo>
                        <a:lnTo>
                          <a:pt x="19" y="98"/>
                        </a:lnTo>
                        <a:lnTo>
                          <a:pt x="41" y="109"/>
                        </a:lnTo>
                        <a:lnTo>
                          <a:pt x="67" y="117"/>
                        </a:lnTo>
                        <a:lnTo>
                          <a:pt x="99" y="119"/>
                        </a:lnTo>
                        <a:close/>
                      </a:path>
                    </a:pathLst>
                  </a:custGeom>
                  <a:solidFill>
                    <a:srgbClr val="5B5B5B"/>
                  </a:solidFill>
                  <a:ln w="0">
                    <a:solidFill>
                      <a:srgbClr val="5B5B5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02" name="Freeform 222"/>
                  <p:cNvSpPr>
                    <a:spLocks/>
                  </p:cNvSpPr>
                  <p:nvPr/>
                </p:nvSpPr>
                <p:spPr bwMode="auto">
                  <a:xfrm>
                    <a:off x="1167" y="3020"/>
                    <a:ext cx="171" cy="104"/>
                  </a:xfrm>
                  <a:custGeom>
                    <a:avLst/>
                    <a:gdLst>
                      <a:gd name="T0" fmla="*/ 86 w 171"/>
                      <a:gd name="T1" fmla="*/ 104 h 104"/>
                      <a:gd name="T2" fmla="*/ 112 w 171"/>
                      <a:gd name="T3" fmla="*/ 100 h 104"/>
                      <a:gd name="T4" fmla="*/ 136 w 171"/>
                      <a:gd name="T5" fmla="*/ 94 h 104"/>
                      <a:gd name="T6" fmla="*/ 154 w 171"/>
                      <a:gd name="T7" fmla="*/ 85 h 104"/>
                      <a:gd name="T8" fmla="*/ 165 w 171"/>
                      <a:gd name="T9" fmla="*/ 72 h 104"/>
                      <a:gd name="T10" fmla="*/ 171 w 171"/>
                      <a:gd name="T11" fmla="*/ 59 h 104"/>
                      <a:gd name="T12" fmla="*/ 165 w 171"/>
                      <a:gd name="T13" fmla="*/ 43 h 104"/>
                      <a:gd name="T14" fmla="*/ 154 w 171"/>
                      <a:gd name="T15" fmla="*/ 28 h 104"/>
                      <a:gd name="T16" fmla="*/ 136 w 171"/>
                      <a:gd name="T17" fmla="*/ 13 h 104"/>
                      <a:gd name="T18" fmla="*/ 112 w 171"/>
                      <a:gd name="T19" fmla="*/ 4 h 104"/>
                      <a:gd name="T20" fmla="*/ 86 w 171"/>
                      <a:gd name="T21" fmla="*/ 0 h 104"/>
                      <a:gd name="T22" fmla="*/ 58 w 171"/>
                      <a:gd name="T23" fmla="*/ 4 h 104"/>
                      <a:gd name="T24" fmla="*/ 34 w 171"/>
                      <a:gd name="T25" fmla="*/ 13 h 104"/>
                      <a:gd name="T26" fmla="*/ 17 w 171"/>
                      <a:gd name="T27" fmla="*/ 28 h 104"/>
                      <a:gd name="T28" fmla="*/ 4 w 171"/>
                      <a:gd name="T29" fmla="*/ 43 h 104"/>
                      <a:gd name="T30" fmla="*/ 0 w 171"/>
                      <a:gd name="T31" fmla="*/ 59 h 104"/>
                      <a:gd name="T32" fmla="*/ 4 w 171"/>
                      <a:gd name="T33" fmla="*/ 72 h 104"/>
                      <a:gd name="T34" fmla="*/ 17 w 171"/>
                      <a:gd name="T35" fmla="*/ 85 h 104"/>
                      <a:gd name="T36" fmla="*/ 34 w 171"/>
                      <a:gd name="T37" fmla="*/ 94 h 104"/>
                      <a:gd name="T38" fmla="*/ 58 w 171"/>
                      <a:gd name="T39" fmla="*/ 100 h 104"/>
                      <a:gd name="T40" fmla="*/ 86 w 171"/>
                      <a:gd name="T41" fmla="*/ 104 h 10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71"/>
                      <a:gd name="T64" fmla="*/ 0 h 104"/>
                      <a:gd name="T65" fmla="*/ 171 w 171"/>
                      <a:gd name="T66" fmla="*/ 104 h 10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71" h="104">
                        <a:moveTo>
                          <a:pt x="86" y="104"/>
                        </a:moveTo>
                        <a:lnTo>
                          <a:pt x="112" y="100"/>
                        </a:lnTo>
                        <a:lnTo>
                          <a:pt x="136" y="94"/>
                        </a:lnTo>
                        <a:lnTo>
                          <a:pt x="154" y="85"/>
                        </a:lnTo>
                        <a:lnTo>
                          <a:pt x="165" y="72"/>
                        </a:lnTo>
                        <a:lnTo>
                          <a:pt x="171" y="59"/>
                        </a:lnTo>
                        <a:lnTo>
                          <a:pt x="165" y="43"/>
                        </a:lnTo>
                        <a:lnTo>
                          <a:pt x="154" y="28"/>
                        </a:lnTo>
                        <a:lnTo>
                          <a:pt x="136" y="13"/>
                        </a:lnTo>
                        <a:lnTo>
                          <a:pt x="112" y="4"/>
                        </a:lnTo>
                        <a:lnTo>
                          <a:pt x="86" y="0"/>
                        </a:lnTo>
                        <a:lnTo>
                          <a:pt x="58" y="4"/>
                        </a:lnTo>
                        <a:lnTo>
                          <a:pt x="34" y="13"/>
                        </a:lnTo>
                        <a:lnTo>
                          <a:pt x="17" y="28"/>
                        </a:lnTo>
                        <a:lnTo>
                          <a:pt x="4" y="43"/>
                        </a:lnTo>
                        <a:lnTo>
                          <a:pt x="0" y="59"/>
                        </a:lnTo>
                        <a:lnTo>
                          <a:pt x="4" y="72"/>
                        </a:lnTo>
                        <a:lnTo>
                          <a:pt x="17" y="85"/>
                        </a:lnTo>
                        <a:lnTo>
                          <a:pt x="34" y="94"/>
                        </a:lnTo>
                        <a:lnTo>
                          <a:pt x="58" y="100"/>
                        </a:lnTo>
                        <a:lnTo>
                          <a:pt x="86" y="104"/>
                        </a:lnTo>
                        <a:close/>
                      </a:path>
                    </a:pathLst>
                  </a:custGeom>
                  <a:solidFill>
                    <a:srgbClr val="767676"/>
                  </a:solidFill>
                  <a:ln w="0">
                    <a:solidFill>
                      <a:srgbClr val="76767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03" name="Freeform 223"/>
                  <p:cNvSpPr>
                    <a:spLocks/>
                  </p:cNvSpPr>
                  <p:nvPr/>
                </p:nvSpPr>
                <p:spPr bwMode="auto">
                  <a:xfrm>
                    <a:off x="1179" y="3022"/>
                    <a:ext cx="146" cy="87"/>
                  </a:xfrm>
                  <a:custGeom>
                    <a:avLst/>
                    <a:gdLst>
                      <a:gd name="T0" fmla="*/ 74 w 146"/>
                      <a:gd name="T1" fmla="*/ 87 h 87"/>
                      <a:gd name="T2" fmla="*/ 102 w 146"/>
                      <a:gd name="T3" fmla="*/ 85 h 87"/>
                      <a:gd name="T4" fmla="*/ 126 w 146"/>
                      <a:gd name="T5" fmla="*/ 76 h 87"/>
                      <a:gd name="T6" fmla="*/ 141 w 146"/>
                      <a:gd name="T7" fmla="*/ 65 h 87"/>
                      <a:gd name="T8" fmla="*/ 146 w 146"/>
                      <a:gd name="T9" fmla="*/ 50 h 87"/>
                      <a:gd name="T10" fmla="*/ 142 w 146"/>
                      <a:gd name="T11" fmla="*/ 35 h 87"/>
                      <a:gd name="T12" fmla="*/ 133 w 146"/>
                      <a:gd name="T13" fmla="*/ 22 h 87"/>
                      <a:gd name="T14" fmla="*/ 116 w 146"/>
                      <a:gd name="T15" fmla="*/ 11 h 87"/>
                      <a:gd name="T16" fmla="*/ 96 w 146"/>
                      <a:gd name="T17" fmla="*/ 2 h 87"/>
                      <a:gd name="T18" fmla="*/ 74 w 146"/>
                      <a:gd name="T19" fmla="*/ 0 h 87"/>
                      <a:gd name="T20" fmla="*/ 50 w 146"/>
                      <a:gd name="T21" fmla="*/ 2 h 87"/>
                      <a:gd name="T22" fmla="*/ 29 w 146"/>
                      <a:gd name="T23" fmla="*/ 11 h 87"/>
                      <a:gd name="T24" fmla="*/ 14 w 146"/>
                      <a:gd name="T25" fmla="*/ 22 h 87"/>
                      <a:gd name="T26" fmla="*/ 3 w 146"/>
                      <a:gd name="T27" fmla="*/ 35 h 87"/>
                      <a:gd name="T28" fmla="*/ 0 w 146"/>
                      <a:gd name="T29" fmla="*/ 50 h 87"/>
                      <a:gd name="T30" fmla="*/ 5 w 146"/>
                      <a:gd name="T31" fmla="*/ 65 h 87"/>
                      <a:gd name="T32" fmla="*/ 22 w 146"/>
                      <a:gd name="T33" fmla="*/ 76 h 87"/>
                      <a:gd name="T34" fmla="*/ 44 w 146"/>
                      <a:gd name="T35" fmla="*/ 85 h 87"/>
                      <a:gd name="T36" fmla="*/ 74 w 146"/>
                      <a:gd name="T37" fmla="*/ 87 h 87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46"/>
                      <a:gd name="T58" fmla="*/ 0 h 87"/>
                      <a:gd name="T59" fmla="*/ 146 w 146"/>
                      <a:gd name="T60" fmla="*/ 87 h 87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46" h="87">
                        <a:moveTo>
                          <a:pt x="74" y="87"/>
                        </a:moveTo>
                        <a:lnTo>
                          <a:pt x="102" y="85"/>
                        </a:lnTo>
                        <a:lnTo>
                          <a:pt x="126" y="76"/>
                        </a:lnTo>
                        <a:lnTo>
                          <a:pt x="141" y="65"/>
                        </a:lnTo>
                        <a:lnTo>
                          <a:pt x="146" y="50"/>
                        </a:lnTo>
                        <a:lnTo>
                          <a:pt x="142" y="35"/>
                        </a:lnTo>
                        <a:lnTo>
                          <a:pt x="133" y="22"/>
                        </a:lnTo>
                        <a:lnTo>
                          <a:pt x="116" y="11"/>
                        </a:lnTo>
                        <a:lnTo>
                          <a:pt x="96" y="2"/>
                        </a:lnTo>
                        <a:lnTo>
                          <a:pt x="74" y="0"/>
                        </a:lnTo>
                        <a:lnTo>
                          <a:pt x="50" y="2"/>
                        </a:lnTo>
                        <a:lnTo>
                          <a:pt x="29" y="11"/>
                        </a:lnTo>
                        <a:lnTo>
                          <a:pt x="14" y="22"/>
                        </a:lnTo>
                        <a:lnTo>
                          <a:pt x="3" y="35"/>
                        </a:lnTo>
                        <a:lnTo>
                          <a:pt x="0" y="50"/>
                        </a:lnTo>
                        <a:lnTo>
                          <a:pt x="5" y="65"/>
                        </a:lnTo>
                        <a:lnTo>
                          <a:pt x="22" y="76"/>
                        </a:lnTo>
                        <a:lnTo>
                          <a:pt x="44" y="85"/>
                        </a:lnTo>
                        <a:lnTo>
                          <a:pt x="74" y="87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0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04" name="Freeform 224"/>
                  <p:cNvSpPr>
                    <a:spLocks/>
                  </p:cNvSpPr>
                  <p:nvPr/>
                </p:nvSpPr>
                <p:spPr bwMode="auto">
                  <a:xfrm>
                    <a:off x="1192" y="3022"/>
                    <a:ext cx="122" cy="74"/>
                  </a:xfrm>
                  <a:custGeom>
                    <a:avLst/>
                    <a:gdLst>
                      <a:gd name="T0" fmla="*/ 61 w 122"/>
                      <a:gd name="T1" fmla="*/ 74 h 74"/>
                      <a:gd name="T2" fmla="*/ 85 w 122"/>
                      <a:gd name="T3" fmla="*/ 72 h 74"/>
                      <a:gd name="T4" fmla="*/ 103 w 122"/>
                      <a:gd name="T5" fmla="*/ 65 h 74"/>
                      <a:gd name="T6" fmla="*/ 116 w 122"/>
                      <a:gd name="T7" fmla="*/ 54 h 74"/>
                      <a:gd name="T8" fmla="*/ 122 w 122"/>
                      <a:gd name="T9" fmla="*/ 42 h 74"/>
                      <a:gd name="T10" fmla="*/ 116 w 122"/>
                      <a:gd name="T11" fmla="*/ 28 h 74"/>
                      <a:gd name="T12" fmla="*/ 103 w 122"/>
                      <a:gd name="T13" fmla="*/ 15 h 74"/>
                      <a:gd name="T14" fmla="*/ 85 w 122"/>
                      <a:gd name="T15" fmla="*/ 3 h 74"/>
                      <a:gd name="T16" fmla="*/ 61 w 122"/>
                      <a:gd name="T17" fmla="*/ 0 h 74"/>
                      <a:gd name="T18" fmla="*/ 37 w 122"/>
                      <a:gd name="T19" fmla="*/ 3 h 74"/>
                      <a:gd name="T20" fmla="*/ 18 w 122"/>
                      <a:gd name="T21" fmla="*/ 15 h 74"/>
                      <a:gd name="T22" fmla="*/ 5 w 122"/>
                      <a:gd name="T23" fmla="*/ 28 h 74"/>
                      <a:gd name="T24" fmla="*/ 0 w 122"/>
                      <a:gd name="T25" fmla="*/ 42 h 74"/>
                      <a:gd name="T26" fmla="*/ 5 w 122"/>
                      <a:gd name="T27" fmla="*/ 54 h 74"/>
                      <a:gd name="T28" fmla="*/ 18 w 122"/>
                      <a:gd name="T29" fmla="*/ 65 h 74"/>
                      <a:gd name="T30" fmla="*/ 37 w 122"/>
                      <a:gd name="T31" fmla="*/ 72 h 74"/>
                      <a:gd name="T32" fmla="*/ 61 w 122"/>
                      <a:gd name="T33" fmla="*/ 74 h 74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22"/>
                      <a:gd name="T52" fmla="*/ 0 h 74"/>
                      <a:gd name="T53" fmla="*/ 122 w 122"/>
                      <a:gd name="T54" fmla="*/ 74 h 74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22" h="74">
                        <a:moveTo>
                          <a:pt x="61" y="74"/>
                        </a:moveTo>
                        <a:lnTo>
                          <a:pt x="85" y="72"/>
                        </a:lnTo>
                        <a:lnTo>
                          <a:pt x="103" y="65"/>
                        </a:lnTo>
                        <a:lnTo>
                          <a:pt x="116" y="54"/>
                        </a:lnTo>
                        <a:lnTo>
                          <a:pt x="122" y="42"/>
                        </a:lnTo>
                        <a:lnTo>
                          <a:pt x="116" y="28"/>
                        </a:lnTo>
                        <a:lnTo>
                          <a:pt x="103" y="15"/>
                        </a:lnTo>
                        <a:lnTo>
                          <a:pt x="85" y="3"/>
                        </a:lnTo>
                        <a:lnTo>
                          <a:pt x="61" y="0"/>
                        </a:lnTo>
                        <a:lnTo>
                          <a:pt x="37" y="3"/>
                        </a:lnTo>
                        <a:lnTo>
                          <a:pt x="18" y="15"/>
                        </a:lnTo>
                        <a:lnTo>
                          <a:pt x="5" y="28"/>
                        </a:lnTo>
                        <a:lnTo>
                          <a:pt x="0" y="42"/>
                        </a:lnTo>
                        <a:lnTo>
                          <a:pt x="5" y="54"/>
                        </a:lnTo>
                        <a:lnTo>
                          <a:pt x="18" y="65"/>
                        </a:lnTo>
                        <a:lnTo>
                          <a:pt x="37" y="72"/>
                        </a:lnTo>
                        <a:lnTo>
                          <a:pt x="61" y="74"/>
                        </a:lnTo>
                        <a:close/>
                      </a:path>
                    </a:pathLst>
                  </a:custGeom>
                  <a:solidFill>
                    <a:srgbClr val="ADADAD"/>
                  </a:solidFill>
                  <a:ln w="0">
                    <a:solidFill>
                      <a:srgbClr val="ADADA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05" name="Freeform 225"/>
                  <p:cNvSpPr>
                    <a:spLocks/>
                  </p:cNvSpPr>
                  <p:nvPr/>
                </p:nvSpPr>
                <p:spPr bwMode="auto">
                  <a:xfrm>
                    <a:off x="1205" y="3024"/>
                    <a:ext cx="96" cy="59"/>
                  </a:xfrm>
                  <a:custGeom>
                    <a:avLst/>
                    <a:gdLst>
                      <a:gd name="T0" fmla="*/ 48 w 96"/>
                      <a:gd name="T1" fmla="*/ 59 h 59"/>
                      <a:gd name="T2" fmla="*/ 66 w 96"/>
                      <a:gd name="T3" fmla="*/ 55 h 59"/>
                      <a:gd name="T4" fmla="*/ 83 w 96"/>
                      <a:gd name="T5" fmla="*/ 50 h 59"/>
                      <a:gd name="T6" fmla="*/ 92 w 96"/>
                      <a:gd name="T7" fmla="*/ 42 h 59"/>
                      <a:gd name="T8" fmla="*/ 96 w 96"/>
                      <a:gd name="T9" fmla="*/ 33 h 59"/>
                      <a:gd name="T10" fmla="*/ 92 w 96"/>
                      <a:gd name="T11" fmla="*/ 22 h 59"/>
                      <a:gd name="T12" fmla="*/ 83 w 96"/>
                      <a:gd name="T13" fmla="*/ 11 h 59"/>
                      <a:gd name="T14" fmla="*/ 66 w 96"/>
                      <a:gd name="T15" fmla="*/ 1 h 59"/>
                      <a:gd name="T16" fmla="*/ 48 w 96"/>
                      <a:gd name="T17" fmla="*/ 0 h 59"/>
                      <a:gd name="T18" fmla="*/ 29 w 96"/>
                      <a:gd name="T19" fmla="*/ 1 h 59"/>
                      <a:gd name="T20" fmla="*/ 13 w 96"/>
                      <a:gd name="T21" fmla="*/ 11 h 59"/>
                      <a:gd name="T22" fmla="*/ 3 w 96"/>
                      <a:gd name="T23" fmla="*/ 22 h 59"/>
                      <a:gd name="T24" fmla="*/ 0 w 96"/>
                      <a:gd name="T25" fmla="*/ 33 h 59"/>
                      <a:gd name="T26" fmla="*/ 3 w 96"/>
                      <a:gd name="T27" fmla="*/ 42 h 59"/>
                      <a:gd name="T28" fmla="*/ 13 w 96"/>
                      <a:gd name="T29" fmla="*/ 50 h 59"/>
                      <a:gd name="T30" fmla="*/ 29 w 96"/>
                      <a:gd name="T31" fmla="*/ 55 h 59"/>
                      <a:gd name="T32" fmla="*/ 48 w 96"/>
                      <a:gd name="T33" fmla="*/ 59 h 5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96"/>
                      <a:gd name="T52" fmla="*/ 0 h 59"/>
                      <a:gd name="T53" fmla="*/ 96 w 96"/>
                      <a:gd name="T54" fmla="*/ 59 h 5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96" h="59">
                        <a:moveTo>
                          <a:pt x="48" y="59"/>
                        </a:moveTo>
                        <a:lnTo>
                          <a:pt x="66" y="55"/>
                        </a:lnTo>
                        <a:lnTo>
                          <a:pt x="83" y="50"/>
                        </a:lnTo>
                        <a:lnTo>
                          <a:pt x="92" y="42"/>
                        </a:lnTo>
                        <a:lnTo>
                          <a:pt x="96" y="33"/>
                        </a:lnTo>
                        <a:lnTo>
                          <a:pt x="92" y="22"/>
                        </a:lnTo>
                        <a:lnTo>
                          <a:pt x="83" y="11"/>
                        </a:lnTo>
                        <a:lnTo>
                          <a:pt x="66" y="1"/>
                        </a:lnTo>
                        <a:lnTo>
                          <a:pt x="48" y="0"/>
                        </a:lnTo>
                        <a:lnTo>
                          <a:pt x="29" y="1"/>
                        </a:lnTo>
                        <a:lnTo>
                          <a:pt x="13" y="11"/>
                        </a:lnTo>
                        <a:lnTo>
                          <a:pt x="3" y="22"/>
                        </a:lnTo>
                        <a:lnTo>
                          <a:pt x="0" y="33"/>
                        </a:lnTo>
                        <a:lnTo>
                          <a:pt x="3" y="42"/>
                        </a:lnTo>
                        <a:lnTo>
                          <a:pt x="13" y="50"/>
                        </a:lnTo>
                        <a:lnTo>
                          <a:pt x="29" y="55"/>
                        </a:ln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rgbClr val="C8C8C8"/>
                  </a:solidFill>
                  <a:ln w="0">
                    <a:solidFill>
                      <a:srgbClr val="C8C8C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06" name="Freeform 226"/>
                  <p:cNvSpPr>
                    <a:spLocks/>
                  </p:cNvSpPr>
                  <p:nvPr/>
                </p:nvSpPr>
                <p:spPr bwMode="auto">
                  <a:xfrm>
                    <a:off x="1216" y="3024"/>
                    <a:ext cx="74" cy="44"/>
                  </a:xfrm>
                  <a:custGeom>
                    <a:avLst/>
                    <a:gdLst>
                      <a:gd name="T0" fmla="*/ 37 w 74"/>
                      <a:gd name="T1" fmla="*/ 44 h 44"/>
                      <a:gd name="T2" fmla="*/ 55 w 74"/>
                      <a:gd name="T3" fmla="*/ 42 h 44"/>
                      <a:gd name="T4" fmla="*/ 68 w 74"/>
                      <a:gd name="T5" fmla="*/ 35 h 44"/>
                      <a:gd name="T6" fmla="*/ 74 w 74"/>
                      <a:gd name="T7" fmla="*/ 26 h 44"/>
                      <a:gd name="T8" fmla="*/ 68 w 74"/>
                      <a:gd name="T9" fmla="*/ 14 h 44"/>
                      <a:gd name="T10" fmla="*/ 55 w 74"/>
                      <a:gd name="T11" fmla="*/ 5 h 44"/>
                      <a:gd name="T12" fmla="*/ 37 w 74"/>
                      <a:gd name="T13" fmla="*/ 0 h 44"/>
                      <a:gd name="T14" fmla="*/ 18 w 74"/>
                      <a:gd name="T15" fmla="*/ 5 h 44"/>
                      <a:gd name="T16" fmla="*/ 5 w 74"/>
                      <a:gd name="T17" fmla="*/ 14 h 44"/>
                      <a:gd name="T18" fmla="*/ 0 w 74"/>
                      <a:gd name="T19" fmla="*/ 26 h 44"/>
                      <a:gd name="T20" fmla="*/ 5 w 74"/>
                      <a:gd name="T21" fmla="*/ 35 h 44"/>
                      <a:gd name="T22" fmla="*/ 18 w 74"/>
                      <a:gd name="T23" fmla="*/ 42 h 44"/>
                      <a:gd name="T24" fmla="*/ 37 w 74"/>
                      <a:gd name="T25" fmla="*/ 44 h 4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4"/>
                      <a:gd name="T40" fmla="*/ 0 h 44"/>
                      <a:gd name="T41" fmla="*/ 74 w 74"/>
                      <a:gd name="T42" fmla="*/ 44 h 4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4" h="44">
                        <a:moveTo>
                          <a:pt x="37" y="44"/>
                        </a:moveTo>
                        <a:lnTo>
                          <a:pt x="55" y="42"/>
                        </a:lnTo>
                        <a:lnTo>
                          <a:pt x="68" y="35"/>
                        </a:lnTo>
                        <a:lnTo>
                          <a:pt x="74" y="26"/>
                        </a:lnTo>
                        <a:lnTo>
                          <a:pt x="68" y="14"/>
                        </a:lnTo>
                        <a:lnTo>
                          <a:pt x="55" y="5"/>
                        </a:lnTo>
                        <a:lnTo>
                          <a:pt x="37" y="0"/>
                        </a:lnTo>
                        <a:lnTo>
                          <a:pt x="18" y="5"/>
                        </a:lnTo>
                        <a:lnTo>
                          <a:pt x="5" y="14"/>
                        </a:lnTo>
                        <a:lnTo>
                          <a:pt x="0" y="26"/>
                        </a:lnTo>
                        <a:lnTo>
                          <a:pt x="5" y="35"/>
                        </a:lnTo>
                        <a:lnTo>
                          <a:pt x="18" y="42"/>
                        </a:lnTo>
                        <a:lnTo>
                          <a:pt x="37" y="44"/>
                        </a:lnTo>
                        <a:close/>
                      </a:path>
                    </a:pathLst>
                  </a:custGeom>
                  <a:solidFill>
                    <a:srgbClr val="E4E4E4"/>
                  </a:solidFill>
                  <a:ln w="0">
                    <a:solidFill>
                      <a:srgbClr val="E4E4E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07" name="Freeform 227"/>
                  <p:cNvSpPr>
                    <a:spLocks/>
                  </p:cNvSpPr>
                  <p:nvPr/>
                </p:nvSpPr>
                <p:spPr bwMode="auto">
                  <a:xfrm>
                    <a:off x="1236" y="3033"/>
                    <a:ext cx="50" cy="30"/>
                  </a:xfrm>
                  <a:custGeom>
                    <a:avLst/>
                    <a:gdLst>
                      <a:gd name="T0" fmla="*/ 26 w 50"/>
                      <a:gd name="T1" fmla="*/ 30 h 30"/>
                      <a:gd name="T2" fmla="*/ 33 w 50"/>
                      <a:gd name="T3" fmla="*/ 30 h 30"/>
                      <a:gd name="T4" fmla="*/ 39 w 50"/>
                      <a:gd name="T5" fmla="*/ 28 h 30"/>
                      <a:gd name="T6" fmla="*/ 45 w 50"/>
                      <a:gd name="T7" fmla="*/ 24 h 30"/>
                      <a:gd name="T8" fmla="*/ 48 w 50"/>
                      <a:gd name="T9" fmla="*/ 22 h 30"/>
                      <a:gd name="T10" fmla="*/ 50 w 50"/>
                      <a:gd name="T11" fmla="*/ 17 h 30"/>
                      <a:gd name="T12" fmla="*/ 48 w 50"/>
                      <a:gd name="T13" fmla="*/ 13 h 30"/>
                      <a:gd name="T14" fmla="*/ 45 w 50"/>
                      <a:gd name="T15" fmla="*/ 9 h 30"/>
                      <a:gd name="T16" fmla="*/ 39 w 50"/>
                      <a:gd name="T17" fmla="*/ 4 h 30"/>
                      <a:gd name="T18" fmla="*/ 33 w 50"/>
                      <a:gd name="T19" fmla="*/ 2 h 30"/>
                      <a:gd name="T20" fmla="*/ 26 w 50"/>
                      <a:gd name="T21" fmla="*/ 0 h 30"/>
                      <a:gd name="T22" fmla="*/ 17 w 50"/>
                      <a:gd name="T23" fmla="*/ 2 h 30"/>
                      <a:gd name="T24" fmla="*/ 11 w 50"/>
                      <a:gd name="T25" fmla="*/ 4 h 30"/>
                      <a:gd name="T26" fmla="*/ 6 w 50"/>
                      <a:gd name="T27" fmla="*/ 9 h 30"/>
                      <a:gd name="T28" fmla="*/ 2 w 50"/>
                      <a:gd name="T29" fmla="*/ 13 h 30"/>
                      <a:gd name="T30" fmla="*/ 0 w 50"/>
                      <a:gd name="T31" fmla="*/ 17 h 30"/>
                      <a:gd name="T32" fmla="*/ 2 w 50"/>
                      <a:gd name="T33" fmla="*/ 22 h 30"/>
                      <a:gd name="T34" fmla="*/ 6 w 50"/>
                      <a:gd name="T35" fmla="*/ 24 h 30"/>
                      <a:gd name="T36" fmla="*/ 11 w 50"/>
                      <a:gd name="T37" fmla="*/ 28 h 30"/>
                      <a:gd name="T38" fmla="*/ 17 w 50"/>
                      <a:gd name="T39" fmla="*/ 30 h 30"/>
                      <a:gd name="T40" fmla="*/ 26 w 50"/>
                      <a:gd name="T41" fmla="*/ 30 h 3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0"/>
                      <a:gd name="T64" fmla="*/ 0 h 30"/>
                      <a:gd name="T65" fmla="*/ 50 w 50"/>
                      <a:gd name="T66" fmla="*/ 30 h 3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0" h="30">
                        <a:moveTo>
                          <a:pt x="26" y="30"/>
                        </a:moveTo>
                        <a:lnTo>
                          <a:pt x="33" y="30"/>
                        </a:lnTo>
                        <a:lnTo>
                          <a:pt x="39" y="28"/>
                        </a:lnTo>
                        <a:lnTo>
                          <a:pt x="45" y="24"/>
                        </a:lnTo>
                        <a:lnTo>
                          <a:pt x="48" y="22"/>
                        </a:lnTo>
                        <a:lnTo>
                          <a:pt x="50" y="17"/>
                        </a:lnTo>
                        <a:lnTo>
                          <a:pt x="48" y="13"/>
                        </a:lnTo>
                        <a:lnTo>
                          <a:pt x="45" y="9"/>
                        </a:lnTo>
                        <a:lnTo>
                          <a:pt x="39" y="4"/>
                        </a:lnTo>
                        <a:lnTo>
                          <a:pt x="33" y="2"/>
                        </a:lnTo>
                        <a:lnTo>
                          <a:pt x="26" y="0"/>
                        </a:lnTo>
                        <a:lnTo>
                          <a:pt x="17" y="2"/>
                        </a:lnTo>
                        <a:lnTo>
                          <a:pt x="11" y="4"/>
                        </a:lnTo>
                        <a:lnTo>
                          <a:pt x="6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2" y="22"/>
                        </a:lnTo>
                        <a:lnTo>
                          <a:pt x="6" y="24"/>
                        </a:lnTo>
                        <a:lnTo>
                          <a:pt x="11" y="28"/>
                        </a:lnTo>
                        <a:lnTo>
                          <a:pt x="17" y="30"/>
                        </a:lnTo>
                        <a:lnTo>
                          <a:pt x="26" y="3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08" name="Freeform 228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09" name="Freeform 229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0" name="Freeform 230"/>
                  <p:cNvSpPr>
                    <a:spLocks/>
                  </p:cNvSpPr>
                  <p:nvPr/>
                </p:nvSpPr>
                <p:spPr bwMode="auto">
                  <a:xfrm>
                    <a:off x="1303" y="3331"/>
                    <a:ext cx="308" cy="308"/>
                  </a:xfrm>
                  <a:custGeom>
                    <a:avLst/>
                    <a:gdLst>
                      <a:gd name="T0" fmla="*/ 137 w 308"/>
                      <a:gd name="T1" fmla="*/ 308 h 308"/>
                      <a:gd name="T2" fmla="*/ 102 w 308"/>
                      <a:gd name="T3" fmla="*/ 305 h 308"/>
                      <a:gd name="T4" fmla="*/ 72 w 308"/>
                      <a:gd name="T5" fmla="*/ 295 h 308"/>
                      <a:gd name="T6" fmla="*/ 48 w 308"/>
                      <a:gd name="T7" fmla="*/ 282 h 308"/>
                      <a:gd name="T8" fmla="*/ 31 w 308"/>
                      <a:gd name="T9" fmla="*/ 269 h 308"/>
                      <a:gd name="T10" fmla="*/ 18 w 308"/>
                      <a:gd name="T11" fmla="*/ 254 h 308"/>
                      <a:gd name="T12" fmla="*/ 9 w 308"/>
                      <a:gd name="T13" fmla="*/ 241 h 308"/>
                      <a:gd name="T14" fmla="*/ 4 w 308"/>
                      <a:gd name="T15" fmla="*/ 230 h 308"/>
                      <a:gd name="T16" fmla="*/ 0 w 308"/>
                      <a:gd name="T17" fmla="*/ 223 h 308"/>
                      <a:gd name="T18" fmla="*/ 0 w 308"/>
                      <a:gd name="T19" fmla="*/ 219 h 308"/>
                      <a:gd name="T20" fmla="*/ 0 w 308"/>
                      <a:gd name="T21" fmla="*/ 0 h 308"/>
                      <a:gd name="T22" fmla="*/ 308 w 308"/>
                      <a:gd name="T23" fmla="*/ 2 h 308"/>
                      <a:gd name="T24" fmla="*/ 308 w 308"/>
                      <a:gd name="T25" fmla="*/ 199 h 308"/>
                      <a:gd name="T26" fmla="*/ 300 w 308"/>
                      <a:gd name="T27" fmla="*/ 214 h 308"/>
                      <a:gd name="T28" fmla="*/ 295 w 308"/>
                      <a:gd name="T29" fmla="*/ 228 h 308"/>
                      <a:gd name="T30" fmla="*/ 287 w 308"/>
                      <a:gd name="T31" fmla="*/ 241 h 308"/>
                      <a:gd name="T32" fmla="*/ 282 w 308"/>
                      <a:gd name="T33" fmla="*/ 249 h 308"/>
                      <a:gd name="T34" fmla="*/ 280 w 308"/>
                      <a:gd name="T35" fmla="*/ 253 h 308"/>
                      <a:gd name="T36" fmla="*/ 265 w 308"/>
                      <a:gd name="T37" fmla="*/ 267 h 308"/>
                      <a:gd name="T38" fmla="*/ 245 w 308"/>
                      <a:gd name="T39" fmla="*/ 279 h 308"/>
                      <a:gd name="T40" fmla="*/ 220 w 308"/>
                      <a:gd name="T41" fmla="*/ 288 h 308"/>
                      <a:gd name="T42" fmla="*/ 196 w 308"/>
                      <a:gd name="T43" fmla="*/ 295 h 308"/>
                      <a:gd name="T44" fmla="*/ 174 w 308"/>
                      <a:gd name="T45" fmla="*/ 301 h 308"/>
                      <a:gd name="T46" fmla="*/ 156 w 308"/>
                      <a:gd name="T47" fmla="*/ 305 h 308"/>
                      <a:gd name="T48" fmla="*/ 143 w 308"/>
                      <a:gd name="T49" fmla="*/ 308 h 308"/>
                      <a:gd name="T50" fmla="*/ 137 w 308"/>
                      <a:gd name="T51" fmla="*/ 308 h 30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8"/>
                      <a:gd name="T79" fmla="*/ 0 h 308"/>
                      <a:gd name="T80" fmla="*/ 308 w 308"/>
                      <a:gd name="T81" fmla="*/ 308 h 30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8" h="308">
                        <a:moveTo>
                          <a:pt x="137" y="308"/>
                        </a:moveTo>
                        <a:lnTo>
                          <a:pt x="102" y="305"/>
                        </a:lnTo>
                        <a:lnTo>
                          <a:pt x="72" y="295"/>
                        </a:lnTo>
                        <a:lnTo>
                          <a:pt x="48" y="282"/>
                        </a:lnTo>
                        <a:lnTo>
                          <a:pt x="31" y="269"/>
                        </a:lnTo>
                        <a:lnTo>
                          <a:pt x="18" y="254"/>
                        </a:lnTo>
                        <a:lnTo>
                          <a:pt x="9" y="241"/>
                        </a:lnTo>
                        <a:lnTo>
                          <a:pt x="4" y="230"/>
                        </a:lnTo>
                        <a:lnTo>
                          <a:pt x="0" y="223"/>
                        </a:lnTo>
                        <a:lnTo>
                          <a:pt x="0" y="219"/>
                        </a:lnTo>
                        <a:lnTo>
                          <a:pt x="0" y="0"/>
                        </a:lnTo>
                        <a:lnTo>
                          <a:pt x="308" y="2"/>
                        </a:lnTo>
                        <a:lnTo>
                          <a:pt x="308" y="199"/>
                        </a:lnTo>
                        <a:lnTo>
                          <a:pt x="300" y="214"/>
                        </a:lnTo>
                        <a:lnTo>
                          <a:pt x="295" y="228"/>
                        </a:lnTo>
                        <a:lnTo>
                          <a:pt x="287" y="241"/>
                        </a:lnTo>
                        <a:lnTo>
                          <a:pt x="282" y="249"/>
                        </a:lnTo>
                        <a:lnTo>
                          <a:pt x="280" y="253"/>
                        </a:lnTo>
                        <a:lnTo>
                          <a:pt x="265" y="267"/>
                        </a:lnTo>
                        <a:lnTo>
                          <a:pt x="245" y="279"/>
                        </a:lnTo>
                        <a:lnTo>
                          <a:pt x="220" y="288"/>
                        </a:lnTo>
                        <a:lnTo>
                          <a:pt x="196" y="295"/>
                        </a:lnTo>
                        <a:lnTo>
                          <a:pt x="174" y="301"/>
                        </a:lnTo>
                        <a:lnTo>
                          <a:pt x="156" y="305"/>
                        </a:lnTo>
                        <a:lnTo>
                          <a:pt x="143" y="308"/>
                        </a:lnTo>
                        <a:lnTo>
                          <a:pt x="137" y="308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0">
                    <a:solidFill>
                      <a:srgbClr val="1A1A1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1" name="Freeform 231"/>
                  <p:cNvSpPr>
                    <a:spLocks/>
                  </p:cNvSpPr>
                  <p:nvPr/>
                </p:nvSpPr>
                <p:spPr bwMode="auto">
                  <a:xfrm>
                    <a:off x="1320" y="3331"/>
                    <a:ext cx="278" cy="306"/>
                  </a:xfrm>
                  <a:custGeom>
                    <a:avLst/>
                    <a:gdLst>
                      <a:gd name="T0" fmla="*/ 127 w 278"/>
                      <a:gd name="T1" fmla="*/ 306 h 306"/>
                      <a:gd name="T2" fmla="*/ 94 w 278"/>
                      <a:gd name="T3" fmla="*/ 303 h 306"/>
                      <a:gd name="T4" fmla="*/ 66 w 278"/>
                      <a:gd name="T5" fmla="*/ 295 h 306"/>
                      <a:gd name="T6" fmla="*/ 46 w 278"/>
                      <a:gd name="T7" fmla="*/ 286 h 306"/>
                      <a:gd name="T8" fmla="*/ 29 w 278"/>
                      <a:gd name="T9" fmla="*/ 273 h 306"/>
                      <a:gd name="T10" fmla="*/ 16 w 278"/>
                      <a:gd name="T11" fmla="*/ 260 h 306"/>
                      <a:gd name="T12" fmla="*/ 9 w 278"/>
                      <a:gd name="T13" fmla="*/ 249 h 306"/>
                      <a:gd name="T14" fmla="*/ 3 w 278"/>
                      <a:gd name="T15" fmla="*/ 238 h 306"/>
                      <a:gd name="T16" fmla="*/ 1 w 278"/>
                      <a:gd name="T17" fmla="*/ 232 h 306"/>
                      <a:gd name="T18" fmla="*/ 0 w 278"/>
                      <a:gd name="T19" fmla="*/ 228 h 306"/>
                      <a:gd name="T20" fmla="*/ 0 w 278"/>
                      <a:gd name="T21" fmla="*/ 0 h 306"/>
                      <a:gd name="T22" fmla="*/ 278 w 278"/>
                      <a:gd name="T23" fmla="*/ 2 h 306"/>
                      <a:gd name="T24" fmla="*/ 278 w 278"/>
                      <a:gd name="T25" fmla="*/ 191 h 306"/>
                      <a:gd name="T26" fmla="*/ 272 w 278"/>
                      <a:gd name="T27" fmla="*/ 206 h 306"/>
                      <a:gd name="T28" fmla="*/ 267 w 278"/>
                      <a:gd name="T29" fmla="*/ 219 h 306"/>
                      <a:gd name="T30" fmla="*/ 261 w 278"/>
                      <a:gd name="T31" fmla="*/ 232 h 306"/>
                      <a:gd name="T32" fmla="*/ 255 w 278"/>
                      <a:gd name="T33" fmla="*/ 240 h 306"/>
                      <a:gd name="T34" fmla="*/ 254 w 278"/>
                      <a:gd name="T35" fmla="*/ 243 h 306"/>
                      <a:gd name="T36" fmla="*/ 241 w 278"/>
                      <a:gd name="T37" fmla="*/ 256 h 306"/>
                      <a:gd name="T38" fmla="*/ 222 w 278"/>
                      <a:gd name="T39" fmla="*/ 269 h 306"/>
                      <a:gd name="T40" fmla="*/ 202 w 278"/>
                      <a:gd name="T41" fmla="*/ 280 h 306"/>
                      <a:gd name="T42" fmla="*/ 179 w 278"/>
                      <a:gd name="T43" fmla="*/ 290 h 306"/>
                      <a:gd name="T44" fmla="*/ 159 w 278"/>
                      <a:gd name="T45" fmla="*/ 297 h 306"/>
                      <a:gd name="T46" fmla="*/ 142 w 278"/>
                      <a:gd name="T47" fmla="*/ 303 h 306"/>
                      <a:gd name="T48" fmla="*/ 131 w 278"/>
                      <a:gd name="T49" fmla="*/ 306 h 306"/>
                      <a:gd name="T50" fmla="*/ 127 w 278"/>
                      <a:gd name="T51" fmla="*/ 306 h 30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278"/>
                      <a:gd name="T79" fmla="*/ 0 h 306"/>
                      <a:gd name="T80" fmla="*/ 278 w 278"/>
                      <a:gd name="T81" fmla="*/ 306 h 30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278" h="306">
                        <a:moveTo>
                          <a:pt x="127" y="306"/>
                        </a:moveTo>
                        <a:lnTo>
                          <a:pt x="94" y="303"/>
                        </a:lnTo>
                        <a:lnTo>
                          <a:pt x="66" y="295"/>
                        </a:lnTo>
                        <a:lnTo>
                          <a:pt x="46" y="286"/>
                        </a:lnTo>
                        <a:lnTo>
                          <a:pt x="29" y="273"/>
                        </a:lnTo>
                        <a:lnTo>
                          <a:pt x="16" y="260"/>
                        </a:lnTo>
                        <a:lnTo>
                          <a:pt x="9" y="249"/>
                        </a:lnTo>
                        <a:lnTo>
                          <a:pt x="3" y="238"/>
                        </a:lnTo>
                        <a:lnTo>
                          <a:pt x="1" y="232"/>
                        </a:lnTo>
                        <a:lnTo>
                          <a:pt x="0" y="228"/>
                        </a:lnTo>
                        <a:lnTo>
                          <a:pt x="0" y="0"/>
                        </a:lnTo>
                        <a:lnTo>
                          <a:pt x="278" y="2"/>
                        </a:lnTo>
                        <a:lnTo>
                          <a:pt x="278" y="191"/>
                        </a:lnTo>
                        <a:lnTo>
                          <a:pt x="272" y="206"/>
                        </a:lnTo>
                        <a:lnTo>
                          <a:pt x="267" y="219"/>
                        </a:lnTo>
                        <a:lnTo>
                          <a:pt x="261" y="232"/>
                        </a:lnTo>
                        <a:lnTo>
                          <a:pt x="255" y="240"/>
                        </a:lnTo>
                        <a:lnTo>
                          <a:pt x="254" y="243"/>
                        </a:lnTo>
                        <a:lnTo>
                          <a:pt x="241" y="256"/>
                        </a:lnTo>
                        <a:lnTo>
                          <a:pt x="222" y="269"/>
                        </a:lnTo>
                        <a:lnTo>
                          <a:pt x="202" y="280"/>
                        </a:lnTo>
                        <a:lnTo>
                          <a:pt x="179" y="290"/>
                        </a:lnTo>
                        <a:lnTo>
                          <a:pt x="159" y="297"/>
                        </a:lnTo>
                        <a:lnTo>
                          <a:pt x="142" y="303"/>
                        </a:lnTo>
                        <a:lnTo>
                          <a:pt x="131" y="306"/>
                        </a:lnTo>
                        <a:lnTo>
                          <a:pt x="127" y="3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 w="0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2" name="Freeform 232"/>
                  <p:cNvSpPr>
                    <a:spLocks/>
                  </p:cNvSpPr>
                  <p:nvPr/>
                </p:nvSpPr>
                <p:spPr bwMode="auto">
                  <a:xfrm>
                    <a:off x="1338" y="3331"/>
                    <a:ext cx="249" cy="306"/>
                  </a:xfrm>
                  <a:custGeom>
                    <a:avLst/>
                    <a:gdLst>
                      <a:gd name="T0" fmla="*/ 115 w 249"/>
                      <a:gd name="T1" fmla="*/ 306 h 306"/>
                      <a:gd name="T2" fmla="*/ 82 w 249"/>
                      <a:gd name="T3" fmla="*/ 303 h 306"/>
                      <a:gd name="T4" fmla="*/ 56 w 249"/>
                      <a:gd name="T5" fmla="*/ 295 h 306"/>
                      <a:gd name="T6" fmla="*/ 35 w 249"/>
                      <a:gd name="T7" fmla="*/ 284 h 306"/>
                      <a:gd name="T8" fmla="*/ 20 w 249"/>
                      <a:gd name="T9" fmla="*/ 271 h 306"/>
                      <a:gd name="T10" fmla="*/ 11 w 249"/>
                      <a:gd name="T11" fmla="*/ 260 h 306"/>
                      <a:gd name="T12" fmla="*/ 4 w 249"/>
                      <a:gd name="T13" fmla="*/ 249 h 306"/>
                      <a:gd name="T14" fmla="*/ 0 w 249"/>
                      <a:gd name="T15" fmla="*/ 241 h 306"/>
                      <a:gd name="T16" fmla="*/ 0 w 249"/>
                      <a:gd name="T17" fmla="*/ 240 h 306"/>
                      <a:gd name="T18" fmla="*/ 0 w 249"/>
                      <a:gd name="T19" fmla="*/ 0 h 306"/>
                      <a:gd name="T20" fmla="*/ 249 w 249"/>
                      <a:gd name="T21" fmla="*/ 2 h 306"/>
                      <a:gd name="T22" fmla="*/ 249 w 249"/>
                      <a:gd name="T23" fmla="*/ 186 h 306"/>
                      <a:gd name="T24" fmla="*/ 243 w 249"/>
                      <a:gd name="T25" fmla="*/ 197 h 306"/>
                      <a:gd name="T26" fmla="*/ 237 w 249"/>
                      <a:gd name="T27" fmla="*/ 210 h 306"/>
                      <a:gd name="T28" fmla="*/ 232 w 249"/>
                      <a:gd name="T29" fmla="*/ 223 h 306"/>
                      <a:gd name="T30" fmla="*/ 228 w 249"/>
                      <a:gd name="T31" fmla="*/ 230 h 306"/>
                      <a:gd name="T32" fmla="*/ 226 w 249"/>
                      <a:gd name="T33" fmla="*/ 234 h 306"/>
                      <a:gd name="T34" fmla="*/ 215 w 249"/>
                      <a:gd name="T35" fmla="*/ 245 h 306"/>
                      <a:gd name="T36" fmla="*/ 198 w 249"/>
                      <a:gd name="T37" fmla="*/ 258 h 306"/>
                      <a:gd name="T38" fmla="*/ 180 w 249"/>
                      <a:gd name="T39" fmla="*/ 271 h 306"/>
                      <a:gd name="T40" fmla="*/ 161 w 249"/>
                      <a:gd name="T41" fmla="*/ 282 h 306"/>
                      <a:gd name="T42" fmla="*/ 145 w 249"/>
                      <a:gd name="T43" fmla="*/ 292 h 306"/>
                      <a:gd name="T44" fmla="*/ 130 w 249"/>
                      <a:gd name="T45" fmla="*/ 299 h 306"/>
                      <a:gd name="T46" fmla="*/ 119 w 249"/>
                      <a:gd name="T47" fmla="*/ 305 h 306"/>
                      <a:gd name="T48" fmla="*/ 115 w 249"/>
                      <a:gd name="T49" fmla="*/ 306 h 30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49"/>
                      <a:gd name="T76" fmla="*/ 0 h 306"/>
                      <a:gd name="T77" fmla="*/ 249 w 249"/>
                      <a:gd name="T78" fmla="*/ 306 h 30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49" h="306">
                        <a:moveTo>
                          <a:pt x="115" y="306"/>
                        </a:moveTo>
                        <a:lnTo>
                          <a:pt x="82" y="303"/>
                        </a:lnTo>
                        <a:lnTo>
                          <a:pt x="56" y="295"/>
                        </a:lnTo>
                        <a:lnTo>
                          <a:pt x="35" y="284"/>
                        </a:lnTo>
                        <a:lnTo>
                          <a:pt x="20" y="271"/>
                        </a:lnTo>
                        <a:lnTo>
                          <a:pt x="11" y="260"/>
                        </a:lnTo>
                        <a:lnTo>
                          <a:pt x="4" y="249"/>
                        </a:lnTo>
                        <a:lnTo>
                          <a:pt x="0" y="241"/>
                        </a:lnTo>
                        <a:lnTo>
                          <a:pt x="0" y="240"/>
                        </a:lnTo>
                        <a:lnTo>
                          <a:pt x="0" y="0"/>
                        </a:lnTo>
                        <a:lnTo>
                          <a:pt x="249" y="2"/>
                        </a:lnTo>
                        <a:lnTo>
                          <a:pt x="249" y="186"/>
                        </a:lnTo>
                        <a:lnTo>
                          <a:pt x="243" y="197"/>
                        </a:lnTo>
                        <a:lnTo>
                          <a:pt x="237" y="210"/>
                        </a:lnTo>
                        <a:lnTo>
                          <a:pt x="232" y="223"/>
                        </a:lnTo>
                        <a:lnTo>
                          <a:pt x="228" y="230"/>
                        </a:lnTo>
                        <a:lnTo>
                          <a:pt x="226" y="234"/>
                        </a:lnTo>
                        <a:lnTo>
                          <a:pt x="215" y="245"/>
                        </a:lnTo>
                        <a:lnTo>
                          <a:pt x="198" y="258"/>
                        </a:lnTo>
                        <a:lnTo>
                          <a:pt x="180" y="271"/>
                        </a:lnTo>
                        <a:lnTo>
                          <a:pt x="161" y="282"/>
                        </a:lnTo>
                        <a:lnTo>
                          <a:pt x="145" y="292"/>
                        </a:lnTo>
                        <a:lnTo>
                          <a:pt x="130" y="299"/>
                        </a:lnTo>
                        <a:lnTo>
                          <a:pt x="119" y="305"/>
                        </a:lnTo>
                        <a:lnTo>
                          <a:pt x="115" y="306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0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3" name="Freeform 233"/>
                  <p:cNvSpPr>
                    <a:spLocks/>
                  </p:cNvSpPr>
                  <p:nvPr/>
                </p:nvSpPr>
                <p:spPr bwMode="auto">
                  <a:xfrm>
                    <a:off x="1355" y="3333"/>
                    <a:ext cx="219" cy="303"/>
                  </a:xfrm>
                  <a:custGeom>
                    <a:avLst/>
                    <a:gdLst>
                      <a:gd name="T0" fmla="*/ 105 w 219"/>
                      <a:gd name="T1" fmla="*/ 303 h 303"/>
                      <a:gd name="T2" fmla="*/ 76 w 219"/>
                      <a:gd name="T3" fmla="*/ 301 h 303"/>
                      <a:gd name="T4" fmla="*/ 52 w 219"/>
                      <a:gd name="T5" fmla="*/ 293 h 303"/>
                      <a:gd name="T6" fmla="*/ 33 w 219"/>
                      <a:gd name="T7" fmla="*/ 284 h 303"/>
                      <a:gd name="T8" fmla="*/ 20 w 219"/>
                      <a:gd name="T9" fmla="*/ 275 h 303"/>
                      <a:gd name="T10" fmla="*/ 11 w 219"/>
                      <a:gd name="T11" fmla="*/ 264 h 303"/>
                      <a:gd name="T12" fmla="*/ 3 w 219"/>
                      <a:gd name="T13" fmla="*/ 254 h 303"/>
                      <a:gd name="T14" fmla="*/ 2 w 219"/>
                      <a:gd name="T15" fmla="*/ 249 h 303"/>
                      <a:gd name="T16" fmla="*/ 0 w 219"/>
                      <a:gd name="T17" fmla="*/ 247 h 303"/>
                      <a:gd name="T18" fmla="*/ 0 w 219"/>
                      <a:gd name="T19" fmla="*/ 0 h 303"/>
                      <a:gd name="T20" fmla="*/ 219 w 219"/>
                      <a:gd name="T21" fmla="*/ 0 h 303"/>
                      <a:gd name="T22" fmla="*/ 219 w 219"/>
                      <a:gd name="T23" fmla="*/ 176 h 303"/>
                      <a:gd name="T24" fmla="*/ 215 w 219"/>
                      <a:gd name="T25" fmla="*/ 188 h 303"/>
                      <a:gd name="T26" fmla="*/ 209 w 219"/>
                      <a:gd name="T27" fmla="*/ 201 h 303"/>
                      <a:gd name="T28" fmla="*/ 206 w 219"/>
                      <a:gd name="T29" fmla="*/ 210 h 303"/>
                      <a:gd name="T30" fmla="*/ 202 w 219"/>
                      <a:gd name="T31" fmla="*/ 219 h 303"/>
                      <a:gd name="T32" fmla="*/ 200 w 219"/>
                      <a:gd name="T33" fmla="*/ 223 h 303"/>
                      <a:gd name="T34" fmla="*/ 191 w 219"/>
                      <a:gd name="T35" fmla="*/ 234 h 303"/>
                      <a:gd name="T36" fmla="*/ 176 w 219"/>
                      <a:gd name="T37" fmla="*/ 247 h 303"/>
                      <a:gd name="T38" fmla="*/ 161 w 219"/>
                      <a:gd name="T39" fmla="*/ 260 h 303"/>
                      <a:gd name="T40" fmla="*/ 144 w 219"/>
                      <a:gd name="T41" fmla="*/ 273 h 303"/>
                      <a:gd name="T42" fmla="*/ 130 w 219"/>
                      <a:gd name="T43" fmla="*/ 284 h 303"/>
                      <a:gd name="T44" fmla="*/ 117 w 219"/>
                      <a:gd name="T45" fmla="*/ 295 h 303"/>
                      <a:gd name="T46" fmla="*/ 109 w 219"/>
                      <a:gd name="T47" fmla="*/ 301 h 303"/>
                      <a:gd name="T48" fmla="*/ 105 w 219"/>
                      <a:gd name="T49" fmla="*/ 303 h 3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9"/>
                      <a:gd name="T76" fmla="*/ 0 h 303"/>
                      <a:gd name="T77" fmla="*/ 219 w 219"/>
                      <a:gd name="T78" fmla="*/ 303 h 3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9" h="303">
                        <a:moveTo>
                          <a:pt x="105" y="303"/>
                        </a:moveTo>
                        <a:lnTo>
                          <a:pt x="76" y="301"/>
                        </a:lnTo>
                        <a:lnTo>
                          <a:pt x="52" y="293"/>
                        </a:lnTo>
                        <a:lnTo>
                          <a:pt x="33" y="284"/>
                        </a:lnTo>
                        <a:lnTo>
                          <a:pt x="20" y="275"/>
                        </a:lnTo>
                        <a:lnTo>
                          <a:pt x="11" y="264"/>
                        </a:lnTo>
                        <a:lnTo>
                          <a:pt x="3" y="254"/>
                        </a:lnTo>
                        <a:lnTo>
                          <a:pt x="2" y="249"/>
                        </a:lnTo>
                        <a:lnTo>
                          <a:pt x="0" y="247"/>
                        </a:lnTo>
                        <a:lnTo>
                          <a:pt x="0" y="0"/>
                        </a:lnTo>
                        <a:lnTo>
                          <a:pt x="219" y="0"/>
                        </a:lnTo>
                        <a:lnTo>
                          <a:pt x="219" y="176"/>
                        </a:lnTo>
                        <a:lnTo>
                          <a:pt x="215" y="188"/>
                        </a:lnTo>
                        <a:lnTo>
                          <a:pt x="209" y="201"/>
                        </a:lnTo>
                        <a:lnTo>
                          <a:pt x="206" y="210"/>
                        </a:lnTo>
                        <a:lnTo>
                          <a:pt x="202" y="219"/>
                        </a:lnTo>
                        <a:lnTo>
                          <a:pt x="200" y="223"/>
                        </a:lnTo>
                        <a:lnTo>
                          <a:pt x="191" y="234"/>
                        </a:lnTo>
                        <a:lnTo>
                          <a:pt x="176" y="247"/>
                        </a:lnTo>
                        <a:lnTo>
                          <a:pt x="161" y="260"/>
                        </a:lnTo>
                        <a:lnTo>
                          <a:pt x="144" y="273"/>
                        </a:lnTo>
                        <a:lnTo>
                          <a:pt x="130" y="284"/>
                        </a:lnTo>
                        <a:lnTo>
                          <a:pt x="117" y="295"/>
                        </a:lnTo>
                        <a:lnTo>
                          <a:pt x="109" y="301"/>
                        </a:lnTo>
                        <a:lnTo>
                          <a:pt x="105" y="303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 w="0">
                    <a:solidFill>
                      <a:srgbClr val="66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4" name="Freeform 234"/>
                  <p:cNvSpPr>
                    <a:spLocks/>
                  </p:cNvSpPr>
                  <p:nvPr/>
                </p:nvSpPr>
                <p:spPr bwMode="auto">
                  <a:xfrm>
                    <a:off x="1373" y="3333"/>
                    <a:ext cx="189" cy="303"/>
                  </a:xfrm>
                  <a:custGeom>
                    <a:avLst/>
                    <a:gdLst>
                      <a:gd name="T0" fmla="*/ 95 w 189"/>
                      <a:gd name="T1" fmla="*/ 303 h 303"/>
                      <a:gd name="T2" fmla="*/ 65 w 189"/>
                      <a:gd name="T3" fmla="*/ 299 h 303"/>
                      <a:gd name="T4" fmla="*/ 41 w 189"/>
                      <a:gd name="T5" fmla="*/ 293 h 303"/>
                      <a:gd name="T6" fmla="*/ 24 w 189"/>
                      <a:gd name="T7" fmla="*/ 284 h 303"/>
                      <a:gd name="T8" fmla="*/ 11 w 189"/>
                      <a:gd name="T9" fmla="*/ 275 h 303"/>
                      <a:gd name="T10" fmla="*/ 4 w 189"/>
                      <a:gd name="T11" fmla="*/ 265 h 303"/>
                      <a:gd name="T12" fmla="*/ 0 w 189"/>
                      <a:gd name="T13" fmla="*/ 258 h 303"/>
                      <a:gd name="T14" fmla="*/ 0 w 189"/>
                      <a:gd name="T15" fmla="*/ 256 h 303"/>
                      <a:gd name="T16" fmla="*/ 0 w 189"/>
                      <a:gd name="T17" fmla="*/ 0 h 303"/>
                      <a:gd name="T18" fmla="*/ 189 w 189"/>
                      <a:gd name="T19" fmla="*/ 0 h 303"/>
                      <a:gd name="T20" fmla="*/ 189 w 189"/>
                      <a:gd name="T21" fmla="*/ 169 h 303"/>
                      <a:gd name="T22" fmla="*/ 184 w 189"/>
                      <a:gd name="T23" fmla="*/ 182 h 303"/>
                      <a:gd name="T24" fmla="*/ 178 w 189"/>
                      <a:gd name="T25" fmla="*/ 197 h 303"/>
                      <a:gd name="T26" fmla="*/ 175 w 189"/>
                      <a:gd name="T27" fmla="*/ 208 h 303"/>
                      <a:gd name="T28" fmla="*/ 173 w 189"/>
                      <a:gd name="T29" fmla="*/ 212 h 303"/>
                      <a:gd name="T30" fmla="*/ 165 w 189"/>
                      <a:gd name="T31" fmla="*/ 223 h 303"/>
                      <a:gd name="T32" fmla="*/ 154 w 189"/>
                      <a:gd name="T33" fmla="*/ 236 h 303"/>
                      <a:gd name="T34" fmla="*/ 141 w 189"/>
                      <a:gd name="T35" fmla="*/ 251 h 303"/>
                      <a:gd name="T36" fmla="*/ 126 w 189"/>
                      <a:gd name="T37" fmla="*/ 265 h 303"/>
                      <a:gd name="T38" fmla="*/ 115 w 189"/>
                      <a:gd name="T39" fmla="*/ 280 h 303"/>
                      <a:gd name="T40" fmla="*/ 104 w 189"/>
                      <a:gd name="T41" fmla="*/ 291 h 303"/>
                      <a:gd name="T42" fmla="*/ 97 w 189"/>
                      <a:gd name="T43" fmla="*/ 299 h 303"/>
                      <a:gd name="T44" fmla="*/ 95 w 189"/>
                      <a:gd name="T45" fmla="*/ 303 h 30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9"/>
                      <a:gd name="T70" fmla="*/ 0 h 303"/>
                      <a:gd name="T71" fmla="*/ 189 w 189"/>
                      <a:gd name="T72" fmla="*/ 303 h 30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9" h="303">
                        <a:moveTo>
                          <a:pt x="95" y="303"/>
                        </a:moveTo>
                        <a:lnTo>
                          <a:pt x="65" y="299"/>
                        </a:lnTo>
                        <a:lnTo>
                          <a:pt x="41" y="293"/>
                        </a:lnTo>
                        <a:lnTo>
                          <a:pt x="24" y="284"/>
                        </a:lnTo>
                        <a:lnTo>
                          <a:pt x="11" y="275"/>
                        </a:lnTo>
                        <a:lnTo>
                          <a:pt x="4" y="265"/>
                        </a:lnTo>
                        <a:lnTo>
                          <a:pt x="0" y="258"/>
                        </a:lnTo>
                        <a:lnTo>
                          <a:pt x="0" y="256"/>
                        </a:lnTo>
                        <a:lnTo>
                          <a:pt x="0" y="0"/>
                        </a:lnTo>
                        <a:lnTo>
                          <a:pt x="189" y="0"/>
                        </a:lnTo>
                        <a:lnTo>
                          <a:pt x="189" y="169"/>
                        </a:lnTo>
                        <a:lnTo>
                          <a:pt x="184" y="182"/>
                        </a:lnTo>
                        <a:lnTo>
                          <a:pt x="178" y="197"/>
                        </a:lnTo>
                        <a:lnTo>
                          <a:pt x="175" y="208"/>
                        </a:lnTo>
                        <a:lnTo>
                          <a:pt x="173" y="212"/>
                        </a:lnTo>
                        <a:lnTo>
                          <a:pt x="165" y="223"/>
                        </a:lnTo>
                        <a:lnTo>
                          <a:pt x="154" y="236"/>
                        </a:lnTo>
                        <a:lnTo>
                          <a:pt x="141" y="251"/>
                        </a:lnTo>
                        <a:lnTo>
                          <a:pt x="126" y="265"/>
                        </a:lnTo>
                        <a:lnTo>
                          <a:pt x="115" y="280"/>
                        </a:lnTo>
                        <a:lnTo>
                          <a:pt x="104" y="291"/>
                        </a:lnTo>
                        <a:lnTo>
                          <a:pt x="97" y="299"/>
                        </a:lnTo>
                        <a:lnTo>
                          <a:pt x="95" y="30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5" name="Freeform 235"/>
                  <p:cNvSpPr>
                    <a:spLocks/>
                  </p:cNvSpPr>
                  <p:nvPr/>
                </p:nvSpPr>
                <p:spPr bwMode="auto">
                  <a:xfrm>
                    <a:off x="1390" y="3333"/>
                    <a:ext cx="159" cy="301"/>
                  </a:xfrm>
                  <a:custGeom>
                    <a:avLst/>
                    <a:gdLst>
                      <a:gd name="T0" fmla="*/ 83 w 159"/>
                      <a:gd name="T1" fmla="*/ 301 h 301"/>
                      <a:gd name="T2" fmla="*/ 54 w 159"/>
                      <a:gd name="T3" fmla="*/ 299 h 301"/>
                      <a:gd name="T4" fmla="*/ 32 w 159"/>
                      <a:gd name="T5" fmla="*/ 293 h 301"/>
                      <a:gd name="T6" fmla="*/ 17 w 159"/>
                      <a:gd name="T7" fmla="*/ 284 h 301"/>
                      <a:gd name="T8" fmla="*/ 7 w 159"/>
                      <a:gd name="T9" fmla="*/ 275 h 301"/>
                      <a:gd name="T10" fmla="*/ 2 w 159"/>
                      <a:gd name="T11" fmla="*/ 267 h 301"/>
                      <a:gd name="T12" fmla="*/ 0 w 159"/>
                      <a:gd name="T13" fmla="*/ 265 h 301"/>
                      <a:gd name="T14" fmla="*/ 0 w 159"/>
                      <a:gd name="T15" fmla="*/ 0 h 301"/>
                      <a:gd name="T16" fmla="*/ 159 w 159"/>
                      <a:gd name="T17" fmla="*/ 0 h 301"/>
                      <a:gd name="T18" fmla="*/ 159 w 159"/>
                      <a:gd name="T19" fmla="*/ 162 h 301"/>
                      <a:gd name="T20" fmla="*/ 156 w 159"/>
                      <a:gd name="T21" fmla="*/ 173 h 301"/>
                      <a:gd name="T22" fmla="*/ 152 w 159"/>
                      <a:gd name="T23" fmla="*/ 188 h 301"/>
                      <a:gd name="T24" fmla="*/ 148 w 159"/>
                      <a:gd name="T25" fmla="*/ 199 h 301"/>
                      <a:gd name="T26" fmla="*/ 146 w 159"/>
                      <a:gd name="T27" fmla="*/ 202 h 301"/>
                      <a:gd name="T28" fmla="*/ 141 w 159"/>
                      <a:gd name="T29" fmla="*/ 212 h 301"/>
                      <a:gd name="T30" fmla="*/ 132 w 159"/>
                      <a:gd name="T31" fmla="*/ 226 h 301"/>
                      <a:gd name="T32" fmla="*/ 121 w 159"/>
                      <a:gd name="T33" fmla="*/ 241 h 301"/>
                      <a:gd name="T34" fmla="*/ 109 w 159"/>
                      <a:gd name="T35" fmla="*/ 260 h 301"/>
                      <a:gd name="T36" fmla="*/ 100 w 159"/>
                      <a:gd name="T37" fmla="*/ 275 h 301"/>
                      <a:gd name="T38" fmla="*/ 91 w 159"/>
                      <a:gd name="T39" fmla="*/ 290 h 301"/>
                      <a:gd name="T40" fmla="*/ 85 w 159"/>
                      <a:gd name="T41" fmla="*/ 299 h 301"/>
                      <a:gd name="T42" fmla="*/ 83 w 15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59"/>
                      <a:gd name="T67" fmla="*/ 0 h 301"/>
                      <a:gd name="T68" fmla="*/ 159 w 15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59" h="301">
                        <a:moveTo>
                          <a:pt x="83" y="301"/>
                        </a:moveTo>
                        <a:lnTo>
                          <a:pt x="54" y="299"/>
                        </a:lnTo>
                        <a:lnTo>
                          <a:pt x="32" y="293"/>
                        </a:lnTo>
                        <a:lnTo>
                          <a:pt x="17" y="284"/>
                        </a:lnTo>
                        <a:lnTo>
                          <a:pt x="7" y="275"/>
                        </a:lnTo>
                        <a:lnTo>
                          <a:pt x="2" y="267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159" y="0"/>
                        </a:lnTo>
                        <a:lnTo>
                          <a:pt x="159" y="162"/>
                        </a:lnTo>
                        <a:lnTo>
                          <a:pt x="156" y="173"/>
                        </a:lnTo>
                        <a:lnTo>
                          <a:pt x="152" y="188"/>
                        </a:lnTo>
                        <a:lnTo>
                          <a:pt x="148" y="199"/>
                        </a:lnTo>
                        <a:lnTo>
                          <a:pt x="146" y="202"/>
                        </a:lnTo>
                        <a:lnTo>
                          <a:pt x="141" y="212"/>
                        </a:lnTo>
                        <a:lnTo>
                          <a:pt x="132" y="226"/>
                        </a:lnTo>
                        <a:lnTo>
                          <a:pt x="121" y="241"/>
                        </a:lnTo>
                        <a:lnTo>
                          <a:pt x="109" y="260"/>
                        </a:lnTo>
                        <a:lnTo>
                          <a:pt x="100" y="275"/>
                        </a:lnTo>
                        <a:lnTo>
                          <a:pt x="91" y="290"/>
                        </a:lnTo>
                        <a:lnTo>
                          <a:pt x="85" y="299"/>
                        </a:lnTo>
                        <a:lnTo>
                          <a:pt x="83" y="30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 w="0">
                    <a:solidFill>
                      <a:srgbClr val="99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6" name="Freeform 236"/>
                  <p:cNvSpPr>
                    <a:spLocks/>
                  </p:cNvSpPr>
                  <p:nvPr/>
                </p:nvSpPr>
                <p:spPr bwMode="auto">
                  <a:xfrm>
                    <a:off x="1407" y="3333"/>
                    <a:ext cx="129" cy="301"/>
                  </a:xfrm>
                  <a:custGeom>
                    <a:avLst/>
                    <a:gdLst>
                      <a:gd name="T0" fmla="*/ 74 w 129"/>
                      <a:gd name="T1" fmla="*/ 301 h 301"/>
                      <a:gd name="T2" fmla="*/ 48 w 129"/>
                      <a:gd name="T3" fmla="*/ 299 h 301"/>
                      <a:gd name="T4" fmla="*/ 29 w 129"/>
                      <a:gd name="T5" fmla="*/ 295 h 301"/>
                      <a:gd name="T6" fmla="*/ 16 w 129"/>
                      <a:gd name="T7" fmla="*/ 288 h 301"/>
                      <a:gd name="T8" fmla="*/ 7 w 129"/>
                      <a:gd name="T9" fmla="*/ 282 h 301"/>
                      <a:gd name="T10" fmla="*/ 2 w 129"/>
                      <a:gd name="T11" fmla="*/ 277 h 301"/>
                      <a:gd name="T12" fmla="*/ 0 w 129"/>
                      <a:gd name="T13" fmla="*/ 275 h 301"/>
                      <a:gd name="T14" fmla="*/ 0 w 129"/>
                      <a:gd name="T15" fmla="*/ 0 h 301"/>
                      <a:gd name="T16" fmla="*/ 129 w 129"/>
                      <a:gd name="T17" fmla="*/ 0 h 301"/>
                      <a:gd name="T18" fmla="*/ 129 w 129"/>
                      <a:gd name="T19" fmla="*/ 156 h 301"/>
                      <a:gd name="T20" fmla="*/ 128 w 129"/>
                      <a:gd name="T21" fmla="*/ 165 h 301"/>
                      <a:gd name="T22" fmla="*/ 124 w 129"/>
                      <a:gd name="T23" fmla="*/ 178 h 301"/>
                      <a:gd name="T24" fmla="*/ 122 w 129"/>
                      <a:gd name="T25" fmla="*/ 189 h 301"/>
                      <a:gd name="T26" fmla="*/ 120 w 129"/>
                      <a:gd name="T27" fmla="*/ 193 h 301"/>
                      <a:gd name="T28" fmla="*/ 116 w 129"/>
                      <a:gd name="T29" fmla="*/ 202 h 301"/>
                      <a:gd name="T30" fmla="*/ 109 w 129"/>
                      <a:gd name="T31" fmla="*/ 215 h 301"/>
                      <a:gd name="T32" fmla="*/ 102 w 129"/>
                      <a:gd name="T33" fmla="*/ 234 h 301"/>
                      <a:gd name="T34" fmla="*/ 92 w 129"/>
                      <a:gd name="T35" fmla="*/ 252 h 301"/>
                      <a:gd name="T36" fmla="*/ 85 w 129"/>
                      <a:gd name="T37" fmla="*/ 271 h 301"/>
                      <a:gd name="T38" fmla="*/ 79 w 129"/>
                      <a:gd name="T39" fmla="*/ 286 h 301"/>
                      <a:gd name="T40" fmla="*/ 76 w 129"/>
                      <a:gd name="T41" fmla="*/ 297 h 301"/>
                      <a:gd name="T42" fmla="*/ 74 w 12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9"/>
                      <a:gd name="T67" fmla="*/ 0 h 301"/>
                      <a:gd name="T68" fmla="*/ 129 w 12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9" h="301">
                        <a:moveTo>
                          <a:pt x="74" y="301"/>
                        </a:moveTo>
                        <a:lnTo>
                          <a:pt x="48" y="299"/>
                        </a:lnTo>
                        <a:lnTo>
                          <a:pt x="29" y="295"/>
                        </a:lnTo>
                        <a:lnTo>
                          <a:pt x="16" y="288"/>
                        </a:lnTo>
                        <a:lnTo>
                          <a:pt x="7" y="282"/>
                        </a:lnTo>
                        <a:lnTo>
                          <a:pt x="2" y="277"/>
                        </a:lnTo>
                        <a:lnTo>
                          <a:pt x="0" y="275"/>
                        </a:lnTo>
                        <a:lnTo>
                          <a:pt x="0" y="0"/>
                        </a:lnTo>
                        <a:lnTo>
                          <a:pt x="129" y="0"/>
                        </a:lnTo>
                        <a:lnTo>
                          <a:pt x="129" y="156"/>
                        </a:lnTo>
                        <a:lnTo>
                          <a:pt x="128" y="165"/>
                        </a:lnTo>
                        <a:lnTo>
                          <a:pt x="124" y="178"/>
                        </a:lnTo>
                        <a:lnTo>
                          <a:pt x="122" y="189"/>
                        </a:lnTo>
                        <a:lnTo>
                          <a:pt x="120" y="193"/>
                        </a:lnTo>
                        <a:lnTo>
                          <a:pt x="116" y="202"/>
                        </a:lnTo>
                        <a:lnTo>
                          <a:pt x="109" y="215"/>
                        </a:lnTo>
                        <a:lnTo>
                          <a:pt x="102" y="234"/>
                        </a:lnTo>
                        <a:lnTo>
                          <a:pt x="92" y="252"/>
                        </a:lnTo>
                        <a:lnTo>
                          <a:pt x="85" y="271"/>
                        </a:lnTo>
                        <a:lnTo>
                          <a:pt x="79" y="286"/>
                        </a:lnTo>
                        <a:lnTo>
                          <a:pt x="76" y="297"/>
                        </a:lnTo>
                        <a:lnTo>
                          <a:pt x="74" y="301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7" name="Freeform 237"/>
                  <p:cNvSpPr>
                    <a:spLocks/>
                  </p:cNvSpPr>
                  <p:nvPr/>
                </p:nvSpPr>
                <p:spPr bwMode="auto">
                  <a:xfrm>
                    <a:off x="1425" y="3333"/>
                    <a:ext cx="100" cy="299"/>
                  </a:xfrm>
                  <a:custGeom>
                    <a:avLst/>
                    <a:gdLst>
                      <a:gd name="T0" fmla="*/ 61 w 100"/>
                      <a:gd name="T1" fmla="*/ 299 h 299"/>
                      <a:gd name="T2" fmla="*/ 37 w 100"/>
                      <a:gd name="T3" fmla="*/ 299 h 299"/>
                      <a:gd name="T4" fmla="*/ 21 w 100"/>
                      <a:gd name="T5" fmla="*/ 295 h 299"/>
                      <a:gd name="T6" fmla="*/ 9 w 100"/>
                      <a:gd name="T7" fmla="*/ 290 h 299"/>
                      <a:gd name="T8" fmla="*/ 2 w 100"/>
                      <a:gd name="T9" fmla="*/ 286 h 299"/>
                      <a:gd name="T10" fmla="*/ 0 w 100"/>
                      <a:gd name="T11" fmla="*/ 284 h 299"/>
                      <a:gd name="T12" fmla="*/ 0 w 100"/>
                      <a:gd name="T13" fmla="*/ 2 h 299"/>
                      <a:gd name="T14" fmla="*/ 100 w 100"/>
                      <a:gd name="T15" fmla="*/ 0 h 299"/>
                      <a:gd name="T16" fmla="*/ 100 w 100"/>
                      <a:gd name="T17" fmla="*/ 149 h 299"/>
                      <a:gd name="T18" fmla="*/ 98 w 100"/>
                      <a:gd name="T19" fmla="*/ 156 h 299"/>
                      <a:gd name="T20" fmla="*/ 97 w 100"/>
                      <a:gd name="T21" fmla="*/ 169 h 299"/>
                      <a:gd name="T22" fmla="*/ 95 w 100"/>
                      <a:gd name="T23" fmla="*/ 178 h 299"/>
                      <a:gd name="T24" fmla="*/ 93 w 100"/>
                      <a:gd name="T25" fmla="*/ 184 h 299"/>
                      <a:gd name="T26" fmla="*/ 91 w 100"/>
                      <a:gd name="T27" fmla="*/ 191 h 299"/>
                      <a:gd name="T28" fmla="*/ 86 w 100"/>
                      <a:gd name="T29" fmla="*/ 206 h 299"/>
                      <a:gd name="T30" fmla="*/ 80 w 100"/>
                      <a:gd name="T31" fmla="*/ 225 h 299"/>
                      <a:gd name="T32" fmla="*/ 74 w 100"/>
                      <a:gd name="T33" fmla="*/ 245 h 299"/>
                      <a:gd name="T34" fmla="*/ 71 w 100"/>
                      <a:gd name="T35" fmla="*/ 265 h 299"/>
                      <a:gd name="T36" fmla="*/ 65 w 100"/>
                      <a:gd name="T37" fmla="*/ 282 h 299"/>
                      <a:gd name="T38" fmla="*/ 63 w 100"/>
                      <a:gd name="T39" fmla="*/ 295 h 299"/>
                      <a:gd name="T40" fmla="*/ 61 w 100"/>
                      <a:gd name="T41" fmla="*/ 299 h 29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00"/>
                      <a:gd name="T64" fmla="*/ 0 h 299"/>
                      <a:gd name="T65" fmla="*/ 100 w 100"/>
                      <a:gd name="T66" fmla="*/ 299 h 29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00" h="299">
                        <a:moveTo>
                          <a:pt x="61" y="299"/>
                        </a:moveTo>
                        <a:lnTo>
                          <a:pt x="37" y="299"/>
                        </a:lnTo>
                        <a:lnTo>
                          <a:pt x="21" y="295"/>
                        </a:lnTo>
                        <a:lnTo>
                          <a:pt x="9" y="290"/>
                        </a:lnTo>
                        <a:lnTo>
                          <a:pt x="2" y="286"/>
                        </a:lnTo>
                        <a:lnTo>
                          <a:pt x="0" y="284"/>
                        </a:lnTo>
                        <a:lnTo>
                          <a:pt x="0" y="2"/>
                        </a:lnTo>
                        <a:lnTo>
                          <a:pt x="100" y="0"/>
                        </a:lnTo>
                        <a:lnTo>
                          <a:pt x="100" y="149"/>
                        </a:lnTo>
                        <a:lnTo>
                          <a:pt x="98" y="156"/>
                        </a:lnTo>
                        <a:lnTo>
                          <a:pt x="97" y="169"/>
                        </a:lnTo>
                        <a:lnTo>
                          <a:pt x="95" y="178"/>
                        </a:lnTo>
                        <a:lnTo>
                          <a:pt x="93" y="184"/>
                        </a:lnTo>
                        <a:lnTo>
                          <a:pt x="91" y="191"/>
                        </a:lnTo>
                        <a:lnTo>
                          <a:pt x="86" y="206"/>
                        </a:lnTo>
                        <a:lnTo>
                          <a:pt x="80" y="225"/>
                        </a:lnTo>
                        <a:lnTo>
                          <a:pt x="74" y="245"/>
                        </a:lnTo>
                        <a:lnTo>
                          <a:pt x="71" y="265"/>
                        </a:lnTo>
                        <a:lnTo>
                          <a:pt x="65" y="282"/>
                        </a:lnTo>
                        <a:lnTo>
                          <a:pt x="63" y="295"/>
                        </a:lnTo>
                        <a:lnTo>
                          <a:pt x="61" y="299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 w="0">
                    <a:solidFill>
                      <a:srgbClr val="CC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8" name="Freeform 238"/>
                  <p:cNvSpPr>
                    <a:spLocks/>
                  </p:cNvSpPr>
                  <p:nvPr/>
                </p:nvSpPr>
                <p:spPr bwMode="auto">
                  <a:xfrm>
                    <a:off x="1442" y="3333"/>
                    <a:ext cx="70" cy="299"/>
                  </a:xfrm>
                  <a:custGeom>
                    <a:avLst/>
                    <a:gdLst>
                      <a:gd name="T0" fmla="*/ 52 w 70"/>
                      <a:gd name="T1" fmla="*/ 299 h 299"/>
                      <a:gd name="T2" fmla="*/ 30 w 70"/>
                      <a:gd name="T3" fmla="*/ 299 h 299"/>
                      <a:gd name="T4" fmla="*/ 13 w 70"/>
                      <a:gd name="T5" fmla="*/ 297 h 299"/>
                      <a:gd name="T6" fmla="*/ 4 w 70"/>
                      <a:gd name="T7" fmla="*/ 295 h 299"/>
                      <a:gd name="T8" fmla="*/ 0 w 70"/>
                      <a:gd name="T9" fmla="*/ 293 h 299"/>
                      <a:gd name="T10" fmla="*/ 0 w 70"/>
                      <a:gd name="T11" fmla="*/ 2 h 299"/>
                      <a:gd name="T12" fmla="*/ 70 w 70"/>
                      <a:gd name="T13" fmla="*/ 0 h 299"/>
                      <a:gd name="T14" fmla="*/ 70 w 70"/>
                      <a:gd name="T15" fmla="*/ 141 h 299"/>
                      <a:gd name="T16" fmla="*/ 70 w 70"/>
                      <a:gd name="T17" fmla="*/ 149 h 299"/>
                      <a:gd name="T18" fmla="*/ 69 w 70"/>
                      <a:gd name="T19" fmla="*/ 160 h 299"/>
                      <a:gd name="T20" fmla="*/ 69 w 70"/>
                      <a:gd name="T21" fmla="*/ 169 h 299"/>
                      <a:gd name="T22" fmla="*/ 67 w 70"/>
                      <a:gd name="T23" fmla="*/ 175 h 299"/>
                      <a:gd name="T24" fmla="*/ 67 w 70"/>
                      <a:gd name="T25" fmla="*/ 180 h 299"/>
                      <a:gd name="T26" fmla="*/ 63 w 70"/>
                      <a:gd name="T27" fmla="*/ 195 h 299"/>
                      <a:gd name="T28" fmla="*/ 61 w 70"/>
                      <a:gd name="T29" fmla="*/ 215 h 299"/>
                      <a:gd name="T30" fmla="*/ 57 w 70"/>
                      <a:gd name="T31" fmla="*/ 238 h 299"/>
                      <a:gd name="T32" fmla="*/ 56 w 70"/>
                      <a:gd name="T33" fmla="*/ 260 h 299"/>
                      <a:gd name="T34" fmla="*/ 54 w 70"/>
                      <a:gd name="T35" fmla="*/ 280 h 299"/>
                      <a:gd name="T36" fmla="*/ 52 w 70"/>
                      <a:gd name="T37" fmla="*/ 293 h 299"/>
                      <a:gd name="T38" fmla="*/ 52 w 70"/>
                      <a:gd name="T39" fmla="*/ 299 h 29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70"/>
                      <a:gd name="T61" fmla="*/ 0 h 299"/>
                      <a:gd name="T62" fmla="*/ 70 w 70"/>
                      <a:gd name="T63" fmla="*/ 299 h 29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70" h="299">
                        <a:moveTo>
                          <a:pt x="52" y="299"/>
                        </a:moveTo>
                        <a:lnTo>
                          <a:pt x="30" y="299"/>
                        </a:lnTo>
                        <a:lnTo>
                          <a:pt x="13" y="297"/>
                        </a:lnTo>
                        <a:lnTo>
                          <a:pt x="4" y="295"/>
                        </a:lnTo>
                        <a:lnTo>
                          <a:pt x="0" y="293"/>
                        </a:lnTo>
                        <a:lnTo>
                          <a:pt x="0" y="2"/>
                        </a:lnTo>
                        <a:lnTo>
                          <a:pt x="70" y="0"/>
                        </a:lnTo>
                        <a:lnTo>
                          <a:pt x="70" y="141"/>
                        </a:lnTo>
                        <a:lnTo>
                          <a:pt x="70" y="149"/>
                        </a:lnTo>
                        <a:lnTo>
                          <a:pt x="69" y="160"/>
                        </a:lnTo>
                        <a:lnTo>
                          <a:pt x="69" y="169"/>
                        </a:lnTo>
                        <a:lnTo>
                          <a:pt x="67" y="175"/>
                        </a:lnTo>
                        <a:lnTo>
                          <a:pt x="67" y="180"/>
                        </a:lnTo>
                        <a:lnTo>
                          <a:pt x="63" y="195"/>
                        </a:lnTo>
                        <a:lnTo>
                          <a:pt x="61" y="215"/>
                        </a:lnTo>
                        <a:lnTo>
                          <a:pt x="57" y="238"/>
                        </a:lnTo>
                        <a:lnTo>
                          <a:pt x="56" y="260"/>
                        </a:lnTo>
                        <a:lnTo>
                          <a:pt x="54" y="280"/>
                        </a:lnTo>
                        <a:lnTo>
                          <a:pt x="52" y="293"/>
                        </a:lnTo>
                        <a:lnTo>
                          <a:pt x="52" y="299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 w="0">
                    <a:solidFill>
                      <a:srgbClr val="E5E5E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9" name="Freeform 239"/>
                  <p:cNvSpPr>
                    <a:spLocks/>
                  </p:cNvSpPr>
                  <p:nvPr/>
                </p:nvSpPr>
                <p:spPr bwMode="auto">
                  <a:xfrm>
                    <a:off x="1299" y="3452"/>
                    <a:ext cx="93" cy="113"/>
                  </a:xfrm>
                  <a:custGeom>
                    <a:avLst/>
                    <a:gdLst>
                      <a:gd name="T0" fmla="*/ 0 w 93"/>
                      <a:gd name="T1" fmla="*/ 57 h 113"/>
                      <a:gd name="T2" fmla="*/ 2 w 93"/>
                      <a:gd name="T3" fmla="*/ 80 h 113"/>
                      <a:gd name="T4" fmla="*/ 13 w 93"/>
                      <a:gd name="T5" fmla="*/ 98 h 113"/>
                      <a:gd name="T6" fmla="*/ 28 w 93"/>
                      <a:gd name="T7" fmla="*/ 109 h 113"/>
                      <a:gd name="T8" fmla="*/ 48 w 93"/>
                      <a:gd name="T9" fmla="*/ 113 h 113"/>
                      <a:gd name="T10" fmla="*/ 65 w 93"/>
                      <a:gd name="T11" fmla="*/ 109 h 113"/>
                      <a:gd name="T12" fmla="*/ 78 w 93"/>
                      <a:gd name="T13" fmla="*/ 102 h 113"/>
                      <a:gd name="T14" fmla="*/ 85 w 93"/>
                      <a:gd name="T15" fmla="*/ 95 h 113"/>
                      <a:gd name="T16" fmla="*/ 91 w 93"/>
                      <a:gd name="T17" fmla="*/ 83 h 113"/>
                      <a:gd name="T18" fmla="*/ 93 w 93"/>
                      <a:gd name="T19" fmla="*/ 74 h 113"/>
                      <a:gd name="T20" fmla="*/ 71 w 93"/>
                      <a:gd name="T21" fmla="*/ 74 h 113"/>
                      <a:gd name="T22" fmla="*/ 69 w 93"/>
                      <a:gd name="T23" fmla="*/ 80 h 113"/>
                      <a:gd name="T24" fmla="*/ 65 w 93"/>
                      <a:gd name="T25" fmla="*/ 85 h 113"/>
                      <a:gd name="T26" fmla="*/ 61 w 93"/>
                      <a:gd name="T27" fmla="*/ 91 h 113"/>
                      <a:gd name="T28" fmla="*/ 56 w 93"/>
                      <a:gd name="T29" fmla="*/ 93 h 113"/>
                      <a:gd name="T30" fmla="*/ 48 w 93"/>
                      <a:gd name="T31" fmla="*/ 93 h 113"/>
                      <a:gd name="T32" fmla="*/ 41 w 93"/>
                      <a:gd name="T33" fmla="*/ 93 h 113"/>
                      <a:gd name="T34" fmla="*/ 35 w 93"/>
                      <a:gd name="T35" fmla="*/ 89 h 113"/>
                      <a:gd name="T36" fmla="*/ 30 w 93"/>
                      <a:gd name="T37" fmla="*/ 85 h 113"/>
                      <a:gd name="T38" fmla="*/ 26 w 93"/>
                      <a:gd name="T39" fmla="*/ 80 h 113"/>
                      <a:gd name="T40" fmla="*/ 24 w 93"/>
                      <a:gd name="T41" fmla="*/ 72 h 113"/>
                      <a:gd name="T42" fmla="*/ 22 w 93"/>
                      <a:gd name="T43" fmla="*/ 67 h 113"/>
                      <a:gd name="T44" fmla="*/ 22 w 93"/>
                      <a:gd name="T45" fmla="*/ 57 h 113"/>
                      <a:gd name="T46" fmla="*/ 22 w 93"/>
                      <a:gd name="T47" fmla="*/ 46 h 113"/>
                      <a:gd name="T48" fmla="*/ 26 w 93"/>
                      <a:gd name="T49" fmla="*/ 37 h 113"/>
                      <a:gd name="T50" fmla="*/ 30 w 93"/>
                      <a:gd name="T51" fmla="*/ 30 h 113"/>
                      <a:gd name="T52" fmla="*/ 33 w 93"/>
                      <a:gd name="T53" fmla="*/ 24 h 113"/>
                      <a:gd name="T54" fmla="*/ 41 w 93"/>
                      <a:gd name="T55" fmla="*/ 20 h 113"/>
                      <a:gd name="T56" fmla="*/ 48 w 93"/>
                      <a:gd name="T57" fmla="*/ 20 h 113"/>
                      <a:gd name="T58" fmla="*/ 56 w 93"/>
                      <a:gd name="T59" fmla="*/ 20 h 113"/>
                      <a:gd name="T60" fmla="*/ 61 w 93"/>
                      <a:gd name="T61" fmla="*/ 22 h 113"/>
                      <a:gd name="T62" fmla="*/ 65 w 93"/>
                      <a:gd name="T63" fmla="*/ 26 h 113"/>
                      <a:gd name="T64" fmla="*/ 69 w 93"/>
                      <a:gd name="T65" fmla="*/ 31 h 113"/>
                      <a:gd name="T66" fmla="*/ 71 w 93"/>
                      <a:gd name="T67" fmla="*/ 39 h 113"/>
                      <a:gd name="T68" fmla="*/ 93 w 93"/>
                      <a:gd name="T69" fmla="*/ 39 h 113"/>
                      <a:gd name="T70" fmla="*/ 91 w 93"/>
                      <a:gd name="T71" fmla="*/ 28 h 113"/>
                      <a:gd name="T72" fmla="*/ 85 w 93"/>
                      <a:gd name="T73" fmla="*/ 18 h 113"/>
                      <a:gd name="T74" fmla="*/ 76 w 93"/>
                      <a:gd name="T75" fmla="*/ 9 h 113"/>
                      <a:gd name="T76" fmla="*/ 63 w 93"/>
                      <a:gd name="T77" fmla="*/ 2 h 113"/>
                      <a:gd name="T78" fmla="*/ 46 w 93"/>
                      <a:gd name="T79" fmla="*/ 0 h 113"/>
                      <a:gd name="T80" fmla="*/ 30 w 93"/>
                      <a:gd name="T81" fmla="*/ 4 h 113"/>
                      <a:gd name="T82" fmla="*/ 15 w 93"/>
                      <a:gd name="T83" fmla="*/ 13 h 113"/>
                      <a:gd name="T84" fmla="*/ 4 w 93"/>
                      <a:gd name="T85" fmla="*/ 31 h 113"/>
                      <a:gd name="T86" fmla="*/ 0 w 93"/>
                      <a:gd name="T87" fmla="*/ 57 h 11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93"/>
                      <a:gd name="T133" fmla="*/ 0 h 113"/>
                      <a:gd name="T134" fmla="*/ 93 w 93"/>
                      <a:gd name="T135" fmla="*/ 113 h 11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93" h="113">
                        <a:moveTo>
                          <a:pt x="0" y="57"/>
                        </a:moveTo>
                        <a:lnTo>
                          <a:pt x="2" y="80"/>
                        </a:lnTo>
                        <a:lnTo>
                          <a:pt x="13" y="98"/>
                        </a:lnTo>
                        <a:lnTo>
                          <a:pt x="28" y="109"/>
                        </a:lnTo>
                        <a:lnTo>
                          <a:pt x="48" y="113"/>
                        </a:lnTo>
                        <a:lnTo>
                          <a:pt x="65" y="109"/>
                        </a:lnTo>
                        <a:lnTo>
                          <a:pt x="78" y="102"/>
                        </a:lnTo>
                        <a:lnTo>
                          <a:pt x="85" y="95"/>
                        </a:lnTo>
                        <a:lnTo>
                          <a:pt x="91" y="83"/>
                        </a:lnTo>
                        <a:lnTo>
                          <a:pt x="93" y="74"/>
                        </a:lnTo>
                        <a:lnTo>
                          <a:pt x="71" y="74"/>
                        </a:lnTo>
                        <a:lnTo>
                          <a:pt x="69" y="80"/>
                        </a:lnTo>
                        <a:lnTo>
                          <a:pt x="65" y="85"/>
                        </a:lnTo>
                        <a:lnTo>
                          <a:pt x="61" y="91"/>
                        </a:lnTo>
                        <a:lnTo>
                          <a:pt x="56" y="93"/>
                        </a:lnTo>
                        <a:lnTo>
                          <a:pt x="48" y="93"/>
                        </a:lnTo>
                        <a:lnTo>
                          <a:pt x="41" y="93"/>
                        </a:lnTo>
                        <a:lnTo>
                          <a:pt x="35" y="89"/>
                        </a:lnTo>
                        <a:lnTo>
                          <a:pt x="30" y="85"/>
                        </a:lnTo>
                        <a:lnTo>
                          <a:pt x="26" y="80"/>
                        </a:lnTo>
                        <a:lnTo>
                          <a:pt x="24" y="72"/>
                        </a:lnTo>
                        <a:lnTo>
                          <a:pt x="22" y="67"/>
                        </a:lnTo>
                        <a:lnTo>
                          <a:pt x="22" y="57"/>
                        </a:lnTo>
                        <a:lnTo>
                          <a:pt x="22" y="46"/>
                        </a:lnTo>
                        <a:lnTo>
                          <a:pt x="26" y="37"/>
                        </a:lnTo>
                        <a:lnTo>
                          <a:pt x="30" y="30"/>
                        </a:lnTo>
                        <a:lnTo>
                          <a:pt x="33" y="24"/>
                        </a:lnTo>
                        <a:lnTo>
                          <a:pt x="41" y="20"/>
                        </a:lnTo>
                        <a:lnTo>
                          <a:pt x="48" y="20"/>
                        </a:lnTo>
                        <a:lnTo>
                          <a:pt x="56" y="20"/>
                        </a:lnTo>
                        <a:lnTo>
                          <a:pt x="61" y="22"/>
                        </a:lnTo>
                        <a:lnTo>
                          <a:pt x="65" y="26"/>
                        </a:lnTo>
                        <a:lnTo>
                          <a:pt x="69" y="31"/>
                        </a:lnTo>
                        <a:lnTo>
                          <a:pt x="71" y="39"/>
                        </a:lnTo>
                        <a:lnTo>
                          <a:pt x="93" y="39"/>
                        </a:lnTo>
                        <a:lnTo>
                          <a:pt x="91" y="28"/>
                        </a:lnTo>
                        <a:lnTo>
                          <a:pt x="85" y="18"/>
                        </a:lnTo>
                        <a:lnTo>
                          <a:pt x="76" y="9"/>
                        </a:lnTo>
                        <a:lnTo>
                          <a:pt x="63" y="2"/>
                        </a:lnTo>
                        <a:lnTo>
                          <a:pt x="46" y="0"/>
                        </a:lnTo>
                        <a:lnTo>
                          <a:pt x="30" y="4"/>
                        </a:lnTo>
                        <a:lnTo>
                          <a:pt x="15" y="13"/>
                        </a:lnTo>
                        <a:lnTo>
                          <a:pt x="4" y="31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0" name="Freeform 240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1" name="Freeform 241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" name="Freeform 242"/>
                  <p:cNvSpPr>
                    <a:spLocks/>
                  </p:cNvSpPr>
                  <p:nvPr/>
                </p:nvSpPr>
                <p:spPr bwMode="auto">
                  <a:xfrm>
                    <a:off x="1327" y="3218"/>
                    <a:ext cx="273" cy="163"/>
                  </a:xfrm>
                  <a:custGeom>
                    <a:avLst/>
                    <a:gdLst>
                      <a:gd name="T0" fmla="*/ 135 w 273"/>
                      <a:gd name="T1" fmla="*/ 163 h 163"/>
                      <a:gd name="T2" fmla="*/ 172 w 273"/>
                      <a:gd name="T3" fmla="*/ 162 h 163"/>
                      <a:gd name="T4" fmla="*/ 204 w 273"/>
                      <a:gd name="T5" fmla="*/ 154 h 163"/>
                      <a:gd name="T6" fmla="*/ 232 w 273"/>
                      <a:gd name="T7" fmla="*/ 143 h 163"/>
                      <a:gd name="T8" fmla="*/ 254 w 273"/>
                      <a:gd name="T9" fmla="*/ 128 h 163"/>
                      <a:gd name="T10" fmla="*/ 267 w 273"/>
                      <a:gd name="T11" fmla="*/ 112 h 163"/>
                      <a:gd name="T12" fmla="*/ 273 w 273"/>
                      <a:gd name="T13" fmla="*/ 93 h 163"/>
                      <a:gd name="T14" fmla="*/ 267 w 273"/>
                      <a:gd name="T15" fmla="*/ 73 h 163"/>
                      <a:gd name="T16" fmla="*/ 254 w 273"/>
                      <a:gd name="T17" fmla="*/ 50 h 163"/>
                      <a:gd name="T18" fmla="*/ 232 w 273"/>
                      <a:gd name="T19" fmla="*/ 32 h 163"/>
                      <a:gd name="T20" fmla="*/ 204 w 273"/>
                      <a:gd name="T21" fmla="*/ 15 h 163"/>
                      <a:gd name="T22" fmla="*/ 172 w 273"/>
                      <a:gd name="T23" fmla="*/ 4 h 163"/>
                      <a:gd name="T24" fmla="*/ 135 w 273"/>
                      <a:gd name="T25" fmla="*/ 0 h 163"/>
                      <a:gd name="T26" fmla="*/ 100 w 273"/>
                      <a:gd name="T27" fmla="*/ 4 h 163"/>
                      <a:gd name="T28" fmla="*/ 67 w 273"/>
                      <a:gd name="T29" fmla="*/ 15 h 163"/>
                      <a:gd name="T30" fmla="*/ 41 w 273"/>
                      <a:gd name="T31" fmla="*/ 32 h 163"/>
                      <a:gd name="T32" fmla="*/ 18 w 273"/>
                      <a:gd name="T33" fmla="*/ 50 h 163"/>
                      <a:gd name="T34" fmla="*/ 5 w 273"/>
                      <a:gd name="T35" fmla="*/ 73 h 163"/>
                      <a:gd name="T36" fmla="*/ 0 w 273"/>
                      <a:gd name="T37" fmla="*/ 93 h 163"/>
                      <a:gd name="T38" fmla="*/ 5 w 273"/>
                      <a:gd name="T39" fmla="*/ 112 h 163"/>
                      <a:gd name="T40" fmla="*/ 18 w 273"/>
                      <a:gd name="T41" fmla="*/ 128 h 163"/>
                      <a:gd name="T42" fmla="*/ 41 w 273"/>
                      <a:gd name="T43" fmla="*/ 143 h 163"/>
                      <a:gd name="T44" fmla="*/ 67 w 273"/>
                      <a:gd name="T45" fmla="*/ 154 h 163"/>
                      <a:gd name="T46" fmla="*/ 100 w 273"/>
                      <a:gd name="T47" fmla="*/ 162 h 163"/>
                      <a:gd name="T48" fmla="*/ 135 w 273"/>
                      <a:gd name="T49" fmla="*/ 163 h 16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3"/>
                      <a:gd name="T76" fmla="*/ 0 h 163"/>
                      <a:gd name="T77" fmla="*/ 273 w 273"/>
                      <a:gd name="T78" fmla="*/ 163 h 16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3" h="163">
                        <a:moveTo>
                          <a:pt x="135" y="163"/>
                        </a:moveTo>
                        <a:lnTo>
                          <a:pt x="172" y="162"/>
                        </a:lnTo>
                        <a:lnTo>
                          <a:pt x="204" y="154"/>
                        </a:lnTo>
                        <a:lnTo>
                          <a:pt x="232" y="143"/>
                        </a:lnTo>
                        <a:lnTo>
                          <a:pt x="254" y="128"/>
                        </a:lnTo>
                        <a:lnTo>
                          <a:pt x="267" y="112"/>
                        </a:lnTo>
                        <a:lnTo>
                          <a:pt x="273" y="93"/>
                        </a:lnTo>
                        <a:lnTo>
                          <a:pt x="267" y="73"/>
                        </a:lnTo>
                        <a:lnTo>
                          <a:pt x="254" y="50"/>
                        </a:lnTo>
                        <a:lnTo>
                          <a:pt x="232" y="32"/>
                        </a:lnTo>
                        <a:lnTo>
                          <a:pt x="204" y="15"/>
                        </a:lnTo>
                        <a:lnTo>
                          <a:pt x="172" y="4"/>
                        </a:lnTo>
                        <a:lnTo>
                          <a:pt x="135" y="0"/>
                        </a:lnTo>
                        <a:lnTo>
                          <a:pt x="100" y="4"/>
                        </a:lnTo>
                        <a:lnTo>
                          <a:pt x="67" y="15"/>
                        </a:lnTo>
                        <a:lnTo>
                          <a:pt x="41" y="32"/>
                        </a:lnTo>
                        <a:lnTo>
                          <a:pt x="18" y="50"/>
                        </a:lnTo>
                        <a:lnTo>
                          <a:pt x="5" y="73"/>
                        </a:lnTo>
                        <a:lnTo>
                          <a:pt x="0" y="93"/>
                        </a:lnTo>
                        <a:lnTo>
                          <a:pt x="5" y="112"/>
                        </a:lnTo>
                        <a:lnTo>
                          <a:pt x="18" y="128"/>
                        </a:lnTo>
                        <a:lnTo>
                          <a:pt x="41" y="143"/>
                        </a:lnTo>
                        <a:lnTo>
                          <a:pt x="67" y="154"/>
                        </a:lnTo>
                        <a:lnTo>
                          <a:pt x="100" y="162"/>
                        </a:lnTo>
                        <a:lnTo>
                          <a:pt x="135" y="16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3" name="Freeform 243"/>
                  <p:cNvSpPr>
                    <a:spLocks/>
                  </p:cNvSpPr>
                  <p:nvPr/>
                </p:nvSpPr>
                <p:spPr bwMode="auto">
                  <a:xfrm>
                    <a:off x="1340" y="3218"/>
                    <a:ext cx="247" cy="149"/>
                  </a:xfrm>
                  <a:custGeom>
                    <a:avLst/>
                    <a:gdLst>
                      <a:gd name="T0" fmla="*/ 122 w 247"/>
                      <a:gd name="T1" fmla="*/ 149 h 149"/>
                      <a:gd name="T2" fmla="*/ 161 w 247"/>
                      <a:gd name="T3" fmla="*/ 145 h 149"/>
                      <a:gd name="T4" fmla="*/ 195 w 247"/>
                      <a:gd name="T5" fmla="*/ 136 h 149"/>
                      <a:gd name="T6" fmla="*/ 222 w 247"/>
                      <a:gd name="T7" fmla="*/ 123 h 149"/>
                      <a:gd name="T8" fmla="*/ 239 w 247"/>
                      <a:gd name="T9" fmla="*/ 104 h 149"/>
                      <a:gd name="T10" fmla="*/ 247 w 247"/>
                      <a:gd name="T11" fmla="*/ 86 h 149"/>
                      <a:gd name="T12" fmla="*/ 241 w 247"/>
                      <a:gd name="T13" fmla="*/ 67 h 149"/>
                      <a:gd name="T14" fmla="*/ 228 w 247"/>
                      <a:gd name="T15" fmla="*/ 47 h 149"/>
                      <a:gd name="T16" fmla="*/ 209 w 247"/>
                      <a:gd name="T17" fmla="*/ 30 h 149"/>
                      <a:gd name="T18" fmla="*/ 185 w 247"/>
                      <a:gd name="T19" fmla="*/ 15 h 149"/>
                      <a:gd name="T20" fmla="*/ 156 w 247"/>
                      <a:gd name="T21" fmla="*/ 4 h 149"/>
                      <a:gd name="T22" fmla="*/ 122 w 247"/>
                      <a:gd name="T23" fmla="*/ 0 h 149"/>
                      <a:gd name="T24" fmla="*/ 91 w 247"/>
                      <a:gd name="T25" fmla="*/ 4 h 149"/>
                      <a:gd name="T26" fmla="*/ 61 w 247"/>
                      <a:gd name="T27" fmla="*/ 15 h 149"/>
                      <a:gd name="T28" fmla="*/ 37 w 247"/>
                      <a:gd name="T29" fmla="*/ 30 h 149"/>
                      <a:gd name="T30" fmla="*/ 17 w 247"/>
                      <a:gd name="T31" fmla="*/ 47 h 149"/>
                      <a:gd name="T32" fmla="*/ 5 w 247"/>
                      <a:gd name="T33" fmla="*/ 67 h 149"/>
                      <a:gd name="T34" fmla="*/ 0 w 247"/>
                      <a:gd name="T35" fmla="*/ 86 h 149"/>
                      <a:gd name="T36" fmla="*/ 7 w 247"/>
                      <a:gd name="T37" fmla="*/ 104 h 149"/>
                      <a:gd name="T38" fmla="*/ 24 w 247"/>
                      <a:gd name="T39" fmla="*/ 123 h 149"/>
                      <a:gd name="T40" fmla="*/ 50 w 247"/>
                      <a:gd name="T41" fmla="*/ 136 h 149"/>
                      <a:gd name="T42" fmla="*/ 85 w 247"/>
                      <a:gd name="T43" fmla="*/ 145 h 149"/>
                      <a:gd name="T44" fmla="*/ 122 w 247"/>
                      <a:gd name="T45" fmla="*/ 149 h 14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7"/>
                      <a:gd name="T70" fmla="*/ 0 h 149"/>
                      <a:gd name="T71" fmla="*/ 247 w 247"/>
                      <a:gd name="T72" fmla="*/ 149 h 14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7" h="149">
                        <a:moveTo>
                          <a:pt x="122" y="149"/>
                        </a:moveTo>
                        <a:lnTo>
                          <a:pt x="161" y="145"/>
                        </a:lnTo>
                        <a:lnTo>
                          <a:pt x="195" y="136"/>
                        </a:lnTo>
                        <a:lnTo>
                          <a:pt x="222" y="123"/>
                        </a:lnTo>
                        <a:lnTo>
                          <a:pt x="239" y="104"/>
                        </a:lnTo>
                        <a:lnTo>
                          <a:pt x="247" y="86"/>
                        </a:lnTo>
                        <a:lnTo>
                          <a:pt x="241" y="67"/>
                        </a:lnTo>
                        <a:lnTo>
                          <a:pt x="228" y="47"/>
                        </a:lnTo>
                        <a:lnTo>
                          <a:pt x="209" y="30"/>
                        </a:lnTo>
                        <a:lnTo>
                          <a:pt x="185" y="15"/>
                        </a:lnTo>
                        <a:lnTo>
                          <a:pt x="156" y="4"/>
                        </a:lnTo>
                        <a:lnTo>
                          <a:pt x="122" y="0"/>
                        </a:lnTo>
                        <a:lnTo>
                          <a:pt x="91" y="4"/>
                        </a:lnTo>
                        <a:lnTo>
                          <a:pt x="61" y="15"/>
                        </a:lnTo>
                        <a:lnTo>
                          <a:pt x="37" y="30"/>
                        </a:lnTo>
                        <a:lnTo>
                          <a:pt x="17" y="47"/>
                        </a:lnTo>
                        <a:lnTo>
                          <a:pt x="5" y="67"/>
                        </a:lnTo>
                        <a:lnTo>
                          <a:pt x="0" y="86"/>
                        </a:lnTo>
                        <a:lnTo>
                          <a:pt x="7" y="104"/>
                        </a:lnTo>
                        <a:lnTo>
                          <a:pt x="24" y="123"/>
                        </a:lnTo>
                        <a:lnTo>
                          <a:pt x="50" y="136"/>
                        </a:lnTo>
                        <a:lnTo>
                          <a:pt x="85" y="145"/>
                        </a:lnTo>
                        <a:lnTo>
                          <a:pt x="122" y="14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4" name="Freeform 244"/>
                  <p:cNvSpPr>
                    <a:spLocks/>
                  </p:cNvSpPr>
                  <p:nvPr/>
                </p:nvSpPr>
                <p:spPr bwMode="auto">
                  <a:xfrm>
                    <a:off x="1355" y="3220"/>
                    <a:ext cx="217" cy="132"/>
                  </a:xfrm>
                  <a:custGeom>
                    <a:avLst/>
                    <a:gdLst>
                      <a:gd name="T0" fmla="*/ 109 w 217"/>
                      <a:gd name="T1" fmla="*/ 132 h 132"/>
                      <a:gd name="T2" fmla="*/ 143 w 217"/>
                      <a:gd name="T3" fmla="*/ 128 h 132"/>
                      <a:gd name="T4" fmla="*/ 172 w 217"/>
                      <a:gd name="T5" fmla="*/ 121 h 132"/>
                      <a:gd name="T6" fmla="*/ 196 w 217"/>
                      <a:gd name="T7" fmla="*/ 108 h 132"/>
                      <a:gd name="T8" fmla="*/ 211 w 217"/>
                      <a:gd name="T9" fmla="*/ 93 h 132"/>
                      <a:gd name="T10" fmla="*/ 217 w 217"/>
                      <a:gd name="T11" fmla="*/ 74 h 132"/>
                      <a:gd name="T12" fmla="*/ 211 w 217"/>
                      <a:gd name="T13" fmla="*/ 56 h 132"/>
                      <a:gd name="T14" fmla="*/ 196 w 217"/>
                      <a:gd name="T15" fmla="*/ 35 h 132"/>
                      <a:gd name="T16" fmla="*/ 172 w 217"/>
                      <a:gd name="T17" fmla="*/ 17 h 132"/>
                      <a:gd name="T18" fmla="*/ 143 w 217"/>
                      <a:gd name="T19" fmla="*/ 4 h 132"/>
                      <a:gd name="T20" fmla="*/ 109 w 217"/>
                      <a:gd name="T21" fmla="*/ 0 h 132"/>
                      <a:gd name="T22" fmla="*/ 74 w 217"/>
                      <a:gd name="T23" fmla="*/ 4 h 132"/>
                      <a:gd name="T24" fmla="*/ 44 w 217"/>
                      <a:gd name="T25" fmla="*/ 17 h 132"/>
                      <a:gd name="T26" fmla="*/ 20 w 217"/>
                      <a:gd name="T27" fmla="*/ 35 h 132"/>
                      <a:gd name="T28" fmla="*/ 5 w 217"/>
                      <a:gd name="T29" fmla="*/ 56 h 132"/>
                      <a:gd name="T30" fmla="*/ 0 w 217"/>
                      <a:gd name="T31" fmla="*/ 74 h 132"/>
                      <a:gd name="T32" fmla="*/ 5 w 217"/>
                      <a:gd name="T33" fmla="*/ 93 h 132"/>
                      <a:gd name="T34" fmla="*/ 20 w 217"/>
                      <a:gd name="T35" fmla="*/ 108 h 132"/>
                      <a:gd name="T36" fmla="*/ 44 w 217"/>
                      <a:gd name="T37" fmla="*/ 121 h 132"/>
                      <a:gd name="T38" fmla="*/ 74 w 217"/>
                      <a:gd name="T39" fmla="*/ 128 h 132"/>
                      <a:gd name="T40" fmla="*/ 109 w 217"/>
                      <a:gd name="T41" fmla="*/ 132 h 13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7"/>
                      <a:gd name="T64" fmla="*/ 0 h 132"/>
                      <a:gd name="T65" fmla="*/ 217 w 217"/>
                      <a:gd name="T66" fmla="*/ 132 h 132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7" h="132">
                        <a:moveTo>
                          <a:pt x="109" y="132"/>
                        </a:moveTo>
                        <a:lnTo>
                          <a:pt x="143" y="128"/>
                        </a:lnTo>
                        <a:lnTo>
                          <a:pt x="172" y="121"/>
                        </a:lnTo>
                        <a:lnTo>
                          <a:pt x="196" y="108"/>
                        </a:lnTo>
                        <a:lnTo>
                          <a:pt x="211" y="93"/>
                        </a:lnTo>
                        <a:lnTo>
                          <a:pt x="217" y="74"/>
                        </a:lnTo>
                        <a:lnTo>
                          <a:pt x="211" y="56"/>
                        </a:lnTo>
                        <a:lnTo>
                          <a:pt x="196" y="35"/>
                        </a:lnTo>
                        <a:lnTo>
                          <a:pt x="172" y="17"/>
                        </a:lnTo>
                        <a:lnTo>
                          <a:pt x="143" y="4"/>
                        </a:lnTo>
                        <a:lnTo>
                          <a:pt x="109" y="0"/>
                        </a:lnTo>
                        <a:lnTo>
                          <a:pt x="74" y="4"/>
                        </a:lnTo>
                        <a:lnTo>
                          <a:pt x="44" y="17"/>
                        </a:lnTo>
                        <a:lnTo>
                          <a:pt x="20" y="35"/>
                        </a:lnTo>
                        <a:lnTo>
                          <a:pt x="5" y="56"/>
                        </a:lnTo>
                        <a:lnTo>
                          <a:pt x="0" y="74"/>
                        </a:lnTo>
                        <a:lnTo>
                          <a:pt x="5" y="93"/>
                        </a:lnTo>
                        <a:lnTo>
                          <a:pt x="20" y="108"/>
                        </a:lnTo>
                        <a:lnTo>
                          <a:pt x="44" y="121"/>
                        </a:lnTo>
                        <a:lnTo>
                          <a:pt x="74" y="128"/>
                        </a:lnTo>
                        <a:lnTo>
                          <a:pt x="109" y="132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5" name="Freeform 245"/>
                  <p:cNvSpPr>
                    <a:spLocks/>
                  </p:cNvSpPr>
                  <p:nvPr/>
                </p:nvSpPr>
                <p:spPr bwMode="auto">
                  <a:xfrm>
                    <a:off x="1368" y="3220"/>
                    <a:ext cx="191" cy="117"/>
                  </a:xfrm>
                  <a:custGeom>
                    <a:avLst/>
                    <a:gdLst>
                      <a:gd name="T0" fmla="*/ 96 w 191"/>
                      <a:gd name="T1" fmla="*/ 117 h 117"/>
                      <a:gd name="T2" fmla="*/ 126 w 191"/>
                      <a:gd name="T3" fmla="*/ 115 h 117"/>
                      <a:gd name="T4" fmla="*/ 152 w 191"/>
                      <a:gd name="T5" fmla="*/ 108 h 117"/>
                      <a:gd name="T6" fmla="*/ 172 w 191"/>
                      <a:gd name="T7" fmla="*/ 97 h 117"/>
                      <a:gd name="T8" fmla="*/ 187 w 191"/>
                      <a:gd name="T9" fmla="*/ 84 h 117"/>
                      <a:gd name="T10" fmla="*/ 191 w 191"/>
                      <a:gd name="T11" fmla="*/ 67 h 117"/>
                      <a:gd name="T12" fmla="*/ 187 w 191"/>
                      <a:gd name="T13" fmla="*/ 50 h 117"/>
                      <a:gd name="T14" fmla="*/ 172 w 191"/>
                      <a:gd name="T15" fmla="*/ 32 h 117"/>
                      <a:gd name="T16" fmla="*/ 152 w 191"/>
                      <a:gd name="T17" fmla="*/ 17 h 117"/>
                      <a:gd name="T18" fmla="*/ 126 w 191"/>
                      <a:gd name="T19" fmla="*/ 6 h 117"/>
                      <a:gd name="T20" fmla="*/ 96 w 191"/>
                      <a:gd name="T21" fmla="*/ 0 h 117"/>
                      <a:gd name="T22" fmla="*/ 65 w 191"/>
                      <a:gd name="T23" fmla="*/ 6 h 117"/>
                      <a:gd name="T24" fmla="*/ 39 w 191"/>
                      <a:gd name="T25" fmla="*/ 17 h 117"/>
                      <a:gd name="T26" fmla="*/ 18 w 191"/>
                      <a:gd name="T27" fmla="*/ 32 h 117"/>
                      <a:gd name="T28" fmla="*/ 3 w 191"/>
                      <a:gd name="T29" fmla="*/ 50 h 117"/>
                      <a:gd name="T30" fmla="*/ 0 w 191"/>
                      <a:gd name="T31" fmla="*/ 67 h 117"/>
                      <a:gd name="T32" fmla="*/ 3 w 191"/>
                      <a:gd name="T33" fmla="*/ 84 h 117"/>
                      <a:gd name="T34" fmla="*/ 18 w 191"/>
                      <a:gd name="T35" fmla="*/ 97 h 117"/>
                      <a:gd name="T36" fmla="*/ 39 w 191"/>
                      <a:gd name="T37" fmla="*/ 108 h 117"/>
                      <a:gd name="T38" fmla="*/ 65 w 191"/>
                      <a:gd name="T39" fmla="*/ 115 h 117"/>
                      <a:gd name="T40" fmla="*/ 96 w 191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1"/>
                      <a:gd name="T64" fmla="*/ 0 h 117"/>
                      <a:gd name="T65" fmla="*/ 191 w 191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1" h="117">
                        <a:moveTo>
                          <a:pt x="96" y="117"/>
                        </a:moveTo>
                        <a:lnTo>
                          <a:pt x="126" y="115"/>
                        </a:lnTo>
                        <a:lnTo>
                          <a:pt x="152" y="108"/>
                        </a:lnTo>
                        <a:lnTo>
                          <a:pt x="172" y="97"/>
                        </a:lnTo>
                        <a:lnTo>
                          <a:pt x="187" y="84"/>
                        </a:lnTo>
                        <a:lnTo>
                          <a:pt x="191" y="67"/>
                        </a:lnTo>
                        <a:lnTo>
                          <a:pt x="187" y="50"/>
                        </a:lnTo>
                        <a:lnTo>
                          <a:pt x="172" y="32"/>
                        </a:lnTo>
                        <a:lnTo>
                          <a:pt x="152" y="17"/>
                        </a:lnTo>
                        <a:lnTo>
                          <a:pt x="126" y="6"/>
                        </a:lnTo>
                        <a:lnTo>
                          <a:pt x="96" y="0"/>
                        </a:lnTo>
                        <a:lnTo>
                          <a:pt x="65" y="6"/>
                        </a:lnTo>
                        <a:lnTo>
                          <a:pt x="39" y="17"/>
                        </a:lnTo>
                        <a:lnTo>
                          <a:pt x="18" y="32"/>
                        </a:lnTo>
                        <a:lnTo>
                          <a:pt x="3" y="50"/>
                        </a:lnTo>
                        <a:lnTo>
                          <a:pt x="0" y="67"/>
                        </a:lnTo>
                        <a:lnTo>
                          <a:pt x="3" y="84"/>
                        </a:lnTo>
                        <a:lnTo>
                          <a:pt x="18" y="97"/>
                        </a:lnTo>
                        <a:lnTo>
                          <a:pt x="39" y="108"/>
                        </a:lnTo>
                        <a:lnTo>
                          <a:pt x="65" y="115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6" name="Freeform 246"/>
                  <p:cNvSpPr>
                    <a:spLocks/>
                  </p:cNvSpPr>
                  <p:nvPr/>
                </p:nvSpPr>
                <p:spPr bwMode="auto">
                  <a:xfrm>
                    <a:off x="1381" y="3222"/>
                    <a:ext cx="165" cy="100"/>
                  </a:xfrm>
                  <a:custGeom>
                    <a:avLst/>
                    <a:gdLst>
                      <a:gd name="T0" fmla="*/ 83 w 165"/>
                      <a:gd name="T1" fmla="*/ 100 h 100"/>
                      <a:gd name="T2" fmla="*/ 109 w 165"/>
                      <a:gd name="T3" fmla="*/ 98 h 100"/>
                      <a:gd name="T4" fmla="*/ 131 w 165"/>
                      <a:gd name="T5" fmla="*/ 93 h 100"/>
                      <a:gd name="T6" fmla="*/ 150 w 165"/>
                      <a:gd name="T7" fmla="*/ 83 h 100"/>
                      <a:gd name="T8" fmla="*/ 161 w 165"/>
                      <a:gd name="T9" fmla="*/ 70 h 100"/>
                      <a:gd name="T10" fmla="*/ 165 w 165"/>
                      <a:gd name="T11" fmla="*/ 57 h 100"/>
                      <a:gd name="T12" fmla="*/ 161 w 165"/>
                      <a:gd name="T13" fmla="*/ 43 h 100"/>
                      <a:gd name="T14" fmla="*/ 150 w 165"/>
                      <a:gd name="T15" fmla="*/ 26 h 100"/>
                      <a:gd name="T16" fmla="*/ 131 w 165"/>
                      <a:gd name="T17" fmla="*/ 13 h 100"/>
                      <a:gd name="T18" fmla="*/ 109 w 165"/>
                      <a:gd name="T19" fmla="*/ 4 h 100"/>
                      <a:gd name="T20" fmla="*/ 83 w 165"/>
                      <a:gd name="T21" fmla="*/ 0 h 100"/>
                      <a:gd name="T22" fmla="*/ 57 w 165"/>
                      <a:gd name="T23" fmla="*/ 4 h 100"/>
                      <a:gd name="T24" fmla="*/ 33 w 165"/>
                      <a:gd name="T25" fmla="*/ 13 h 100"/>
                      <a:gd name="T26" fmla="*/ 16 w 165"/>
                      <a:gd name="T27" fmla="*/ 26 h 100"/>
                      <a:gd name="T28" fmla="*/ 3 w 165"/>
                      <a:gd name="T29" fmla="*/ 43 h 100"/>
                      <a:gd name="T30" fmla="*/ 0 w 165"/>
                      <a:gd name="T31" fmla="*/ 57 h 100"/>
                      <a:gd name="T32" fmla="*/ 3 w 165"/>
                      <a:gd name="T33" fmla="*/ 70 h 100"/>
                      <a:gd name="T34" fmla="*/ 16 w 165"/>
                      <a:gd name="T35" fmla="*/ 83 h 100"/>
                      <a:gd name="T36" fmla="*/ 33 w 165"/>
                      <a:gd name="T37" fmla="*/ 93 h 100"/>
                      <a:gd name="T38" fmla="*/ 57 w 165"/>
                      <a:gd name="T39" fmla="*/ 98 h 100"/>
                      <a:gd name="T40" fmla="*/ 83 w 165"/>
                      <a:gd name="T41" fmla="*/ 100 h 10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5"/>
                      <a:gd name="T64" fmla="*/ 0 h 100"/>
                      <a:gd name="T65" fmla="*/ 165 w 165"/>
                      <a:gd name="T66" fmla="*/ 100 h 10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5" h="100">
                        <a:moveTo>
                          <a:pt x="83" y="100"/>
                        </a:moveTo>
                        <a:lnTo>
                          <a:pt x="109" y="98"/>
                        </a:lnTo>
                        <a:lnTo>
                          <a:pt x="131" y="93"/>
                        </a:lnTo>
                        <a:lnTo>
                          <a:pt x="150" y="83"/>
                        </a:lnTo>
                        <a:lnTo>
                          <a:pt x="161" y="70"/>
                        </a:lnTo>
                        <a:lnTo>
                          <a:pt x="165" y="57"/>
                        </a:lnTo>
                        <a:lnTo>
                          <a:pt x="161" y="43"/>
                        </a:lnTo>
                        <a:lnTo>
                          <a:pt x="150" y="26"/>
                        </a:lnTo>
                        <a:lnTo>
                          <a:pt x="131" y="13"/>
                        </a:lnTo>
                        <a:lnTo>
                          <a:pt x="109" y="4"/>
                        </a:lnTo>
                        <a:lnTo>
                          <a:pt x="83" y="0"/>
                        </a:lnTo>
                        <a:lnTo>
                          <a:pt x="57" y="4"/>
                        </a:lnTo>
                        <a:lnTo>
                          <a:pt x="33" y="13"/>
                        </a:lnTo>
                        <a:lnTo>
                          <a:pt x="16" y="26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0"/>
                        </a:lnTo>
                        <a:lnTo>
                          <a:pt x="16" y="83"/>
                        </a:lnTo>
                        <a:lnTo>
                          <a:pt x="33" y="93"/>
                        </a:lnTo>
                        <a:lnTo>
                          <a:pt x="57" y="98"/>
                        </a:lnTo>
                        <a:lnTo>
                          <a:pt x="83" y="100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7" name="Freeform 247"/>
                  <p:cNvSpPr>
                    <a:spLocks/>
                  </p:cNvSpPr>
                  <p:nvPr/>
                </p:nvSpPr>
                <p:spPr bwMode="auto">
                  <a:xfrm>
                    <a:off x="1394" y="3224"/>
                    <a:ext cx="139" cy="83"/>
                  </a:xfrm>
                  <a:custGeom>
                    <a:avLst/>
                    <a:gdLst>
                      <a:gd name="T0" fmla="*/ 70 w 139"/>
                      <a:gd name="T1" fmla="*/ 83 h 83"/>
                      <a:gd name="T2" fmla="*/ 96 w 139"/>
                      <a:gd name="T3" fmla="*/ 81 h 83"/>
                      <a:gd name="T4" fmla="*/ 118 w 139"/>
                      <a:gd name="T5" fmla="*/ 72 h 83"/>
                      <a:gd name="T6" fmla="*/ 133 w 139"/>
                      <a:gd name="T7" fmla="*/ 61 h 83"/>
                      <a:gd name="T8" fmla="*/ 139 w 139"/>
                      <a:gd name="T9" fmla="*/ 46 h 83"/>
                      <a:gd name="T10" fmla="*/ 133 w 139"/>
                      <a:gd name="T11" fmla="*/ 31 h 83"/>
                      <a:gd name="T12" fmla="*/ 118 w 139"/>
                      <a:gd name="T13" fmla="*/ 17 h 83"/>
                      <a:gd name="T14" fmla="*/ 96 w 139"/>
                      <a:gd name="T15" fmla="*/ 4 h 83"/>
                      <a:gd name="T16" fmla="*/ 70 w 139"/>
                      <a:gd name="T17" fmla="*/ 0 h 83"/>
                      <a:gd name="T18" fmla="*/ 42 w 139"/>
                      <a:gd name="T19" fmla="*/ 4 h 83"/>
                      <a:gd name="T20" fmla="*/ 20 w 139"/>
                      <a:gd name="T21" fmla="*/ 17 h 83"/>
                      <a:gd name="T22" fmla="*/ 5 w 139"/>
                      <a:gd name="T23" fmla="*/ 31 h 83"/>
                      <a:gd name="T24" fmla="*/ 0 w 139"/>
                      <a:gd name="T25" fmla="*/ 46 h 83"/>
                      <a:gd name="T26" fmla="*/ 5 w 139"/>
                      <a:gd name="T27" fmla="*/ 61 h 83"/>
                      <a:gd name="T28" fmla="*/ 20 w 139"/>
                      <a:gd name="T29" fmla="*/ 72 h 83"/>
                      <a:gd name="T30" fmla="*/ 42 w 139"/>
                      <a:gd name="T31" fmla="*/ 81 h 83"/>
                      <a:gd name="T32" fmla="*/ 70 w 139"/>
                      <a:gd name="T33" fmla="*/ 83 h 8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9"/>
                      <a:gd name="T52" fmla="*/ 0 h 83"/>
                      <a:gd name="T53" fmla="*/ 139 w 139"/>
                      <a:gd name="T54" fmla="*/ 83 h 8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9" h="83">
                        <a:moveTo>
                          <a:pt x="70" y="83"/>
                        </a:moveTo>
                        <a:lnTo>
                          <a:pt x="96" y="81"/>
                        </a:lnTo>
                        <a:lnTo>
                          <a:pt x="118" y="72"/>
                        </a:lnTo>
                        <a:lnTo>
                          <a:pt x="133" y="61"/>
                        </a:lnTo>
                        <a:lnTo>
                          <a:pt x="139" y="46"/>
                        </a:lnTo>
                        <a:lnTo>
                          <a:pt x="133" y="31"/>
                        </a:lnTo>
                        <a:lnTo>
                          <a:pt x="118" y="17"/>
                        </a:lnTo>
                        <a:lnTo>
                          <a:pt x="96" y="4"/>
                        </a:lnTo>
                        <a:lnTo>
                          <a:pt x="70" y="0"/>
                        </a:lnTo>
                        <a:lnTo>
                          <a:pt x="42" y="4"/>
                        </a:lnTo>
                        <a:lnTo>
                          <a:pt x="20" y="17"/>
                        </a:lnTo>
                        <a:lnTo>
                          <a:pt x="5" y="31"/>
                        </a:lnTo>
                        <a:lnTo>
                          <a:pt x="0" y="46"/>
                        </a:lnTo>
                        <a:lnTo>
                          <a:pt x="5" y="61"/>
                        </a:lnTo>
                        <a:lnTo>
                          <a:pt x="20" y="72"/>
                        </a:lnTo>
                        <a:lnTo>
                          <a:pt x="42" y="81"/>
                        </a:lnTo>
                        <a:lnTo>
                          <a:pt x="70" y="83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8" name="Freeform 248"/>
                  <p:cNvSpPr>
                    <a:spLocks/>
                  </p:cNvSpPr>
                  <p:nvPr/>
                </p:nvSpPr>
                <p:spPr bwMode="auto">
                  <a:xfrm>
                    <a:off x="1407" y="3224"/>
                    <a:ext cx="113" cy="68"/>
                  </a:xfrm>
                  <a:custGeom>
                    <a:avLst/>
                    <a:gdLst>
                      <a:gd name="T0" fmla="*/ 57 w 113"/>
                      <a:gd name="T1" fmla="*/ 68 h 68"/>
                      <a:gd name="T2" fmla="*/ 79 w 113"/>
                      <a:gd name="T3" fmla="*/ 67 h 68"/>
                      <a:gd name="T4" fmla="*/ 96 w 113"/>
                      <a:gd name="T5" fmla="*/ 61 h 68"/>
                      <a:gd name="T6" fmla="*/ 109 w 113"/>
                      <a:gd name="T7" fmla="*/ 50 h 68"/>
                      <a:gd name="T8" fmla="*/ 113 w 113"/>
                      <a:gd name="T9" fmla="*/ 39 h 68"/>
                      <a:gd name="T10" fmla="*/ 109 w 113"/>
                      <a:gd name="T11" fmla="*/ 26 h 68"/>
                      <a:gd name="T12" fmla="*/ 96 w 113"/>
                      <a:gd name="T13" fmla="*/ 13 h 68"/>
                      <a:gd name="T14" fmla="*/ 79 w 113"/>
                      <a:gd name="T15" fmla="*/ 4 h 68"/>
                      <a:gd name="T16" fmla="*/ 57 w 113"/>
                      <a:gd name="T17" fmla="*/ 0 h 68"/>
                      <a:gd name="T18" fmla="*/ 35 w 113"/>
                      <a:gd name="T19" fmla="*/ 4 h 68"/>
                      <a:gd name="T20" fmla="*/ 16 w 113"/>
                      <a:gd name="T21" fmla="*/ 13 h 68"/>
                      <a:gd name="T22" fmla="*/ 5 w 113"/>
                      <a:gd name="T23" fmla="*/ 26 h 68"/>
                      <a:gd name="T24" fmla="*/ 0 w 113"/>
                      <a:gd name="T25" fmla="*/ 39 h 68"/>
                      <a:gd name="T26" fmla="*/ 5 w 113"/>
                      <a:gd name="T27" fmla="*/ 50 h 68"/>
                      <a:gd name="T28" fmla="*/ 16 w 113"/>
                      <a:gd name="T29" fmla="*/ 61 h 68"/>
                      <a:gd name="T30" fmla="*/ 35 w 113"/>
                      <a:gd name="T31" fmla="*/ 67 h 68"/>
                      <a:gd name="T32" fmla="*/ 57 w 113"/>
                      <a:gd name="T33" fmla="*/ 68 h 6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13"/>
                      <a:gd name="T52" fmla="*/ 0 h 68"/>
                      <a:gd name="T53" fmla="*/ 113 w 113"/>
                      <a:gd name="T54" fmla="*/ 68 h 6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13" h="68">
                        <a:moveTo>
                          <a:pt x="57" y="68"/>
                        </a:moveTo>
                        <a:lnTo>
                          <a:pt x="79" y="67"/>
                        </a:lnTo>
                        <a:lnTo>
                          <a:pt x="96" y="61"/>
                        </a:lnTo>
                        <a:lnTo>
                          <a:pt x="109" y="50"/>
                        </a:lnTo>
                        <a:lnTo>
                          <a:pt x="113" y="39"/>
                        </a:lnTo>
                        <a:lnTo>
                          <a:pt x="109" y="26"/>
                        </a:lnTo>
                        <a:lnTo>
                          <a:pt x="96" y="13"/>
                        </a:lnTo>
                        <a:lnTo>
                          <a:pt x="79" y="4"/>
                        </a:lnTo>
                        <a:lnTo>
                          <a:pt x="57" y="0"/>
                        </a:lnTo>
                        <a:lnTo>
                          <a:pt x="35" y="4"/>
                        </a:lnTo>
                        <a:lnTo>
                          <a:pt x="16" y="13"/>
                        </a:lnTo>
                        <a:lnTo>
                          <a:pt x="5" y="26"/>
                        </a:lnTo>
                        <a:lnTo>
                          <a:pt x="0" y="39"/>
                        </a:lnTo>
                        <a:lnTo>
                          <a:pt x="5" y="50"/>
                        </a:lnTo>
                        <a:lnTo>
                          <a:pt x="16" y="61"/>
                        </a:lnTo>
                        <a:lnTo>
                          <a:pt x="35" y="67"/>
                        </a:lnTo>
                        <a:lnTo>
                          <a:pt x="57" y="6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9" name="Freeform 249"/>
                  <p:cNvSpPr>
                    <a:spLocks/>
                  </p:cNvSpPr>
                  <p:nvPr/>
                </p:nvSpPr>
                <p:spPr bwMode="auto">
                  <a:xfrm>
                    <a:off x="1422" y="3226"/>
                    <a:ext cx="85" cy="52"/>
                  </a:xfrm>
                  <a:custGeom>
                    <a:avLst/>
                    <a:gdLst>
                      <a:gd name="T0" fmla="*/ 42 w 85"/>
                      <a:gd name="T1" fmla="*/ 52 h 52"/>
                      <a:gd name="T2" fmla="*/ 64 w 85"/>
                      <a:gd name="T3" fmla="*/ 50 h 52"/>
                      <a:gd name="T4" fmla="*/ 79 w 85"/>
                      <a:gd name="T5" fmla="*/ 41 h 52"/>
                      <a:gd name="T6" fmla="*/ 85 w 85"/>
                      <a:gd name="T7" fmla="*/ 29 h 52"/>
                      <a:gd name="T8" fmla="*/ 83 w 85"/>
                      <a:gd name="T9" fmla="*/ 20 h 52"/>
                      <a:gd name="T10" fmla="*/ 72 w 85"/>
                      <a:gd name="T11" fmla="*/ 9 h 52"/>
                      <a:gd name="T12" fmla="*/ 59 w 85"/>
                      <a:gd name="T13" fmla="*/ 3 h 52"/>
                      <a:gd name="T14" fmla="*/ 42 w 85"/>
                      <a:gd name="T15" fmla="*/ 0 h 52"/>
                      <a:gd name="T16" fmla="*/ 25 w 85"/>
                      <a:gd name="T17" fmla="*/ 3 h 52"/>
                      <a:gd name="T18" fmla="*/ 11 w 85"/>
                      <a:gd name="T19" fmla="*/ 9 h 52"/>
                      <a:gd name="T20" fmla="*/ 1 w 85"/>
                      <a:gd name="T21" fmla="*/ 20 h 52"/>
                      <a:gd name="T22" fmla="*/ 0 w 85"/>
                      <a:gd name="T23" fmla="*/ 29 h 52"/>
                      <a:gd name="T24" fmla="*/ 5 w 85"/>
                      <a:gd name="T25" fmla="*/ 41 h 52"/>
                      <a:gd name="T26" fmla="*/ 20 w 85"/>
                      <a:gd name="T27" fmla="*/ 50 h 52"/>
                      <a:gd name="T28" fmla="*/ 42 w 85"/>
                      <a:gd name="T29" fmla="*/ 52 h 52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5"/>
                      <a:gd name="T46" fmla="*/ 0 h 52"/>
                      <a:gd name="T47" fmla="*/ 85 w 85"/>
                      <a:gd name="T48" fmla="*/ 52 h 52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5" h="52">
                        <a:moveTo>
                          <a:pt x="42" y="52"/>
                        </a:moveTo>
                        <a:lnTo>
                          <a:pt x="64" y="50"/>
                        </a:lnTo>
                        <a:lnTo>
                          <a:pt x="79" y="41"/>
                        </a:lnTo>
                        <a:lnTo>
                          <a:pt x="85" y="29"/>
                        </a:lnTo>
                        <a:lnTo>
                          <a:pt x="83" y="20"/>
                        </a:lnTo>
                        <a:lnTo>
                          <a:pt x="72" y="9"/>
                        </a:lnTo>
                        <a:lnTo>
                          <a:pt x="59" y="3"/>
                        </a:lnTo>
                        <a:lnTo>
                          <a:pt x="42" y="0"/>
                        </a:lnTo>
                        <a:lnTo>
                          <a:pt x="25" y="3"/>
                        </a:lnTo>
                        <a:lnTo>
                          <a:pt x="11" y="9"/>
                        </a:lnTo>
                        <a:lnTo>
                          <a:pt x="1" y="20"/>
                        </a:lnTo>
                        <a:lnTo>
                          <a:pt x="0" y="29"/>
                        </a:lnTo>
                        <a:lnTo>
                          <a:pt x="5" y="41"/>
                        </a:lnTo>
                        <a:lnTo>
                          <a:pt x="20" y="50"/>
                        </a:lnTo>
                        <a:lnTo>
                          <a:pt x="42" y="52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0" name="Freeform 250"/>
                  <p:cNvSpPr>
                    <a:spLocks/>
                  </p:cNvSpPr>
                  <p:nvPr/>
                </p:nvSpPr>
                <p:spPr bwMode="auto">
                  <a:xfrm>
                    <a:off x="1434" y="3228"/>
                    <a:ext cx="60" cy="35"/>
                  </a:xfrm>
                  <a:custGeom>
                    <a:avLst/>
                    <a:gdLst>
                      <a:gd name="T0" fmla="*/ 30 w 60"/>
                      <a:gd name="T1" fmla="*/ 35 h 35"/>
                      <a:gd name="T2" fmla="*/ 45 w 60"/>
                      <a:gd name="T3" fmla="*/ 33 h 35"/>
                      <a:gd name="T4" fmla="*/ 56 w 60"/>
                      <a:gd name="T5" fmla="*/ 27 h 35"/>
                      <a:gd name="T6" fmla="*/ 60 w 60"/>
                      <a:gd name="T7" fmla="*/ 20 h 35"/>
                      <a:gd name="T8" fmla="*/ 56 w 60"/>
                      <a:gd name="T9" fmla="*/ 11 h 35"/>
                      <a:gd name="T10" fmla="*/ 45 w 60"/>
                      <a:gd name="T11" fmla="*/ 1 h 35"/>
                      <a:gd name="T12" fmla="*/ 30 w 60"/>
                      <a:gd name="T13" fmla="*/ 0 h 35"/>
                      <a:gd name="T14" fmla="*/ 15 w 60"/>
                      <a:gd name="T15" fmla="*/ 1 h 35"/>
                      <a:gd name="T16" fmla="*/ 4 w 60"/>
                      <a:gd name="T17" fmla="*/ 11 h 35"/>
                      <a:gd name="T18" fmla="*/ 0 w 60"/>
                      <a:gd name="T19" fmla="*/ 20 h 35"/>
                      <a:gd name="T20" fmla="*/ 4 w 60"/>
                      <a:gd name="T21" fmla="*/ 27 h 35"/>
                      <a:gd name="T22" fmla="*/ 15 w 60"/>
                      <a:gd name="T23" fmla="*/ 33 h 35"/>
                      <a:gd name="T24" fmla="*/ 30 w 60"/>
                      <a:gd name="T25" fmla="*/ 35 h 3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0"/>
                      <a:gd name="T40" fmla="*/ 0 h 35"/>
                      <a:gd name="T41" fmla="*/ 60 w 60"/>
                      <a:gd name="T42" fmla="*/ 35 h 35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0" h="35">
                        <a:moveTo>
                          <a:pt x="30" y="35"/>
                        </a:moveTo>
                        <a:lnTo>
                          <a:pt x="45" y="33"/>
                        </a:lnTo>
                        <a:lnTo>
                          <a:pt x="56" y="27"/>
                        </a:lnTo>
                        <a:lnTo>
                          <a:pt x="60" y="20"/>
                        </a:lnTo>
                        <a:lnTo>
                          <a:pt x="56" y="11"/>
                        </a:lnTo>
                        <a:lnTo>
                          <a:pt x="45" y="1"/>
                        </a:lnTo>
                        <a:lnTo>
                          <a:pt x="30" y="0"/>
                        </a:lnTo>
                        <a:lnTo>
                          <a:pt x="15" y="1"/>
                        </a:lnTo>
                        <a:lnTo>
                          <a:pt x="4" y="11"/>
                        </a:lnTo>
                        <a:lnTo>
                          <a:pt x="0" y="20"/>
                        </a:lnTo>
                        <a:lnTo>
                          <a:pt x="4" y="27"/>
                        </a:lnTo>
                        <a:lnTo>
                          <a:pt x="15" y="33"/>
                        </a:lnTo>
                        <a:lnTo>
                          <a:pt x="30" y="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422"/>
                <p:cNvGrpSpPr>
                  <a:grpSpLocks/>
                </p:cNvGrpSpPr>
                <p:nvPr/>
              </p:nvGrpSpPr>
              <p:grpSpPr bwMode="auto">
                <a:xfrm>
                  <a:off x="1497" y="1392"/>
                  <a:ext cx="864" cy="543"/>
                  <a:chOff x="1536" y="1344"/>
                  <a:chExt cx="864" cy="543"/>
                </a:xfrm>
              </p:grpSpPr>
              <p:sp>
                <p:nvSpPr>
                  <p:cNvPr id="9255" name="Freeform 375"/>
                  <p:cNvSpPr>
                    <a:spLocks/>
                  </p:cNvSpPr>
                  <p:nvPr/>
                </p:nvSpPr>
                <p:spPr bwMode="auto">
                  <a:xfrm>
                    <a:off x="2195" y="1702"/>
                    <a:ext cx="152" cy="168"/>
                  </a:xfrm>
                  <a:custGeom>
                    <a:avLst/>
                    <a:gdLst>
                      <a:gd name="T0" fmla="*/ 0 w 152"/>
                      <a:gd name="T1" fmla="*/ 0 h 168"/>
                      <a:gd name="T2" fmla="*/ 0 w 152"/>
                      <a:gd name="T3" fmla="*/ 3 h 168"/>
                      <a:gd name="T4" fmla="*/ 0 w 152"/>
                      <a:gd name="T5" fmla="*/ 15 h 168"/>
                      <a:gd name="T6" fmla="*/ 2 w 152"/>
                      <a:gd name="T7" fmla="*/ 33 h 168"/>
                      <a:gd name="T8" fmla="*/ 5 w 152"/>
                      <a:gd name="T9" fmla="*/ 53 h 168"/>
                      <a:gd name="T10" fmla="*/ 13 w 152"/>
                      <a:gd name="T11" fmla="*/ 76 h 168"/>
                      <a:gd name="T12" fmla="*/ 24 w 152"/>
                      <a:gd name="T13" fmla="*/ 100 h 168"/>
                      <a:gd name="T14" fmla="*/ 39 w 152"/>
                      <a:gd name="T15" fmla="*/ 120 h 168"/>
                      <a:gd name="T16" fmla="*/ 59 w 152"/>
                      <a:gd name="T17" fmla="*/ 139 h 168"/>
                      <a:gd name="T18" fmla="*/ 85 w 152"/>
                      <a:gd name="T19" fmla="*/ 150 h 168"/>
                      <a:gd name="T20" fmla="*/ 78 w 152"/>
                      <a:gd name="T21" fmla="*/ 165 h 168"/>
                      <a:gd name="T22" fmla="*/ 152 w 152"/>
                      <a:gd name="T23" fmla="*/ 168 h 168"/>
                      <a:gd name="T24" fmla="*/ 124 w 152"/>
                      <a:gd name="T25" fmla="*/ 98 h 168"/>
                      <a:gd name="T26" fmla="*/ 115 w 152"/>
                      <a:gd name="T27" fmla="*/ 115 h 168"/>
                      <a:gd name="T28" fmla="*/ 111 w 152"/>
                      <a:gd name="T29" fmla="*/ 115 h 168"/>
                      <a:gd name="T30" fmla="*/ 106 w 152"/>
                      <a:gd name="T31" fmla="*/ 117 h 168"/>
                      <a:gd name="T32" fmla="*/ 96 w 152"/>
                      <a:gd name="T33" fmla="*/ 115 h 168"/>
                      <a:gd name="T34" fmla="*/ 83 w 152"/>
                      <a:gd name="T35" fmla="*/ 111 h 168"/>
                      <a:gd name="T36" fmla="*/ 68 w 152"/>
                      <a:gd name="T37" fmla="*/ 104 h 168"/>
                      <a:gd name="T38" fmla="*/ 52 w 152"/>
                      <a:gd name="T39" fmla="*/ 89 h 168"/>
                      <a:gd name="T40" fmla="*/ 35 w 152"/>
                      <a:gd name="T41" fmla="*/ 68 h 168"/>
                      <a:gd name="T42" fmla="*/ 16 w 152"/>
                      <a:gd name="T43" fmla="*/ 39 h 168"/>
                      <a:gd name="T44" fmla="*/ 0 w 152"/>
                      <a:gd name="T45" fmla="*/ 0 h 16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52"/>
                      <a:gd name="T70" fmla="*/ 0 h 168"/>
                      <a:gd name="T71" fmla="*/ 152 w 152"/>
                      <a:gd name="T72" fmla="*/ 168 h 16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52" h="168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0" y="15"/>
                        </a:lnTo>
                        <a:lnTo>
                          <a:pt x="2" y="33"/>
                        </a:lnTo>
                        <a:lnTo>
                          <a:pt x="5" y="53"/>
                        </a:lnTo>
                        <a:lnTo>
                          <a:pt x="13" y="76"/>
                        </a:lnTo>
                        <a:lnTo>
                          <a:pt x="24" y="100"/>
                        </a:lnTo>
                        <a:lnTo>
                          <a:pt x="39" y="120"/>
                        </a:lnTo>
                        <a:lnTo>
                          <a:pt x="59" y="139"/>
                        </a:lnTo>
                        <a:lnTo>
                          <a:pt x="85" y="150"/>
                        </a:lnTo>
                        <a:lnTo>
                          <a:pt x="78" y="165"/>
                        </a:lnTo>
                        <a:lnTo>
                          <a:pt x="152" y="168"/>
                        </a:lnTo>
                        <a:lnTo>
                          <a:pt x="124" y="98"/>
                        </a:lnTo>
                        <a:lnTo>
                          <a:pt x="115" y="115"/>
                        </a:lnTo>
                        <a:lnTo>
                          <a:pt x="111" y="115"/>
                        </a:lnTo>
                        <a:lnTo>
                          <a:pt x="106" y="117"/>
                        </a:lnTo>
                        <a:lnTo>
                          <a:pt x="96" y="115"/>
                        </a:lnTo>
                        <a:lnTo>
                          <a:pt x="83" y="111"/>
                        </a:lnTo>
                        <a:lnTo>
                          <a:pt x="68" y="104"/>
                        </a:lnTo>
                        <a:lnTo>
                          <a:pt x="52" y="89"/>
                        </a:lnTo>
                        <a:lnTo>
                          <a:pt x="35" y="68"/>
                        </a:lnTo>
                        <a:lnTo>
                          <a:pt x="16" y="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6" name="Freeform 376"/>
                  <p:cNvSpPr>
                    <a:spLocks/>
                  </p:cNvSpPr>
                  <p:nvPr/>
                </p:nvSpPr>
                <p:spPr bwMode="auto">
                  <a:xfrm>
                    <a:off x="2199" y="1711"/>
                    <a:ext cx="144" cy="176"/>
                  </a:xfrm>
                  <a:custGeom>
                    <a:avLst/>
                    <a:gdLst>
                      <a:gd name="T0" fmla="*/ 0 w 144"/>
                      <a:gd name="T1" fmla="*/ 0 h 176"/>
                      <a:gd name="T2" fmla="*/ 0 w 144"/>
                      <a:gd name="T3" fmla="*/ 4 h 176"/>
                      <a:gd name="T4" fmla="*/ 0 w 144"/>
                      <a:gd name="T5" fmla="*/ 17 h 176"/>
                      <a:gd name="T6" fmla="*/ 0 w 144"/>
                      <a:gd name="T7" fmla="*/ 33 h 176"/>
                      <a:gd name="T8" fmla="*/ 3 w 144"/>
                      <a:gd name="T9" fmla="*/ 56 h 176"/>
                      <a:gd name="T10" fmla="*/ 11 w 144"/>
                      <a:gd name="T11" fmla="*/ 78 h 176"/>
                      <a:gd name="T12" fmla="*/ 20 w 144"/>
                      <a:gd name="T13" fmla="*/ 102 h 176"/>
                      <a:gd name="T14" fmla="*/ 35 w 144"/>
                      <a:gd name="T15" fmla="*/ 122 h 176"/>
                      <a:gd name="T16" fmla="*/ 53 w 144"/>
                      <a:gd name="T17" fmla="*/ 141 h 176"/>
                      <a:gd name="T18" fmla="*/ 79 w 144"/>
                      <a:gd name="T19" fmla="*/ 156 h 176"/>
                      <a:gd name="T20" fmla="*/ 72 w 144"/>
                      <a:gd name="T21" fmla="*/ 169 h 176"/>
                      <a:gd name="T22" fmla="*/ 144 w 144"/>
                      <a:gd name="T23" fmla="*/ 176 h 176"/>
                      <a:gd name="T24" fmla="*/ 118 w 144"/>
                      <a:gd name="T25" fmla="*/ 102 h 176"/>
                      <a:gd name="T26" fmla="*/ 109 w 144"/>
                      <a:gd name="T27" fmla="*/ 121 h 176"/>
                      <a:gd name="T28" fmla="*/ 107 w 144"/>
                      <a:gd name="T29" fmla="*/ 121 h 176"/>
                      <a:gd name="T30" fmla="*/ 100 w 144"/>
                      <a:gd name="T31" fmla="*/ 121 h 176"/>
                      <a:gd name="T32" fmla="*/ 90 w 144"/>
                      <a:gd name="T33" fmla="*/ 119 h 176"/>
                      <a:gd name="T34" fmla="*/ 79 w 144"/>
                      <a:gd name="T35" fmla="*/ 115 h 176"/>
                      <a:gd name="T36" fmla="*/ 64 w 144"/>
                      <a:gd name="T37" fmla="*/ 106 h 176"/>
                      <a:gd name="T38" fmla="*/ 48 w 144"/>
                      <a:gd name="T39" fmla="*/ 93 h 176"/>
                      <a:gd name="T40" fmla="*/ 31 w 144"/>
                      <a:gd name="T41" fmla="*/ 70 h 176"/>
                      <a:gd name="T42" fmla="*/ 14 w 144"/>
                      <a:gd name="T43" fmla="*/ 41 h 176"/>
                      <a:gd name="T44" fmla="*/ 0 w 144"/>
                      <a:gd name="T45" fmla="*/ 0 h 17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44"/>
                      <a:gd name="T70" fmla="*/ 0 h 176"/>
                      <a:gd name="T71" fmla="*/ 144 w 144"/>
                      <a:gd name="T72" fmla="*/ 176 h 17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44" h="1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0" y="17"/>
                        </a:lnTo>
                        <a:lnTo>
                          <a:pt x="0" y="33"/>
                        </a:lnTo>
                        <a:lnTo>
                          <a:pt x="3" y="56"/>
                        </a:lnTo>
                        <a:lnTo>
                          <a:pt x="11" y="78"/>
                        </a:lnTo>
                        <a:lnTo>
                          <a:pt x="20" y="102"/>
                        </a:lnTo>
                        <a:lnTo>
                          <a:pt x="35" y="122"/>
                        </a:lnTo>
                        <a:lnTo>
                          <a:pt x="53" y="141"/>
                        </a:lnTo>
                        <a:lnTo>
                          <a:pt x="79" y="156"/>
                        </a:lnTo>
                        <a:lnTo>
                          <a:pt x="72" y="169"/>
                        </a:lnTo>
                        <a:lnTo>
                          <a:pt x="144" y="176"/>
                        </a:lnTo>
                        <a:lnTo>
                          <a:pt x="118" y="102"/>
                        </a:lnTo>
                        <a:lnTo>
                          <a:pt x="109" y="121"/>
                        </a:lnTo>
                        <a:lnTo>
                          <a:pt x="107" y="121"/>
                        </a:lnTo>
                        <a:lnTo>
                          <a:pt x="100" y="121"/>
                        </a:lnTo>
                        <a:lnTo>
                          <a:pt x="90" y="119"/>
                        </a:lnTo>
                        <a:lnTo>
                          <a:pt x="79" y="115"/>
                        </a:lnTo>
                        <a:lnTo>
                          <a:pt x="64" y="106"/>
                        </a:lnTo>
                        <a:lnTo>
                          <a:pt x="48" y="93"/>
                        </a:lnTo>
                        <a:lnTo>
                          <a:pt x="31" y="70"/>
                        </a:lnTo>
                        <a:lnTo>
                          <a:pt x="14" y="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7" name="Text Box 4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6" y="1344"/>
                    <a:ext cx="864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>
                        <a:solidFill>
                          <a:srgbClr val="000000"/>
                        </a:solidFill>
                      </a:rPr>
                      <a:t>Add 5 cryomodules</a:t>
                    </a:r>
                  </a:p>
                </p:txBody>
              </p:sp>
            </p:grpSp>
            <p:grpSp>
              <p:nvGrpSpPr>
                <p:cNvPr id="16" name="Group 420"/>
                <p:cNvGrpSpPr>
                  <a:grpSpLocks/>
                </p:cNvGrpSpPr>
                <p:nvPr/>
              </p:nvGrpSpPr>
              <p:grpSpPr bwMode="auto">
                <a:xfrm>
                  <a:off x="2361" y="2792"/>
                  <a:ext cx="864" cy="386"/>
                  <a:chOff x="2400" y="2744"/>
                  <a:chExt cx="864" cy="386"/>
                </a:xfrm>
              </p:grpSpPr>
              <p:sp>
                <p:nvSpPr>
                  <p:cNvPr id="9252" name="Freeform 371"/>
                  <p:cNvSpPr>
                    <a:spLocks/>
                  </p:cNvSpPr>
                  <p:nvPr/>
                </p:nvSpPr>
                <p:spPr bwMode="auto">
                  <a:xfrm>
                    <a:off x="2475" y="2744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4 h 146"/>
                      <a:gd name="T2" fmla="*/ 172 w 176"/>
                      <a:gd name="T3" fmla="*/ 146 h 146"/>
                      <a:gd name="T4" fmla="*/ 159 w 176"/>
                      <a:gd name="T5" fmla="*/ 144 h 146"/>
                      <a:gd name="T6" fmla="*/ 143 w 176"/>
                      <a:gd name="T7" fmla="*/ 144 h 146"/>
                      <a:gd name="T8" fmla="*/ 122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4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5 h 146"/>
                      <a:gd name="T28" fmla="*/ 55 w 176"/>
                      <a:gd name="T29" fmla="*/ 39 h 146"/>
                      <a:gd name="T30" fmla="*/ 55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4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4"/>
                        </a:moveTo>
                        <a:lnTo>
                          <a:pt x="172" y="146"/>
                        </a:lnTo>
                        <a:lnTo>
                          <a:pt x="159" y="144"/>
                        </a:lnTo>
                        <a:lnTo>
                          <a:pt x="143" y="144"/>
                        </a:lnTo>
                        <a:lnTo>
                          <a:pt x="122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4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5"/>
                        </a:lnTo>
                        <a:lnTo>
                          <a:pt x="55" y="39"/>
                        </a:lnTo>
                        <a:lnTo>
                          <a:pt x="55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3" name="Freeform 372"/>
                  <p:cNvSpPr>
                    <a:spLocks/>
                  </p:cNvSpPr>
                  <p:nvPr/>
                </p:nvSpPr>
                <p:spPr bwMode="auto">
                  <a:xfrm>
                    <a:off x="2464" y="2748"/>
                    <a:ext cx="181" cy="139"/>
                  </a:xfrm>
                  <a:custGeom>
                    <a:avLst/>
                    <a:gdLst>
                      <a:gd name="T0" fmla="*/ 181 w 181"/>
                      <a:gd name="T1" fmla="*/ 139 h 139"/>
                      <a:gd name="T2" fmla="*/ 178 w 181"/>
                      <a:gd name="T3" fmla="*/ 139 h 139"/>
                      <a:gd name="T4" fmla="*/ 165 w 181"/>
                      <a:gd name="T5" fmla="*/ 139 h 139"/>
                      <a:gd name="T6" fmla="*/ 148 w 181"/>
                      <a:gd name="T7" fmla="*/ 139 h 139"/>
                      <a:gd name="T8" fmla="*/ 128 w 181"/>
                      <a:gd name="T9" fmla="*/ 137 h 139"/>
                      <a:gd name="T10" fmla="*/ 104 w 181"/>
                      <a:gd name="T11" fmla="*/ 131 h 139"/>
                      <a:gd name="T12" fmla="*/ 79 w 181"/>
                      <a:gd name="T13" fmla="*/ 122 h 139"/>
                      <a:gd name="T14" fmla="*/ 57 w 181"/>
                      <a:gd name="T15" fmla="*/ 109 h 139"/>
                      <a:gd name="T16" fmla="*/ 37 w 181"/>
                      <a:gd name="T17" fmla="*/ 90 h 139"/>
                      <a:gd name="T18" fmla="*/ 24 w 181"/>
                      <a:gd name="T19" fmla="*/ 64 h 139"/>
                      <a:gd name="T20" fmla="*/ 11 w 181"/>
                      <a:gd name="T21" fmla="*/ 74 h 139"/>
                      <a:gd name="T22" fmla="*/ 0 w 181"/>
                      <a:gd name="T23" fmla="*/ 0 h 139"/>
                      <a:gd name="T24" fmla="*/ 74 w 181"/>
                      <a:gd name="T25" fmla="*/ 24 h 139"/>
                      <a:gd name="T26" fmla="*/ 57 w 181"/>
                      <a:gd name="T27" fmla="*/ 33 h 139"/>
                      <a:gd name="T28" fmla="*/ 55 w 181"/>
                      <a:gd name="T29" fmla="*/ 37 h 139"/>
                      <a:gd name="T30" fmla="*/ 55 w 181"/>
                      <a:gd name="T31" fmla="*/ 42 h 139"/>
                      <a:gd name="T32" fmla="*/ 57 w 181"/>
                      <a:gd name="T33" fmla="*/ 51 h 139"/>
                      <a:gd name="T34" fmla="*/ 63 w 181"/>
                      <a:gd name="T35" fmla="*/ 64 h 139"/>
                      <a:gd name="T36" fmla="*/ 72 w 181"/>
                      <a:gd name="T37" fmla="*/ 77 h 139"/>
                      <a:gd name="T38" fmla="*/ 87 w 181"/>
                      <a:gd name="T39" fmla="*/ 94 h 139"/>
                      <a:gd name="T40" fmla="*/ 109 w 181"/>
                      <a:gd name="T41" fmla="*/ 109 h 139"/>
                      <a:gd name="T42" fmla="*/ 141 w 181"/>
                      <a:gd name="T43" fmla="*/ 124 h 139"/>
                      <a:gd name="T44" fmla="*/ 181 w 181"/>
                      <a:gd name="T45" fmla="*/ 139 h 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9"/>
                      <a:gd name="T71" fmla="*/ 181 w 181"/>
                      <a:gd name="T72" fmla="*/ 139 h 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9">
                        <a:moveTo>
                          <a:pt x="181" y="139"/>
                        </a:moveTo>
                        <a:lnTo>
                          <a:pt x="178" y="139"/>
                        </a:lnTo>
                        <a:lnTo>
                          <a:pt x="165" y="139"/>
                        </a:lnTo>
                        <a:lnTo>
                          <a:pt x="148" y="139"/>
                        </a:lnTo>
                        <a:lnTo>
                          <a:pt x="128" y="137"/>
                        </a:lnTo>
                        <a:lnTo>
                          <a:pt x="104" y="131"/>
                        </a:lnTo>
                        <a:lnTo>
                          <a:pt x="79" y="122"/>
                        </a:lnTo>
                        <a:lnTo>
                          <a:pt x="57" y="109"/>
                        </a:lnTo>
                        <a:lnTo>
                          <a:pt x="37" y="90"/>
                        </a:lnTo>
                        <a:lnTo>
                          <a:pt x="24" y="64"/>
                        </a:lnTo>
                        <a:lnTo>
                          <a:pt x="11" y="74"/>
                        </a:lnTo>
                        <a:lnTo>
                          <a:pt x="0" y="0"/>
                        </a:lnTo>
                        <a:lnTo>
                          <a:pt x="74" y="24"/>
                        </a:lnTo>
                        <a:lnTo>
                          <a:pt x="57" y="33"/>
                        </a:lnTo>
                        <a:lnTo>
                          <a:pt x="55" y="37"/>
                        </a:lnTo>
                        <a:lnTo>
                          <a:pt x="55" y="42"/>
                        </a:lnTo>
                        <a:lnTo>
                          <a:pt x="57" y="51"/>
                        </a:lnTo>
                        <a:lnTo>
                          <a:pt x="63" y="64"/>
                        </a:lnTo>
                        <a:lnTo>
                          <a:pt x="72" y="77"/>
                        </a:lnTo>
                        <a:lnTo>
                          <a:pt x="87" y="94"/>
                        </a:lnTo>
                        <a:lnTo>
                          <a:pt x="109" y="109"/>
                        </a:lnTo>
                        <a:lnTo>
                          <a:pt x="141" y="124"/>
                        </a:lnTo>
                        <a:lnTo>
                          <a:pt x="181" y="13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4" name="Text Box 4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0" y="2784"/>
                    <a:ext cx="864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>
                        <a:solidFill>
                          <a:srgbClr val="000000"/>
                        </a:solidFill>
                      </a:rPr>
                      <a:t>Add 5 cryomodules</a:t>
                    </a:r>
                  </a:p>
                </p:txBody>
              </p:sp>
            </p:grpSp>
            <p:grpSp>
              <p:nvGrpSpPr>
                <p:cNvPr id="17" name="Group 419"/>
                <p:cNvGrpSpPr>
                  <a:grpSpLocks/>
                </p:cNvGrpSpPr>
                <p:nvPr/>
              </p:nvGrpSpPr>
              <p:grpSpPr bwMode="auto">
                <a:xfrm>
                  <a:off x="2883" y="2486"/>
                  <a:ext cx="1206" cy="260"/>
                  <a:chOff x="2922" y="2438"/>
                  <a:chExt cx="1206" cy="260"/>
                </a:xfrm>
              </p:grpSpPr>
              <p:sp>
                <p:nvSpPr>
                  <p:cNvPr id="9249" name="Freeform 292"/>
                  <p:cNvSpPr>
                    <a:spLocks/>
                  </p:cNvSpPr>
                  <p:nvPr/>
                </p:nvSpPr>
                <p:spPr bwMode="auto">
                  <a:xfrm>
                    <a:off x="2933" y="2438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6 h 146"/>
                      <a:gd name="T2" fmla="*/ 172 w 176"/>
                      <a:gd name="T3" fmla="*/ 146 h 146"/>
                      <a:gd name="T4" fmla="*/ 159 w 176"/>
                      <a:gd name="T5" fmla="*/ 146 h 146"/>
                      <a:gd name="T6" fmla="*/ 143 w 176"/>
                      <a:gd name="T7" fmla="*/ 144 h 146"/>
                      <a:gd name="T8" fmla="*/ 120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2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7 h 146"/>
                      <a:gd name="T28" fmla="*/ 54 w 176"/>
                      <a:gd name="T29" fmla="*/ 39 h 146"/>
                      <a:gd name="T30" fmla="*/ 54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6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6"/>
                        </a:moveTo>
                        <a:lnTo>
                          <a:pt x="172" y="146"/>
                        </a:lnTo>
                        <a:lnTo>
                          <a:pt x="159" y="146"/>
                        </a:lnTo>
                        <a:lnTo>
                          <a:pt x="143" y="144"/>
                        </a:lnTo>
                        <a:lnTo>
                          <a:pt x="120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2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7"/>
                        </a:lnTo>
                        <a:lnTo>
                          <a:pt x="54" y="39"/>
                        </a:lnTo>
                        <a:lnTo>
                          <a:pt x="54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6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0" name="Freeform 293"/>
                  <p:cNvSpPr>
                    <a:spLocks/>
                  </p:cNvSpPr>
                  <p:nvPr/>
                </p:nvSpPr>
                <p:spPr bwMode="auto">
                  <a:xfrm>
                    <a:off x="2922" y="2443"/>
                    <a:ext cx="181" cy="138"/>
                  </a:xfrm>
                  <a:custGeom>
                    <a:avLst/>
                    <a:gdLst>
                      <a:gd name="T0" fmla="*/ 181 w 181"/>
                      <a:gd name="T1" fmla="*/ 138 h 138"/>
                      <a:gd name="T2" fmla="*/ 178 w 181"/>
                      <a:gd name="T3" fmla="*/ 138 h 138"/>
                      <a:gd name="T4" fmla="*/ 165 w 181"/>
                      <a:gd name="T5" fmla="*/ 138 h 138"/>
                      <a:gd name="T6" fmla="*/ 148 w 181"/>
                      <a:gd name="T7" fmla="*/ 138 h 138"/>
                      <a:gd name="T8" fmla="*/ 126 w 181"/>
                      <a:gd name="T9" fmla="*/ 136 h 138"/>
                      <a:gd name="T10" fmla="*/ 104 w 181"/>
                      <a:gd name="T11" fmla="*/ 130 h 138"/>
                      <a:gd name="T12" fmla="*/ 79 w 181"/>
                      <a:gd name="T13" fmla="*/ 121 h 138"/>
                      <a:gd name="T14" fmla="*/ 57 w 181"/>
                      <a:gd name="T15" fmla="*/ 108 h 138"/>
                      <a:gd name="T16" fmla="*/ 37 w 181"/>
                      <a:gd name="T17" fmla="*/ 89 h 138"/>
                      <a:gd name="T18" fmla="*/ 24 w 181"/>
                      <a:gd name="T19" fmla="*/ 65 h 138"/>
                      <a:gd name="T20" fmla="*/ 11 w 181"/>
                      <a:gd name="T21" fmla="*/ 73 h 138"/>
                      <a:gd name="T22" fmla="*/ 0 w 181"/>
                      <a:gd name="T23" fmla="*/ 0 h 138"/>
                      <a:gd name="T24" fmla="*/ 74 w 181"/>
                      <a:gd name="T25" fmla="*/ 23 h 138"/>
                      <a:gd name="T26" fmla="*/ 55 w 181"/>
                      <a:gd name="T27" fmla="*/ 32 h 138"/>
                      <a:gd name="T28" fmla="*/ 55 w 181"/>
                      <a:gd name="T29" fmla="*/ 36 h 138"/>
                      <a:gd name="T30" fmla="*/ 55 w 181"/>
                      <a:gd name="T31" fmla="*/ 41 h 138"/>
                      <a:gd name="T32" fmla="*/ 57 w 181"/>
                      <a:gd name="T33" fmla="*/ 50 h 138"/>
                      <a:gd name="T34" fmla="*/ 63 w 181"/>
                      <a:gd name="T35" fmla="*/ 63 h 138"/>
                      <a:gd name="T36" fmla="*/ 72 w 181"/>
                      <a:gd name="T37" fmla="*/ 78 h 138"/>
                      <a:gd name="T38" fmla="*/ 87 w 181"/>
                      <a:gd name="T39" fmla="*/ 93 h 138"/>
                      <a:gd name="T40" fmla="*/ 109 w 181"/>
                      <a:gd name="T41" fmla="*/ 108 h 138"/>
                      <a:gd name="T42" fmla="*/ 141 w 181"/>
                      <a:gd name="T43" fmla="*/ 123 h 138"/>
                      <a:gd name="T44" fmla="*/ 181 w 181"/>
                      <a:gd name="T45" fmla="*/ 138 h 13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8"/>
                      <a:gd name="T71" fmla="*/ 181 w 181"/>
                      <a:gd name="T72" fmla="*/ 138 h 13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8">
                        <a:moveTo>
                          <a:pt x="181" y="138"/>
                        </a:moveTo>
                        <a:lnTo>
                          <a:pt x="178" y="138"/>
                        </a:lnTo>
                        <a:lnTo>
                          <a:pt x="165" y="138"/>
                        </a:lnTo>
                        <a:lnTo>
                          <a:pt x="148" y="138"/>
                        </a:lnTo>
                        <a:lnTo>
                          <a:pt x="126" y="136"/>
                        </a:lnTo>
                        <a:lnTo>
                          <a:pt x="104" y="130"/>
                        </a:lnTo>
                        <a:lnTo>
                          <a:pt x="79" y="121"/>
                        </a:lnTo>
                        <a:lnTo>
                          <a:pt x="57" y="108"/>
                        </a:lnTo>
                        <a:lnTo>
                          <a:pt x="37" y="89"/>
                        </a:lnTo>
                        <a:lnTo>
                          <a:pt x="24" y="65"/>
                        </a:lnTo>
                        <a:lnTo>
                          <a:pt x="11" y="73"/>
                        </a:lnTo>
                        <a:lnTo>
                          <a:pt x="0" y="0"/>
                        </a:lnTo>
                        <a:lnTo>
                          <a:pt x="74" y="23"/>
                        </a:lnTo>
                        <a:lnTo>
                          <a:pt x="55" y="32"/>
                        </a:lnTo>
                        <a:lnTo>
                          <a:pt x="55" y="36"/>
                        </a:lnTo>
                        <a:lnTo>
                          <a:pt x="55" y="41"/>
                        </a:lnTo>
                        <a:lnTo>
                          <a:pt x="57" y="50"/>
                        </a:lnTo>
                        <a:lnTo>
                          <a:pt x="63" y="63"/>
                        </a:lnTo>
                        <a:lnTo>
                          <a:pt x="72" y="78"/>
                        </a:lnTo>
                        <a:lnTo>
                          <a:pt x="87" y="93"/>
                        </a:lnTo>
                        <a:lnTo>
                          <a:pt x="109" y="108"/>
                        </a:lnTo>
                        <a:lnTo>
                          <a:pt x="141" y="123"/>
                        </a:lnTo>
                        <a:lnTo>
                          <a:pt x="181" y="138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1" name="Text Box 4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2" y="2496"/>
                    <a:ext cx="1056" cy="2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>
                        <a:solidFill>
                          <a:srgbClr val="000000"/>
                        </a:solidFill>
                      </a:rPr>
                      <a:t>20 cryomodules</a:t>
                    </a:r>
                  </a:p>
                </p:txBody>
              </p:sp>
            </p:grpSp>
            <p:grpSp>
              <p:nvGrpSpPr>
                <p:cNvPr id="18" name="Group 421"/>
                <p:cNvGrpSpPr>
                  <a:grpSpLocks/>
                </p:cNvGrpSpPr>
                <p:nvPr/>
              </p:nvGrpSpPr>
              <p:grpSpPr bwMode="auto">
                <a:xfrm>
                  <a:off x="537" y="2016"/>
                  <a:ext cx="1203" cy="253"/>
                  <a:chOff x="576" y="1968"/>
                  <a:chExt cx="1203" cy="253"/>
                </a:xfrm>
              </p:grpSpPr>
              <p:sp>
                <p:nvSpPr>
                  <p:cNvPr id="9246" name="Freeform 294"/>
                  <p:cNvSpPr>
                    <a:spLocks/>
                  </p:cNvSpPr>
                  <p:nvPr/>
                </p:nvSpPr>
                <p:spPr bwMode="auto">
                  <a:xfrm>
                    <a:off x="1568" y="2086"/>
                    <a:ext cx="208" cy="122"/>
                  </a:xfrm>
                  <a:custGeom>
                    <a:avLst/>
                    <a:gdLst>
                      <a:gd name="T0" fmla="*/ 0 w 208"/>
                      <a:gd name="T1" fmla="*/ 0 h 122"/>
                      <a:gd name="T2" fmla="*/ 2 w 208"/>
                      <a:gd name="T3" fmla="*/ 5 h 122"/>
                      <a:gd name="T4" fmla="*/ 7 w 208"/>
                      <a:gd name="T5" fmla="*/ 14 h 122"/>
                      <a:gd name="T6" fmla="*/ 17 w 208"/>
                      <a:gd name="T7" fmla="*/ 29 h 122"/>
                      <a:gd name="T8" fmla="*/ 28 w 208"/>
                      <a:gd name="T9" fmla="*/ 48 h 122"/>
                      <a:gd name="T10" fmla="*/ 45 w 208"/>
                      <a:gd name="T11" fmla="*/ 66 h 122"/>
                      <a:gd name="T12" fmla="*/ 63 w 208"/>
                      <a:gd name="T13" fmla="*/ 83 h 122"/>
                      <a:gd name="T14" fmla="*/ 85 w 208"/>
                      <a:gd name="T15" fmla="*/ 96 h 122"/>
                      <a:gd name="T16" fmla="*/ 111 w 208"/>
                      <a:gd name="T17" fmla="*/ 105 h 122"/>
                      <a:gd name="T18" fmla="*/ 139 w 208"/>
                      <a:gd name="T19" fmla="*/ 105 h 122"/>
                      <a:gd name="T20" fmla="*/ 137 w 208"/>
                      <a:gd name="T21" fmla="*/ 122 h 122"/>
                      <a:gd name="T22" fmla="*/ 208 w 208"/>
                      <a:gd name="T23" fmla="*/ 96 h 122"/>
                      <a:gd name="T24" fmla="*/ 154 w 208"/>
                      <a:gd name="T25" fmla="*/ 42 h 122"/>
                      <a:gd name="T26" fmla="*/ 152 w 208"/>
                      <a:gd name="T27" fmla="*/ 63 h 122"/>
                      <a:gd name="T28" fmla="*/ 150 w 208"/>
                      <a:gd name="T29" fmla="*/ 63 h 122"/>
                      <a:gd name="T30" fmla="*/ 145 w 208"/>
                      <a:gd name="T31" fmla="*/ 66 h 122"/>
                      <a:gd name="T32" fmla="*/ 135 w 208"/>
                      <a:gd name="T33" fmla="*/ 68 h 122"/>
                      <a:gd name="T34" fmla="*/ 122 w 208"/>
                      <a:gd name="T35" fmla="*/ 70 h 122"/>
                      <a:gd name="T36" fmla="*/ 106 w 208"/>
                      <a:gd name="T37" fmla="*/ 68 h 122"/>
                      <a:gd name="T38" fmla="*/ 85 w 208"/>
                      <a:gd name="T39" fmla="*/ 63 h 122"/>
                      <a:gd name="T40" fmla="*/ 61 w 208"/>
                      <a:gd name="T41" fmla="*/ 50 h 122"/>
                      <a:gd name="T42" fmla="*/ 32 w 208"/>
                      <a:gd name="T43" fmla="*/ 29 h 122"/>
                      <a:gd name="T44" fmla="*/ 0 w 208"/>
                      <a:gd name="T45" fmla="*/ 0 h 122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8"/>
                      <a:gd name="T70" fmla="*/ 0 h 122"/>
                      <a:gd name="T71" fmla="*/ 208 w 208"/>
                      <a:gd name="T72" fmla="*/ 122 h 122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8" h="122">
                        <a:moveTo>
                          <a:pt x="0" y="0"/>
                        </a:moveTo>
                        <a:lnTo>
                          <a:pt x="2" y="5"/>
                        </a:lnTo>
                        <a:lnTo>
                          <a:pt x="7" y="14"/>
                        </a:lnTo>
                        <a:lnTo>
                          <a:pt x="17" y="29"/>
                        </a:lnTo>
                        <a:lnTo>
                          <a:pt x="28" y="48"/>
                        </a:lnTo>
                        <a:lnTo>
                          <a:pt x="45" y="66"/>
                        </a:lnTo>
                        <a:lnTo>
                          <a:pt x="63" y="83"/>
                        </a:lnTo>
                        <a:lnTo>
                          <a:pt x="85" y="96"/>
                        </a:lnTo>
                        <a:lnTo>
                          <a:pt x="111" y="105"/>
                        </a:lnTo>
                        <a:lnTo>
                          <a:pt x="139" y="105"/>
                        </a:lnTo>
                        <a:lnTo>
                          <a:pt x="137" y="122"/>
                        </a:lnTo>
                        <a:lnTo>
                          <a:pt x="208" y="96"/>
                        </a:lnTo>
                        <a:lnTo>
                          <a:pt x="154" y="42"/>
                        </a:lnTo>
                        <a:lnTo>
                          <a:pt x="152" y="63"/>
                        </a:lnTo>
                        <a:lnTo>
                          <a:pt x="150" y="63"/>
                        </a:lnTo>
                        <a:lnTo>
                          <a:pt x="145" y="66"/>
                        </a:lnTo>
                        <a:lnTo>
                          <a:pt x="135" y="68"/>
                        </a:lnTo>
                        <a:lnTo>
                          <a:pt x="122" y="70"/>
                        </a:lnTo>
                        <a:lnTo>
                          <a:pt x="106" y="68"/>
                        </a:lnTo>
                        <a:lnTo>
                          <a:pt x="85" y="63"/>
                        </a:lnTo>
                        <a:lnTo>
                          <a:pt x="61" y="50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47" name="Freeform 295"/>
                  <p:cNvSpPr>
                    <a:spLocks/>
                  </p:cNvSpPr>
                  <p:nvPr/>
                </p:nvSpPr>
                <p:spPr bwMode="auto">
                  <a:xfrm>
                    <a:off x="1575" y="2095"/>
                    <a:ext cx="204" cy="126"/>
                  </a:xfrm>
                  <a:custGeom>
                    <a:avLst/>
                    <a:gdLst>
                      <a:gd name="T0" fmla="*/ 0 w 204"/>
                      <a:gd name="T1" fmla="*/ 0 h 126"/>
                      <a:gd name="T2" fmla="*/ 2 w 204"/>
                      <a:gd name="T3" fmla="*/ 4 h 126"/>
                      <a:gd name="T4" fmla="*/ 8 w 204"/>
                      <a:gd name="T5" fmla="*/ 15 h 126"/>
                      <a:gd name="T6" fmla="*/ 15 w 204"/>
                      <a:gd name="T7" fmla="*/ 29 h 126"/>
                      <a:gd name="T8" fmla="*/ 26 w 204"/>
                      <a:gd name="T9" fmla="*/ 48 h 126"/>
                      <a:gd name="T10" fmla="*/ 41 w 204"/>
                      <a:gd name="T11" fmla="*/ 67 h 126"/>
                      <a:gd name="T12" fmla="*/ 60 w 204"/>
                      <a:gd name="T13" fmla="*/ 85 h 126"/>
                      <a:gd name="T14" fmla="*/ 82 w 204"/>
                      <a:gd name="T15" fmla="*/ 98 h 126"/>
                      <a:gd name="T16" fmla="*/ 106 w 204"/>
                      <a:gd name="T17" fmla="*/ 107 h 126"/>
                      <a:gd name="T18" fmla="*/ 136 w 204"/>
                      <a:gd name="T19" fmla="*/ 109 h 126"/>
                      <a:gd name="T20" fmla="*/ 134 w 204"/>
                      <a:gd name="T21" fmla="*/ 126 h 126"/>
                      <a:gd name="T22" fmla="*/ 204 w 204"/>
                      <a:gd name="T23" fmla="*/ 104 h 126"/>
                      <a:gd name="T24" fmla="*/ 153 w 204"/>
                      <a:gd name="T25" fmla="*/ 46 h 126"/>
                      <a:gd name="T26" fmla="*/ 149 w 204"/>
                      <a:gd name="T27" fmla="*/ 67 h 126"/>
                      <a:gd name="T28" fmla="*/ 147 w 204"/>
                      <a:gd name="T29" fmla="*/ 68 h 126"/>
                      <a:gd name="T30" fmla="*/ 141 w 204"/>
                      <a:gd name="T31" fmla="*/ 70 h 126"/>
                      <a:gd name="T32" fmla="*/ 132 w 204"/>
                      <a:gd name="T33" fmla="*/ 72 h 126"/>
                      <a:gd name="T34" fmla="*/ 119 w 204"/>
                      <a:gd name="T35" fmla="*/ 74 h 126"/>
                      <a:gd name="T36" fmla="*/ 102 w 204"/>
                      <a:gd name="T37" fmla="*/ 72 h 126"/>
                      <a:gd name="T38" fmla="*/ 82 w 204"/>
                      <a:gd name="T39" fmla="*/ 65 h 126"/>
                      <a:gd name="T40" fmla="*/ 58 w 204"/>
                      <a:gd name="T41" fmla="*/ 52 h 126"/>
                      <a:gd name="T42" fmla="*/ 32 w 204"/>
                      <a:gd name="T43" fmla="*/ 29 h 126"/>
                      <a:gd name="T44" fmla="*/ 0 w 204"/>
                      <a:gd name="T45" fmla="*/ 0 h 12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4"/>
                      <a:gd name="T70" fmla="*/ 0 h 126"/>
                      <a:gd name="T71" fmla="*/ 204 w 204"/>
                      <a:gd name="T72" fmla="*/ 126 h 12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4" h="126">
                        <a:moveTo>
                          <a:pt x="0" y="0"/>
                        </a:moveTo>
                        <a:lnTo>
                          <a:pt x="2" y="4"/>
                        </a:lnTo>
                        <a:lnTo>
                          <a:pt x="8" y="15"/>
                        </a:lnTo>
                        <a:lnTo>
                          <a:pt x="15" y="29"/>
                        </a:lnTo>
                        <a:lnTo>
                          <a:pt x="26" y="48"/>
                        </a:lnTo>
                        <a:lnTo>
                          <a:pt x="41" y="67"/>
                        </a:lnTo>
                        <a:lnTo>
                          <a:pt x="60" y="85"/>
                        </a:lnTo>
                        <a:lnTo>
                          <a:pt x="82" y="98"/>
                        </a:lnTo>
                        <a:lnTo>
                          <a:pt x="106" y="107"/>
                        </a:lnTo>
                        <a:lnTo>
                          <a:pt x="136" y="109"/>
                        </a:lnTo>
                        <a:lnTo>
                          <a:pt x="134" y="126"/>
                        </a:lnTo>
                        <a:lnTo>
                          <a:pt x="204" y="104"/>
                        </a:lnTo>
                        <a:lnTo>
                          <a:pt x="153" y="46"/>
                        </a:lnTo>
                        <a:lnTo>
                          <a:pt x="149" y="67"/>
                        </a:lnTo>
                        <a:lnTo>
                          <a:pt x="147" y="68"/>
                        </a:lnTo>
                        <a:lnTo>
                          <a:pt x="141" y="70"/>
                        </a:lnTo>
                        <a:lnTo>
                          <a:pt x="132" y="72"/>
                        </a:lnTo>
                        <a:lnTo>
                          <a:pt x="119" y="74"/>
                        </a:lnTo>
                        <a:lnTo>
                          <a:pt x="102" y="72"/>
                        </a:lnTo>
                        <a:lnTo>
                          <a:pt x="82" y="65"/>
                        </a:lnTo>
                        <a:lnTo>
                          <a:pt x="58" y="52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48" name="Text Box 4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1968"/>
                    <a:ext cx="1056" cy="2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 dirty="0">
                        <a:solidFill>
                          <a:srgbClr val="000000"/>
                        </a:solidFill>
                      </a:rPr>
                      <a:t>20 </a:t>
                    </a:r>
                    <a:r>
                      <a:rPr lang="en-US" sz="1500" dirty="0" err="1">
                        <a:solidFill>
                          <a:srgbClr val="000000"/>
                        </a:solidFill>
                      </a:rPr>
                      <a:t>cryomodules</a:t>
                    </a:r>
                    <a:endParaRPr lang="en-US" sz="1500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29" name="Text Box 3"/>
          <p:cNvSpPr txBox="1">
            <a:spLocks noChangeArrowheads="1"/>
          </p:cNvSpPr>
          <p:nvPr/>
        </p:nvSpPr>
        <p:spPr bwMode="auto">
          <a:xfrm>
            <a:off x="5094288" y="5124450"/>
            <a:ext cx="4191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rgbClr val="000000"/>
                </a:solidFill>
              </a:rPr>
              <a:t>Scope of the project includes: 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</a:rPr>
              <a:t>Doubling the accelerator beam energy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</a:rPr>
              <a:t>New experimental Hall and </a:t>
            </a:r>
            <a:r>
              <a:rPr lang="en-US" sz="1500" dirty="0" err="1">
                <a:solidFill>
                  <a:srgbClr val="000000"/>
                </a:solidFill>
              </a:rPr>
              <a:t>beamline</a:t>
            </a:r>
            <a:endParaRPr lang="en-US" sz="1500" dirty="0">
              <a:solidFill>
                <a:srgbClr val="000000"/>
              </a:solidFill>
            </a:endParaRP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</a:rPr>
              <a:t>Upgrades to existing Experimental Halls</a:t>
            </a:r>
          </a:p>
        </p:txBody>
      </p:sp>
      <p:sp>
        <p:nvSpPr>
          <p:cNvPr id="9229" name="Text Box 30"/>
          <p:cNvSpPr txBox="1">
            <a:spLocks noChangeArrowheads="1"/>
          </p:cNvSpPr>
          <p:nvPr/>
        </p:nvSpPr>
        <p:spPr bwMode="auto">
          <a:xfrm>
            <a:off x="6388100" y="2890838"/>
            <a:ext cx="2755900" cy="831850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 i="1">
                <a:solidFill>
                  <a:srgbClr val="00863D"/>
                </a:solidFill>
              </a:rPr>
              <a:t>Maintain capability to deliver lower pass beam energies: </a:t>
            </a:r>
          </a:p>
          <a:p>
            <a:pPr algn="r" eaLnBrk="0" hangingPunct="0"/>
            <a:r>
              <a:rPr lang="en-US" sz="1600" i="1">
                <a:solidFill>
                  <a:srgbClr val="00863D"/>
                </a:solidFill>
              </a:rPr>
              <a:t>2.2, 4.4, 6.6….</a:t>
            </a:r>
          </a:p>
        </p:txBody>
      </p:sp>
      <p:sp>
        <p:nvSpPr>
          <p:cNvPr id="9230" name="TextBox 329"/>
          <p:cNvSpPr txBox="1">
            <a:spLocks noChangeArrowheads="1"/>
          </p:cNvSpPr>
          <p:nvPr/>
        </p:nvSpPr>
        <p:spPr bwMode="auto">
          <a:xfrm>
            <a:off x="5937250" y="2133600"/>
            <a:ext cx="2292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Upgrade arc magnets </a:t>
            </a:r>
          </a:p>
          <a:p>
            <a:r>
              <a:rPr lang="en-US" sz="1400"/>
              <a:t>and supplies</a:t>
            </a:r>
          </a:p>
        </p:txBody>
      </p:sp>
      <p:sp>
        <p:nvSpPr>
          <p:cNvPr id="9231" name="Freeform 376"/>
          <p:cNvSpPr>
            <a:spLocks/>
          </p:cNvSpPr>
          <p:nvPr/>
        </p:nvSpPr>
        <p:spPr bwMode="auto">
          <a:xfrm rot="5400000">
            <a:off x="5734844" y="2266156"/>
            <a:ext cx="230188" cy="269875"/>
          </a:xfrm>
          <a:custGeom>
            <a:avLst/>
            <a:gdLst>
              <a:gd name="T0" fmla="*/ 0 w 144"/>
              <a:gd name="T1" fmla="*/ 0 h 176"/>
              <a:gd name="T2" fmla="*/ 0 w 144"/>
              <a:gd name="T3" fmla="*/ 6140 h 176"/>
              <a:gd name="T4" fmla="*/ 0 w 144"/>
              <a:gd name="T5" fmla="*/ 26095 h 176"/>
              <a:gd name="T6" fmla="*/ 0 w 144"/>
              <a:gd name="T7" fmla="*/ 50656 h 176"/>
              <a:gd name="T8" fmla="*/ 4792 w 144"/>
              <a:gd name="T9" fmla="*/ 85961 h 176"/>
              <a:gd name="T10" fmla="*/ 17571 w 144"/>
              <a:gd name="T11" fmla="*/ 119732 h 176"/>
              <a:gd name="T12" fmla="*/ 31947 w 144"/>
              <a:gd name="T13" fmla="*/ 156572 h 176"/>
              <a:gd name="T14" fmla="*/ 55908 w 144"/>
              <a:gd name="T15" fmla="*/ 187273 h 176"/>
              <a:gd name="T16" fmla="*/ 84660 w 144"/>
              <a:gd name="T17" fmla="*/ 216438 h 176"/>
              <a:gd name="T18" fmla="*/ 126192 w 144"/>
              <a:gd name="T19" fmla="*/ 239464 h 176"/>
              <a:gd name="T20" fmla="*/ 115011 w 144"/>
              <a:gd name="T21" fmla="*/ 259419 h 176"/>
              <a:gd name="T22" fmla="*/ 230021 w 144"/>
              <a:gd name="T23" fmla="*/ 270164 h 176"/>
              <a:gd name="T24" fmla="*/ 188489 w 144"/>
              <a:gd name="T25" fmla="*/ 156572 h 176"/>
              <a:gd name="T26" fmla="*/ 174113 w 144"/>
              <a:gd name="T27" fmla="*/ 185738 h 176"/>
              <a:gd name="T28" fmla="*/ 170918 w 144"/>
              <a:gd name="T29" fmla="*/ 185738 h 176"/>
              <a:gd name="T30" fmla="*/ 159737 w 144"/>
              <a:gd name="T31" fmla="*/ 185738 h 176"/>
              <a:gd name="T32" fmla="*/ 143763 w 144"/>
              <a:gd name="T33" fmla="*/ 182668 h 176"/>
              <a:gd name="T34" fmla="*/ 126192 w 144"/>
              <a:gd name="T35" fmla="*/ 176528 h 176"/>
              <a:gd name="T36" fmla="*/ 102232 w 144"/>
              <a:gd name="T37" fmla="*/ 162712 h 176"/>
              <a:gd name="T38" fmla="*/ 76674 w 144"/>
              <a:gd name="T39" fmla="*/ 142757 h 176"/>
              <a:gd name="T40" fmla="*/ 49518 w 144"/>
              <a:gd name="T41" fmla="*/ 107452 h 176"/>
              <a:gd name="T42" fmla="*/ 22363 w 144"/>
              <a:gd name="T43" fmla="*/ 62936 h 176"/>
              <a:gd name="T44" fmla="*/ 0 w 144"/>
              <a:gd name="T45" fmla="*/ 0 h 17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44"/>
              <a:gd name="T70" fmla="*/ 0 h 176"/>
              <a:gd name="T71" fmla="*/ 144 w 144"/>
              <a:gd name="T72" fmla="*/ 176 h 17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44" h="176">
                <a:moveTo>
                  <a:pt x="0" y="0"/>
                </a:moveTo>
                <a:lnTo>
                  <a:pt x="0" y="4"/>
                </a:lnTo>
                <a:lnTo>
                  <a:pt x="0" y="17"/>
                </a:lnTo>
                <a:lnTo>
                  <a:pt x="0" y="33"/>
                </a:lnTo>
                <a:lnTo>
                  <a:pt x="3" y="56"/>
                </a:lnTo>
                <a:lnTo>
                  <a:pt x="11" y="78"/>
                </a:lnTo>
                <a:lnTo>
                  <a:pt x="20" y="102"/>
                </a:lnTo>
                <a:lnTo>
                  <a:pt x="35" y="122"/>
                </a:lnTo>
                <a:lnTo>
                  <a:pt x="53" y="141"/>
                </a:lnTo>
                <a:lnTo>
                  <a:pt x="79" y="156"/>
                </a:lnTo>
                <a:lnTo>
                  <a:pt x="72" y="169"/>
                </a:lnTo>
                <a:lnTo>
                  <a:pt x="144" y="176"/>
                </a:lnTo>
                <a:lnTo>
                  <a:pt x="118" y="102"/>
                </a:lnTo>
                <a:lnTo>
                  <a:pt x="109" y="121"/>
                </a:lnTo>
                <a:lnTo>
                  <a:pt x="107" y="121"/>
                </a:lnTo>
                <a:lnTo>
                  <a:pt x="100" y="121"/>
                </a:lnTo>
                <a:lnTo>
                  <a:pt x="90" y="119"/>
                </a:lnTo>
                <a:lnTo>
                  <a:pt x="79" y="115"/>
                </a:lnTo>
                <a:lnTo>
                  <a:pt x="64" y="106"/>
                </a:lnTo>
                <a:lnTo>
                  <a:pt x="48" y="93"/>
                </a:lnTo>
                <a:lnTo>
                  <a:pt x="31" y="70"/>
                </a:lnTo>
                <a:lnTo>
                  <a:pt x="14" y="41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2" name="Freeform 293"/>
          <p:cNvSpPr>
            <a:spLocks/>
          </p:cNvSpPr>
          <p:nvPr/>
        </p:nvSpPr>
        <p:spPr bwMode="auto">
          <a:xfrm rot="-5400000">
            <a:off x="4267200" y="3352800"/>
            <a:ext cx="190500" cy="342900"/>
          </a:xfrm>
          <a:custGeom>
            <a:avLst/>
            <a:gdLst>
              <a:gd name="T0" fmla="*/ 191045 w 181"/>
              <a:gd name="T1" fmla="*/ 342354 h 138"/>
              <a:gd name="T2" fmla="*/ 187879 w 181"/>
              <a:gd name="T3" fmla="*/ 342354 h 138"/>
              <a:gd name="T4" fmla="*/ 174157 w 181"/>
              <a:gd name="T5" fmla="*/ 342354 h 138"/>
              <a:gd name="T6" fmla="*/ 156214 w 181"/>
              <a:gd name="T7" fmla="*/ 342354 h 138"/>
              <a:gd name="T8" fmla="*/ 132993 w 181"/>
              <a:gd name="T9" fmla="*/ 337392 h 138"/>
              <a:gd name="T10" fmla="*/ 109772 w 181"/>
              <a:gd name="T11" fmla="*/ 322507 h 138"/>
              <a:gd name="T12" fmla="*/ 83384 w 181"/>
              <a:gd name="T13" fmla="*/ 300180 h 138"/>
              <a:gd name="T14" fmla="*/ 60163 w 181"/>
              <a:gd name="T15" fmla="*/ 267929 h 138"/>
              <a:gd name="T16" fmla="*/ 39053 w 181"/>
              <a:gd name="T17" fmla="*/ 220793 h 138"/>
              <a:gd name="T18" fmla="*/ 25332 w 181"/>
              <a:gd name="T19" fmla="*/ 161254 h 138"/>
              <a:gd name="T20" fmla="*/ 11610 w 181"/>
              <a:gd name="T21" fmla="*/ 181100 h 138"/>
              <a:gd name="T22" fmla="*/ 0 w 181"/>
              <a:gd name="T23" fmla="*/ 0 h 138"/>
              <a:gd name="T24" fmla="*/ 78107 w 181"/>
              <a:gd name="T25" fmla="*/ 57059 h 138"/>
              <a:gd name="T26" fmla="*/ 58052 w 181"/>
              <a:gd name="T27" fmla="*/ 79386 h 138"/>
              <a:gd name="T28" fmla="*/ 58052 w 181"/>
              <a:gd name="T29" fmla="*/ 89310 h 138"/>
              <a:gd name="T30" fmla="*/ 58052 w 181"/>
              <a:gd name="T31" fmla="*/ 101714 h 138"/>
              <a:gd name="T32" fmla="*/ 60163 w 181"/>
              <a:gd name="T33" fmla="*/ 124041 h 138"/>
              <a:gd name="T34" fmla="*/ 66496 w 181"/>
              <a:gd name="T35" fmla="*/ 156292 h 138"/>
              <a:gd name="T36" fmla="*/ 75996 w 181"/>
              <a:gd name="T37" fmla="*/ 193504 h 138"/>
              <a:gd name="T38" fmla="*/ 91828 w 181"/>
              <a:gd name="T39" fmla="*/ 230717 h 138"/>
              <a:gd name="T40" fmla="*/ 115049 w 181"/>
              <a:gd name="T41" fmla="*/ 267929 h 138"/>
              <a:gd name="T42" fmla="*/ 148825 w 181"/>
              <a:gd name="T43" fmla="*/ 305142 h 138"/>
              <a:gd name="T44" fmla="*/ 191045 w 181"/>
              <a:gd name="T45" fmla="*/ 342354 h 1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1"/>
              <a:gd name="T70" fmla="*/ 0 h 138"/>
              <a:gd name="T71" fmla="*/ 181 w 181"/>
              <a:gd name="T72" fmla="*/ 138 h 1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1" h="138">
                <a:moveTo>
                  <a:pt x="181" y="138"/>
                </a:moveTo>
                <a:lnTo>
                  <a:pt x="178" y="138"/>
                </a:lnTo>
                <a:lnTo>
                  <a:pt x="165" y="138"/>
                </a:lnTo>
                <a:lnTo>
                  <a:pt x="148" y="138"/>
                </a:lnTo>
                <a:lnTo>
                  <a:pt x="126" y="136"/>
                </a:lnTo>
                <a:lnTo>
                  <a:pt x="104" y="130"/>
                </a:lnTo>
                <a:lnTo>
                  <a:pt x="79" y="121"/>
                </a:lnTo>
                <a:lnTo>
                  <a:pt x="57" y="108"/>
                </a:lnTo>
                <a:lnTo>
                  <a:pt x="37" y="89"/>
                </a:lnTo>
                <a:lnTo>
                  <a:pt x="24" y="65"/>
                </a:lnTo>
                <a:lnTo>
                  <a:pt x="11" y="73"/>
                </a:lnTo>
                <a:lnTo>
                  <a:pt x="0" y="0"/>
                </a:lnTo>
                <a:lnTo>
                  <a:pt x="74" y="23"/>
                </a:lnTo>
                <a:lnTo>
                  <a:pt x="55" y="32"/>
                </a:lnTo>
                <a:lnTo>
                  <a:pt x="55" y="36"/>
                </a:lnTo>
                <a:lnTo>
                  <a:pt x="55" y="41"/>
                </a:lnTo>
                <a:lnTo>
                  <a:pt x="57" y="50"/>
                </a:lnTo>
                <a:lnTo>
                  <a:pt x="63" y="63"/>
                </a:lnTo>
                <a:lnTo>
                  <a:pt x="72" y="78"/>
                </a:lnTo>
                <a:lnTo>
                  <a:pt x="87" y="93"/>
                </a:lnTo>
                <a:lnTo>
                  <a:pt x="109" y="108"/>
                </a:lnTo>
                <a:lnTo>
                  <a:pt x="141" y="123"/>
                </a:lnTo>
                <a:lnTo>
                  <a:pt x="181" y="138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3" name="Text Box 427"/>
          <p:cNvSpPr txBox="1">
            <a:spLocks noChangeArrowheads="1"/>
          </p:cNvSpPr>
          <p:nvPr/>
        </p:nvSpPr>
        <p:spPr bwMode="auto">
          <a:xfrm>
            <a:off x="4267200" y="2874963"/>
            <a:ext cx="9969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500">
                <a:solidFill>
                  <a:srgbClr val="000000"/>
                </a:solidFill>
              </a:rPr>
              <a:t>CHL upgrade</a:t>
            </a:r>
          </a:p>
        </p:txBody>
      </p:sp>
      <p:sp>
        <p:nvSpPr>
          <p:cNvPr id="339" name="Slide Number Placeholder 3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6" name="Rectangle 8"/>
          <p:cNvSpPr>
            <a:spLocks noChangeArrowheads="1"/>
          </p:cNvSpPr>
          <p:nvPr/>
        </p:nvSpPr>
        <p:spPr bwMode="auto">
          <a:xfrm>
            <a:off x="3100388" y="1944688"/>
            <a:ext cx="5586412" cy="76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Hall B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understanding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nucleon structure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via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generalized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parton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distributions</a:t>
            </a:r>
          </a:p>
        </p:txBody>
      </p:sp>
      <p:sp>
        <p:nvSpPr>
          <p:cNvPr id="181258" name="Rectangle 10"/>
          <p:cNvSpPr>
            <a:spLocks noChangeArrowheads="1"/>
          </p:cNvSpPr>
          <p:nvPr/>
        </p:nvSpPr>
        <p:spPr bwMode="auto">
          <a:xfrm>
            <a:off x="701675" y="3571875"/>
            <a:ext cx="5641975" cy="762000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Hall C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precision determination of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valence quark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properties in nucleons and nuclei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1259" name="Rectangle 11"/>
          <p:cNvSpPr>
            <a:spLocks noChangeArrowheads="1"/>
          </p:cNvSpPr>
          <p:nvPr/>
        </p:nvSpPr>
        <p:spPr bwMode="auto">
          <a:xfrm>
            <a:off x="2738438" y="5619750"/>
            <a:ext cx="6191250" cy="762000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Hall A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future</a:t>
            </a:r>
            <a:r>
              <a:rPr lang="en-US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experiments (e.g.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PVDIS with SOLID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Moller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pic>
        <p:nvPicPr>
          <p:cNvPr id="11271" name="Picture 13" descr="hallacom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495800"/>
            <a:ext cx="2522538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Text Box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  <a:solidFill>
            <a:srgbClr val="000090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u="sng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u="sng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u="sng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Spin Physics Capabilities</a:t>
            </a:r>
          </a:p>
        </p:txBody>
      </p:sp>
      <p:pic>
        <p:nvPicPr>
          <p:cNvPr id="11273" name="Picture 3"/>
          <p:cNvPicPr>
            <a:picLocks noChangeAspect="1"/>
          </p:cNvPicPr>
          <p:nvPr/>
        </p:nvPicPr>
        <p:blipFill>
          <a:blip r:embed="rId4" cstate="print"/>
          <a:srcRect l="20206" t="10916" r="12640" b="15477"/>
          <a:stretch>
            <a:fillRect/>
          </a:stretch>
        </p:blipFill>
        <p:spPr bwMode="auto">
          <a:xfrm>
            <a:off x="203200" y="1375569"/>
            <a:ext cx="240347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Content Placeholder 3" descr="SHMS-HMS.JPG"/>
          <p:cNvPicPr>
            <a:picLocks noChangeAspect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497638" y="3032125"/>
            <a:ext cx="2493962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0136"/>
            <a:ext cx="4078134" cy="4163264"/>
          </a:xfrm>
          <a:prstGeom prst="rect">
            <a:avLst/>
          </a:prstGeom>
        </p:spPr>
      </p:pic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</a:rPr>
              <a:t>PacSPIN2011, Cairns, QLD, Australia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632" y="180136"/>
            <a:ext cx="4078135" cy="41632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838200"/>
          </a:xfrm>
          <a:solidFill>
            <a:srgbClr val="00009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itchFamily="34" charset="0"/>
              </a:rPr>
              <a:t>Hall A (Additional Equipment Required)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413967" y="4343400"/>
            <a:ext cx="4495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indent="-169863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000" b="1" kern="0" dirty="0" smtClean="0">
                <a:solidFill>
                  <a:srgbClr val="002060"/>
                </a:solidFill>
                <a:latin typeface="+mj-lt"/>
                <a:cs typeface="+mn-cs"/>
              </a:rPr>
              <a:t>SOLID for PVDIS:</a:t>
            </a:r>
            <a:endParaRPr lang="en-US" sz="2000" b="1" kern="0" dirty="0">
              <a:solidFill>
                <a:srgbClr val="002060"/>
              </a:solidFill>
              <a:latin typeface="+mj-lt"/>
              <a:cs typeface="+mn-cs"/>
            </a:endParaRPr>
          </a:p>
          <a:p>
            <a:pPr marL="169863" indent="-169863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High Luminosity on LD2 and 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+mn-cs"/>
              </a:rPr>
              <a:t>LH2 </a:t>
            </a:r>
            <a:endParaRPr lang="en-US" sz="2000" kern="0" dirty="0">
              <a:solidFill>
                <a:srgbClr val="000000"/>
              </a:solidFill>
              <a:latin typeface="+mj-lt"/>
              <a:cs typeface="+mn-cs"/>
            </a:endParaRPr>
          </a:p>
          <a:p>
            <a:pPr marL="169863" indent="-169863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Better than 1% errors for small bins</a:t>
            </a:r>
          </a:p>
          <a:p>
            <a:pPr marL="169863" indent="-169863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Large Q</a:t>
            </a:r>
            <a:r>
              <a:rPr lang="en-US" sz="2000" kern="0" baseline="30000" dirty="0">
                <a:solidFill>
                  <a:srgbClr val="000000"/>
                </a:solidFill>
                <a:latin typeface="+mj-lt"/>
                <a:cs typeface="+mn-cs"/>
              </a:rPr>
              <a:t>2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 coverage</a:t>
            </a:r>
          </a:p>
          <a:p>
            <a:pPr marL="169863" indent="-169863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x-range 0.25-0.75</a:t>
            </a:r>
          </a:p>
          <a:p>
            <a:pPr marL="169863" indent="-169863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W</a:t>
            </a:r>
            <a:r>
              <a:rPr lang="en-US" sz="2000" kern="0" baseline="30000" dirty="0">
                <a:solidFill>
                  <a:srgbClr val="000000"/>
                </a:solidFill>
                <a:latin typeface="+mj-lt"/>
                <a:cs typeface="+mn-cs"/>
              </a:rPr>
              <a:t>2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&gt; 4 GeV</a:t>
            </a:r>
            <a:r>
              <a:rPr lang="en-US" sz="2000" kern="0" baseline="30000" dirty="0">
                <a:solidFill>
                  <a:srgbClr val="000000"/>
                </a:solidFill>
                <a:latin typeface="+mj-lt"/>
                <a:cs typeface="+mn-cs"/>
              </a:rPr>
              <a:t>2</a:t>
            </a:r>
            <a:endParaRPr lang="en-US" sz="1600" kern="0" baseline="30000" dirty="0">
              <a:solidFill>
                <a:srgbClr val="000000"/>
              </a:solidFill>
              <a:latin typeface="+mj-lt"/>
              <a:cs typeface="+mn-cs"/>
            </a:endParaRPr>
          </a:p>
          <a:p>
            <a:pPr marL="169863" indent="-169863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169863" indent="-169863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0" y="4343400"/>
            <a:ext cx="4495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indent="-169863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000" b="1" kern="0" dirty="0" smtClean="0">
                <a:solidFill>
                  <a:srgbClr val="002060"/>
                </a:solidFill>
                <a:latin typeface="+mj-lt"/>
                <a:cs typeface="+mn-cs"/>
              </a:rPr>
              <a:t>SOLID for SIDIS:</a:t>
            </a:r>
            <a:endParaRPr lang="en-US" sz="2000" b="1" kern="0" dirty="0">
              <a:solidFill>
                <a:srgbClr val="002060"/>
              </a:solidFill>
              <a:latin typeface="+mj-lt"/>
              <a:cs typeface="+mn-cs"/>
            </a:endParaRPr>
          </a:p>
          <a:p>
            <a:pPr marL="169863" indent="-169863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+mn-cs"/>
              </a:rPr>
              <a:t>High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</a:rPr>
              <a:t> luminosity on polarized </a:t>
            </a:r>
            <a:r>
              <a:rPr lang="en-US" sz="2000" kern="0" baseline="30000" dirty="0" smtClean="0">
                <a:solidFill>
                  <a:srgbClr val="000000"/>
                </a:solidFill>
                <a:latin typeface="+mj-lt"/>
              </a:rPr>
              <a:t>3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</a:rPr>
              <a:t>He</a:t>
            </a:r>
            <a:endParaRPr lang="en-US" sz="2000" kern="0" dirty="0" smtClean="0">
              <a:solidFill>
                <a:srgbClr val="000000"/>
              </a:solidFill>
              <a:latin typeface="+mj-lt"/>
              <a:cs typeface="+mn-cs"/>
            </a:endParaRPr>
          </a:p>
          <a:p>
            <a:pPr marL="169863" indent="-169863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Better than 1% errors for small bins</a:t>
            </a:r>
          </a:p>
          <a:p>
            <a:pPr marL="169863" indent="-169863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Large Q</a:t>
            </a:r>
            <a:r>
              <a:rPr lang="en-US" sz="2000" kern="0" baseline="30000" dirty="0">
                <a:solidFill>
                  <a:srgbClr val="000000"/>
                </a:solidFill>
                <a:latin typeface="+mj-lt"/>
                <a:cs typeface="+mn-cs"/>
              </a:rPr>
              <a:t>2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 coverage</a:t>
            </a:r>
          </a:p>
          <a:p>
            <a:pPr marL="169863" indent="-169863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x-range 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+mn-cs"/>
              </a:rPr>
              <a:t>0.08-0.6</a:t>
            </a:r>
          </a:p>
          <a:p>
            <a:pPr marL="169863" indent="-169863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W</a:t>
            </a:r>
            <a:r>
              <a:rPr lang="en-US" sz="2000" kern="0" baseline="30000" dirty="0">
                <a:solidFill>
                  <a:srgbClr val="000000"/>
                </a:solidFill>
                <a:latin typeface="+mj-lt"/>
                <a:cs typeface="+mn-cs"/>
              </a:rPr>
              <a:t>2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&gt; 4 GeV</a:t>
            </a:r>
            <a:r>
              <a:rPr lang="en-US" sz="2000" kern="0" baseline="30000" dirty="0">
                <a:solidFill>
                  <a:srgbClr val="000000"/>
                </a:solidFill>
                <a:latin typeface="+mj-lt"/>
                <a:cs typeface="+mn-cs"/>
              </a:rPr>
              <a:t>2</a:t>
            </a:r>
            <a:endParaRPr lang="en-US" sz="1600" kern="0" baseline="30000" dirty="0">
              <a:solidFill>
                <a:srgbClr val="000000"/>
              </a:solidFill>
              <a:latin typeface="+mj-lt"/>
              <a:cs typeface="+mn-cs"/>
            </a:endParaRPr>
          </a:p>
          <a:p>
            <a:pPr marL="169863" indent="-169863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169863" indent="-169863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 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14800" y="1096963"/>
            <a:ext cx="5029200" cy="50292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8502" name="Picture 6" descr="xg1_review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35000"/>
            <a:ext cx="3854738" cy="6223000"/>
          </a:xfrm>
          <a:prstGeom prst="rect">
            <a:avLst/>
          </a:prstGeom>
          <a:noFill/>
        </p:spPr>
      </p:pic>
      <p:pic>
        <p:nvPicPr>
          <p:cNvPr id="7" name="Picture 6" descr="Untitled Imag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229099" y="1600200"/>
            <a:ext cx="4759751" cy="4171950"/>
          </a:xfrm>
          <a:prstGeom prst="rect">
            <a:avLst/>
          </a:prstGeom>
        </p:spPr>
      </p:pic>
      <p:sp>
        <p:nvSpPr>
          <p:cNvPr id="618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22325"/>
          </a:xfrm>
          <a:solidFill>
            <a:srgbClr val="000090"/>
          </a:solidFill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Polarized </a:t>
            </a:r>
            <a:r>
              <a:rPr lang="en-US" sz="2800" dirty="0">
                <a:solidFill>
                  <a:srgbClr val="FFFFFF"/>
                </a:solidFill>
              </a:rPr>
              <a:t>Structure functions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19861"/>
            <a:ext cx="3642492" cy="4156939"/>
          </a:xfrm>
          <a:prstGeom prst="rect">
            <a:avLst/>
          </a:prstGeom>
          <a:noFill/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57200" y="0"/>
            <a:ext cx="8153400" cy="5334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000099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Comic Sans MS" pitchFamily="28" charset="0"/>
              </a:rPr>
              <a:t>A</a:t>
            </a:r>
            <a:r>
              <a:rPr lang="en-US" sz="2800" baseline="-25000" dirty="0">
                <a:solidFill>
                  <a:schemeClr val="bg1"/>
                </a:solidFill>
                <a:latin typeface="Comic Sans MS" pitchFamily="28" charset="0"/>
              </a:rPr>
              <a:t>1</a:t>
            </a:r>
            <a:r>
              <a:rPr lang="en-US" sz="2800" baseline="30000" dirty="0">
                <a:solidFill>
                  <a:schemeClr val="bg1"/>
                </a:solidFill>
                <a:latin typeface="Comic Sans MS" pitchFamily="28" charset="0"/>
              </a:rPr>
              <a:t>n</a:t>
            </a:r>
            <a:r>
              <a:rPr lang="en-US" sz="2800" dirty="0">
                <a:solidFill>
                  <a:schemeClr val="bg1"/>
                </a:solidFill>
                <a:latin typeface="Comic Sans MS" pitchFamily="28" charset="0"/>
              </a:rPr>
              <a:t> and </a:t>
            </a:r>
            <a:r>
              <a:rPr lang="en-US" sz="2800" dirty="0" err="1">
                <a:solidFill>
                  <a:schemeClr val="bg1"/>
                </a:solidFill>
                <a:latin typeface="Comic Sans MS" pitchFamily="28" charset="0"/>
              </a:rPr>
              <a:t>Helicity</a:t>
            </a:r>
            <a:r>
              <a:rPr lang="en-US" sz="2800" dirty="0">
                <a:solidFill>
                  <a:schemeClr val="bg1"/>
                </a:solidFill>
                <a:latin typeface="Comic Sans MS" pitchFamily="28" charset="0"/>
              </a:rPr>
              <a:t>-Flavor Decomposition</a:t>
            </a:r>
            <a:r>
              <a:rPr lang="en-US" sz="3200" b="1" dirty="0">
                <a:solidFill>
                  <a:srgbClr val="FC9600"/>
                </a:solidFill>
                <a:latin typeface="Comic Sans MS" pitchFamily="28" charset="0"/>
              </a:rPr>
              <a:t> </a:t>
            </a:r>
          </a:p>
        </p:txBody>
      </p:sp>
      <p:pic>
        <p:nvPicPr>
          <p:cNvPr id="16396" name="Picture 12" descr="deltau_deltad_6Ge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1250" y="762000"/>
            <a:ext cx="36893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279" y="719861"/>
            <a:ext cx="38084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4876800"/>
            <a:ext cx="4114800" cy="1801813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20-24,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PacSPIN2011, Cairns, QLD, Australia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02905" y="6019800"/>
            <a:ext cx="140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JLab</a:t>
            </a:r>
            <a:r>
              <a:rPr lang="en-US" dirty="0" smtClean="0"/>
              <a:t> E99-117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4F73-E73C-7C4A-B821-9549BC76447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1965</TotalTime>
  <Words>2775</Words>
  <Application>Microsoft Macintosh PowerPoint</Application>
  <PresentationFormat>On-screen Show (4:3)</PresentationFormat>
  <Paragraphs>536</Paragraphs>
  <Slides>41</Slides>
  <Notes>21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Equation</vt:lpstr>
      <vt:lpstr>Spin at JLab 12 GeV and EIC</vt:lpstr>
      <vt:lpstr>Some of the NSAC LRP Overarching QCD questions (December 2007)</vt:lpstr>
      <vt:lpstr>The Tools</vt:lpstr>
      <vt:lpstr>Slide 4</vt:lpstr>
      <vt:lpstr>12 GeV Upgrade Project</vt:lpstr>
      <vt:lpstr>12 GeV Spin Physics Capabilities</vt:lpstr>
      <vt:lpstr>Hall A (Additional Equipment Required)</vt:lpstr>
      <vt:lpstr>Polarized Structure functions </vt:lpstr>
      <vt:lpstr>Slide 9</vt:lpstr>
      <vt:lpstr>Slide 10</vt:lpstr>
      <vt:lpstr>Slide 11</vt:lpstr>
      <vt:lpstr>Slide 12</vt:lpstr>
      <vt:lpstr>Quark Gluon Correlations</vt:lpstr>
      <vt:lpstr>Average Color Lorentz Force (M. Burkardt)</vt:lpstr>
      <vt:lpstr>Projected results for g2n and d2n</vt:lpstr>
      <vt:lpstr>Slide 16</vt:lpstr>
      <vt:lpstr>Theoretical Framework in QCD </vt:lpstr>
      <vt:lpstr>Nucleon Angular Momentum Sum Rule</vt:lpstr>
      <vt:lpstr>Slide 19</vt:lpstr>
      <vt:lpstr>Slide 20</vt:lpstr>
      <vt:lpstr>Slide 21</vt:lpstr>
      <vt:lpstr>Slide 22</vt:lpstr>
      <vt:lpstr>Slide 23</vt:lpstr>
      <vt:lpstr>Extraction of GPD’s </vt:lpstr>
      <vt:lpstr>Slide 25</vt:lpstr>
      <vt:lpstr>Slide 26</vt:lpstr>
      <vt:lpstr>Slide 27</vt:lpstr>
      <vt:lpstr>Slide 28</vt:lpstr>
      <vt:lpstr>TMDs program @ 12 GeV in Hall B and Dynamical Imaging</vt:lpstr>
      <vt:lpstr>Hall A Transversity Projected Data Using SOLID</vt:lpstr>
      <vt:lpstr>Slide 31</vt:lpstr>
      <vt:lpstr>Slide 32</vt:lpstr>
      <vt:lpstr>EIC Kinematic Coverage</vt:lpstr>
      <vt:lpstr>Gluon Imaging with exclusive processes</vt:lpstr>
      <vt:lpstr>Nucleon Spin  Sum Rule</vt:lpstr>
      <vt:lpstr>“My“ Golden Experimental Program</vt:lpstr>
      <vt:lpstr>Transversity and the Tensor Charge</vt:lpstr>
      <vt:lpstr>Projections with 3He (neutron)</vt:lpstr>
      <vt:lpstr>3-D momentum structure  the nucleon: Dipole pattern due to Sivers effect</vt:lpstr>
      <vt:lpstr>Proton π+ (z = 0.3-0.7)</vt:lpstr>
      <vt:lpstr>Summary</vt:lpstr>
    </vt:vector>
  </TitlesOfParts>
  <Company>Temple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Quark-Gluon Correlations</dc:title>
  <dc:creator>Zein-Eddine Meziani</dc:creator>
  <cp:lastModifiedBy>Zein-Eddine Meziani</cp:lastModifiedBy>
  <cp:revision>37</cp:revision>
  <dcterms:created xsi:type="dcterms:W3CDTF">2011-06-23T04:51:21Z</dcterms:created>
  <dcterms:modified xsi:type="dcterms:W3CDTF">2011-06-23T05:18:22Z</dcterms:modified>
</cp:coreProperties>
</file>