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  <p:sldMasterId id="2147483675" r:id="rId2"/>
  </p:sldMasterIdLst>
  <p:notesMasterIdLst>
    <p:notesMasterId r:id="rId33"/>
  </p:notesMasterIdLst>
  <p:handoutMasterIdLst>
    <p:handoutMasterId r:id="rId34"/>
  </p:handoutMasterIdLst>
  <p:sldIdLst>
    <p:sldId id="279" r:id="rId3"/>
    <p:sldId id="434" r:id="rId4"/>
    <p:sldId id="480" r:id="rId5"/>
    <p:sldId id="435" r:id="rId6"/>
    <p:sldId id="481" r:id="rId7"/>
    <p:sldId id="439" r:id="rId8"/>
    <p:sldId id="448" r:id="rId9"/>
    <p:sldId id="482" r:id="rId10"/>
    <p:sldId id="451" r:id="rId11"/>
    <p:sldId id="452" r:id="rId12"/>
    <p:sldId id="453" r:id="rId13"/>
    <p:sldId id="486" r:id="rId14"/>
    <p:sldId id="454" r:id="rId15"/>
    <p:sldId id="456" r:id="rId16"/>
    <p:sldId id="457" r:id="rId17"/>
    <p:sldId id="458" r:id="rId18"/>
    <p:sldId id="459" r:id="rId19"/>
    <p:sldId id="487" r:id="rId20"/>
    <p:sldId id="483" r:id="rId21"/>
    <p:sldId id="484" r:id="rId22"/>
    <p:sldId id="461" r:id="rId23"/>
    <p:sldId id="462" r:id="rId24"/>
    <p:sldId id="463" r:id="rId25"/>
    <p:sldId id="464" r:id="rId26"/>
    <p:sldId id="477" r:id="rId27"/>
    <p:sldId id="489" r:id="rId28"/>
    <p:sldId id="488" r:id="rId29"/>
    <p:sldId id="485" r:id="rId30"/>
    <p:sldId id="478" r:id="rId31"/>
    <p:sldId id="476" r:id="rId32"/>
  </p:sldIdLst>
  <p:sldSz cx="9144000" cy="6858000" type="overhead"/>
  <p:notesSz cx="6669088" cy="9928225"/>
  <p:defaultTextStyle>
    <a:defPPr>
      <a:defRPr lang="zh-CN"/>
    </a:defPPr>
    <a:lvl1pPr algn="l" rtl="0" fontAlgn="base">
      <a:spcBef>
        <a:spcPct val="0"/>
      </a:spcBef>
      <a:spcAft>
        <a:spcPct val="0"/>
      </a:spcAft>
      <a:buClr>
        <a:schemeClr val="folHlink"/>
      </a:buClr>
      <a:buSzPct val="60000"/>
      <a:buFont typeface="Wingdings" pitchFamily="2" charset="2"/>
      <a:defRPr kumimoji="1" sz="2800" b="1" kern="1200">
        <a:solidFill>
          <a:schemeClr val="tx1"/>
        </a:solidFill>
        <a:latin typeface="Arial Narrow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Clr>
        <a:schemeClr val="folHlink"/>
      </a:buClr>
      <a:buSzPct val="60000"/>
      <a:buFont typeface="Wingdings" pitchFamily="2" charset="2"/>
      <a:defRPr kumimoji="1" sz="2800" b="1" kern="1200">
        <a:solidFill>
          <a:schemeClr val="tx1"/>
        </a:solidFill>
        <a:latin typeface="Arial Narrow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Clr>
        <a:schemeClr val="folHlink"/>
      </a:buClr>
      <a:buSzPct val="60000"/>
      <a:buFont typeface="Wingdings" pitchFamily="2" charset="2"/>
      <a:defRPr kumimoji="1" sz="2800" b="1" kern="1200">
        <a:solidFill>
          <a:schemeClr val="tx1"/>
        </a:solidFill>
        <a:latin typeface="Arial Narrow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Clr>
        <a:schemeClr val="folHlink"/>
      </a:buClr>
      <a:buSzPct val="60000"/>
      <a:buFont typeface="Wingdings" pitchFamily="2" charset="2"/>
      <a:defRPr kumimoji="1" sz="2800" b="1" kern="1200">
        <a:solidFill>
          <a:schemeClr val="tx1"/>
        </a:solidFill>
        <a:latin typeface="Arial Narrow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Clr>
        <a:schemeClr val="folHlink"/>
      </a:buClr>
      <a:buSzPct val="60000"/>
      <a:buFont typeface="Wingdings" pitchFamily="2" charset="2"/>
      <a:defRPr kumimoji="1" sz="2800" b="1" kern="1200">
        <a:solidFill>
          <a:schemeClr val="tx1"/>
        </a:solidFill>
        <a:latin typeface="Arial Narrow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800" b="1" kern="1200">
        <a:solidFill>
          <a:schemeClr val="tx1"/>
        </a:solidFill>
        <a:latin typeface="Arial Narrow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800" b="1" kern="1200">
        <a:solidFill>
          <a:schemeClr val="tx1"/>
        </a:solidFill>
        <a:latin typeface="Arial Narrow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800" b="1" kern="1200">
        <a:solidFill>
          <a:schemeClr val="tx1"/>
        </a:solidFill>
        <a:latin typeface="Arial Narrow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800" b="1" kern="1200">
        <a:solidFill>
          <a:schemeClr val="tx1"/>
        </a:solidFill>
        <a:latin typeface="Arial Narrow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FF"/>
    <a:srgbClr val="0000FF"/>
    <a:srgbClr val="FF00FF"/>
    <a:srgbClr val="000066"/>
    <a:srgbClr val="9966FF"/>
    <a:srgbClr val="6600FF"/>
    <a:srgbClr val="0000CC"/>
    <a:srgbClr val="00FF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4" autoAdjust="0"/>
    <p:restoredTop sz="86420" autoAdjust="0"/>
  </p:normalViewPr>
  <p:slideViewPr>
    <p:cSldViewPr>
      <p:cViewPr>
        <p:scale>
          <a:sx n="75" d="100"/>
          <a:sy n="75" d="100"/>
        </p:scale>
        <p:origin x="-648" y="-18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20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774" y="-102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wmf"/><Relationship Id="rId7" Type="http://schemas.openxmlformats.org/officeDocument/2006/relationships/image" Target="../media/image104.wmf"/><Relationship Id="rId2" Type="http://schemas.openxmlformats.org/officeDocument/2006/relationships/image" Target="../media/image99.wmf"/><Relationship Id="rId1" Type="http://schemas.openxmlformats.org/officeDocument/2006/relationships/image" Target="../media/image105.wmf"/><Relationship Id="rId6" Type="http://schemas.openxmlformats.org/officeDocument/2006/relationships/image" Target="../media/image108.wmf"/><Relationship Id="rId5" Type="http://schemas.openxmlformats.org/officeDocument/2006/relationships/image" Target="../media/image102.wmf"/><Relationship Id="rId4" Type="http://schemas.openxmlformats.org/officeDocument/2006/relationships/image" Target="../media/image10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9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9.wmf"/><Relationship Id="rId3" Type="http://schemas.openxmlformats.org/officeDocument/2006/relationships/image" Target="../media/image154.wmf"/><Relationship Id="rId7" Type="http://schemas.openxmlformats.org/officeDocument/2006/relationships/image" Target="../media/image158.wmf"/><Relationship Id="rId2" Type="http://schemas.openxmlformats.org/officeDocument/2006/relationships/image" Target="../media/image153.wmf"/><Relationship Id="rId1" Type="http://schemas.openxmlformats.org/officeDocument/2006/relationships/image" Target="../media/image152.wmf"/><Relationship Id="rId6" Type="http://schemas.openxmlformats.org/officeDocument/2006/relationships/image" Target="../media/image157.wmf"/><Relationship Id="rId5" Type="http://schemas.openxmlformats.org/officeDocument/2006/relationships/image" Target="../media/image156.wmf"/><Relationship Id="rId4" Type="http://schemas.openxmlformats.org/officeDocument/2006/relationships/image" Target="../media/image155.wmf"/><Relationship Id="rId9" Type="http://schemas.openxmlformats.org/officeDocument/2006/relationships/image" Target="../media/image16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1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wmf"/><Relationship Id="rId3" Type="http://schemas.openxmlformats.org/officeDocument/2006/relationships/image" Target="../media/image164.wmf"/><Relationship Id="rId7" Type="http://schemas.openxmlformats.org/officeDocument/2006/relationships/image" Target="../media/image168.wmf"/><Relationship Id="rId2" Type="http://schemas.openxmlformats.org/officeDocument/2006/relationships/image" Target="../media/image163.wmf"/><Relationship Id="rId1" Type="http://schemas.openxmlformats.org/officeDocument/2006/relationships/image" Target="../media/image162.wmf"/><Relationship Id="rId6" Type="http://schemas.openxmlformats.org/officeDocument/2006/relationships/image" Target="../media/image167.wmf"/><Relationship Id="rId5" Type="http://schemas.openxmlformats.org/officeDocument/2006/relationships/image" Target="../media/image166.wmf"/><Relationship Id="rId4" Type="http://schemas.openxmlformats.org/officeDocument/2006/relationships/image" Target="../media/image165.wmf"/><Relationship Id="rId9" Type="http://schemas.openxmlformats.org/officeDocument/2006/relationships/image" Target="../media/image17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11" Type="http://schemas.openxmlformats.org/officeDocument/2006/relationships/image" Target="../media/image63.wmf"/><Relationship Id="rId5" Type="http://schemas.openxmlformats.org/officeDocument/2006/relationships/image" Target="../media/image57.wmf"/><Relationship Id="rId10" Type="http://schemas.openxmlformats.org/officeDocument/2006/relationships/image" Target="../media/image62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43.wmf"/><Relationship Id="rId1" Type="http://schemas.openxmlformats.org/officeDocument/2006/relationships/image" Target="../media/image95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5" Type="http://schemas.openxmlformats.org/officeDocument/2006/relationships/image" Target="../media/image103.wmf"/><Relationship Id="rId4" Type="http://schemas.openxmlformats.org/officeDocument/2006/relationships/image" Target="../media/image10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endParaRPr lang="zh-CN" altLang="zh-CN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fld id="{0D3AB642-D26E-4CAE-B7A6-662EA2807A6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latinLnBrk="1"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1"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latinLnBrk="1"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latinLnBrk="1"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fld id="{82C1280A-B30F-4405-80A1-2C45919C4B0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2525" cy="3722687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1280A-B30F-4405-80A1-2C45919C4B08}" type="slidenum">
              <a:rPr lang="en-US" altLang="zh-CN" smtClean="0"/>
              <a:pPr/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2525" cy="3722687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1280A-B30F-4405-80A1-2C45919C4B08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2525" cy="3722687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1280A-B30F-4405-80A1-2C45919C4B08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2525" cy="3722687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1280A-B30F-4405-80A1-2C45919C4B08}" type="slidenum">
              <a:rPr lang="en-US" altLang="zh-CN" smtClean="0"/>
              <a:pPr/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05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7305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7306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306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7306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7306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306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7306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306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306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73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73069" name="Rectangle 1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1985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7307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17307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17307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EE942A9-0A71-476C-A75C-137DCBD1EAF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4F5DEB-C089-4D14-B236-9FFC95BD967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54788" y="188913"/>
            <a:ext cx="2132012" cy="59372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55575" y="188913"/>
            <a:ext cx="6246813" cy="5937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F244F3-821F-4005-ADDE-998F581866F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1A73F-7F74-4A89-AEC3-2437FA93E42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B7004-D1BF-454C-AFE7-1901F7CD692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A6F8B-1342-472C-BA93-DAF727F4656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6240C-D395-42A4-AFB6-81CC54E0BB4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9376D-67E8-4F46-83E8-D2D8CD08C06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607CF-E83A-4A08-B711-FF47A86FBAF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45658-1856-4435-A963-6B09EE56ADB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D6E2B0-A41B-4874-8735-F633ADA3320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8215338" y="6643710"/>
            <a:ext cx="928662" cy="13809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page</a:t>
            </a:r>
            <a:fld id="{FCD185C7-A78B-4473-BB84-E12F6666361C}" type="slidenum">
              <a:rPr lang="en-US" altLang="zh-CN" smtClean="0"/>
              <a:pPr/>
              <a:t>‹#›</a:t>
            </a:fld>
            <a:endParaRPr lang="en-US" altLang="zh-CN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1"/>
          </p:nvPr>
        </p:nvSpPr>
        <p:spPr>
          <a:xfrm>
            <a:off x="5795962" y="6597650"/>
            <a:ext cx="2562251" cy="2603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6</a:t>
            </a:r>
            <a:r>
              <a:rPr lang="zh-CN" altLang="en-US" dirty="0" smtClean="0"/>
              <a:t>月　</a:t>
            </a:r>
            <a:r>
              <a:rPr lang="en-US" altLang="zh-CN" dirty="0" smtClean="0"/>
              <a:t>Cairns, </a:t>
            </a:r>
            <a:r>
              <a:rPr lang="en-US" altLang="zh-CN" dirty="0" err="1" smtClean="0"/>
              <a:t>Austrilia</a:t>
            </a:r>
            <a:endParaRPr lang="en-US" altLang="zh-CN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>
          <a:xfrm>
            <a:off x="71438" y="6643710"/>
            <a:ext cx="3357554" cy="21429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8th Circum Pan-Pacific Spin Symposium</a:t>
            </a:r>
            <a:endParaRPr lang="en-US" altLang="zh-CN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5DC84-DF41-4668-80AE-992A9A5B544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FC7DE-738E-4BE8-8194-42895FE6887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3FD78-F587-41A3-B711-80DC601B8DB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2FFB4D-8FFF-4E77-9F59-4DF47FE774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6AA3F0-82CB-4EE9-92DE-CE826A4A621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B0718A-8EAA-47A0-B636-EFF340B1F243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071879-9B29-4B3D-B0DF-6C2247EB222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1"/>
          </p:nvPr>
        </p:nvSpPr>
        <p:spPr>
          <a:xfrm>
            <a:off x="5795962" y="6597650"/>
            <a:ext cx="2419375" cy="2603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148670-2963-45D3-B9CD-C7BF6B6D7FA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959317-6EBF-45C1-9D2D-467E9839334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E4809B-9B6F-413B-B166-C2F6AF34D20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57" name="Rectangle 25"/>
          <p:cNvSpPr>
            <a:spLocks noChangeArrowheads="1"/>
          </p:cNvSpPr>
          <p:nvPr/>
        </p:nvSpPr>
        <p:spPr bwMode="auto">
          <a:xfrm>
            <a:off x="0" y="0"/>
            <a:ext cx="8243888" cy="809625"/>
          </a:xfrm>
          <a:prstGeom prst="rect">
            <a:avLst/>
          </a:prstGeom>
          <a:solidFill>
            <a:srgbClr val="0000CC">
              <a:alpha val="8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20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5575" y="188913"/>
            <a:ext cx="79454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72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629400"/>
            <a:ext cx="533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kumimoji="0" sz="1400" b="0">
                <a:latin typeface="+mn-lt"/>
              </a:defRPr>
            </a:lvl1pPr>
          </a:lstStyle>
          <a:p>
            <a:fld id="{58822559-C6EB-4329-A551-6C56C197E76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72060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4" y="6572272"/>
            <a:ext cx="2557459" cy="28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kumimoji="0" sz="12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 altLang="zh-CN" dirty="0" smtClean="0"/>
              <a:t>2011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6</a:t>
            </a:r>
            <a:r>
              <a:rPr lang="zh-CN" altLang="en-US" dirty="0" smtClean="0"/>
              <a:t>月　</a:t>
            </a:r>
            <a:r>
              <a:rPr lang="en-US" altLang="zh-CN" dirty="0" smtClean="0"/>
              <a:t>Cairns, </a:t>
            </a:r>
            <a:r>
              <a:rPr lang="en-US" altLang="zh-CN" dirty="0" err="1" smtClean="0"/>
              <a:t>Austrilia</a:t>
            </a:r>
            <a:endParaRPr lang="en-US" altLang="zh-CN" dirty="0"/>
          </a:p>
        </p:txBody>
      </p:sp>
      <p:sp>
        <p:nvSpPr>
          <p:cNvPr id="172061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38" y="6643710"/>
            <a:ext cx="3071802" cy="214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buClrTx/>
              <a:buSzTx/>
              <a:buFontTx/>
              <a:buNone/>
              <a:defRPr kumimoji="0" sz="12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 altLang="zh-CN" dirty="0" smtClean="0"/>
              <a:t>8th Circum Pan-Pacific Spin Symposium</a:t>
            </a:r>
            <a:endParaRPr lang="en-US" altLang="zh-CN" dirty="0"/>
          </a:p>
        </p:txBody>
      </p:sp>
      <p:sp>
        <p:nvSpPr>
          <p:cNvPr id="172063" name="Line 31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pic>
        <p:nvPicPr>
          <p:cNvPr id="172065" name="Picture 33" descr="sdu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12150" y="0"/>
            <a:ext cx="83185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99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400" b="0">
                <a:latin typeface="Times New Roman" pitchFamily="18" charset="0"/>
              </a:defRPr>
            </a:lvl1pPr>
          </a:lstStyle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499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SzTx/>
              <a:buFontTx/>
              <a:buNone/>
              <a:defRPr sz="1400" b="0">
                <a:latin typeface="Times New Roman" pitchFamily="18" charset="0"/>
              </a:defRPr>
            </a:lvl1pPr>
          </a:lstStyle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99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400" b="0">
                <a:latin typeface="Times New Roman" pitchFamily="18" charset="0"/>
              </a:defRPr>
            </a:lvl1pPr>
          </a:lstStyle>
          <a:p>
            <a:fld id="{66C30636-C4FE-4ED0-A2AE-0BDE2F970E3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emf"/><Relationship Id="rId3" Type="http://schemas.openxmlformats.org/officeDocument/2006/relationships/image" Target="../media/image30.emf"/><Relationship Id="rId7" Type="http://schemas.openxmlformats.org/officeDocument/2006/relationships/image" Target="../media/image34.png"/><Relationship Id="rId12" Type="http://schemas.openxmlformats.org/officeDocument/2006/relationships/image" Target="../media/image39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3.emf"/><Relationship Id="rId11" Type="http://schemas.openxmlformats.org/officeDocument/2006/relationships/image" Target="../media/image38.emf"/><Relationship Id="rId5" Type="http://schemas.openxmlformats.org/officeDocument/2006/relationships/image" Target="../media/image32.emf"/><Relationship Id="rId10" Type="http://schemas.openxmlformats.org/officeDocument/2006/relationships/image" Target="../media/image37.emf"/><Relationship Id="rId4" Type="http://schemas.openxmlformats.org/officeDocument/2006/relationships/image" Target="../media/image31.emf"/><Relationship Id="rId9" Type="http://schemas.openxmlformats.org/officeDocument/2006/relationships/image" Target="../media/image36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emf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image" Target="../media/image49.e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8.e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52.e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51.emf"/><Relationship Id="rId14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emf"/><Relationship Id="rId13" Type="http://schemas.openxmlformats.org/officeDocument/2006/relationships/image" Target="../media/image74.emf"/><Relationship Id="rId3" Type="http://schemas.openxmlformats.org/officeDocument/2006/relationships/image" Target="../media/image64.emf"/><Relationship Id="rId7" Type="http://schemas.openxmlformats.org/officeDocument/2006/relationships/image" Target="../media/image68.emf"/><Relationship Id="rId12" Type="http://schemas.openxmlformats.org/officeDocument/2006/relationships/image" Target="../media/image73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6" Type="http://schemas.openxmlformats.org/officeDocument/2006/relationships/image" Target="../media/image67.emf"/><Relationship Id="rId11" Type="http://schemas.openxmlformats.org/officeDocument/2006/relationships/image" Target="../media/image72.emf"/><Relationship Id="rId5" Type="http://schemas.openxmlformats.org/officeDocument/2006/relationships/image" Target="../media/image66.emf"/><Relationship Id="rId15" Type="http://schemas.openxmlformats.org/officeDocument/2006/relationships/image" Target="../media/image76.emf"/><Relationship Id="rId10" Type="http://schemas.openxmlformats.org/officeDocument/2006/relationships/image" Target="../media/image71.emf"/><Relationship Id="rId4" Type="http://schemas.openxmlformats.org/officeDocument/2006/relationships/image" Target="../media/image65.emf"/><Relationship Id="rId9" Type="http://schemas.openxmlformats.org/officeDocument/2006/relationships/image" Target="../media/image70.emf"/><Relationship Id="rId14" Type="http://schemas.openxmlformats.org/officeDocument/2006/relationships/image" Target="../media/image75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emf"/><Relationship Id="rId3" Type="http://schemas.openxmlformats.org/officeDocument/2006/relationships/image" Target="../media/image78.emf"/><Relationship Id="rId7" Type="http://schemas.openxmlformats.org/officeDocument/2006/relationships/image" Target="../media/image35.png"/><Relationship Id="rId2" Type="http://schemas.openxmlformats.org/officeDocument/2006/relationships/image" Target="../media/image77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1.emf"/><Relationship Id="rId5" Type="http://schemas.openxmlformats.org/officeDocument/2006/relationships/image" Target="../media/image80.emf"/><Relationship Id="rId10" Type="http://schemas.openxmlformats.org/officeDocument/2006/relationships/image" Target="../media/image84.emf"/><Relationship Id="rId4" Type="http://schemas.openxmlformats.org/officeDocument/2006/relationships/image" Target="../media/image79.emf"/><Relationship Id="rId9" Type="http://schemas.openxmlformats.org/officeDocument/2006/relationships/image" Target="../media/image83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emf"/><Relationship Id="rId3" Type="http://schemas.openxmlformats.org/officeDocument/2006/relationships/image" Target="../media/image86.emf"/><Relationship Id="rId7" Type="http://schemas.openxmlformats.org/officeDocument/2006/relationships/image" Target="../media/image90.emf"/><Relationship Id="rId2" Type="http://schemas.openxmlformats.org/officeDocument/2006/relationships/image" Target="../media/image85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9.emf"/><Relationship Id="rId11" Type="http://schemas.openxmlformats.org/officeDocument/2006/relationships/image" Target="../media/image94.emf"/><Relationship Id="rId5" Type="http://schemas.openxmlformats.org/officeDocument/2006/relationships/image" Target="../media/image88.emf"/><Relationship Id="rId10" Type="http://schemas.openxmlformats.org/officeDocument/2006/relationships/image" Target="../media/image93.emf"/><Relationship Id="rId4" Type="http://schemas.openxmlformats.org/officeDocument/2006/relationships/image" Target="../media/image87.emf"/><Relationship Id="rId9" Type="http://schemas.openxmlformats.org/officeDocument/2006/relationships/image" Target="../media/image92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34.bin"/><Relationship Id="rId2" Type="http://schemas.openxmlformats.org/officeDocument/2006/relationships/tags" Target="../tags/tag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notesSlide" Target="../notesSlides/notesSlide4.xml"/><Relationship Id="rId9" Type="http://schemas.openxmlformats.org/officeDocument/2006/relationships/oleObject" Target="../embeddings/oleObject3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40.bin"/><Relationship Id="rId2" Type="http://schemas.openxmlformats.org/officeDocument/2006/relationships/tags" Target="../tags/tag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4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47.bin"/><Relationship Id="rId2" Type="http://schemas.openxmlformats.org/officeDocument/2006/relationships/tags" Target="../tags/tag5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6.bin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5.bin"/><Relationship Id="rId10" Type="http://schemas.openxmlformats.org/officeDocument/2006/relationships/oleObject" Target="../embeddings/oleObject50.bin"/><Relationship Id="rId4" Type="http://schemas.openxmlformats.org/officeDocument/2006/relationships/oleObject" Target="../embeddings/oleObject44.bin"/><Relationship Id="rId9" Type="http://schemas.openxmlformats.org/officeDocument/2006/relationships/oleObject" Target="../embeddings/oleObject4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emf"/><Relationship Id="rId3" Type="http://schemas.openxmlformats.org/officeDocument/2006/relationships/image" Target="../media/image112.emf"/><Relationship Id="rId7" Type="http://schemas.openxmlformats.org/officeDocument/2006/relationships/image" Target="../media/image115.emf"/><Relationship Id="rId12" Type="http://schemas.openxmlformats.org/officeDocument/2006/relationships/oleObject" Target="../embeddings/oleObject5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14.e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118.emf"/><Relationship Id="rId4" Type="http://schemas.openxmlformats.org/officeDocument/2006/relationships/image" Target="../media/image113.emf"/><Relationship Id="rId9" Type="http://schemas.openxmlformats.org/officeDocument/2006/relationships/image" Target="../media/image117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emf"/><Relationship Id="rId3" Type="http://schemas.openxmlformats.org/officeDocument/2006/relationships/image" Target="../media/image120.emf"/><Relationship Id="rId7" Type="http://schemas.openxmlformats.org/officeDocument/2006/relationships/image" Target="../media/image123.emf"/><Relationship Id="rId2" Type="http://schemas.openxmlformats.org/officeDocument/2006/relationships/image" Target="../media/image119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2.emf"/><Relationship Id="rId5" Type="http://schemas.openxmlformats.org/officeDocument/2006/relationships/image" Target="../media/image121.emf"/><Relationship Id="rId10" Type="http://schemas.openxmlformats.org/officeDocument/2006/relationships/image" Target="../media/image126.emf"/><Relationship Id="rId4" Type="http://schemas.openxmlformats.org/officeDocument/2006/relationships/image" Target="../media/image23.png"/><Relationship Id="rId9" Type="http://schemas.openxmlformats.org/officeDocument/2006/relationships/image" Target="../media/image125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emf"/><Relationship Id="rId7" Type="http://schemas.openxmlformats.org/officeDocument/2006/relationships/image" Target="../media/image132.emf"/><Relationship Id="rId2" Type="http://schemas.openxmlformats.org/officeDocument/2006/relationships/image" Target="../media/image127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1.emf"/><Relationship Id="rId5" Type="http://schemas.openxmlformats.org/officeDocument/2006/relationships/image" Target="../media/image130.emf"/><Relationship Id="rId4" Type="http://schemas.openxmlformats.org/officeDocument/2006/relationships/image" Target="../media/image129.e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emf"/><Relationship Id="rId3" Type="http://schemas.openxmlformats.org/officeDocument/2006/relationships/image" Target="../media/image134.emf"/><Relationship Id="rId7" Type="http://schemas.openxmlformats.org/officeDocument/2006/relationships/image" Target="../media/image138.emf"/><Relationship Id="rId2" Type="http://schemas.openxmlformats.org/officeDocument/2006/relationships/image" Target="../media/image133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7.emf"/><Relationship Id="rId5" Type="http://schemas.openxmlformats.org/officeDocument/2006/relationships/image" Target="../media/image136.emf"/><Relationship Id="rId10" Type="http://schemas.openxmlformats.org/officeDocument/2006/relationships/image" Target="../media/image141.emf"/><Relationship Id="rId4" Type="http://schemas.openxmlformats.org/officeDocument/2006/relationships/image" Target="../media/image135.emf"/><Relationship Id="rId9" Type="http://schemas.openxmlformats.org/officeDocument/2006/relationships/image" Target="../media/image140.e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emf"/><Relationship Id="rId3" Type="http://schemas.openxmlformats.org/officeDocument/2006/relationships/image" Target="../media/image143.emf"/><Relationship Id="rId7" Type="http://schemas.openxmlformats.org/officeDocument/2006/relationships/image" Target="../media/image147.emf"/><Relationship Id="rId2" Type="http://schemas.openxmlformats.org/officeDocument/2006/relationships/image" Target="../media/image142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6.emf"/><Relationship Id="rId5" Type="http://schemas.openxmlformats.org/officeDocument/2006/relationships/image" Target="../media/image145.emf"/><Relationship Id="rId4" Type="http://schemas.openxmlformats.org/officeDocument/2006/relationships/image" Target="../media/image144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51.png"/><Relationship Id="rId5" Type="http://schemas.openxmlformats.org/officeDocument/2006/relationships/oleObject" Target="../embeddings/oleObject55.bin"/><Relationship Id="rId4" Type="http://schemas.openxmlformats.org/officeDocument/2006/relationships/image" Target="../media/image150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9.bin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58.bin"/><Relationship Id="rId10" Type="http://schemas.openxmlformats.org/officeDocument/2006/relationships/oleObject" Target="../embeddings/oleObject63.bin"/><Relationship Id="rId4" Type="http://schemas.openxmlformats.org/officeDocument/2006/relationships/oleObject" Target="../embeddings/oleObject57.bin"/><Relationship Id="rId9" Type="http://schemas.openxmlformats.org/officeDocument/2006/relationships/oleObject" Target="../embeddings/oleObject6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13" Type="http://schemas.openxmlformats.org/officeDocument/2006/relationships/oleObject" Target="../embeddings/oleObject74.bin"/><Relationship Id="rId3" Type="http://schemas.openxmlformats.org/officeDocument/2006/relationships/image" Target="../media/image171.wmf"/><Relationship Id="rId7" Type="http://schemas.openxmlformats.org/officeDocument/2006/relationships/oleObject" Target="../embeddings/oleObject68.bin"/><Relationship Id="rId12" Type="http://schemas.openxmlformats.org/officeDocument/2006/relationships/oleObject" Target="../embeddings/oleObject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7.bin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6.bin"/><Relationship Id="rId10" Type="http://schemas.openxmlformats.org/officeDocument/2006/relationships/oleObject" Target="../embeddings/oleObject71.bin"/><Relationship Id="rId4" Type="http://schemas.openxmlformats.org/officeDocument/2006/relationships/image" Target="../media/image172.emf"/><Relationship Id="rId9" Type="http://schemas.openxmlformats.org/officeDocument/2006/relationships/oleObject" Target="../embeddings/oleObject7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image" Target="../media/image7.wmf"/><Relationship Id="rId12" Type="http://schemas.openxmlformats.org/officeDocument/2006/relationships/image" Target="../media/image12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image" Target="../media/image11.emf"/><Relationship Id="rId5" Type="http://schemas.openxmlformats.org/officeDocument/2006/relationships/image" Target="../media/image5.w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2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image" Target="../media/image22.emf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7" Type="http://schemas.openxmlformats.org/officeDocument/2006/relationships/image" Target="../media/image28.e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emf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2C622-CCDD-4DCB-A089-717EEAEAE0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8" name="日期占位符 4"/>
          <p:cNvSpPr>
            <a:spLocks noGrp="1"/>
          </p:cNvSpPr>
          <p:nvPr>
            <p:ph type="dt" sz="half" idx="11"/>
          </p:nvPr>
        </p:nvSpPr>
        <p:spPr>
          <a:xfrm>
            <a:off x="5795962" y="6597650"/>
            <a:ext cx="2205061" cy="260350"/>
          </a:xfrm>
        </p:spPr>
        <p:txBody>
          <a:bodyPr/>
          <a:lstStyle/>
          <a:p>
            <a:r>
              <a:rPr lang="en-US" altLang="zh-CN" dirty="0" smtClean="0"/>
              <a:t>2011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6</a:t>
            </a:r>
            <a:r>
              <a:rPr lang="zh-CN" altLang="en-US" dirty="0" smtClean="0"/>
              <a:t>月　</a:t>
            </a:r>
            <a:r>
              <a:rPr lang="en-US" altLang="zh-CN" dirty="0" smtClean="0"/>
              <a:t>Cairns, </a:t>
            </a:r>
            <a:r>
              <a:rPr lang="en-US" altLang="zh-CN" dirty="0" err="1" smtClean="0"/>
              <a:t>Austrilia</a:t>
            </a:r>
            <a:endParaRPr lang="en-US" altLang="zh-CN" dirty="0"/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12"/>
          </p:nvPr>
        </p:nvSpPr>
        <p:spPr>
          <a:xfrm>
            <a:off x="71438" y="6643710"/>
            <a:ext cx="2928926" cy="214290"/>
          </a:xfrm>
        </p:spPr>
        <p:txBody>
          <a:bodyPr/>
          <a:lstStyle/>
          <a:p>
            <a:r>
              <a:rPr lang="en-US" altLang="zh-CN" dirty="0" smtClean="0"/>
              <a:t>8th Circum Pan-Pacific Spin Symposium</a:t>
            </a:r>
            <a:endParaRPr lang="en-US" altLang="zh-CN" dirty="0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" y="115888"/>
            <a:ext cx="7993063" cy="792162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b="1" dirty="0" smtClean="0">
                <a:solidFill>
                  <a:schemeClr val="bg1"/>
                </a:solidFill>
                <a:latin typeface="Arial Narrow" pitchFamily="34" charset="0"/>
                <a:ea typeface="MS UI Gothic" pitchFamily="34" charset="-128"/>
                <a:sym typeface="Symbol" pitchFamily="18" charset="2"/>
              </a:rPr>
              <a:t>8</a:t>
            </a:r>
            <a:r>
              <a:rPr lang="en-US" altLang="zh-CN" sz="2000" b="1" baseline="30000" dirty="0" smtClean="0">
                <a:solidFill>
                  <a:schemeClr val="bg1"/>
                </a:solidFill>
                <a:latin typeface="Arial Narrow" pitchFamily="34" charset="0"/>
                <a:ea typeface="MS UI Gothic" pitchFamily="34" charset="-128"/>
                <a:sym typeface="Symbol" pitchFamily="18" charset="2"/>
              </a:rPr>
              <a:t>th</a:t>
            </a:r>
            <a:r>
              <a:rPr lang="en-US" altLang="zh-CN" sz="2000" b="1" dirty="0" smtClean="0">
                <a:solidFill>
                  <a:schemeClr val="bg1"/>
                </a:solidFill>
                <a:latin typeface="Arial Narrow" pitchFamily="34" charset="0"/>
                <a:ea typeface="MS UI Gothic" pitchFamily="34" charset="-128"/>
                <a:sym typeface="Symbol" pitchFamily="18" charset="2"/>
              </a:rPr>
              <a:t> Circum-Pan-Pacific Symposium on High Energy Spin Physics</a:t>
            </a:r>
            <a:endParaRPr lang="en-US" altLang="zh-CN" sz="2000" b="1" dirty="0">
              <a:solidFill>
                <a:schemeClr val="bg1"/>
              </a:solidFill>
              <a:latin typeface="Arial Narrow" pitchFamily="34" charset="0"/>
              <a:ea typeface="MS UI Gothic" pitchFamily="34" charset="-128"/>
              <a:sym typeface="Symbol" pitchFamily="18" charset="2"/>
            </a:endParaRPr>
          </a:p>
        </p:txBody>
      </p:sp>
      <p:sp>
        <p:nvSpPr>
          <p:cNvPr id="89123" name="Rectangle 3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844" y="1052512"/>
            <a:ext cx="9001156" cy="144779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476250" algn="ctr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3600" b="1" dirty="0" smtClean="0">
                <a:solidFill>
                  <a:srgbClr val="0000FF"/>
                </a:solidFill>
                <a:latin typeface="Arial Narrow" pitchFamily="34" charset="0"/>
              </a:rPr>
              <a:t>Higher Twist Contributions</a:t>
            </a:r>
            <a:endParaRPr lang="en-US" altLang="zh-CN" sz="3600" b="1" dirty="0" smtClean="0">
              <a:latin typeface="Arial Narrow" pitchFamily="34" charset="0"/>
            </a:endParaRPr>
          </a:p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en-US" altLang="zh-CN" sz="2800" b="1" dirty="0" smtClean="0">
                <a:latin typeface="Arial Narrow" pitchFamily="34" charset="0"/>
              </a:rPr>
              <a:t>to the </a:t>
            </a:r>
            <a:r>
              <a:rPr lang="en-US" altLang="zh-CN" sz="2800" b="1" dirty="0" err="1" smtClean="0">
                <a:latin typeface="Arial Narrow" pitchFamily="34" charset="0"/>
              </a:rPr>
              <a:t>Azimuthal</a:t>
            </a:r>
            <a:r>
              <a:rPr lang="en-US" altLang="zh-CN" sz="2800" b="1" dirty="0" smtClean="0">
                <a:latin typeface="Arial Narrow" pitchFamily="34" charset="0"/>
              </a:rPr>
              <a:t> Asymmetries </a:t>
            </a:r>
            <a:r>
              <a:rPr lang="en-US" altLang="zh-CN" sz="2800" b="1" dirty="0">
                <a:latin typeface="Arial Narrow" pitchFamily="34" charset="0"/>
              </a:rPr>
              <a:t>in </a:t>
            </a:r>
            <a:r>
              <a:rPr lang="en-US" altLang="zh-CN" sz="2800" b="1" dirty="0" smtClean="0">
                <a:latin typeface="Arial Narrow" pitchFamily="34" charset="0"/>
              </a:rPr>
              <a:t>Semi-Inclusive DIS</a:t>
            </a:r>
            <a:endParaRPr lang="en-US" altLang="zh-CN" sz="2800" b="1" dirty="0">
              <a:latin typeface="Arial Narrow" pitchFamily="34" charset="0"/>
            </a:endParaRPr>
          </a:p>
        </p:txBody>
      </p:sp>
      <p:sp>
        <p:nvSpPr>
          <p:cNvPr id="89127" name="Text Box 39"/>
          <p:cNvSpPr txBox="1">
            <a:spLocks noChangeArrowheads="1"/>
          </p:cNvSpPr>
          <p:nvPr/>
        </p:nvSpPr>
        <p:spPr bwMode="auto">
          <a:xfrm>
            <a:off x="1476375" y="3092470"/>
            <a:ext cx="597535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ClrTx/>
              <a:buSzTx/>
              <a:tabLst>
                <a:tab pos="363538" algn="l"/>
              </a:tabLst>
            </a:pPr>
            <a:r>
              <a:rPr lang="zh-CN" altLang="en-US" dirty="0">
                <a:ea typeface="黑体" pitchFamily="2" charset="-122"/>
              </a:rPr>
              <a:t>梁作堂 </a:t>
            </a:r>
            <a:r>
              <a:rPr lang="en-US" altLang="zh-CN" dirty="0">
                <a:ea typeface="黑体" pitchFamily="2" charset="-122"/>
              </a:rPr>
              <a:t>(Liang </a:t>
            </a:r>
            <a:r>
              <a:rPr lang="en-US" altLang="zh-CN" dirty="0" err="1">
                <a:ea typeface="黑体" pitchFamily="2" charset="-122"/>
              </a:rPr>
              <a:t>Zuo</a:t>
            </a:r>
            <a:r>
              <a:rPr lang="en-US" altLang="zh-CN" dirty="0">
                <a:ea typeface="黑体" pitchFamily="2" charset="-122"/>
              </a:rPr>
              <a:t>-tang)</a:t>
            </a:r>
          </a:p>
        </p:txBody>
      </p:sp>
      <p:sp>
        <p:nvSpPr>
          <p:cNvPr id="89128" name="Text Box 40"/>
          <p:cNvSpPr txBox="1">
            <a:spLocks noChangeArrowheads="1"/>
          </p:cNvSpPr>
          <p:nvPr/>
        </p:nvSpPr>
        <p:spPr bwMode="auto">
          <a:xfrm>
            <a:off x="4857752" y="5900758"/>
            <a:ext cx="4071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Tx/>
              <a:buSzTx/>
              <a:buFontTx/>
              <a:buNone/>
            </a:pPr>
            <a:r>
              <a:rPr lang="en-US" altLang="zh-CN" sz="2400" dirty="0" smtClean="0"/>
              <a:t>Cairns, </a:t>
            </a:r>
            <a:r>
              <a:rPr lang="en-US" altLang="zh-CN" sz="2400" dirty="0" err="1" smtClean="0">
                <a:ea typeface="黑体" pitchFamily="2" charset="-122"/>
              </a:rPr>
              <a:t>Austrlia</a:t>
            </a:r>
            <a:r>
              <a:rPr lang="en-US" altLang="zh-CN" sz="2400" dirty="0" smtClean="0">
                <a:ea typeface="黑体" pitchFamily="2" charset="-122"/>
              </a:rPr>
              <a:t>, 2011</a:t>
            </a:r>
            <a:r>
              <a:rPr lang="zh-CN" altLang="en-US" sz="2400" dirty="0" smtClean="0">
                <a:ea typeface="黑体" pitchFamily="2" charset="-122"/>
              </a:rPr>
              <a:t>年</a:t>
            </a:r>
            <a:r>
              <a:rPr lang="en-US" altLang="zh-CN" sz="2400" dirty="0" smtClean="0">
                <a:ea typeface="黑体" pitchFamily="2" charset="-122"/>
              </a:rPr>
              <a:t>6</a:t>
            </a:r>
            <a:r>
              <a:rPr lang="zh-CN" altLang="en-US" sz="2400" dirty="0" smtClean="0">
                <a:ea typeface="黑体" pitchFamily="2" charset="-122"/>
              </a:rPr>
              <a:t>月</a:t>
            </a:r>
            <a:r>
              <a:rPr lang="en-US" altLang="zh-CN" sz="2400" dirty="0" smtClean="0">
                <a:ea typeface="黑体" pitchFamily="2" charset="-122"/>
              </a:rPr>
              <a:t>22</a:t>
            </a:r>
            <a:r>
              <a:rPr lang="zh-CN" altLang="en-US" sz="2400" dirty="0" smtClean="0">
                <a:ea typeface="黑体" pitchFamily="2" charset="-122"/>
              </a:rPr>
              <a:t>日</a:t>
            </a:r>
            <a:endParaRPr lang="zh-CN" altLang="en-US" sz="2400" dirty="0">
              <a:ea typeface="黑体" pitchFamily="2" charset="-122"/>
            </a:endParaRPr>
          </a:p>
        </p:txBody>
      </p:sp>
      <p:sp>
        <p:nvSpPr>
          <p:cNvPr id="89133" name="Text Box 45"/>
          <p:cNvSpPr txBox="1">
            <a:spLocks noChangeArrowheads="1"/>
          </p:cNvSpPr>
          <p:nvPr/>
        </p:nvSpPr>
        <p:spPr bwMode="auto">
          <a:xfrm>
            <a:off x="971550" y="4064020"/>
            <a:ext cx="6911975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ClrTx/>
              <a:buSzTx/>
              <a:tabLst>
                <a:tab pos="363538" algn="l"/>
              </a:tabLst>
            </a:pPr>
            <a:r>
              <a:rPr lang="zh-CN" altLang="en-US" dirty="0">
                <a:ea typeface="黑体" pitchFamily="2" charset="-122"/>
              </a:rPr>
              <a:t>山东大学物理学院</a:t>
            </a:r>
          </a:p>
          <a:p>
            <a:pPr algn="ctr">
              <a:lnSpc>
                <a:spcPct val="120000"/>
              </a:lnSpc>
              <a:buClrTx/>
              <a:buSzTx/>
              <a:tabLst>
                <a:tab pos="363538" algn="l"/>
              </a:tabLst>
            </a:pPr>
            <a:r>
              <a:rPr lang="en-US" altLang="zh-CN" dirty="0">
                <a:ea typeface="黑体" pitchFamily="2" charset="-122"/>
              </a:rPr>
              <a:t>(School of Physics, Shandong University)</a:t>
            </a:r>
          </a:p>
        </p:txBody>
      </p:sp>
    </p:spTree>
  </p:cSld>
  <p:clrMapOvr>
    <a:masterClrMapping/>
  </p:clrMapOvr>
  <p:transition advTm="92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4F10A-6F02-42B4-9D21-9CCC6794A8DF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25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26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>
                <a:solidFill>
                  <a:schemeClr val="bg1"/>
                </a:solidFill>
                <a:latin typeface="Arial Narrow" pitchFamily="34" charset="0"/>
              </a:rPr>
              <a:t>Inclusive DIS with QCD interaction</a:t>
            </a:r>
            <a:endParaRPr lang="en-US" altLang="zh-CN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4700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5302250"/>
            <a:ext cx="4495800" cy="485775"/>
          </a:xfrm>
          <a:prstGeom prst="rect">
            <a:avLst/>
          </a:prstGeom>
          <a:noFill/>
        </p:spPr>
      </p:pic>
      <p:pic>
        <p:nvPicPr>
          <p:cNvPr id="4700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168650"/>
            <a:ext cx="4249738" cy="647700"/>
          </a:xfrm>
          <a:prstGeom prst="rect">
            <a:avLst/>
          </a:prstGeom>
          <a:noFill/>
        </p:spPr>
      </p:pic>
      <p:pic>
        <p:nvPicPr>
          <p:cNvPr id="4700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908050"/>
            <a:ext cx="7874000" cy="525463"/>
          </a:xfrm>
          <a:prstGeom prst="rect">
            <a:avLst/>
          </a:prstGeom>
          <a:noFill/>
        </p:spPr>
      </p:pic>
      <p:pic>
        <p:nvPicPr>
          <p:cNvPr id="47002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063" y="5988050"/>
            <a:ext cx="6027737" cy="428625"/>
          </a:xfrm>
          <a:prstGeom prst="rect">
            <a:avLst/>
          </a:prstGeom>
          <a:noFill/>
        </p:spPr>
      </p:pic>
      <p:pic>
        <p:nvPicPr>
          <p:cNvPr id="470024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59100" y="3702050"/>
            <a:ext cx="5934075" cy="681038"/>
          </a:xfrm>
          <a:prstGeom prst="rect">
            <a:avLst/>
          </a:prstGeom>
          <a:noFill/>
        </p:spPr>
      </p:pic>
      <p:sp>
        <p:nvSpPr>
          <p:cNvPr id="470025" name="AutoShape 9"/>
          <p:cNvSpPr>
            <a:spLocks noChangeArrowheads="1"/>
          </p:cNvSpPr>
          <p:nvPr/>
        </p:nvSpPr>
        <p:spPr bwMode="auto">
          <a:xfrm rot="13567398">
            <a:off x="4533900" y="3206750"/>
            <a:ext cx="914400" cy="228600"/>
          </a:xfrm>
          <a:prstGeom prst="rightArrow">
            <a:avLst>
              <a:gd name="adj1" fmla="val 50000"/>
              <a:gd name="adj2" fmla="val 10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0026" name="Text Box 10"/>
          <p:cNvSpPr txBox="1">
            <a:spLocks noChangeArrowheads="1"/>
          </p:cNvSpPr>
          <p:nvPr/>
        </p:nvSpPr>
        <p:spPr bwMode="auto">
          <a:xfrm>
            <a:off x="6400800" y="614045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Tx/>
              <a:buSzTx/>
              <a:buFontTx/>
              <a:buNone/>
            </a:pPr>
            <a:r>
              <a:rPr lang="en-US" altLang="zh-CN" sz="2400">
                <a:solidFill>
                  <a:srgbClr val="0000FF"/>
                </a:solidFill>
              </a:rPr>
              <a:t>Not  gauge invariant!</a:t>
            </a:r>
          </a:p>
        </p:txBody>
      </p:sp>
      <p:sp>
        <p:nvSpPr>
          <p:cNvPr id="470027" name="Text Box 11"/>
          <p:cNvSpPr txBox="1">
            <a:spLocks noChangeArrowheads="1"/>
          </p:cNvSpPr>
          <p:nvPr/>
        </p:nvSpPr>
        <p:spPr bwMode="auto">
          <a:xfrm>
            <a:off x="304800" y="530225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Tx/>
              <a:buSzTx/>
              <a:buFontTx/>
              <a:buNone/>
            </a:pPr>
            <a:r>
              <a:rPr lang="en-US" altLang="zh-CN" sz="2400"/>
              <a:t>Parton distribution/correlation:</a:t>
            </a:r>
          </a:p>
        </p:txBody>
      </p:sp>
      <p:grpSp>
        <p:nvGrpSpPr>
          <p:cNvPr id="470028" name="Group 12"/>
          <p:cNvGrpSpPr>
            <a:grpSpLocks/>
          </p:cNvGrpSpPr>
          <p:nvPr/>
        </p:nvGrpSpPr>
        <p:grpSpPr bwMode="auto">
          <a:xfrm>
            <a:off x="390525" y="4540250"/>
            <a:ext cx="8661400" cy="609600"/>
            <a:chOff x="246" y="2880"/>
            <a:chExt cx="5456" cy="384"/>
          </a:xfrm>
        </p:grpSpPr>
      </p:grpSp>
      <p:grpSp>
        <p:nvGrpSpPr>
          <p:cNvPr id="470031" name="Group 15"/>
          <p:cNvGrpSpPr>
            <a:grpSpLocks/>
          </p:cNvGrpSpPr>
          <p:nvPr/>
        </p:nvGrpSpPr>
        <p:grpSpPr bwMode="auto">
          <a:xfrm>
            <a:off x="952500" y="1700213"/>
            <a:ext cx="7651750" cy="1423987"/>
            <a:chOff x="418" y="864"/>
            <a:chExt cx="5246" cy="1056"/>
          </a:xfrm>
        </p:grpSpPr>
        <p:sp>
          <p:nvSpPr>
            <p:cNvPr id="470032" name="AutoShape 16"/>
            <p:cNvSpPr>
              <a:spLocks noChangeArrowheads="1"/>
            </p:cNvSpPr>
            <p:nvPr/>
          </p:nvSpPr>
          <p:spPr bwMode="auto">
            <a:xfrm rot="16200000">
              <a:off x="672" y="1728"/>
              <a:ext cx="240" cy="144"/>
            </a:xfrm>
            <a:prstGeom prst="rightArrow">
              <a:avLst>
                <a:gd name="adj1" fmla="val 50000"/>
                <a:gd name="adj2" fmla="val 4166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0035" name="Text Box 19"/>
            <p:cNvSpPr txBox="1">
              <a:spLocks noChangeArrowheads="1"/>
            </p:cNvSpPr>
            <p:nvPr/>
          </p:nvSpPr>
          <p:spPr bwMode="auto">
            <a:xfrm>
              <a:off x="5184" y="1008"/>
              <a:ext cx="480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zh-CN" sz="4000">
                  <a:latin typeface="Garamond" pitchFamily="18" charset="0"/>
                </a:rPr>
                <a:t>…</a:t>
              </a:r>
            </a:p>
          </p:txBody>
        </p:sp>
        <p:pic>
          <p:nvPicPr>
            <p:cNvPr id="470037" name="Picture 21"/>
            <p:cNvPicPr>
              <a:picLocks noChangeAspect="1" noChangeArrowheads="1"/>
            </p:cNvPicPr>
            <p:nvPr/>
          </p:nvPicPr>
          <p:blipFill>
            <a:blip r:embed="rId7" cstate="print"/>
            <a:srcRect l="5385" t="80745" r="65956" b="4526"/>
            <a:stretch>
              <a:fillRect/>
            </a:stretch>
          </p:blipFill>
          <p:spPr bwMode="auto">
            <a:xfrm>
              <a:off x="418" y="864"/>
              <a:ext cx="1166" cy="72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</p:pic>
        <p:pic>
          <p:nvPicPr>
            <p:cNvPr id="470038" name="Picture 22"/>
            <p:cNvPicPr>
              <a:picLocks noChangeAspect="1" noChangeArrowheads="1"/>
            </p:cNvPicPr>
            <p:nvPr/>
          </p:nvPicPr>
          <p:blipFill>
            <a:blip r:embed="rId8" cstate="print"/>
            <a:srcRect l="63937" t="80745" r="6058" b="4526"/>
            <a:stretch>
              <a:fillRect/>
            </a:stretch>
          </p:blipFill>
          <p:spPr bwMode="auto">
            <a:xfrm>
              <a:off x="3600" y="864"/>
              <a:ext cx="1222" cy="72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</p:pic>
        <p:pic>
          <p:nvPicPr>
            <p:cNvPr id="470039" name="Picture 23"/>
            <p:cNvPicPr>
              <a:picLocks noChangeAspect="1" noChangeArrowheads="1"/>
            </p:cNvPicPr>
            <p:nvPr/>
          </p:nvPicPr>
          <p:blipFill>
            <a:blip r:embed="rId8" cstate="print"/>
            <a:srcRect l="35670" t="80745" r="36679" b="4526"/>
            <a:stretch>
              <a:fillRect/>
            </a:stretch>
          </p:blipFill>
          <p:spPr bwMode="auto">
            <a:xfrm>
              <a:off x="2016" y="864"/>
              <a:ext cx="1127" cy="72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470040" name="Text Box 24"/>
          <p:cNvSpPr txBox="1">
            <a:spLocks noChangeArrowheads="1"/>
          </p:cNvSpPr>
          <p:nvPr/>
        </p:nvSpPr>
        <p:spPr bwMode="auto">
          <a:xfrm>
            <a:off x="5795963" y="2960688"/>
            <a:ext cx="32400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2400"/>
              <a:t>multiple gluon scattering</a:t>
            </a:r>
          </a:p>
        </p:txBody>
      </p:sp>
      <p:pic>
        <p:nvPicPr>
          <p:cNvPr id="470033" name="Picture 1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22563" y="1973263"/>
            <a:ext cx="490537" cy="454025"/>
          </a:xfrm>
          <a:prstGeom prst="rect">
            <a:avLst/>
          </a:prstGeom>
          <a:noFill/>
        </p:spPr>
      </p:pic>
      <p:pic>
        <p:nvPicPr>
          <p:cNvPr id="470034" name="Picture 1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33963" y="1973263"/>
            <a:ext cx="490537" cy="454025"/>
          </a:xfrm>
          <a:prstGeom prst="rect">
            <a:avLst/>
          </a:prstGeom>
          <a:noFill/>
        </p:spPr>
      </p:pic>
      <p:pic>
        <p:nvPicPr>
          <p:cNvPr id="470036" name="Picture 2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343775" y="2024063"/>
            <a:ext cx="490538" cy="452437"/>
          </a:xfrm>
          <a:prstGeom prst="rect">
            <a:avLst/>
          </a:prstGeom>
          <a:noFill/>
        </p:spPr>
      </p:pic>
      <p:pic>
        <p:nvPicPr>
          <p:cNvPr id="470029" name="Picture 1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0525" y="4616450"/>
            <a:ext cx="3876675" cy="403225"/>
          </a:xfrm>
          <a:prstGeom prst="rect">
            <a:avLst/>
          </a:prstGeom>
          <a:noFill/>
        </p:spPr>
      </p:pic>
      <p:pic>
        <p:nvPicPr>
          <p:cNvPr id="470030" name="Picture 1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33888" y="4540250"/>
            <a:ext cx="4618037" cy="609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灯片编号占位符 2"/>
          <p:cNvSpPr>
            <a:spLocks noGrp="1"/>
          </p:cNvSpPr>
          <p:nvPr>
            <p:ph type="sldNum" sz="quarter" idx="10"/>
          </p:nvPr>
        </p:nvSpPr>
        <p:spPr>
          <a:xfrm>
            <a:off x="8467756" y="6629424"/>
            <a:ext cx="533400" cy="152400"/>
          </a:xfrm>
        </p:spPr>
        <p:txBody>
          <a:bodyPr/>
          <a:lstStyle/>
          <a:p>
            <a:fld id="{C8792104-1DC4-4DE7-8D72-3206048D6D95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22" name="日期占位符 3"/>
          <p:cNvSpPr>
            <a:spLocks noGrp="1"/>
          </p:cNvSpPr>
          <p:nvPr>
            <p:ph type="dt" sz="half" idx="11"/>
          </p:nvPr>
        </p:nvSpPr>
        <p:spPr>
          <a:xfrm>
            <a:off x="5653118" y="6597674"/>
            <a:ext cx="2419375" cy="260350"/>
          </a:xfrm>
        </p:spPr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2"/>
          </p:nvPr>
        </p:nvSpPr>
        <p:spPr>
          <a:xfrm>
            <a:off x="-71406" y="6643710"/>
            <a:ext cx="3286148" cy="214314"/>
          </a:xfrm>
        </p:spPr>
        <p:txBody>
          <a:bodyPr/>
          <a:lstStyle/>
          <a:p>
            <a:r>
              <a:rPr lang="en-US" altLang="zh-CN" dirty="0" smtClean="0"/>
              <a:t>8th Circum Pan-Pacific Spin Symposium</a:t>
            </a:r>
            <a:endParaRPr lang="en-US" altLang="zh-CN" dirty="0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>
                <a:solidFill>
                  <a:schemeClr val="bg1"/>
                </a:solidFill>
                <a:latin typeface="Arial Narrow" pitchFamily="34" charset="0"/>
              </a:rPr>
              <a:t>Inclusive DIS with QCD interaction</a:t>
            </a:r>
            <a:endParaRPr lang="en-US" altLang="zh-CN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79388" y="838199"/>
            <a:ext cx="5651500" cy="6477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sz="2800" b="1" u="sng" dirty="0">
                <a:latin typeface="Arial Narrow" pitchFamily="34" charset="0"/>
              </a:rPr>
              <a:t>Collinear </a:t>
            </a:r>
            <a:r>
              <a:rPr lang="en-US" altLang="zh-CN" sz="2800" b="1" u="sng" dirty="0" smtClean="0">
                <a:latin typeface="Arial Narrow" pitchFamily="34" charset="0"/>
              </a:rPr>
              <a:t>approximation</a:t>
            </a:r>
            <a:r>
              <a:rPr lang="en-US" altLang="zh-CN" sz="2800" b="1" u="sng" dirty="0">
                <a:latin typeface="Arial Narrow" pitchFamily="34" charset="0"/>
              </a:rPr>
              <a:t>:</a:t>
            </a:r>
          </a:p>
        </p:txBody>
      </p:sp>
      <p:graphicFrame>
        <p:nvGraphicFramePr>
          <p:cNvPr id="471044" name="Object 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714348" y="2428868"/>
          <a:ext cx="5143536" cy="371861"/>
        </p:xfrm>
        <a:graphic>
          <a:graphicData uri="http://schemas.openxmlformats.org/presentationml/2006/ole">
            <p:oleObj spid="_x0000_s471044" name="Equation" r:id="rId3" imgW="3682800" imgH="266400" progId="Equation.DSMT4">
              <p:embed/>
            </p:oleObj>
          </a:graphicData>
        </a:graphic>
      </p:graphicFrame>
      <p:graphicFrame>
        <p:nvGraphicFramePr>
          <p:cNvPr id="471045" name="Object 5"/>
          <p:cNvGraphicFramePr>
            <a:graphicFrameLocks noChangeAspect="1"/>
          </p:cNvGraphicFramePr>
          <p:nvPr/>
        </p:nvGraphicFramePr>
        <p:xfrm>
          <a:off x="714349" y="1946144"/>
          <a:ext cx="3571900" cy="406520"/>
        </p:xfrm>
        <a:graphic>
          <a:graphicData uri="http://schemas.openxmlformats.org/presentationml/2006/ole">
            <p:oleObj spid="_x0000_s471045" name="Equation" r:id="rId4" imgW="2387520" imgH="266400" progId="Equation.DSMT4">
              <p:embed/>
            </p:oleObj>
          </a:graphicData>
        </a:graphic>
      </p:graphicFrame>
      <p:sp>
        <p:nvSpPr>
          <p:cNvPr id="471046" name="Text Box 6"/>
          <p:cNvSpPr txBox="1">
            <a:spLocks noChangeArrowheads="1"/>
          </p:cNvSpPr>
          <p:nvPr/>
        </p:nvSpPr>
        <p:spPr bwMode="auto">
          <a:xfrm>
            <a:off x="277780" y="2928934"/>
            <a:ext cx="80089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dirty="0">
                <a:latin typeface="Garamond" pitchFamily="18" charset="0"/>
                <a:sym typeface="Symbol" pitchFamily="18" charset="2"/>
              </a:rPr>
              <a:t></a:t>
            </a:r>
            <a:r>
              <a:rPr kumimoji="0" lang="en-US" altLang="zh-CN" sz="2400" b="0" dirty="0">
                <a:latin typeface="Garamond" pitchFamily="18" charset="0"/>
                <a:sym typeface="Symbol" pitchFamily="18" charset="2"/>
              </a:rPr>
              <a:t>  </a:t>
            </a:r>
            <a:r>
              <a:rPr lang="en-US" altLang="zh-CN" sz="2400" dirty="0" smtClean="0"/>
              <a:t>Keep only the longitudinal component </a:t>
            </a:r>
            <a:r>
              <a:rPr lang="en-US" altLang="zh-CN" sz="2400" dirty="0"/>
              <a:t>of the gluon field:</a:t>
            </a:r>
          </a:p>
        </p:txBody>
      </p:sp>
      <p:graphicFrame>
        <p:nvGraphicFramePr>
          <p:cNvPr id="471047" name="Object 7"/>
          <p:cNvGraphicFramePr>
            <a:graphicFrameLocks noChangeAspect="1"/>
          </p:cNvGraphicFramePr>
          <p:nvPr>
            <p:ph sz="quarter" idx="4294967295"/>
          </p:nvPr>
        </p:nvGraphicFramePr>
        <p:xfrm>
          <a:off x="642878" y="3286124"/>
          <a:ext cx="2000250" cy="654050"/>
        </p:xfrm>
        <a:graphic>
          <a:graphicData uri="http://schemas.openxmlformats.org/presentationml/2006/ole">
            <p:oleObj spid="_x0000_s471047" name="Equation" r:id="rId5" imgW="1358640" imgH="444240" progId="Equation.DSMT4">
              <p:embed/>
            </p:oleObj>
          </a:graphicData>
        </a:graphic>
      </p:graphicFrame>
      <p:pic>
        <p:nvPicPr>
          <p:cNvPr id="471049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7739" y="928674"/>
            <a:ext cx="1189037" cy="376238"/>
          </a:xfrm>
          <a:prstGeom prst="rect">
            <a:avLst/>
          </a:prstGeom>
          <a:noFill/>
        </p:spPr>
      </p:pic>
      <p:sp>
        <p:nvSpPr>
          <p:cNvPr id="471051" name="Text Box 11"/>
          <p:cNvSpPr txBox="1">
            <a:spLocks noChangeArrowheads="1"/>
          </p:cNvSpPr>
          <p:nvPr/>
        </p:nvSpPr>
        <p:spPr bwMode="auto">
          <a:xfrm>
            <a:off x="285720" y="1352549"/>
            <a:ext cx="60007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dirty="0">
                <a:sym typeface="Symbol" pitchFamily="18" charset="2"/>
              </a:rPr>
              <a:t> </a:t>
            </a:r>
            <a:r>
              <a:rPr kumimoji="0" lang="en-US" altLang="zh-CN" sz="2400" dirty="0" smtClean="0">
                <a:sym typeface="Symbol" pitchFamily="18" charset="2"/>
              </a:rPr>
              <a:t>Approximate </a:t>
            </a:r>
            <a:r>
              <a:rPr kumimoji="0" lang="en-US" altLang="zh-CN" sz="2400" dirty="0" smtClean="0"/>
              <a:t>the </a:t>
            </a:r>
            <a:r>
              <a:rPr kumimoji="0" lang="en-US" altLang="zh-CN" sz="2400" dirty="0">
                <a:solidFill>
                  <a:srgbClr val="0000FF"/>
                </a:solidFill>
              </a:rPr>
              <a:t>hard parts</a:t>
            </a:r>
            <a:r>
              <a:rPr kumimoji="0" lang="en-US" altLang="zh-CN" sz="2400" dirty="0"/>
              <a:t> </a:t>
            </a:r>
            <a:r>
              <a:rPr kumimoji="0" lang="en-US" altLang="zh-CN" sz="2400" dirty="0" smtClean="0"/>
              <a:t>by those at  </a:t>
            </a:r>
            <a:r>
              <a:rPr kumimoji="0" lang="en-US" altLang="zh-CN" sz="2400" i="1" dirty="0"/>
              <a:t>k =</a:t>
            </a:r>
            <a:r>
              <a:rPr kumimoji="0" lang="en-US" altLang="zh-CN" sz="2400" i="1" dirty="0" err="1"/>
              <a:t>xp</a:t>
            </a:r>
            <a:r>
              <a:rPr kumimoji="0" lang="en-US" altLang="zh-CN" sz="2400" i="1" dirty="0"/>
              <a:t>: </a:t>
            </a:r>
          </a:p>
        </p:txBody>
      </p:sp>
      <p:sp>
        <p:nvSpPr>
          <p:cNvPr id="471053" name="Text Box 13"/>
          <p:cNvSpPr txBox="1">
            <a:spLocks noChangeArrowheads="1"/>
          </p:cNvSpPr>
          <p:nvPr/>
        </p:nvSpPr>
        <p:spPr bwMode="auto">
          <a:xfrm>
            <a:off x="274658" y="3914769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dirty="0">
                <a:solidFill>
                  <a:srgbClr val="0000FF"/>
                </a:solidFill>
                <a:latin typeface="Garamond" pitchFamily="18" charset="0"/>
                <a:sym typeface="Symbol" pitchFamily="18" charset="2"/>
              </a:rPr>
              <a:t></a:t>
            </a:r>
            <a:r>
              <a:rPr kumimoji="0" lang="en-US" altLang="zh-CN" sz="2400" b="0" dirty="0">
                <a:solidFill>
                  <a:srgbClr val="0000FF"/>
                </a:solidFill>
                <a:latin typeface="Garamond" pitchFamily="18" charset="0"/>
                <a:sym typeface="Symbol" pitchFamily="18" charset="2"/>
              </a:rPr>
              <a:t>  </a:t>
            </a:r>
            <a:r>
              <a:rPr lang="en-US" altLang="zh-CN" sz="2400" dirty="0">
                <a:solidFill>
                  <a:srgbClr val="0000FF"/>
                </a:solidFill>
              </a:rPr>
              <a:t>Using the </a:t>
            </a:r>
            <a:r>
              <a:rPr lang="en-US" altLang="zh-CN" sz="2400" dirty="0" smtClean="0">
                <a:solidFill>
                  <a:srgbClr val="0000FF"/>
                </a:solidFill>
              </a:rPr>
              <a:t>Ward identities </a:t>
            </a:r>
            <a:r>
              <a:rPr lang="en-US" altLang="zh-CN" sz="2400" dirty="0">
                <a:solidFill>
                  <a:srgbClr val="0000FF"/>
                </a:solidFill>
              </a:rPr>
              <a:t>such as,</a:t>
            </a:r>
          </a:p>
        </p:txBody>
      </p:sp>
      <p:pic>
        <p:nvPicPr>
          <p:cNvPr id="471056" name="Picture 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65700" y="3714750"/>
            <a:ext cx="3035300" cy="776287"/>
          </a:xfrm>
          <a:prstGeom prst="rect">
            <a:avLst/>
          </a:prstGeom>
          <a:noFill/>
        </p:spPr>
      </p:pic>
      <p:pic>
        <p:nvPicPr>
          <p:cNvPr id="471058" name="Picture 1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23143" y="1285862"/>
            <a:ext cx="1878013" cy="711200"/>
          </a:xfrm>
          <a:prstGeom prst="rect">
            <a:avLst/>
          </a:prstGeom>
          <a:noFill/>
        </p:spPr>
      </p:pic>
      <p:pic>
        <p:nvPicPr>
          <p:cNvPr id="471059" name="Picture 1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43750" y="2000237"/>
            <a:ext cx="1273175" cy="396875"/>
          </a:xfrm>
          <a:prstGeom prst="rect">
            <a:avLst/>
          </a:prstGeom>
          <a:noFill/>
        </p:spPr>
      </p:pic>
      <p:pic>
        <p:nvPicPr>
          <p:cNvPr id="471060" name="Picture 2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43750" y="2428868"/>
            <a:ext cx="1293813" cy="396875"/>
          </a:xfrm>
          <a:prstGeom prst="rect">
            <a:avLst/>
          </a:prstGeom>
          <a:noFill/>
        </p:spPr>
      </p:pic>
      <p:sp>
        <p:nvSpPr>
          <p:cNvPr id="471061" name="Rectangle 21"/>
          <p:cNvSpPr>
            <a:spLocks noChangeArrowheads="1"/>
          </p:cNvSpPr>
          <p:nvPr/>
        </p:nvSpPr>
        <p:spPr bwMode="auto">
          <a:xfrm>
            <a:off x="7072330" y="857233"/>
            <a:ext cx="2000264" cy="2000263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2" name="Object 21"/>
          <p:cNvGraphicFramePr>
            <a:graphicFrameLocks noChangeAspect="1"/>
          </p:cNvGraphicFramePr>
          <p:nvPr/>
        </p:nvGraphicFramePr>
        <p:xfrm>
          <a:off x="1000100" y="4500570"/>
          <a:ext cx="6919913" cy="639763"/>
        </p:xfrm>
        <a:graphic>
          <a:graphicData uri="http://schemas.openxmlformats.org/presentationml/2006/ole">
            <p:oleObj spid="_x0000_s471061" name="Equation" r:id="rId11" imgW="4902120" imgH="444240" progId="Equation.DSMT4">
              <p:embed/>
            </p:oleObj>
          </a:graphicData>
        </a:graphic>
      </p:graphicFrame>
      <p:graphicFrame>
        <p:nvGraphicFramePr>
          <p:cNvPr id="471062" name="Object 22"/>
          <p:cNvGraphicFramePr>
            <a:graphicFrameLocks noChangeAspect="1"/>
          </p:cNvGraphicFramePr>
          <p:nvPr/>
        </p:nvGraphicFramePr>
        <p:xfrm>
          <a:off x="428660" y="5578999"/>
          <a:ext cx="4572032" cy="421769"/>
        </p:xfrm>
        <a:graphic>
          <a:graphicData uri="http://schemas.openxmlformats.org/presentationml/2006/ole">
            <p:oleObj spid="_x0000_s471062" name="公式" r:id="rId12" imgW="3238200" imgH="291960" progId="Equation.3">
              <p:embed/>
            </p:oleObj>
          </a:graphicData>
        </a:graphic>
      </p:graphicFrame>
      <p:graphicFrame>
        <p:nvGraphicFramePr>
          <p:cNvPr id="471063" name="Object 23"/>
          <p:cNvGraphicFramePr>
            <a:graphicFrameLocks noChangeAspect="1"/>
          </p:cNvGraphicFramePr>
          <p:nvPr/>
        </p:nvGraphicFramePr>
        <p:xfrm>
          <a:off x="419127" y="5929330"/>
          <a:ext cx="7939087" cy="660400"/>
        </p:xfrm>
        <a:graphic>
          <a:graphicData uri="http://schemas.openxmlformats.org/presentationml/2006/ole">
            <p:oleObj spid="_x0000_s471063" name="公式" r:id="rId13" imgW="6260760" imgH="520560" progId="Equation.3">
              <p:embed/>
            </p:oleObj>
          </a:graphicData>
        </a:graphic>
      </p:graphicFrame>
      <p:graphicFrame>
        <p:nvGraphicFramePr>
          <p:cNvPr id="471064" name="Object 24"/>
          <p:cNvGraphicFramePr>
            <a:graphicFrameLocks noChangeAspect="1"/>
          </p:cNvGraphicFramePr>
          <p:nvPr/>
        </p:nvGraphicFramePr>
        <p:xfrm>
          <a:off x="5286476" y="5516019"/>
          <a:ext cx="3428992" cy="556187"/>
        </p:xfrm>
        <a:graphic>
          <a:graphicData uri="http://schemas.openxmlformats.org/presentationml/2006/ole">
            <p:oleObj spid="_x0000_s471064" name="Equation" r:id="rId14" imgW="2806560" imgH="444240" progId="Equation.DSMT4">
              <p:embed/>
            </p:oleObj>
          </a:graphicData>
        </a:graphic>
      </p:graphicFrame>
      <p:sp>
        <p:nvSpPr>
          <p:cNvPr id="28" name="右箭头 27"/>
          <p:cNvSpPr/>
          <p:nvPr/>
        </p:nvSpPr>
        <p:spPr bwMode="auto">
          <a:xfrm>
            <a:off x="214282" y="4637088"/>
            <a:ext cx="714380" cy="285752"/>
          </a:xfrm>
          <a:prstGeom prst="rightArrow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宋体" pitchFamily="2" charset="-122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143240" y="5039037"/>
            <a:ext cx="58579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dirty="0" smtClean="0">
                <a:solidFill>
                  <a:srgbClr val="FF00FF"/>
                </a:solidFill>
                <a:sym typeface="Symbol" pitchFamily="18" charset="2"/>
              </a:rPr>
              <a:t>only leading twist contribution can be obtained</a:t>
            </a:r>
            <a:endParaRPr lang="en-US" altLang="zh-CN" sz="2400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92104-1DC4-4DE7-8D72-3206048D6D95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22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2"/>
          </p:nvPr>
        </p:nvSpPr>
        <p:spPr>
          <a:xfrm>
            <a:off x="71438" y="6643710"/>
            <a:ext cx="3500430" cy="161884"/>
          </a:xfrm>
        </p:spPr>
        <p:txBody>
          <a:bodyPr/>
          <a:lstStyle/>
          <a:p>
            <a:r>
              <a:rPr lang="en-US" altLang="zh-CN" dirty="0" smtClean="0"/>
              <a:t>8th Circum Pan-Pacific Spin Symposium</a:t>
            </a:r>
            <a:endParaRPr lang="en-US" altLang="zh-CN" dirty="0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>
                <a:solidFill>
                  <a:schemeClr val="bg1"/>
                </a:solidFill>
                <a:latin typeface="Arial Narrow" pitchFamily="34" charset="0"/>
              </a:rPr>
              <a:t>Inclusive DIS with QCD interaction</a:t>
            </a:r>
            <a:endParaRPr lang="en-US" altLang="zh-CN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79388" y="923912"/>
            <a:ext cx="5651500" cy="6477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sz="2800" b="1" u="sng" dirty="0">
                <a:latin typeface="Arial Narrow" pitchFamily="34" charset="0"/>
              </a:rPr>
              <a:t>Collinear expansion:</a:t>
            </a:r>
          </a:p>
        </p:txBody>
      </p:sp>
      <p:graphicFrame>
        <p:nvGraphicFramePr>
          <p:cNvPr id="471044" name="Object 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900113" y="2738420"/>
          <a:ext cx="5094287" cy="709613"/>
        </p:xfrm>
        <a:graphic>
          <a:graphicData uri="http://schemas.openxmlformats.org/presentationml/2006/ole">
            <p:oleObj spid="_x0000_s539650" name="公式" r:id="rId3" imgW="3555720" imgH="495000" progId="Equation.3">
              <p:embed/>
            </p:oleObj>
          </a:graphicData>
        </a:graphic>
      </p:graphicFrame>
      <p:graphicFrame>
        <p:nvGraphicFramePr>
          <p:cNvPr id="471045" name="Object 5"/>
          <p:cNvGraphicFramePr>
            <a:graphicFrameLocks noChangeAspect="1"/>
          </p:cNvGraphicFramePr>
          <p:nvPr/>
        </p:nvGraphicFramePr>
        <p:xfrm>
          <a:off x="871538" y="1976420"/>
          <a:ext cx="4438650" cy="727075"/>
        </p:xfrm>
        <a:graphic>
          <a:graphicData uri="http://schemas.openxmlformats.org/presentationml/2006/ole">
            <p:oleObj spid="_x0000_s539651" name="公式" r:id="rId4" imgW="2844720" imgH="457200" progId="Equation.3">
              <p:embed/>
            </p:oleObj>
          </a:graphicData>
        </a:graphic>
      </p:graphicFrame>
      <p:sp>
        <p:nvSpPr>
          <p:cNvPr id="471046" name="Text Box 6"/>
          <p:cNvSpPr txBox="1">
            <a:spLocks noChangeArrowheads="1"/>
          </p:cNvSpPr>
          <p:nvPr/>
        </p:nvSpPr>
        <p:spPr bwMode="auto">
          <a:xfrm>
            <a:off x="420688" y="3500420"/>
            <a:ext cx="4608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>
                <a:latin typeface="Garamond" pitchFamily="18" charset="0"/>
                <a:sym typeface="Symbol" pitchFamily="18" charset="2"/>
              </a:rPr>
              <a:t></a:t>
            </a:r>
            <a:r>
              <a:rPr kumimoji="0" lang="en-US" altLang="zh-CN" sz="2400" b="0">
                <a:latin typeface="Garamond" pitchFamily="18" charset="0"/>
                <a:sym typeface="Symbol" pitchFamily="18" charset="2"/>
              </a:rPr>
              <a:t>  </a:t>
            </a:r>
            <a:r>
              <a:rPr lang="en-US" altLang="zh-CN" sz="2400"/>
              <a:t>Decomposition of the gluon field:</a:t>
            </a:r>
          </a:p>
        </p:txBody>
      </p:sp>
      <p:graphicFrame>
        <p:nvGraphicFramePr>
          <p:cNvPr id="471047" name="Object 7"/>
          <p:cNvGraphicFramePr>
            <a:graphicFrameLocks noChangeAspect="1"/>
          </p:cNvGraphicFramePr>
          <p:nvPr>
            <p:ph sz="quarter" idx="4294967295"/>
          </p:nvPr>
        </p:nvGraphicFramePr>
        <p:xfrm>
          <a:off x="800100" y="4033820"/>
          <a:ext cx="3195638" cy="654050"/>
        </p:xfrm>
        <a:graphic>
          <a:graphicData uri="http://schemas.openxmlformats.org/presentationml/2006/ole">
            <p:oleObj spid="_x0000_s539652" name="公式" r:id="rId5" imgW="2171520" imgH="444240" progId="Equation.3">
              <p:embed/>
            </p:oleObj>
          </a:graphicData>
        </a:graphic>
      </p:graphicFrame>
      <p:graphicFrame>
        <p:nvGraphicFramePr>
          <p:cNvPr id="471048" name="Object 8"/>
          <p:cNvGraphicFramePr>
            <a:graphicFrameLocks noChangeAspect="1"/>
          </p:cNvGraphicFramePr>
          <p:nvPr/>
        </p:nvGraphicFramePr>
        <p:xfrm>
          <a:off x="7010400" y="2054225"/>
          <a:ext cx="1905000" cy="431800"/>
        </p:xfrm>
        <a:graphic>
          <a:graphicData uri="http://schemas.openxmlformats.org/presentationml/2006/ole">
            <p:oleObj spid="_x0000_s539653" name="公式" r:id="rId6" imgW="1180800" imgH="266400" progId="Equation.3">
              <p:embed/>
            </p:oleObj>
          </a:graphicData>
        </a:graphic>
      </p:graphicFrame>
      <p:graphicFrame>
        <p:nvGraphicFramePr>
          <p:cNvPr id="471049" name="Object 9"/>
          <p:cNvGraphicFramePr>
            <a:graphicFrameLocks noChangeAspect="1"/>
          </p:cNvGraphicFramePr>
          <p:nvPr/>
        </p:nvGraphicFramePr>
        <p:xfrm>
          <a:off x="7010400" y="1571625"/>
          <a:ext cx="1189038" cy="376238"/>
        </p:xfrm>
        <a:graphic>
          <a:graphicData uri="http://schemas.openxmlformats.org/presentationml/2006/ole">
            <p:oleObj spid="_x0000_s539654" name="公式" r:id="rId7" imgW="723600" imgH="228600" progId="Equation.3">
              <p:embed/>
            </p:oleObj>
          </a:graphicData>
        </a:graphic>
      </p:graphicFrame>
      <p:sp>
        <p:nvSpPr>
          <p:cNvPr id="471050" name="Text Box 10"/>
          <p:cNvSpPr txBox="1">
            <a:spLocks noChangeArrowheads="1"/>
          </p:cNvSpPr>
          <p:nvPr/>
        </p:nvSpPr>
        <p:spPr bwMode="auto">
          <a:xfrm>
            <a:off x="6019800" y="777875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1800"/>
              <a:t>Ellis, Furmanski, Petronzio, (82) Qiu, Sterman (90,91)</a:t>
            </a:r>
          </a:p>
        </p:txBody>
      </p:sp>
      <p:sp>
        <p:nvSpPr>
          <p:cNvPr id="471051" name="Text Box 11"/>
          <p:cNvSpPr txBox="1">
            <a:spLocks noChangeArrowheads="1"/>
          </p:cNvSpPr>
          <p:nvPr/>
        </p:nvSpPr>
        <p:spPr bwMode="auto">
          <a:xfrm>
            <a:off x="381000" y="144302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>
                <a:sym typeface="Symbol" pitchFamily="18" charset="2"/>
              </a:rPr>
              <a:t> </a:t>
            </a:r>
            <a:r>
              <a:rPr kumimoji="0" lang="en-US" altLang="zh-CN" sz="2400"/>
              <a:t>Expanding the </a:t>
            </a:r>
            <a:r>
              <a:rPr kumimoji="0" lang="en-US" altLang="zh-CN" sz="2400">
                <a:solidFill>
                  <a:srgbClr val="0000FF"/>
                </a:solidFill>
              </a:rPr>
              <a:t>hard parts</a:t>
            </a:r>
            <a:r>
              <a:rPr kumimoji="0" lang="en-US" altLang="zh-CN" sz="2400"/>
              <a:t> around </a:t>
            </a:r>
            <a:r>
              <a:rPr kumimoji="0" lang="en-US" altLang="zh-CN" sz="2400" i="1"/>
              <a:t>k =xp: </a:t>
            </a:r>
          </a:p>
        </p:txBody>
      </p:sp>
      <p:sp>
        <p:nvSpPr>
          <p:cNvPr id="471053" name="Text Box 13"/>
          <p:cNvSpPr txBox="1">
            <a:spLocks noChangeArrowheads="1"/>
          </p:cNvSpPr>
          <p:nvPr/>
        </p:nvSpPr>
        <p:spPr bwMode="auto">
          <a:xfrm>
            <a:off x="381000" y="471962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dirty="0">
                <a:solidFill>
                  <a:srgbClr val="0000FF"/>
                </a:solidFill>
                <a:latin typeface="Garamond" pitchFamily="18" charset="0"/>
                <a:sym typeface="Symbol" pitchFamily="18" charset="2"/>
              </a:rPr>
              <a:t></a:t>
            </a:r>
            <a:r>
              <a:rPr kumimoji="0" lang="en-US" altLang="zh-CN" sz="2400" b="0" dirty="0">
                <a:solidFill>
                  <a:srgbClr val="0000FF"/>
                </a:solidFill>
                <a:latin typeface="Garamond" pitchFamily="18" charset="0"/>
                <a:sym typeface="Symbol" pitchFamily="18" charset="2"/>
              </a:rPr>
              <a:t>  </a:t>
            </a:r>
            <a:r>
              <a:rPr lang="en-US" altLang="zh-CN" sz="2400" dirty="0">
                <a:solidFill>
                  <a:srgbClr val="0000FF"/>
                </a:solidFill>
              </a:rPr>
              <a:t>Using the </a:t>
            </a:r>
            <a:r>
              <a:rPr lang="en-US" altLang="zh-CN" sz="2400" dirty="0" smtClean="0">
                <a:solidFill>
                  <a:srgbClr val="0000FF"/>
                </a:solidFill>
              </a:rPr>
              <a:t>Ward identities </a:t>
            </a:r>
            <a:r>
              <a:rPr lang="en-US" altLang="zh-CN" sz="2400" dirty="0">
                <a:solidFill>
                  <a:srgbClr val="0000FF"/>
                </a:solidFill>
              </a:rPr>
              <a:t>such as,</a:t>
            </a:r>
          </a:p>
        </p:txBody>
      </p:sp>
      <p:sp>
        <p:nvSpPr>
          <p:cNvPr id="471055" name="Text Box 15"/>
          <p:cNvSpPr txBox="1">
            <a:spLocks noChangeArrowheads="1"/>
          </p:cNvSpPr>
          <p:nvPr/>
        </p:nvSpPr>
        <p:spPr bwMode="auto">
          <a:xfrm>
            <a:off x="685800" y="601502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>
                <a:solidFill>
                  <a:srgbClr val="0000FF"/>
                </a:solidFill>
              </a:rPr>
              <a:t>to replace the derivatives etc.</a:t>
            </a:r>
          </a:p>
        </p:txBody>
      </p:sp>
      <p:graphicFrame>
        <p:nvGraphicFramePr>
          <p:cNvPr id="471056" name="Object 16"/>
          <p:cNvGraphicFramePr>
            <a:graphicFrameLocks noChangeAspect="1"/>
          </p:cNvGraphicFramePr>
          <p:nvPr/>
        </p:nvGraphicFramePr>
        <p:xfrm>
          <a:off x="3973513" y="5221288"/>
          <a:ext cx="2976562" cy="776287"/>
        </p:xfrm>
        <a:graphic>
          <a:graphicData uri="http://schemas.openxmlformats.org/presentationml/2006/ole">
            <p:oleObj spid="_x0000_s539656" name="Equation" r:id="rId8" imgW="1942920" imgH="495000" progId="Equation.DSMT4">
              <p:embed/>
            </p:oleObj>
          </a:graphicData>
        </a:graphic>
      </p:graphicFrame>
      <p:graphicFrame>
        <p:nvGraphicFramePr>
          <p:cNvPr id="471057" name="Object 17"/>
          <p:cNvGraphicFramePr>
            <a:graphicFrameLocks noChangeAspect="1"/>
          </p:cNvGraphicFramePr>
          <p:nvPr/>
        </p:nvGraphicFramePr>
        <p:xfrm>
          <a:off x="7010400" y="2714625"/>
          <a:ext cx="1965325" cy="431800"/>
        </p:xfrm>
        <a:graphic>
          <a:graphicData uri="http://schemas.openxmlformats.org/presentationml/2006/ole">
            <p:oleObj spid="_x0000_s539657" name="公式" r:id="rId9" imgW="1218960" imgH="266400" progId="Equation.3">
              <p:embed/>
            </p:oleObj>
          </a:graphicData>
        </a:graphic>
      </p:graphicFrame>
      <p:graphicFrame>
        <p:nvGraphicFramePr>
          <p:cNvPr id="471058" name="Object 18"/>
          <p:cNvGraphicFramePr>
            <a:graphicFrameLocks noChangeAspect="1"/>
          </p:cNvGraphicFramePr>
          <p:nvPr/>
        </p:nvGraphicFramePr>
        <p:xfrm>
          <a:off x="7010400" y="3248025"/>
          <a:ext cx="1878013" cy="711200"/>
        </p:xfrm>
        <a:graphic>
          <a:graphicData uri="http://schemas.openxmlformats.org/presentationml/2006/ole">
            <p:oleObj spid="_x0000_s539658" name="公式" r:id="rId10" imgW="1143000" imgH="431640" progId="Equation.3">
              <p:embed/>
            </p:oleObj>
          </a:graphicData>
        </a:graphic>
      </p:graphicFrame>
      <p:graphicFrame>
        <p:nvGraphicFramePr>
          <p:cNvPr id="471059" name="Object 19"/>
          <p:cNvGraphicFramePr>
            <a:graphicFrameLocks noChangeAspect="1"/>
          </p:cNvGraphicFramePr>
          <p:nvPr/>
        </p:nvGraphicFramePr>
        <p:xfrm>
          <a:off x="7108825" y="4010025"/>
          <a:ext cx="1273175" cy="396875"/>
        </p:xfrm>
        <a:graphic>
          <a:graphicData uri="http://schemas.openxmlformats.org/presentationml/2006/ole">
            <p:oleObj spid="_x0000_s539659" name="公式" r:id="rId11" imgW="774360" imgH="241200" progId="Equation.3">
              <p:embed/>
            </p:oleObj>
          </a:graphicData>
        </a:graphic>
      </p:graphicFrame>
      <p:graphicFrame>
        <p:nvGraphicFramePr>
          <p:cNvPr id="471060" name="Object 20"/>
          <p:cNvGraphicFramePr>
            <a:graphicFrameLocks noChangeAspect="1"/>
          </p:cNvGraphicFramePr>
          <p:nvPr/>
        </p:nvGraphicFramePr>
        <p:xfrm>
          <a:off x="7162800" y="4543425"/>
          <a:ext cx="1293813" cy="396875"/>
        </p:xfrm>
        <a:graphic>
          <a:graphicData uri="http://schemas.openxmlformats.org/presentationml/2006/ole">
            <p:oleObj spid="_x0000_s539660" name="公式" r:id="rId12" imgW="787320" imgH="241200" progId="Equation.3">
              <p:embed/>
            </p:oleObj>
          </a:graphicData>
        </a:graphic>
      </p:graphicFrame>
      <p:sp>
        <p:nvSpPr>
          <p:cNvPr id="471061" name="Rectangle 21"/>
          <p:cNvSpPr>
            <a:spLocks noChangeArrowheads="1"/>
          </p:cNvSpPr>
          <p:nvPr/>
        </p:nvSpPr>
        <p:spPr bwMode="auto">
          <a:xfrm>
            <a:off x="6934200" y="1571625"/>
            <a:ext cx="2133600" cy="35052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539661" name="Object 13"/>
          <p:cNvGraphicFramePr>
            <a:graphicFrameLocks noChangeAspect="1"/>
          </p:cNvGraphicFramePr>
          <p:nvPr/>
        </p:nvGraphicFramePr>
        <p:xfrm>
          <a:off x="850900" y="5286393"/>
          <a:ext cx="2413000" cy="714375"/>
        </p:xfrm>
        <a:graphic>
          <a:graphicData uri="http://schemas.openxmlformats.org/presentationml/2006/ole">
            <p:oleObj spid="_x0000_s539661" name="公式" r:id="rId13" imgW="1574640" imgH="4572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D9154-61DD-443F-BA12-565C535F8ACD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22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23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72066" name="Line 2"/>
          <p:cNvSpPr>
            <a:spLocks noChangeShapeType="1"/>
          </p:cNvSpPr>
          <p:nvPr/>
        </p:nvSpPr>
        <p:spPr bwMode="auto">
          <a:xfrm flipH="1" flipV="1">
            <a:off x="3276600" y="5029200"/>
            <a:ext cx="1727200" cy="487363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472067" name="Line 3"/>
          <p:cNvSpPr>
            <a:spLocks noChangeShapeType="1"/>
          </p:cNvSpPr>
          <p:nvPr/>
        </p:nvSpPr>
        <p:spPr bwMode="auto">
          <a:xfrm flipH="1" flipV="1">
            <a:off x="3048000" y="2819400"/>
            <a:ext cx="1955800" cy="2697163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4720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>
                <a:solidFill>
                  <a:schemeClr val="bg1"/>
                </a:solidFill>
                <a:latin typeface="Arial Narrow" pitchFamily="34" charset="0"/>
              </a:rPr>
              <a:t>Inclusive DIS with QCD interaction</a:t>
            </a:r>
            <a:endParaRPr lang="en-US" altLang="zh-CN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47207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" y="2352675"/>
            <a:ext cx="5059363" cy="466725"/>
          </a:xfrm>
          <a:prstGeom prst="rect">
            <a:avLst/>
          </a:prstGeom>
          <a:noFill/>
        </p:spPr>
      </p:pic>
      <p:pic>
        <p:nvPicPr>
          <p:cNvPr id="47207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2613" y="1628775"/>
            <a:ext cx="4230687" cy="639763"/>
          </a:xfrm>
          <a:prstGeom prst="rect">
            <a:avLst/>
          </a:prstGeom>
          <a:noFill/>
        </p:spPr>
      </p:pic>
      <p:pic>
        <p:nvPicPr>
          <p:cNvPr id="47207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914400"/>
            <a:ext cx="7162800" cy="503238"/>
          </a:xfrm>
          <a:prstGeom prst="rect">
            <a:avLst/>
          </a:prstGeom>
          <a:noFill/>
        </p:spPr>
      </p:pic>
      <p:pic>
        <p:nvPicPr>
          <p:cNvPr id="472073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7075" y="4635500"/>
            <a:ext cx="7402513" cy="436563"/>
          </a:xfrm>
          <a:prstGeom prst="rect">
            <a:avLst/>
          </a:prstGeom>
          <a:noFill/>
        </p:spPr>
      </p:pic>
      <p:pic>
        <p:nvPicPr>
          <p:cNvPr id="472074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8163" y="3657600"/>
            <a:ext cx="6396037" cy="646113"/>
          </a:xfrm>
          <a:prstGeom prst="rect">
            <a:avLst/>
          </a:prstGeom>
          <a:noFill/>
        </p:spPr>
      </p:pic>
      <p:sp>
        <p:nvSpPr>
          <p:cNvPr id="472075" name="Text Box 11"/>
          <p:cNvSpPr txBox="1">
            <a:spLocks noChangeArrowheads="1"/>
          </p:cNvSpPr>
          <p:nvPr/>
        </p:nvSpPr>
        <p:spPr bwMode="auto">
          <a:xfrm>
            <a:off x="4267200" y="5486400"/>
            <a:ext cx="44100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zh-CN" sz="2400">
                <a:solidFill>
                  <a:srgbClr val="0000FF"/>
                </a:solidFill>
                <a:latin typeface="Tahoma" pitchFamily="34" charset="0"/>
              </a:rPr>
              <a:t>Contain QCD interactions.</a:t>
            </a:r>
          </a:p>
          <a:p>
            <a:pPr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zh-CN" sz="2400">
                <a:solidFill>
                  <a:srgbClr val="0000FF"/>
                </a:solidFill>
                <a:latin typeface="Tahoma" pitchFamily="34" charset="0"/>
              </a:rPr>
              <a:t>(Color) gauge invariant !</a:t>
            </a:r>
          </a:p>
        </p:txBody>
      </p:sp>
      <p:sp>
        <p:nvSpPr>
          <p:cNvPr id="472076" name="Line 12"/>
          <p:cNvSpPr>
            <a:spLocks noChangeShapeType="1"/>
          </p:cNvSpPr>
          <p:nvPr/>
        </p:nvSpPr>
        <p:spPr bwMode="auto">
          <a:xfrm>
            <a:off x="0" y="16287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472077" name="Line 13"/>
          <p:cNvSpPr>
            <a:spLocks noChangeShapeType="1"/>
          </p:cNvSpPr>
          <p:nvPr/>
        </p:nvSpPr>
        <p:spPr bwMode="auto">
          <a:xfrm>
            <a:off x="34925" y="3505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pic>
        <p:nvPicPr>
          <p:cNvPr id="472078" name="Picture 1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0113" y="2768600"/>
            <a:ext cx="7939087" cy="660400"/>
          </a:xfrm>
          <a:prstGeom prst="rect">
            <a:avLst/>
          </a:prstGeom>
          <a:noFill/>
        </p:spPr>
      </p:pic>
      <p:pic>
        <p:nvPicPr>
          <p:cNvPr id="472079" name="Picture 1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5650" y="5302250"/>
            <a:ext cx="1944688" cy="319088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pic>
        <p:nvPicPr>
          <p:cNvPr id="472080" name="Picture 1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40175" y="1752600"/>
            <a:ext cx="752475" cy="384175"/>
          </a:xfrm>
          <a:prstGeom prst="rect">
            <a:avLst/>
          </a:prstGeom>
          <a:noFill/>
        </p:spPr>
      </p:pic>
      <p:pic>
        <p:nvPicPr>
          <p:cNvPr id="472081" name="Picture 1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924300" y="1752600"/>
            <a:ext cx="752475" cy="384175"/>
          </a:xfrm>
          <a:prstGeom prst="rect">
            <a:avLst/>
          </a:prstGeom>
          <a:noFill/>
        </p:spPr>
      </p:pic>
      <p:pic>
        <p:nvPicPr>
          <p:cNvPr id="472082" name="Picture 18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008563" y="3810000"/>
            <a:ext cx="1263650" cy="406400"/>
          </a:xfrm>
          <a:prstGeom prst="rect">
            <a:avLst/>
          </a:prstGeom>
          <a:noFill/>
        </p:spPr>
      </p:pic>
      <p:pic>
        <p:nvPicPr>
          <p:cNvPr id="472083" name="Picture 1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00788" y="3784600"/>
            <a:ext cx="452437" cy="406400"/>
          </a:xfrm>
          <a:prstGeom prst="rect">
            <a:avLst/>
          </a:prstGeom>
          <a:noFill/>
        </p:spPr>
      </p:pic>
      <p:pic>
        <p:nvPicPr>
          <p:cNvPr id="472084" name="Picture 2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280150" y="3784600"/>
            <a:ext cx="452438" cy="406400"/>
          </a:xfrm>
          <a:prstGeom prst="rect">
            <a:avLst/>
          </a:prstGeom>
          <a:noFill/>
        </p:spPr>
      </p:pic>
      <p:pic>
        <p:nvPicPr>
          <p:cNvPr id="472085" name="Picture 2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003800" y="3814763"/>
            <a:ext cx="1262063" cy="406400"/>
          </a:xfrm>
          <a:prstGeom prst="rect">
            <a:avLst/>
          </a:prstGeom>
          <a:noFill/>
        </p:spPr>
      </p:pic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6586582" y="1643050"/>
            <a:ext cx="2343136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dirty="0" smtClean="0"/>
              <a:t>twist-2 and higher</a:t>
            </a:r>
            <a:endParaRPr kumimoji="0" lang="en-US" altLang="zh-CN" sz="2400" dirty="0"/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6729458" y="4186246"/>
            <a:ext cx="2343136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dirty="0" smtClean="0"/>
              <a:t>twist-3 and higher</a:t>
            </a:r>
            <a:endParaRPr kumimoji="0" lang="en-US" altLang="zh-CN" sz="24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175FF-58A1-432A-8821-1E4657A95820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>
                <a:solidFill>
                  <a:schemeClr val="bg1"/>
                </a:solidFill>
                <a:latin typeface="Arial Narrow" pitchFamily="34" charset="0"/>
              </a:rPr>
              <a:t>Inclusive DIS with QCD interaction</a:t>
            </a:r>
            <a:endParaRPr lang="en-US" altLang="zh-CN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395288" y="1052513"/>
            <a:ext cx="8001000" cy="6477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b="1">
                <a:solidFill>
                  <a:srgbClr val="0000FF"/>
                </a:solidFill>
                <a:latin typeface="Arial Narrow" pitchFamily="34" charset="0"/>
              </a:rPr>
              <a:t>Conclusion: </a:t>
            </a:r>
            <a:endParaRPr lang="en-US" altLang="zh-CN" b="1">
              <a:latin typeface="Arial Narrow" pitchFamily="34" charset="0"/>
            </a:endParaRPr>
          </a:p>
        </p:txBody>
      </p:sp>
      <p:sp>
        <p:nvSpPr>
          <p:cNvPr id="474116" name="Text Box 4"/>
          <p:cNvSpPr txBox="1">
            <a:spLocks noChangeArrowheads="1"/>
          </p:cNvSpPr>
          <p:nvPr/>
        </p:nvSpPr>
        <p:spPr bwMode="auto">
          <a:xfrm>
            <a:off x="395288" y="3643314"/>
            <a:ext cx="723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3200" dirty="0">
                <a:solidFill>
                  <a:srgbClr val="0000FF"/>
                </a:solidFill>
              </a:rPr>
              <a:t>Question:</a:t>
            </a:r>
            <a:r>
              <a:rPr kumimoji="0" lang="en-US" altLang="zh-CN" sz="3200" dirty="0">
                <a:solidFill>
                  <a:srgbClr val="FFFF00"/>
                </a:solidFill>
              </a:rPr>
              <a:t>  </a:t>
            </a:r>
            <a:r>
              <a:rPr kumimoji="0" lang="en-US" altLang="zh-CN" sz="3200" dirty="0"/>
              <a:t>How about semi-inclusive DIS?</a:t>
            </a:r>
          </a:p>
        </p:txBody>
      </p:sp>
      <p:sp>
        <p:nvSpPr>
          <p:cNvPr id="474117" name="Rectangle 5"/>
          <p:cNvSpPr>
            <a:spLocks noChangeArrowheads="1"/>
          </p:cNvSpPr>
          <p:nvPr/>
        </p:nvSpPr>
        <p:spPr bwMode="auto">
          <a:xfrm>
            <a:off x="755650" y="1700213"/>
            <a:ext cx="8208963" cy="1800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n-US" altLang="zh-CN" dirty="0"/>
              <a:t>Gauge link comes from the multiple gluon scattering and collinear expansion is the necessary procedure to obtain the correct form of gauge invariant </a:t>
            </a:r>
            <a:r>
              <a:rPr lang="en-US" altLang="zh-CN" dirty="0" err="1"/>
              <a:t>parton</a:t>
            </a:r>
            <a:r>
              <a:rPr lang="en-US" altLang="zh-CN" dirty="0"/>
              <a:t> distributions.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0100" y="4857760"/>
            <a:ext cx="61436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For simplicity and clarity, consider first </a:t>
            </a:r>
          </a:p>
          <a:p>
            <a:r>
              <a:rPr lang="en-US" altLang="zh-CN" i="1" dirty="0" smtClean="0"/>
              <a:t>e +p </a:t>
            </a:r>
            <a:r>
              <a:rPr lang="en-US" altLang="zh-CN" dirty="0" smtClean="0">
                <a:sym typeface="Symbol" pitchFamily="18" charset="2"/>
              </a:rPr>
              <a:t></a:t>
            </a:r>
            <a:r>
              <a:rPr lang="en-US" altLang="zh-CN" i="1" dirty="0" smtClean="0">
                <a:sym typeface="Symbol" pitchFamily="18" charset="2"/>
              </a:rPr>
              <a:t>e + q + X</a:t>
            </a:r>
            <a:r>
              <a:rPr lang="en-US" altLang="zh-CN" dirty="0" smtClean="0">
                <a:sym typeface="Symbol" pitchFamily="18" charset="2"/>
              </a:rPr>
              <a:t>,  i.e., NO fragmentation.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00562" y="592933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ZTL &amp; X.N. Wang, PRD (2007).</a:t>
            </a:r>
            <a:endParaRPr lang="en-US" altLang="zh-CN" sz="2400" dirty="0" smtClean="0">
              <a:sym typeface="Symbol" pitchFamily="18" charset="2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0CDA4-0F95-4FBD-975D-295E5E373187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19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20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>
                <a:solidFill>
                  <a:srgbClr val="FFFF00"/>
                </a:solidFill>
                <a:latin typeface="Arial Narrow" pitchFamily="34" charset="0"/>
              </a:rPr>
              <a:t>Semi-Inclusive</a:t>
            </a:r>
            <a:r>
              <a:rPr lang="en-US" altLang="zh-CN" sz="32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altLang="zh-CN" sz="3200" b="1" dirty="0">
                <a:solidFill>
                  <a:schemeClr val="bg1"/>
                </a:solidFill>
                <a:latin typeface="Arial Narrow" pitchFamily="34" charset="0"/>
              </a:rPr>
              <a:t>DIS with QCD interaction</a:t>
            </a:r>
            <a:endParaRPr lang="en-US" altLang="zh-CN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79389" y="836613"/>
            <a:ext cx="4606926" cy="504825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800" b="1" dirty="0" smtClean="0">
                <a:latin typeface="Arial Narrow" pitchFamily="34" charset="0"/>
              </a:rPr>
              <a:t>SIDIS </a:t>
            </a:r>
            <a:r>
              <a:rPr lang="en-US" altLang="zh-CN" sz="2800" b="1" i="1" dirty="0" smtClean="0">
                <a:latin typeface="Arial Narrow" pitchFamily="34" charset="0"/>
              </a:rPr>
              <a:t>e </a:t>
            </a:r>
            <a:r>
              <a:rPr lang="en-US" altLang="zh-CN" sz="2800" b="1" i="1" dirty="0">
                <a:latin typeface="Arial Narrow" pitchFamily="34" charset="0"/>
              </a:rPr>
              <a:t>+p </a:t>
            </a:r>
            <a:r>
              <a:rPr lang="en-US" altLang="zh-CN" sz="2800" b="1" dirty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altLang="zh-CN" sz="2800" b="1" i="1" dirty="0">
                <a:latin typeface="Arial Narrow" pitchFamily="34" charset="0"/>
                <a:sym typeface="Symbol" pitchFamily="18" charset="2"/>
              </a:rPr>
              <a:t>e + q </a:t>
            </a:r>
            <a:r>
              <a:rPr lang="en-US" altLang="zh-CN" sz="2800" b="1" i="1" dirty="0" smtClean="0">
                <a:latin typeface="Arial Narrow" pitchFamily="34" charset="0"/>
                <a:sym typeface="Symbol" pitchFamily="18" charset="2"/>
              </a:rPr>
              <a:t>(jet) + X</a:t>
            </a:r>
            <a:r>
              <a:rPr lang="en-US" altLang="zh-CN" sz="2800" b="1" dirty="0" smtClean="0">
                <a:latin typeface="Arial Narrow" pitchFamily="34" charset="0"/>
                <a:sym typeface="Symbol" pitchFamily="18" charset="2"/>
              </a:rPr>
              <a:t>: </a:t>
            </a:r>
            <a:endParaRPr lang="en-US" altLang="zh-CN" sz="2800" b="1" dirty="0">
              <a:latin typeface="Arial Narrow" pitchFamily="34" charset="0"/>
              <a:sym typeface="Symbol" pitchFamily="18" charset="2"/>
            </a:endParaRPr>
          </a:p>
        </p:txBody>
      </p:sp>
      <p:pic>
        <p:nvPicPr>
          <p:cNvPr id="4751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484313"/>
            <a:ext cx="8280400" cy="555625"/>
          </a:xfrm>
          <a:prstGeom prst="rect">
            <a:avLst/>
          </a:prstGeom>
          <a:noFill/>
        </p:spPr>
      </p:pic>
      <p:pic>
        <p:nvPicPr>
          <p:cNvPr id="47514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4230698"/>
            <a:ext cx="5759450" cy="769938"/>
          </a:xfrm>
          <a:prstGeom prst="rect">
            <a:avLst/>
          </a:prstGeom>
          <a:noFill/>
        </p:spPr>
      </p:pic>
      <p:pic>
        <p:nvPicPr>
          <p:cNvPr id="47514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2638" y="2116138"/>
            <a:ext cx="6840537" cy="449262"/>
          </a:xfrm>
          <a:prstGeom prst="rect">
            <a:avLst/>
          </a:prstGeom>
          <a:noFill/>
        </p:spPr>
      </p:pic>
      <p:pic>
        <p:nvPicPr>
          <p:cNvPr id="475146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09688" y="5073650"/>
            <a:ext cx="5278437" cy="515938"/>
          </a:xfrm>
          <a:prstGeom prst="rect">
            <a:avLst/>
          </a:prstGeom>
          <a:noFill/>
        </p:spPr>
      </p:pic>
      <p:pic>
        <p:nvPicPr>
          <p:cNvPr id="475148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22388" y="5734050"/>
            <a:ext cx="4905375" cy="514350"/>
          </a:xfrm>
          <a:prstGeom prst="rect">
            <a:avLst/>
          </a:prstGeom>
          <a:noFill/>
        </p:spPr>
      </p:pic>
      <p:sp>
        <p:nvSpPr>
          <p:cNvPr id="475150" name="Text Box 14"/>
          <p:cNvSpPr txBox="1">
            <a:spLocks noChangeArrowheads="1"/>
          </p:cNvSpPr>
          <p:nvPr/>
        </p:nvSpPr>
        <p:spPr bwMode="auto">
          <a:xfrm>
            <a:off x="323850" y="5734050"/>
            <a:ext cx="814388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/>
              <a:t>C.f.:</a:t>
            </a:r>
          </a:p>
        </p:txBody>
      </p:sp>
      <p:grpSp>
        <p:nvGrpSpPr>
          <p:cNvPr id="475151" name="Group 15"/>
          <p:cNvGrpSpPr>
            <a:grpSpLocks/>
          </p:cNvGrpSpPr>
          <p:nvPr/>
        </p:nvGrpSpPr>
        <p:grpSpPr bwMode="auto">
          <a:xfrm>
            <a:off x="571472" y="2786058"/>
            <a:ext cx="7929618" cy="1357322"/>
            <a:chOff x="226" y="1536"/>
            <a:chExt cx="5246" cy="720"/>
          </a:xfrm>
        </p:grpSpPr>
        <p:sp>
          <p:nvSpPr>
            <p:cNvPr id="475154" name="Text Box 18"/>
            <p:cNvSpPr txBox="1">
              <a:spLocks noChangeArrowheads="1"/>
            </p:cNvSpPr>
            <p:nvPr/>
          </p:nvSpPr>
          <p:spPr bwMode="auto">
            <a:xfrm>
              <a:off x="4992" y="1680"/>
              <a:ext cx="480" cy="5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zh-CN" sz="4000" dirty="0">
                  <a:latin typeface="Garamond" pitchFamily="18" charset="0"/>
                </a:rPr>
                <a:t>…</a:t>
              </a:r>
            </a:p>
          </p:txBody>
        </p:sp>
        <p:pic>
          <p:nvPicPr>
            <p:cNvPr id="475156" name="Picture 20"/>
            <p:cNvPicPr>
              <a:picLocks noChangeAspect="1" noChangeArrowheads="1"/>
            </p:cNvPicPr>
            <p:nvPr/>
          </p:nvPicPr>
          <p:blipFill>
            <a:blip r:embed="rId7" cstate="print"/>
            <a:srcRect l="5385" t="80745" r="65956" b="4526"/>
            <a:stretch>
              <a:fillRect/>
            </a:stretch>
          </p:blipFill>
          <p:spPr bwMode="auto">
            <a:xfrm>
              <a:off x="226" y="1536"/>
              <a:ext cx="1166" cy="72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</p:pic>
        <p:pic>
          <p:nvPicPr>
            <p:cNvPr id="475157" name="Picture 21"/>
            <p:cNvPicPr>
              <a:picLocks noChangeAspect="1" noChangeArrowheads="1"/>
            </p:cNvPicPr>
            <p:nvPr/>
          </p:nvPicPr>
          <p:blipFill>
            <a:blip r:embed="rId7" cstate="print"/>
            <a:srcRect l="63937" t="80745" r="6058" b="4526"/>
            <a:stretch>
              <a:fillRect/>
            </a:stretch>
          </p:blipFill>
          <p:spPr bwMode="auto">
            <a:xfrm>
              <a:off x="3408" y="1536"/>
              <a:ext cx="1222" cy="72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</p:pic>
        <p:pic>
          <p:nvPicPr>
            <p:cNvPr id="475158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 l="35670" t="80745" r="36679" b="4526"/>
            <a:stretch>
              <a:fillRect/>
            </a:stretch>
          </p:blipFill>
          <p:spPr bwMode="auto">
            <a:xfrm>
              <a:off x="1824" y="1536"/>
              <a:ext cx="1127" cy="72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</p:pic>
      </p:grpSp>
      <p:pic>
        <p:nvPicPr>
          <p:cNvPr id="475152" name="Picture 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20938" y="3214685"/>
            <a:ext cx="471487" cy="439737"/>
          </a:xfrm>
          <a:prstGeom prst="rect">
            <a:avLst/>
          </a:prstGeom>
          <a:noFill/>
        </p:spPr>
      </p:pic>
      <p:pic>
        <p:nvPicPr>
          <p:cNvPr id="475153" name="Picture 1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41867" y="3214685"/>
            <a:ext cx="473075" cy="439737"/>
          </a:xfrm>
          <a:prstGeom prst="rect">
            <a:avLst/>
          </a:prstGeom>
          <a:noFill/>
        </p:spPr>
      </p:pic>
      <p:pic>
        <p:nvPicPr>
          <p:cNvPr id="475155" name="Picture 1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72346" y="3273426"/>
            <a:ext cx="471488" cy="4413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EFE37-B2A3-4534-9398-A1E30FE23DAE}" type="slidenum">
              <a:rPr lang="en-US" altLang="zh-CN"/>
              <a:pPr/>
              <a:t>16</a:t>
            </a:fld>
            <a:endParaRPr lang="en-US" altLang="zh-CN"/>
          </a:p>
        </p:txBody>
      </p:sp>
      <p:sp>
        <p:nvSpPr>
          <p:cNvPr id="20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21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>
                <a:solidFill>
                  <a:srgbClr val="FFFF00"/>
                </a:solidFill>
                <a:latin typeface="Arial Narrow" pitchFamily="34" charset="0"/>
              </a:rPr>
              <a:t>Semi-Inclusive</a:t>
            </a:r>
            <a:r>
              <a:rPr lang="en-US" altLang="zh-CN" sz="32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altLang="zh-CN" sz="3200" b="1" dirty="0">
                <a:solidFill>
                  <a:schemeClr val="bg1"/>
                </a:solidFill>
                <a:latin typeface="Arial Narrow" pitchFamily="34" charset="0"/>
              </a:rPr>
              <a:t>DIS with QCD interaction</a:t>
            </a:r>
            <a:endParaRPr lang="en-US" altLang="zh-CN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07950" y="981075"/>
            <a:ext cx="7848600" cy="576263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800" b="1" dirty="0">
                <a:latin typeface="Arial Narrow" pitchFamily="34" charset="0"/>
              </a:rPr>
              <a:t>Using the mathematical identity:</a:t>
            </a:r>
            <a:endParaRPr lang="en-US" altLang="zh-CN" sz="2800" b="1" dirty="0">
              <a:solidFill>
                <a:srgbClr val="FFFF00"/>
              </a:solidFill>
              <a:latin typeface="Arial Narrow" pitchFamily="34" charset="0"/>
              <a:sym typeface="Symbol" pitchFamily="18" charset="2"/>
            </a:endParaRPr>
          </a:p>
        </p:txBody>
      </p:sp>
      <p:pic>
        <p:nvPicPr>
          <p:cNvPr id="4761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962400"/>
            <a:ext cx="5181600" cy="714375"/>
          </a:xfrm>
          <a:prstGeom prst="rect">
            <a:avLst/>
          </a:prstGeom>
          <a:noFill/>
        </p:spPr>
      </p:pic>
      <p:pic>
        <p:nvPicPr>
          <p:cNvPr id="47616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4097338"/>
            <a:ext cx="2668588" cy="431800"/>
          </a:xfrm>
          <a:prstGeom prst="rect">
            <a:avLst/>
          </a:prstGeom>
          <a:noFill/>
        </p:spPr>
      </p:pic>
      <p:pic>
        <p:nvPicPr>
          <p:cNvPr id="47616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44950" y="4789488"/>
            <a:ext cx="1212850" cy="374650"/>
          </a:xfrm>
          <a:prstGeom prst="rect">
            <a:avLst/>
          </a:prstGeom>
          <a:noFill/>
        </p:spPr>
      </p:pic>
      <p:sp>
        <p:nvSpPr>
          <p:cNvPr id="476167" name="AutoShape 7"/>
          <p:cNvSpPr>
            <a:spLocks/>
          </p:cNvSpPr>
          <p:nvPr/>
        </p:nvSpPr>
        <p:spPr bwMode="auto">
          <a:xfrm rot="16200000">
            <a:off x="4648200" y="3106738"/>
            <a:ext cx="304800" cy="3200400"/>
          </a:xfrm>
          <a:prstGeom prst="leftBrace">
            <a:avLst>
              <a:gd name="adj1" fmla="val 875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476168" name="Group 8"/>
          <p:cNvGrpSpPr>
            <a:grpSpLocks/>
          </p:cNvGrpSpPr>
          <p:nvPr/>
        </p:nvGrpSpPr>
        <p:grpSpPr bwMode="auto">
          <a:xfrm>
            <a:off x="1214438" y="5141913"/>
            <a:ext cx="7700962" cy="1311275"/>
            <a:chOff x="765" y="3154"/>
            <a:chExt cx="4851" cy="826"/>
          </a:xfrm>
        </p:grpSpPr>
        <p:sp>
          <p:nvSpPr>
            <p:cNvPr id="476172" name="AutoShape 12"/>
            <p:cNvSpPr>
              <a:spLocks/>
            </p:cNvSpPr>
            <p:nvPr/>
          </p:nvSpPr>
          <p:spPr bwMode="auto">
            <a:xfrm rot="16200000">
              <a:off x="3322" y="1977"/>
              <a:ext cx="240" cy="3197"/>
            </a:xfrm>
            <a:prstGeom prst="leftBrace">
              <a:avLst>
                <a:gd name="adj1" fmla="val 111007"/>
                <a:gd name="adj2" fmla="val 5088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pic>
        <p:nvPicPr>
          <p:cNvPr id="476174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49450" y="1447800"/>
            <a:ext cx="6770688" cy="446088"/>
          </a:xfrm>
          <a:prstGeom prst="rect">
            <a:avLst/>
          </a:prstGeom>
          <a:noFill/>
        </p:spPr>
      </p:pic>
      <p:pic>
        <p:nvPicPr>
          <p:cNvPr id="476175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63738" y="2205038"/>
            <a:ext cx="5351462" cy="471487"/>
          </a:xfrm>
          <a:prstGeom prst="rect">
            <a:avLst/>
          </a:prstGeom>
          <a:noFill/>
        </p:spPr>
      </p:pic>
      <p:pic>
        <p:nvPicPr>
          <p:cNvPr id="476176" name="Picture 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63750" y="3017838"/>
            <a:ext cx="6775450" cy="466725"/>
          </a:xfrm>
          <a:prstGeom prst="rect">
            <a:avLst/>
          </a:prstGeom>
          <a:noFill/>
        </p:spPr>
      </p:pic>
      <p:sp>
        <p:nvSpPr>
          <p:cNvPr id="476177" name="AutoShape 17"/>
          <p:cNvSpPr>
            <a:spLocks noChangeArrowheads="1"/>
          </p:cNvSpPr>
          <p:nvPr/>
        </p:nvSpPr>
        <p:spPr bwMode="auto">
          <a:xfrm>
            <a:off x="381000" y="4173538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6178" name="Rectangle 18"/>
          <p:cNvSpPr>
            <a:spLocks noChangeArrowheads="1"/>
          </p:cNvSpPr>
          <p:nvPr/>
        </p:nvSpPr>
        <p:spPr bwMode="auto">
          <a:xfrm>
            <a:off x="179388" y="2238375"/>
            <a:ext cx="21605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altLang="zh-CN"/>
              <a:t>We obtain:</a:t>
            </a:r>
            <a:endParaRPr lang="en-US" altLang="zh-CN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76169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78563" y="5780088"/>
            <a:ext cx="2636837" cy="392112"/>
          </a:xfrm>
          <a:prstGeom prst="rect">
            <a:avLst/>
          </a:prstGeom>
          <a:noFill/>
        </p:spPr>
      </p:pic>
      <p:pic>
        <p:nvPicPr>
          <p:cNvPr id="476170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14438" y="5141913"/>
            <a:ext cx="2930525" cy="638175"/>
          </a:xfrm>
          <a:prstGeom prst="rect">
            <a:avLst/>
          </a:prstGeom>
          <a:noFill/>
        </p:spPr>
      </p:pic>
      <p:pic>
        <p:nvPicPr>
          <p:cNvPr id="476171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44963" y="5287963"/>
            <a:ext cx="3803650" cy="568325"/>
          </a:xfrm>
          <a:prstGeom prst="rect">
            <a:avLst/>
          </a:prstGeom>
          <a:noFill/>
        </p:spPr>
      </p:pic>
      <p:pic>
        <p:nvPicPr>
          <p:cNvPr id="476173" name="Picture 1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76800" y="6078538"/>
            <a:ext cx="1212850" cy="3746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7194" name="Object 10"/>
          <p:cNvGraphicFramePr>
            <a:graphicFrameLocks noChangeAspect="1"/>
          </p:cNvGraphicFramePr>
          <p:nvPr/>
        </p:nvGraphicFramePr>
        <p:xfrm>
          <a:off x="500034" y="4214818"/>
          <a:ext cx="8328025" cy="1343025"/>
        </p:xfrm>
        <a:graphic>
          <a:graphicData uri="http://schemas.openxmlformats.org/presentationml/2006/ole">
            <p:oleObj spid="_x0000_s477194" name="Equation" r:id="rId5" imgW="4736880" imgH="749160" progId="Equation.DSMT4">
              <p:embed/>
            </p:oleObj>
          </a:graphicData>
        </a:graphic>
      </p:graphicFrame>
      <p:sp>
        <p:nvSpPr>
          <p:cNvPr id="20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4F478-4ED0-4077-8C64-78B4E5B44C80}" type="slidenum">
              <a:rPr lang="en-US" altLang="zh-CN"/>
              <a:pPr/>
              <a:t>17</a:t>
            </a:fld>
            <a:endParaRPr lang="en-US" altLang="zh-CN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>
                <a:solidFill>
                  <a:srgbClr val="FFFF00"/>
                </a:solidFill>
                <a:latin typeface="Arial Narrow" pitchFamily="34" charset="0"/>
              </a:rPr>
              <a:t>Semi-Inclusive DIS with QCD interaction</a:t>
            </a:r>
            <a:endParaRPr lang="en-US" altLang="zh-CN" sz="2400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8113" y="908050"/>
            <a:ext cx="8610600" cy="6858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sz="2400" b="1" dirty="0" smtClean="0">
                <a:latin typeface="Arial Narrow" pitchFamily="34" charset="0"/>
              </a:rPr>
              <a:t>Under </a:t>
            </a:r>
            <a:r>
              <a:rPr lang="en-US" altLang="zh-CN" sz="2400" b="1" dirty="0">
                <a:latin typeface="Arial Narrow" pitchFamily="34" charset="0"/>
              </a:rPr>
              <a:t>collinear </a:t>
            </a:r>
            <a:r>
              <a:rPr lang="en-US" altLang="zh-CN" sz="2400" b="1" dirty="0" smtClean="0">
                <a:latin typeface="Arial Narrow" pitchFamily="34" charset="0"/>
              </a:rPr>
              <a:t>approximation, i.e., </a:t>
            </a:r>
            <a:endParaRPr lang="en-US" altLang="zh-CN" sz="2400" b="1" dirty="0">
              <a:latin typeface="Arial Narrow" pitchFamily="34" charset="0"/>
            </a:endParaRPr>
          </a:p>
        </p:txBody>
      </p:sp>
      <p:graphicFrame>
        <p:nvGraphicFramePr>
          <p:cNvPr id="25" name="Object 7"/>
          <p:cNvGraphicFramePr>
            <a:graphicFrameLocks noChangeAspect="1"/>
          </p:cNvGraphicFramePr>
          <p:nvPr/>
        </p:nvGraphicFramePr>
        <p:xfrm>
          <a:off x="428596" y="3060702"/>
          <a:ext cx="2000250" cy="654050"/>
        </p:xfrm>
        <a:graphic>
          <a:graphicData uri="http://schemas.openxmlformats.org/presentationml/2006/ole">
            <p:oleObj spid="_x0000_s477203" name="Equation" r:id="rId6" imgW="1358640" imgH="444240" progId="Equation.DSMT4">
              <p:embed/>
            </p:oleObj>
          </a:graphicData>
        </a:graphic>
      </p:graphicFrame>
      <p:graphicFrame>
        <p:nvGraphicFramePr>
          <p:cNvPr id="477204" name="Object 20"/>
          <p:cNvGraphicFramePr>
            <a:graphicFrameLocks noChangeAspect="1"/>
          </p:cNvGraphicFramePr>
          <p:nvPr/>
        </p:nvGraphicFramePr>
        <p:xfrm flipV="1">
          <a:off x="428596" y="1500174"/>
          <a:ext cx="8001056" cy="405929"/>
        </p:xfrm>
        <a:graphic>
          <a:graphicData uri="http://schemas.openxmlformats.org/presentationml/2006/ole">
            <p:oleObj spid="_x0000_s477204" name="Equation" r:id="rId7" imgW="5359320" imgH="266400" progId="Equation.DSMT4">
              <p:embed/>
            </p:oleObj>
          </a:graphicData>
        </a:graphic>
      </p:graphicFrame>
      <p:graphicFrame>
        <p:nvGraphicFramePr>
          <p:cNvPr id="477205" name="Object 21"/>
          <p:cNvGraphicFramePr>
            <a:graphicFrameLocks noChangeAspect="1"/>
          </p:cNvGraphicFramePr>
          <p:nvPr/>
        </p:nvGraphicFramePr>
        <p:xfrm>
          <a:off x="428597" y="2093910"/>
          <a:ext cx="6643734" cy="955754"/>
        </p:xfrm>
        <a:graphic>
          <a:graphicData uri="http://schemas.openxmlformats.org/presentationml/2006/ole">
            <p:oleObj spid="_x0000_s477205" name="Equation" r:id="rId8" imgW="3962160" imgH="558720" progId="Equation.DSMT4">
              <p:embed/>
            </p:oleObj>
          </a:graphicData>
        </a:graphic>
      </p:graphicFrame>
      <p:graphicFrame>
        <p:nvGraphicFramePr>
          <p:cNvPr id="477206" name="Object 22"/>
          <p:cNvGraphicFramePr>
            <a:graphicFrameLocks noChangeAspect="1"/>
          </p:cNvGraphicFramePr>
          <p:nvPr/>
        </p:nvGraphicFramePr>
        <p:xfrm>
          <a:off x="642910" y="5643578"/>
          <a:ext cx="5380038" cy="796925"/>
        </p:xfrm>
        <a:graphic>
          <a:graphicData uri="http://schemas.openxmlformats.org/presentationml/2006/ole">
            <p:oleObj spid="_x0000_s477206" name="Equation" r:id="rId9" imgW="3060360" imgH="444240" progId="Equation.DSMT4">
              <p:embed/>
            </p:oleObj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14282" y="3857628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we obtain</a:t>
            </a:r>
            <a:endParaRPr lang="zh-CN" altLang="en-US" sz="2400" dirty="0"/>
          </a:p>
        </p:txBody>
      </p:sp>
      <p:sp>
        <p:nvSpPr>
          <p:cNvPr id="32" name="日期占位符 3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 dirty="0"/>
          </a:p>
        </p:txBody>
      </p:sp>
      <p:sp>
        <p:nvSpPr>
          <p:cNvPr id="33" name="页脚占位符 3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 dirty="0"/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7194" name="Object 10"/>
          <p:cNvGraphicFramePr>
            <a:graphicFrameLocks noChangeAspect="1"/>
          </p:cNvGraphicFramePr>
          <p:nvPr/>
        </p:nvGraphicFramePr>
        <p:xfrm>
          <a:off x="357158" y="2428868"/>
          <a:ext cx="8461376" cy="796925"/>
        </p:xfrm>
        <a:graphic>
          <a:graphicData uri="http://schemas.openxmlformats.org/presentationml/2006/ole">
            <p:oleObj spid="_x0000_s540676" name="Equation" r:id="rId4" imgW="4813200" imgH="444240" progId="Equation.DSMT4">
              <p:embed/>
            </p:oleObj>
          </a:graphicData>
        </a:graphic>
      </p:graphicFrame>
      <p:sp>
        <p:nvSpPr>
          <p:cNvPr id="20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4F478-4ED0-4077-8C64-78B4E5B44C80}" type="slidenum">
              <a:rPr lang="en-US" altLang="zh-CN"/>
              <a:pPr/>
              <a:t>18</a:t>
            </a:fld>
            <a:endParaRPr lang="en-US" altLang="zh-CN"/>
          </a:p>
        </p:txBody>
      </p:sp>
      <p:sp>
        <p:nvSpPr>
          <p:cNvPr id="21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22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>
                <a:solidFill>
                  <a:srgbClr val="FFFF00"/>
                </a:solidFill>
                <a:latin typeface="Arial Narrow" pitchFamily="34" charset="0"/>
              </a:rPr>
              <a:t>Semi-Inclusive DIS with QCD interaction</a:t>
            </a:r>
            <a:endParaRPr lang="en-US" altLang="zh-CN" sz="2400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8113" y="908050"/>
            <a:ext cx="8610600" cy="6858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sz="2800" b="1" dirty="0">
                <a:latin typeface="Arial Narrow" pitchFamily="34" charset="0"/>
              </a:rPr>
              <a:t>The same collinear expansion leads to</a:t>
            </a:r>
          </a:p>
        </p:txBody>
      </p:sp>
      <p:graphicFrame>
        <p:nvGraphicFramePr>
          <p:cNvPr id="477189" name="Object 5"/>
          <p:cNvGraphicFramePr>
            <a:graphicFrameLocks noChangeAspect="1"/>
          </p:cNvGraphicFramePr>
          <p:nvPr/>
        </p:nvGraphicFramePr>
        <p:xfrm>
          <a:off x="228600" y="1671638"/>
          <a:ext cx="8534400" cy="465137"/>
        </p:xfrm>
        <a:graphic>
          <a:graphicData uri="http://schemas.openxmlformats.org/presentationml/2006/ole">
            <p:oleObj spid="_x0000_s540674" name="公式" r:id="rId5" imgW="4978080" imgH="266400" progId="Equation.3">
              <p:embed/>
            </p:oleObj>
          </a:graphicData>
        </a:graphic>
      </p:graphicFrame>
      <p:graphicFrame>
        <p:nvGraphicFramePr>
          <p:cNvPr id="477190" name="Object 6"/>
          <p:cNvGraphicFramePr>
            <a:graphicFrameLocks noChangeAspect="1"/>
          </p:cNvGraphicFramePr>
          <p:nvPr/>
        </p:nvGraphicFramePr>
        <p:xfrm>
          <a:off x="349277" y="3336925"/>
          <a:ext cx="8008937" cy="766763"/>
        </p:xfrm>
        <a:graphic>
          <a:graphicData uri="http://schemas.openxmlformats.org/presentationml/2006/ole">
            <p:oleObj spid="_x0000_s540675" name="Equation" r:id="rId6" imgW="4876560" imgH="457200" progId="Equation.DSMT4">
              <p:embed/>
            </p:oleObj>
          </a:graphicData>
        </a:graphic>
      </p:graphicFrame>
      <p:graphicFrame>
        <p:nvGraphicFramePr>
          <p:cNvPr id="477195" name="Object 11"/>
          <p:cNvGraphicFramePr>
            <a:graphicFrameLocks noChangeAspect="1"/>
          </p:cNvGraphicFramePr>
          <p:nvPr/>
        </p:nvGraphicFramePr>
        <p:xfrm>
          <a:off x="5500694" y="4143380"/>
          <a:ext cx="3194050" cy="474663"/>
        </p:xfrm>
        <a:graphic>
          <a:graphicData uri="http://schemas.openxmlformats.org/presentationml/2006/ole">
            <p:oleObj spid="_x0000_s540677" name="公式" r:id="rId7" imgW="1752480" imgH="253800" progId="Equation.3">
              <p:embed/>
            </p:oleObj>
          </a:graphicData>
        </a:graphic>
      </p:graphicFrame>
      <p:sp>
        <p:nvSpPr>
          <p:cNvPr id="477196" name="Text Box 12"/>
          <p:cNvSpPr txBox="1">
            <a:spLocks noChangeArrowheads="1"/>
          </p:cNvSpPr>
          <p:nvPr/>
        </p:nvSpPr>
        <p:spPr bwMode="auto">
          <a:xfrm>
            <a:off x="228600" y="5851525"/>
            <a:ext cx="82296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dirty="0"/>
              <a:t>Gauge invariant </a:t>
            </a:r>
            <a:r>
              <a:rPr kumimoji="0" lang="en-US" altLang="zh-CN" sz="2400" dirty="0" err="1"/>
              <a:t>parton</a:t>
            </a:r>
            <a:r>
              <a:rPr kumimoji="0" lang="en-US" altLang="zh-CN" sz="2400" dirty="0"/>
              <a:t> distributions/correlations (with gauge link)</a:t>
            </a:r>
          </a:p>
        </p:txBody>
      </p:sp>
      <p:sp>
        <p:nvSpPr>
          <p:cNvPr id="477197" name="Line 13"/>
          <p:cNvSpPr>
            <a:spLocks noChangeShapeType="1"/>
          </p:cNvSpPr>
          <p:nvPr/>
        </p:nvSpPr>
        <p:spPr bwMode="auto">
          <a:xfrm flipV="1">
            <a:off x="2667000" y="3108325"/>
            <a:ext cx="1143000" cy="2819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7198" name="Line 14"/>
          <p:cNvSpPr>
            <a:spLocks noChangeShapeType="1"/>
          </p:cNvSpPr>
          <p:nvPr/>
        </p:nvSpPr>
        <p:spPr bwMode="auto">
          <a:xfrm flipV="1">
            <a:off x="2667000" y="5013325"/>
            <a:ext cx="205740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77199" name="Object 15"/>
          <p:cNvGraphicFramePr>
            <a:graphicFrameLocks noChangeAspect="1"/>
          </p:cNvGraphicFramePr>
          <p:nvPr/>
        </p:nvGraphicFramePr>
        <p:xfrm>
          <a:off x="344488" y="4511675"/>
          <a:ext cx="8455025" cy="654050"/>
        </p:xfrm>
        <a:graphic>
          <a:graphicData uri="http://schemas.openxmlformats.org/presentationml/2006/ole">
            <p:oleObj spid="_x0000_s540678" name="Equation" r:id="rId8" imgW="6045120" imgH="457200" progId="Equation.DSMT4">
              <p:embed/>
            </p:oleObj>
          </a:graphicData>
        </a:graphic>
      </p:graphicFrame>
      <p:graphicFrame>
        <p:nvGraphicFramePr>
          <p:cNvPr id="477200" name="Object 16"/>
          <p:cNvGraphicFramePr>
            <a:graphicFrameLocks noChangeAspect="1"/>
          </p:cNvGraphicFramePr>
          <p:nvPr/>
        </p:nvGraphicFramePr>
        <p:xfrm>
          <a:off x="5500694" y="5026039"/>
          <a:ext cx="3194050" cy="474663"/>
        </p:xfrm>
        <a:graphic>
          <a:graphicData uri="http://schemas.openxmlformats.org/presentationml/2006/ole">
            <p:oleObj spid="_x0000_s540679" name="公式" r:id="rId9" imgW="1752480" imgH="253800" progId="Equation.3">
              <p:embed/>
            </p:oleObj>
          </a:graphicData>
        </a:graphic>
      </p:graphicFrame>
      <p:sp>
        <p:nvSpPr>
          <p:cNvPr id="477201" name="Line 17"/>
          <p:cNvSpPr>
            <a:spLocks noChangeShapeType="1"/>
          </p:cNvSpPr>
          <p:nvPr/>
        </p:nvSpPr>
        <p:spPr bwMode="auto">
          <a:xfrm flipV="1">
            <a:off x="2667000" y="3946525"/>
            <a:ext cx="1905000" cy="1981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61F42-F99C-4BE7-A587-63428CD36DCC}" type="slidenum">
              <a:rPr lang="en-US" altLang="zh-CN"/>
              <a:pPr/>
              <a:t>19</a:t>
            </a:fld>
            <a:endParaRPr lang="en-US" altLang="zh-CN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1"/>
          </p:nvPr>
        </p:nvSpPr>
        <p:spPr>
          <a:xfrm>
            <a:off x="5795962" y="6597650"/>
            <a:ext cx="2776565" cy="260350"/>
          </a:xfrm>
        </p:spPr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 dirty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346147" name="AutoShape 35"/>
          <p:cNvSpPr>
            <a:spLocks noChangeArrowheads="1"/>
          </p:cNvSpPr>
          <p:nvPr/>
        </p:nvSpPr>
        <p:spPr bwMode="auto">
          <a:xfrm>
            <a:off x="395288" y="1196975"/>
            <a:ext cx="8424862" cy="4248150"/>
          </a:xfrm>
          <a:prstGeom prst="cube">
            <a:avLst>
              <a:gd name="adj" fmla="val 1995"/>
            </a:avLst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5425"/>
            <a:ext cx="5922963" cy="371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黑体" pitchFamily="2" charset="-122"/>
              </a:rPr>
              <a:t>Contents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6115" name="Rectangle 3" descr="羊皮纸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485900"/>
            <a:ext cx="7921625" cy="3671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smtClean="0">
                <a:latin typeface="Arial Narrow" pitchFamily="34" charset="0"/>
              </a:rPr>
              <a:t>Introduction: Why higher twist?</a:t>
            </a:r>
            <a:endParaRPr lang="en-US" altLang="zh-CN" sz="2800" b="1" dirty="0">
              <a:latin typeface="Arial Narrow" pitchFamily="34" charset="0"/>
            </a:endParaRPr>
          </a:p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smtClean="0">
                <a:latin typeface="Arial Narrow" pitchFamily="34" charset="0"/>
              </a:rPr>
              <a:t>How should we take higher twist contributions into account systematically? </a:t>
            </a:r>
            <a:endParaRPr lang="en-US" altLang="zh-CN" sz="2800" b="1" dirty="0">
              <a:latin typeface="Arial Narrow" pitchFamily="34" charset="0"/>
            </a:endParaRPr>
          </a:p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err="1" smtClean="0">
                <a:solidFill>
                  <a:srgbClr val="0000FF"/>
                </a:solidFill>
                <a:latin typeface="Arial Narrow" pitchFamily="34" charset="0"/>
              </a:rPr>
              <a:t>Azimuthal</a:t>
            </a:r>
            <a:r>
              <a:rPr lang="en-US" altLang="zh-CN" sz="2800" b="1" dirty="0" smtClean="0">
                <a:solidFill>
                  <a:srgbClr val="0000FF"/>
                </a:solidFill>
                <a:latin typeface="Arial Narrow" pitchFamily="34" charset="0"/>
              </a:rPr>
              <a:t> </a:t>
            </a:r>
            <a:r>
              <a:rPr lang="en-US" altLang="zh-CN" sz="2800" b="1" dirty="0">
                <a:solidFill>
                  <a:srgbClr val="0000FF"/>
                </a:solidFill>
                <a:latin typeface="Arial Narrow" pitchFamily="34" charset="0"/>
              </a:rPr>
              <a:t>asymmetries in the </a:t>
            </a:r>
            <a:r>
              <a:rPr lang="en-US" altLang="zh-CN" sz="2800" b="1" dirty="0" smtClean="0">
                <a:solidFill>
                  <a:srgbClr val="0000FF"/>
                </a:solidFill>
                <a:latin typeface="Arial Narrow" pitchFamily="34" charset="0"/>
              </a:rPr>
              <a:t>un-polarized </a:t>
            </a:r>
            <a:r>
              <a:rPr lang="en-US" altLang="zh-CN" sz="2800" b="1" dirty="0">
                <a:solidFill>
                  <a:srgbClr val="0000FF"/>
                </a:solidFill>
                <a:latin typeface="Arial Narrow" pitchFamily="34" charset="0"/>
              </a:rPr>
              <a:t>s</a:t>
            </a:r>
            <a:r>
              <a:rPr lang="en-US" altLang="zh-CN" sz="2800" b="1" dirty="0" smtClean="0">
                <a:solidFill>
                  <a:srgbClr val="0000FF"/>
                </a:solidFill>
                <a:latin typeface="Arial Narrow" pitchFamily="34" charset="0"/>
              </a:rPr>
              <a:t>emi-inclusive </a:t>
            </a:r>
            <a:r>
              <a:rPr lang="en-US" altLang="zh-CN" sz="2800" b="1" dirty="0">
                <a:solidFill>
                  <a:srgbClr val="0000FF"/>
                </a:solidFill>
                <a:latin typeface="Arial Narrow" pitchFamily="34" charset="0"/>
              </a:rPr>
              <a:t>DIS process                               up to twist-4</a:t>
            </a:r>
          </a:p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smtClean="0">
                <a:latin typeface="Arial Narrow" pitchFamily="34" charset="0"/>
              </a:rPr>
              <a:t>Summary &amp; Conclusions</a:t>
            </a:r>
            <a:endParaRPr lang="en-US" altLang="zh-CN" sz="2800" b="1" dirty="0">
              <a:latin typeface="Arial Narrow" pitchFamily="34" charset="0"/>
            </a:endParaRPr>
          </a:p>
        </p:txBody>
      </p:sp>
      <p:graphicFrame>
        <p:nvGraphicFramePr>
          <p:cNvPr id="346148" name="Object 36"/>
          <p:cNvGraphicFramePr>
            <a:graphicFrameLocks noChangeAspect="1"/>
          </p:cNvGraphicFramePr>
          <p:nvPr/>
        </p:nvGraphicFramePr>
        <p:xfrm>
          <a:off x="4284663" y="3933825"/>
          <a:ext cx="2319337" cy="398463"/>
        </p:xfrm>
        <a:graphic>
          <a:graphicData uri="http://schemas.openxmlformats.org/presentationml/2006/ole">
            <p:oleObj spid="_x0000_s536578" name="Equation" r:id="rId3" imgW="1180800" imgH="20304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14480" y="5715016"/>
            <a:ext cx="7215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ZTL &amp; X.N. Wang, PRD (2007); J. </a:t>
            </a:r>
            <a:r>
              <a:rPr lang="en-US" altLang="zh-CN" sz="2000" dirty="0" err="1" smtClean="0"/>
              <a:t>Gao</a:t>
            </a:r>
            <a:r>
              <a:rPr lang="en-US" altLang="zh-CN" sz="2000" dirty="0" smtClean="0"/>
              <a:t>, ZTL, &amp; X.N. Wang, PRC (2009); Y.K. Song, J.H. </a:t>
            </a:r>
            <a:r>
              <a:rPr lang="en-US" altLang="zh-CN" sz="2000" dirty="0" err="1" smtClean="0"/>
              <a:t>Gao</a:t>
            </a:r>
            <a:r>
              <a:rPr lang="en-US" altLang="zh-CN" sz="2000" dirty="0" smtClean="0"/>
              <a:t>, ZTL &amp; X.N. Wang, PRD (2010). </a:t>
            </a:r>
            <a:endParaRPr lang="zh-CN" alt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61F42-F99C-4BE7-A587-63428CD36DCC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1"/>
          </p:nvPr>
        </p:nvSpPr>
        <p:spPr>
          <a:xfrm>
            <a:off x="5795962" y="6597650"/>
            <a:ext cx="2776565" cy="260350"/>
          </a:xfrm>
        </p:spPr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 dirty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346147" name="AutoShape 35"/>
          <p:cNvSpPr>
            <a:spLocks noChangeArrowheads="1"/>
          </p:cNvSpPr>
          <p:nvPr/>
        </p:nvSpPr>
        <p:spPr bwMode="auto">
          <a:xfrm>
            <a:off x="395288" y="1196975"/>
            <a:ext cx="8424862" cy="4248150"/>
          </a:xfrm>
          <a:prstGeom prst="cube">
            <a:avLst>
              <a:gd name="adj" fmla="val 1995"/>
            </a:avLst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5425"/>
            <a:ext cx="5922963" cy="371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黑体" pitchFamily="2" charset="-122"/>
              </a:rPr>
              <a:t>Contents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6115" name="Rectangle 3" descr="羊皮纸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485900"/>
            <a:ext cx="7921625" cy="3671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smtClean="0">
                <a:latin typeface="Arial Narrow" pitchFamily="34" charset="0"/>
              </a:rPr>
              <a:t>Introduction: Why higher twist?</a:t>
            </a:r>
            <a:endParaRPr lang="en-US" altLang="zh-CN" sz="2800" b="1" dirty="0">
              <a:latin typeface="Arial Narrow" pitchFamily="34" charset="0"/>
            </a:endParaRPr>
          </a:p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smtClean="0">
                <a:latin typeface="Arial Narrow" pitchFamily="34" charset="0"/>
              </a:rPr>
              <a:t>How should we take higher twist contributions into account systematically? </a:t>
            </a:r>
            <a:endParaRPr lang="en-US" altLang="zh-CN" sz="2800" b="1" dirty="0">
              <a:latin typeface="Arial Narrow" pitchFamily="34" charset="0"/>
            </a:endParaRPr>
          </a:p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err="1" smtClean="0">
                <a:latin typeface="Arial Narrow" pitchFamily="34" charset="0"/>
              </a:rPr>
              <a:t>Azimuthal</a:t>
            </a:r>
            <a:r>
              <a:rPr lang="en-US" altLang="zh-CN" sz="2800" b="1" dirty="0" smtClean="0">
                <a:latin typeface="Arial Narrow" pitchFamily="34" charset="0"/>
              </a:rPr>
              <a:t> </a:t>
            </a:r>
            <a:r>
              <a:rPr lang="en-US" altLang="zh-CN" sz="2800" b="1" dirty="0">
                <a:latin typeface="Arial Narrow" pitchFamily="34" charset="0"/>
              </a:rPr>
              <a:t>asymmetries in the </a:t>
            </a:r>
            <a:r>
              <a:rPr lang="en-US" altLang="zh-CN" sz="2800" b="1" dirty="0" smtClean="0">
                <a:latin typeface="Arial Narrow" pitchFamily="34" charset="0"/>
              </a:rPr>
              <a:t>un-polarized </a:t>
            </a:r>
            <a:r>
              <a:rPr lang="en-US" altLang="zh-CN" sz="2800" b="1" dirty="0">
                <a:latin typeface="Arial Narrow" pitchFamily="34" charset="0"/>
              </a:rPr>
              <a:t>s</a:t>
            </a:r>
            <a:r>
              <a:rPr lang="en-US" altLang="zh-CN" sz="2800" b="1" dirty="0" smtClean="0">
                <a:latin typeface="Arial Narrow" pitchFamily="34" charset="0"/>
              </a:rPr>
              <a:t>emi-inclusive </a:t>
            </a:r>
            <a:r>
              <a:rPr lang="en-US" altLang="zh-CN" sz="2800" b="1" dirty="0">
                <a:latin typeface="Arial Narrow" pitchFamily="34" charset="0"/>
              </a:rPr>
              <a:t>DIS process                               up to twist-4</a:t>
            </a:r>
          </a:p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smtClean="0">
                <a:latin typeface="Arial Narrow" pitchFamily="34" charset="0"/>
              </a:rPr>
              <a:t>Summary &amp; Conclusions</a:t>
            </a:r>
            <a:endParaRPr lang="en-US" altLang="zh-CN" sz="2800" b="1" dirty="0">
              <a:latin typeface="Arial Narrow" pitchFamily="34" charset="0"/>
            </a:endParaRPr>
          </a:p>
        </p:txBody>
      </p:sp>
      <p:graphicFrame>
        <p:nvGraphicFramePr>
          <p:cNvPr id="346148" name="Object 36"/>
          <p:cNvGraphicFramePr>
            <a:graphicFrameLocks noChangeAspect="1"/>
          </p:cNvGraphicFramePr>
          <p:nvPr/>
        </p:nvGraphicFramePr>
        <p:xfrm>
          <a:off x="4284663" y="3933825"/>
          <a:ext cx="2319337" cy="398463"/>
        </p:xfrm>
        <a:graphic>
          <a:graphicData uri="http://schemas.openxmlformats.org/presentationml/2006/ole">
            <p:oleObj spid="_x0000_s346148" name="Equation" r:id="rId4" imgW="1180800" imgH="20304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 bwMode="auto">
          <a:xfrm>
            <a:off x="6286512" y="2428868"/>
            <a:ext cx="2286016" cy="42862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宋体" pitchFamily="2" charset="-122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2071670" y="2428868"/>
            <a:ext cx="2286016" cy="42862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宋体" pitchFamily="2" charset="-122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3857620" y="2928934"/>
            <a:ext cx="2286016" cy="42862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宋体" pitchFamily="2" charset="-122"/>
            </a:endParaRPr>
          </a:p>
        </p:txBody>
      </p:sp>
      <p:sp>
        <p:nvSpPr>
          <p:cNvPr id="20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4F478-4ED0-4077-8C64-78B4E5B44C80}" type="slidenum">
              <a:rPr lang="en-US" altLang="zh-CN"/>
              <a:pPr/>
              <a:t>20</a:t>
            </a:fld>
            <a:endParaRPr lang="en-US" altLang="zh-CN"/>
          </a:p>
        </p:txBody>
      </p:sp>
      <p:sp>
        <p:nvSpPr>
          <p:cNvPr id="21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22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>
                <a:solidFill>
                  <a:srgbClr val="FFFF00"/>
                </a:solidFill>
                <a:latin typeface="Arial Narrow" pitchFamily="34" charset="0"/>
              </a:rPr>
              <a:t>Semi-Inclusive DIS with QCD interaction</a:t>
            </a:r>
            <a:endParaRPr lang="en-US" altLang="zh-CN" sz="2400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8113" y="908050"/>
            <a:ext cx="719111" cy="6858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sz="2800" b="1" dirty="0" smtClean="0">
                <a:latin typeface="Arial Narrow" pitchFamily="34" charset="0"/>
              </a:rPr>
              <a:t>For</a:t>
            </a:r>
            <a:endParaRPr lang="en-US" altLang="zh-CN" sz="2800" b="1" dirty="0">
              <a:latin typeface="Arial Narrow" pitchFamily="34" charset="0"/>
            </a:endParaRPr>
          </a:p>
        </p:txBody>
      </p:sp>
      <p:graphicFrame>
        <p:nvGraphicFramePr>
          <p:cNvPr id="477188" name="Object 4"/>
          <p:cNvGraphicFramePr>
            <a:graphicFrameLocks noChangeAspect="1"/>
          </p:cNvGraphicFramePr>
          <p:nvPr/>
        </p:nvGraphicFramePr>
        <p:xfrm>
          <a:off x="5429256" y="3643314"/>
          <a:ext cx="2578192" cy="415925"/>
        </p:xfrm>
        <a:graphic>
          <a:graphicData uri="http://schemas.openxmlformats.org/presentationml/2006/ole">
            <p:oleObj spid="_x0000_s537602" name="公式" r:id="rId4" imgW="1600200" imgH="253800" progId="Equation.3">
              <p:embed/>
            </p:oleObj>
          </a:graphicData>
        </a:graphic>
      </p:graphicFrame>
      <p:graphicFrame>
        <p:nvGraphicFramePr>
          <p:cNvPr id="477189" name="Object 5"/>
          <p:cNvGraphicFramePr>
            <a:graphicFrameLocks noChangeAspect="1"/>
          </p:cNvGraphicFramePr>
          <p:nvPr/>
        </p:nvGraphicFramePr>
        <p:xfrm>
          <a:off x="228600" y="1671638"/>
          <a:ext cx="8534400" cy="465137"/>
        </p:xfrm>
        <a:graphic>
          <a:graphicData uri="http://schemas.openxmlformats.org/presentationml/2006/ole">
            <p:oleObj spid="_x0000_s537603" name="公式" r:id="rId5" imgW="4978080" imgH="266400" progId="Equation.3">
              <p:embed/>
            </p:oleObj>
          </a:graphicData>
        </a:graphic>
      </p:graphicFrame>
      <p:graphicFrame>
        <p:nvGraphicFramePr>
          <p:cNvPr id="477190" name="Object 6"/>
          <p:cNvGraphicFramePr>
            <a:graphicFrameLocks noChangeAspect="1"/>
          </p:cNvGraphicFramePr>
          <p:nvPr/>
        </p:nvGraphicFramePr>
        <p:xfrm>
          <a:off x="331788" y="4470964"/>
          <a:ext cx="7312046" cy="707476"/>
        </p:xfrm>
        <a:graphic>
          <a:graphicData uri="http://schemas.openxmlformats.org/presentationml/2006/ole">
            <p:oleObj spid="_x0000_s537604" name="公式" r:id="rId6" imgW="4825800" imgH="457200" progId="Equation.3">
              <p:embed/>
            </p:oleObj>
          </a:graphicData>
        </a:graphic>
      </p:graphicFrame>
      <p:graphicFrame>
        <p:nvGraphicFramePr>
          <p:cNvPr id="477194" name="Object 10"/>
          <p:cNvGraphicFramePr>
            <a:graphicFrameLocks noChangeAspect="1"/>
          </p:cNvGraphicFramePr>
          <p:nvPr/>
        </p:nvGraphicFramePr>
        <p:xfrm>
          <a:off x="357158" y="3446154"/>
          <a:ext cx="5000660" cy="708333"/>
        </p:xfrm>
        <a:graphic>
          <a:graphicData uri="http://schemas.openxmlformats.org/presentationml/2006/ole">
            <p:oleObj spid="_x0000_s537605" name="Equation" r:id="rId7" imgW="3200400" imgH="444240" progId="Equation.DSMT4">
              <p:embed/>
            </p:oleObj>
          </a:graphicData>
        </a:graphic>
      </p:graphicFrame>
      <p:graphicFrame>
        <p:nvGraphicFramePr>
          <p:cNvPr id="477195" name="Object 11"/>
          <p:cNvGraphicFramePr>
            <a:graphicFrameLocks noChangeAspect="1"/>
          </p:cNvGraphicFramePr>
          <p:nvPr/>
        </p:nvGraphicFramePr>
        <p:xfrm>
          <a:off x="5357818" y="5072074"/>
          <a:ext cx="2959129" cy="439752"/>
        </p:xfrm>
        <a:graphic>
          <a:graphicData uri="http://schemas.openxmlformats.org/presentationml/2006/ole">
            <p:oleObj spid="_x0000_s537606" name="公式" r:id="rId8" imgW="1752480" imgH="253800" progId="Equation.3">
              <p:embed/>
            </p:oleObj>
          </a:graphicData>
        </a:graphic>
      </p:graphicFrame>
      <p:sp>
        <p:nvSpPr>
          <p:cNvPr id="477196" name="Text Box 12"/>
          <p:cNvSpPr txBox="1">
            <a:spLocks noChangeArrowheads="1"/>
          </p:cNvSpPr>
          <p:nvPr/>
        </p:nvSpPr>
        <p:spPr bwMode="auto">
          <a:xfrm>
            <a:off x="2071670" y="2428868"/>
            <a:ext cx="2343136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dirty="0" smtClean="0"/>
              <a:t>twist-2 and higher</a:t>
            </a:r>
            <a:endParaRPr kumimoji="0" lang="en-US" altLang="zh-CN" sz="2400" dirty="0"/>
          </a:p>
        </p:txBody>
      </p:sp>
      <p:graphicFrame>
        <p:nvGraphicFramePr>
          <p:cNvPr id="477199" name="Object 15"/>
          <p:cNvGraphicFramePr>
            <a:graphicFrameLocks noChangeAspect="1"/>
          </p:cNvGraphicFramePr>
          <p:nvPr/>
        </p:nvGraphicFramePr>
        <p:xfrm>
          <a:off x="406400" y="5524521"/>
          <a:ext cx="8331200" cy="654050"/>
        </p:xfrm>
        <a:graphic>
          <a:graphicData uri="http://schemas.openxmlformats.org/presentationml/2006/ole">
            <p:oleObj spid="_x0000_s537607" name="公式" r:id="rId9" imgW="5956200" imgH="457200" progId="Equation.3">
              <p:embed/>
            </p:oleObj>
          </a:graphicData>
        </a:graphic>
      </p:graphicFrame>
      <p:graphicFrame>
        <p:nvGraphicFramePr>
          <p:cNvPr id="477200" name="Object 16"/>
          <p:cNvGraphicFramePr>
            <a:graphicFrameLocks noChangeAspect="1"/>
          </p:cNvGraphicFramePr>
          <p:nvPr/>
        </p:nvGraphicFramePr>
        <p:xfrm>
          <a:off x="5357818" y="6143644"/>
          <a:ext cx="2995642" cy="445178"/>
        </p:xfrm>
        <a:graphic>
          <a:graphicData uri="http://schemas.openxmlformats.org/presentationml/2006/ole">
            <p:oleObj spid="_x0000_s537608" name="公式" r:id="rId10" imgW="1752480" imgH="253800" progId="Equation.3">
              <p:embed/>
            </p:oleObj>
          </a:graphicData>
        </a:graphic>
      </p:graphicFrame>
      <p:graphicFrame>
        <p:nvGraphicFramePr>
          <p:cNvPr id="537609" name="Object 9"/>
          <p:cNvGraphicFramePr>
            <a:graphicFrameLocks noChangeAspect="1"/>
          </p:cNvGraphicFramePr>
          <p:nvPr/>
        </p:nvGraphicFramePr>
        <p:xfrm>
          <a:off x="928662" y="1000108"/>
          <a:ext cx="2319337" cy="398463"/>
        </p:xfrm>
        <a:graphic>
          <a:graphicData uri="http://schemas.openxmlformats.org/presentationml/2006/ole">
            <p:oleObj spid="_x0000_s537609" name="Equation" r:id="rId11" imgW="1180800" imgH="203040" progId="Equation.DSMT4">
              <p:embed/>
            </p:oleObj>
          </a:graphicData>
        </a:graphic>
      </p:graphicFrame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3786182" y="2900362"/>
            <a:ext cx="2343136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dirty="0" smtClean="0"/>
              <a:t>twist-3 and higher</a:t>
            </a:r>
            <a:endParaRPr kumimoji="0" lang="en-US" altLang="zh-CN" sz="2400" dirty="0"/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6229392" y="2428868"/>
            <a:ext cx="2343136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dirty="0" smtClean="0"/>
              <a:t>twist-4 and higher</a:t>
            </a:r>
            <a:endParaRPr kumimoji="0" lang="en-US" altLang="zh-CN" sz="2400" dirty="0"/>
          </a:p>
        </p:txBody>
      </p:sp>
      <p:cxnSp>
        <p:nvCxnSpPr>
          <p:cNvPr id="30" name="直接箭头连接符 29"/>
          <p:cNvCxnSpPr/>
          <p:nvPr/>
        </p:nvCxnSpPr>
        <p:spPr bwMode="auto">
          <a:xfrm rot="5400000">
            <a:off x="3036083" y="2250273"/>
            <a:ext cx="214314" cy="1588"/>
          </a:xfrm>
          <a:prstGeom prst="straightConnector1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直接箭头连接符 30"/>
          <p:cNvCxnSpPr/>
          <p:nvPr/>
        </p:nvCxnSpPr>
        <p:spPr bwMode="auto">
          <a:xfrm rot="5400000">
            <a:off x="7035817" y="2249479"/>
            <a:ext cx="214314" cy="1588"/>
          </a:xfrm>
          <a:prstGeom prst="straightConnector1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接箭头连接符 31"/>
          <p:cNvCxnSpPr/>
          <p:nvPr/>
        </p:nvCxnSpPr>
        <p:spPr bwMode="auto">
          <a:xfrm rot="5400000">
            <a:off x="4679157" y="2536025"/>
            <a:ext cx="785818" cy="1588"/>
          </a:xfrm>
          <a:prstGeom prst="straightConnector1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6B8EC-BA6B-4DA7-89F1-068BB407C339}" type="slidenum">
              <a:rPr lang="en-US" altLang="zh-CN"/>
              <a:pPr/>
              <a:t>21</a:t>
            </a:fld>
            <a:endParaRPr lang="en-US" altLang="zh-CN"/>
          </a:p>
        </p:txBody>
      </p:sp>
      <p:sp>
        <p:nvSpPr>
          <p:cNvPr id="27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28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dirty="0">
                <a:solidFill>
                  <a:schemeClr val="bg1"/>
                </a:solidFill>
                <a:latin typeface="Arial Narrow" pitchFamily="34" charset="0"/>
              </a:rPr>
              <a:t>SIDIS with</a:t>
            </a:r>
            <a:r>
              <a:rPr lang="en-US" altLang="zh-CN" sz="2800" b="1" dirty="0">
                <a:solidFill>
                  <a:schemeClr val="tx1"/>
                </a:solidFill>
                <a:latin typeface="Arial Narrow" pitchFamily="34" charset="0"/>
              </a:rPr>
              <a:t>       </a:t>
            </a:r>
            <a:r>
              <a:rPr lang="en-US" altLang="zh-CN" sz="2800" b="1" dirty="0">
                <a:solidFill>
                  <a:schemeClr val="bg1"/>
                </a:solidFill>
                <a:latin typeface="Arial Narrow" pitchFamily="34" charset="0"/>
              </a:rPr>
              <a:t>: </a:t>
            </a:r>
            <a:r>
              <a:rPr lang="en-US" altLang="zh-CN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altLang="zh-CN" sz="2800" b="1" dirty="0">
                <a:solidFill>
                  <a:srgbClr val="FFFF00"/>
                </a:solidFill>
                <a:latin typeface="Arial Narrow" pitchFamily="34" charset="0"/>
              </a:rPr>
              <a:t>Direct consequence </a:t>
            </a:r>
            <a:r>
              <a:rPr lang="en-US" altLang="zh-CN" sz="2800" b="1" dirty="0" smtClean="0">
                <a:solidFill>
                  <a:srgbClr val="FFFF00"/>
                </a:solidFill>
                <a:latin typeface="Arial Narrow" pitchFamily="34" charset="0"/>
              </a:rPr>
              <a:t>I </a:t>
            </a:r>
            <a:endParaRPr lang="en-US" altLang="zh-CN" sz="2800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79388" y="836613"/>
            <a:ext cx="6624637" cy="649287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b="1" dirty="0">
                <a:latin typeface="Arial Narrow" pitchFamily="34" charset="0"/>
              </a:rPr>
              <a:t>Consider the contribution from </a:t>
            </a:r>
            <a:endParaRPr lang="en-US" altLang="zh-CN" sz="2800" b="1" dirty="0">
              <a:latin typeface="Arial Narrow" pitchFamily="34" charset="0"/>
            </a:endParaRPr>
          </a:p>
        </p:txBody>
      </p:sp>
      <p:sp>
        <p:nvSpPr>
          <p:cNvPr id="480260" name="Text Box 4"/>
          <p:cNvSpPr txBox="1">
            <a:spLocks noChangeArrowheads="1"/>
          </p:cNvSpPr>
          <p:nvPr/>
        </p:nvSpPr>
        <p:spPr bwMode="auto">
          <a:xfrm>
            <a:off x="1042988" y="1600200"/>
            <a:ext cx="19446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/>
              <a:t>Cross section for </a:t>
            </a:r>
            <a:r>
              <a:rPr lang="en-US" altLang="zh-CN" sz="2400" i="1"/>
              <a:t>ep</a:t>
            </a:r>
            <a:r>
              <a:rPr lang="en-US" altLang="zh-CN" sz="2400">
                <a:sym typeface="Symbol" pitchFamily="18" charset="2"/>
              </a:rPr>
              <a:t></a:t>
            </a:r>
            <a:r>
              <a:rPr lang="en-US" altLang="zh-CN" sz="2400" i="1">
                <a:sym typeface="Symbol" pitchFamily="18" charset="2"/>
              </a:rPr>
              <a:t>eqX</a:t>
            </a:r>
          </a:p>
        </p:txBody>
      </p:sp>
      <p:sp>
        <p:nvSpPr>
          <p:cNvPr id="480261" name="Text Box 5"/>
          <p:cNvSpPr txBox="1">
            <a:spLocks noChangeArrowheads="1"/>
          </p:cNvSpPr>
          <p:nvPr/>
        </p:nvSpPr>
        <p:spPr bwMode="auto">
          <a:xfrm>
            <a:off x="2362200" y="2714620"/>
            <a:ext cx="1944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/>
              <a:t>Parton distributions</a:t>
            </a:r>
            <a:endParaRPr lang="en-US" altLang="zh-CN" sz="2400" dirty="0">
              <a:sym typeface="Symbol" pitchFamily="18" charset="2"/>
            </a:endParaRPr>
          </a:p>
        </p:txBody>
      </p:sp>
      <p:sp>
        <p:nvSpPr>
          <p:cNvPr id="480262" name="Text Box 6"/>
          <p:cNvSpPr txBox="1">
            <a:spLocks noChangeArrowheads="1"/>
          </p:cNvSpPr>
          <p:nvPr/>
        </p:nvSpPr>
        <p:spPr bwMode="auto">
          <a:xfrm>
            <a:off x="5257800" y="2790820"/>
            <a:ext cx="3095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/>
              <a:t>Cross section for </a:t>
            </a:r>
            <a:r>
              <a:rPr lang="en-US" altLang="zh-CN" sz="2400" i="1"/>
              <a:t>eq</a:t>
            </a:r>
            <a:r>
              <a:rPr lang="en-US" altLang="zh-CN" sz="2400">
                <a:sym typeface="Symbol" pitchFamily="18" charset="2"/>
              </a:rPr>
              <a:t></a:t>
            </a:r>
            <a:r>
              <a:rPr lang="en-US" altLang="zh-CN" sz="2400" i="1">
                <a:sym typeface="Symbol" pitchFamily="18" charset="2"/>
              </a:rPr>
              <a:t>eq</a:t>
            </a:r>
            <a:r>
              <a:rPr lang="en-US" altLang="zh-CN" sz="2400">
                <a:sym typeface="Symbol" pitchFamily="18" charset="2"/>
              </a:rPr>
              <a:t> without</a:t>
            </a:r>
          </a:p>
        </p:txBody>
      </p:sp>
      <p:pic>
        <p:nvPicPr>
          <p:cNvPr id="48026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3476620"/>
            <a:ext cx="647700" cy="398463"/>
          </a:xfrm>
          <a:prstGeom prst="rect">
            <a:avLst/>
          </a:prstGeom>
          <a:noFill/>
        </p:spPr>
      </p:pic>
      <p:pic>
        <p:nvPicPr>
          <p:cNvPr id="48026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90788" y="5334000"/>
            <a:ext cx="1152525" cy="509588"/>
          </a:xfrm>
          <a:prstGeom prst="rect">
            <a:avLst/>
          </a:prstGeom>
          <a:noFill/>
        </p:spPr>
      </p:pic>
      <p:graphicFrame>
        <p:nvGraphicFramePr>
          <p:cNvPr id="480265" name="Object 9"/>
          <p:cNvGraphicFramePr>
            <a:graphicFrameLocks noChangeAspect="1"/>
          </p:cNvGraphicFramePr>
          <p:nvPr/>
        </p:nvGraphicFramePr>
        <p:xfrm>
          <a:off x="5219700" y="4872713"/>
          <a:ext cx="3300413" cy="701675"/>
        </p:xfrm>
        <a:graphic>
          <a:graphicData uri="http://schemas.openxmlformats.org/presentationml/2006/ole">
            <p:oleObj spid="_x0000_s480265" name="Equation" r:id="rId5" imgW="1130040" imgH="241200" progId="Equation.DSMT4">
              <p:embed/>
            </p:oleObj>
          </a:graphicData>
        </a:graphic>
      </p:graphicFrame>
      <p:sp>
        <p:nvSpPr>
          <p:cNvPr id="480266" name="Text Box 10"/>
          <p:cNvSpPr txBox="1">
            <a:spLocks noChangeArrowheads="1"/>
          </p:cNvSpPr>
          <p:nvPr/>
        </p:nvSpPr>
        <p:spPr bwMode="auto">
          <a:xfrm>
            <a:off x="4495800" y="2943220"/>
            <a:ext cx="5762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4800">
                <a:latin typeface="Tahoma" pitchFamily="34" charset="0"/>
                <a:sym typeface="Symbol" pitchFamily="18" charset="2"/>
              </a:rPr>
              <a:t></a:t>
            </a:r>
          </a:p>
        </p:txBody>
      </p:sp>
      <p:sp>
        <p:nvSpPr>
          <p:cNvPr id="480267" name="Text Box 11"/>
          <p:cNvSpPr txBox="1">
            <a:spLocks noChangeArrowheads="1"/>
          </p:cNvSpPr>
          <p:nvPr/>
        </p:nvSpPr>
        <p:spPr bwMode="auto">
          <a:xfrm>
            <a:off x="1285852" y="2790820"/>
            <a:ext cx="5762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4800">
                <a:latin typeface="Tahoma" pitchFamily="34" charset="0"/>
                <a:sym typeface="Symbol" pitchFamily="18" charset="2"/>
              </a:rPr>
              <a:t>=</a:t>
            </a:r>
          </a:p>
        </p:txBody>
      </p:sp>
      <p:pic>
        <p:nvPicPr>
          <p:cNvPr id="480268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9000" y="3171820"/>
            <a:ext cx="373063" cy="473075"/>
          </a:xfrm>
          <a:prstGeom prst="rect">
            <a:avLst/>
          </a:prstGeom>
          <a:noFill/>
        </p:spPr>
      </p:pic>
      <p:sp>
        <p:nvSpPr>
          <p:cNvPr id="480269" name="AutoShape 13"/>
          <p:cNvSpPr>
            <a:spLocks noChangeArrowheads="1"/>
          </p:cNvSpPr>
          <p:nvPr/>
        </p:nvSpPr>
        <p:spPr bwMode="auto">
          <a:xfrm>
            <a:off x="1000100" y="4987022"/>
            <a:ext cx="1225549" cy="303203"/>
          </a:xfrm>
          <a:prstGeom prst="rightArrow">
            <a:avLst>
              <a:gd name="adj1" fmla="val 50000"/>
              <a:gd name="adj2" fmla="val 124588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0270" name="Text Box 14"/>
          <p:cNvSpPr txBox="1">
            <a:spLocks noChangeArrowheads="1"/>
          </p:cNvSpPr>
          <p:nvPr/>
        </p:nvSpPr>
        <p:spPr bwMode="auto">
          <a:xfrm>
            <a:off x="827088" y="5763300"/>
            <a:ext cx="76025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dirty="0" smtClean="0"/>
              <a:t>(take intrinsic transverse momentum into account)</a:t>
            </a:r>
            <a:endParaRPr lang="en-US" altLang="zh-CN" dirty="0"/>
          </a:p>
        </p:txBody>
      </p:sp>
      <p:sp>
        <p:nvSpPr>
          <p:cNvPr id="480271" name="Line 15"/>
          <p:cNvSpPr>
            <a:spLocks noChangeShapeType="1"/>
          </p:cNvSpPr>
          <p:nvPr/>
        </p:nvSpPr>
        <p:spPr bwMode="auto">
          <a:xfrm flipV="1">
            <a:off x="1643042" y="5306100"/>
            <a:ext cx="0" cy="576263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754063" y="4010020"/>
            <a:ext cx="72469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dirty="0" smtClean="0"/>
              <a:t>(neglect the intrinsic transverse momentum     )</a:t>
            </a:r>
            <a:endParaRPr lang="en-US" altLang="zh-CN" dirty="0"/>
          </a:p>
        </p:txBody>
      </p:sp>
      <p:sp>
        <p:nvSpPr>
          <p:cNvPr id="480273" name="Line 17"/>
          <p:cNvSpPr>
            <a:spLocks noChangeShapeType="1"/>
          </p:cNvSpPr>
          <p:nvPr/>
        </p:nvSpPr>
        <p:spPr bwMode="auto">
          <a:xfrm flipV="1">
            <a:off x="1666852" y="3476620"/>
            <a:ext cx="0" cy="576263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480274" name="Text Box 18"/>
          <p:cNvSpPr txBox="1">
            <a:spLocks noChangeArrowheads="1"/>
          </p:cNvSpPr>
          <p:nvPr/>
        </p:nvSpPr>
        <p:spPr bwMode="auto">
          <a:xfrm>
            <a:off x="4495803" y="4772700"/>
            <a:ext cx="5762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4800" dirty="0">
                <a:latin typeface="Tahoma" pitchFamily="34" charset="0"/>
                <a:sym typeface="Symbol" pitchFamily="18" charset="2"/>
              </a:rPr>
              <a:t></a:t>
            </a:r>
          </a:p>
        </p:txBody>
      </p:sp>
      <p:pic>
        <p:nvPicPr>
          <p:cNvPr id="480275" name="Picture 1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90838" y="1905000"/>
            <a:ext cx="3003550" cy="420688"/>
          </a:xfrm>
          <a:prstGeom prst="rect">
            <a:avLst/>
          </a:prstGeom>
          <a:noFill/>
        </p:spPr>
      </p:pic>
      <p:pic>
        <p:nvPicPr>
          <p:cNvPr id="480276" name="Picture 2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68938" y="3629020"/>
            <a:ext cx="1547812" cy="330200"/>
          </a:xfrm>
          <a:prstGeom prst="rect">
            <a:avLst/>
          </a:prstGeom>
          <a:noFill/>
        </p:spPr>
      </p:pic>
      <p:sp>
        <p:nvSpPr>
          <p:cNvPr id="480277" name="Rectangle 21"/>
          <p:cNvSpPr>
            <a:spLocks noChangeArrowheads="1"/>
          </p:cNvSpPr>
          <p:nvPr/>
        </p:nvSpPr>
        <p:spPr bwMode="auto">
          <a:xfrm>
            <a:off x="914400" y="1600200"/>
            <a:ext cx="5105400" cy="990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0278" name="Rectangle 22"/>
          <p:cNvSpPr>
            <a:spLocks noChangeArrowheads="1"/>
          </p:cNvSpPr>
          <p:nvPr/>
        </p:nvSpPr>
        <p:spPr bwMode="auto">
          <a:xfrm>
            <a:off x="2286000" y="2790820"/>
            <a:ext cx="1905000" cy="1143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0279" name="Rectangle 23"/>
          <p:cNvSpPr>
            <a:spLocks noChangeArrowheads="1"/>
          </p:cNvSpPr>
          <p:nvPr/>
        </p:nvSpPr>
        <p:spPr bwMode="auto">
          <a:xfrm>
            <a:off x="5181600" y="2790820"/>
            <a:ext cx="2590800" cy="1143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480280" name="Picture 2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10200" y="922338"/>
            <a:ext cx="2384425" cy="561975"/>
          </a:xfrm>
          <a:prstGeom prst="rect">
            <a:avLst/>
          </a:prstGeom>
          <a:noFill/>
        </p:spPr>
      </p:pic>
      <p:pic>
        <p:nvPicPr>
          <p:cNvPr id="480281" name="Picture 2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63713" y="188913"/>
            <a:ext cx="469900" cy="533400"/>
          </a:xfrm>
          <a:prstGeom prst="rect">
            <a:avLst/>
          </a:prstGeom>
          <a:noFill/>
        </p:spPr>
      </p:pic>
      <p:graphicFrame>
        <p:nvGraphicFramePr>
          <p:cNvPr id="480282" name="Object 26"/>
          <p:cNvGraphicFramePr>
            <a:graphicFrameLocks noChangeAspect="1"/>
          </p:cNvGraphicFramePr>
          <p:nvPr/>
        </p:nvGraphicFramePr>
        <p:xfrm>
          <a:off x="6929454" y="4043362"/>
          <a:ext cx="373063" cy="473075"/>
        </p:xfrm>
        <a:graphic>
          <a:graphicData uri="http://schemas.openxmlformats.org/presentationml/2006/ole">
            <p:oleObj spid="_x0000_s480282" name="公式" r:id="rId11" imgW="190440" imgH="241200" progId="Equation.3">
              <p:embed/>
            </p:oleObj>
          </a:graphicData>
        </a:graphic>
      </p:graphicFrame>
      <p:graphicFrame>
        <p:nvGraphicFramePr>
          <p:cNvPr id="480283" name="Object 27"/>
          <p:cNvGraphicFramePr>
            <a:graphicFrameLocks noChangeAspect="1"/>
          </p:cNvGraphicFramePr>
          <p:nvPr/>
        </p:nvGraphicFramePr>
        <p:xfrm>
          <a:off x="7858148" y="3114668"/>
          <a:ext cx="963613" cy="536575"/>
        </p:xfrm>
        <a:graphic>
          <a:graphicData uri="http://schemas.openxmlformats.org/presentationml/2006/ole">
            <p:oleObj spid="_x0000_s480283" name="Equation" r:id="rId12" imgW="457200" imgH="253800" progId="Equation.DSMT4">
              <p:embed/>
            </p:oleObj>
          </a:graphicData>
        </a:graphic>
      </p:graphicFrame>
      <p:sp>
        <p:nvSpPr>
          <p:cNvPr id="31" name="Rectangle 22"/>
          <p:cNvSpPr>
            <a:spLocks noChangeArrowheads="1"/>
          </p:cNvSpPr>
          <p:nvPr/>
        </p:nvSpPr>
        <p:spPr bwMode="auto">
          <a:xfrm>
            <a:off x="2285984" y="4701278"/>
            <a:ext cx="1905000" cy="1143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2317734" y="4664763"/>
            <a:ext cx="1944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 dirty="0" smtClean="0"/>
              <a:t>TMD Parton </a:t>
            </a:r>
            <a:r>
              <a:rPr lang="en-US" altLang="zh-CN" sz="2400" dirty="0"/>
              <a:t>distributions</a:t>
            </a:r>
            <a:endParaRPr lang="en-US" altLang="zh-CN" sz="2400" dirty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E92C71-F31B-4C21-9E07-4B7AB67C671C}" type="slidenum">
              <a:rPr lang="en-US" altLang="zh-CN"/>
              <a:pPr/>
              <a:t>22</a:t>
            </a:fld>
            <a:endParaRPr lang="en-US" altLang="zh-CN"/>
          </a:p>
        </p:txBody>
      </p:sp>
      <p:sp>
        <p:nvSpPr>
          <p:cNvPr id="25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26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dirty="0">
                <a:solidFill>
                  <a:schemeClr val="bg1"/>
                </a:solidFill>
                <a:latin typeface="Arial Narrow" pitchFamily="34" charset="0"/>
              </a:rPr>
              <a:t>SIDIS with</a:t>
            </a:r>
            <a:r>
              <a:rPr lang="en-US" altLang="zh-CN" sz="2800" b="1" dirty="0">
                <a:solidFill>
                  <a:schemeClr val="tx1"/>
                </a:solidFill>
                <a:latin typeface="Arial Narrow" pitchFamily="34" charset="0"/>
              </a:rPr>
              <a:t>    </a:t>
            </a:r>
            <a:r>
              <a:rPr lang="en-US" altLang="zh-CN" sz="2800" b="1" dirty="0">
                <a:solidFill>
                  <a:schemeClr val="bg1"/>
                </a:solidFill>
                <a:latin typeface="Arial Narrow" pitchFamily="34" charset="0"/>
              </a:rPr>
              <a:t>  : </a:t>
            </a:r>
            <a:r>
              <a:rPr lang="en-US" altLang="zh-CN" sz="28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altLang="zh-CN" sz="2800" b="1" dirty="0">
                <a:solidFill>
                  <a:srgbClr val="FFFF00"/>
                </a:solidFill>
                <a:latin typeface="Arial Narrow" pitchFamily="34" charset="0"/>
              </a:rPr>
              <a:t>Direct consequence II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323850" y="908050"/>
            <a:ext cx="3635375" cy="720725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b="1">
                <a:latin typeface="Arial Narrow" pitchFamily="34" charset="0"/>
              </a:rPr>
              <a:t>A simplification of </a:t>
            </a:r>
            <a:endParaRPr lang="en-US" altLang="zh-CN" sz="2800" b="1">
              <a:latin typeface="Arial Narrow" pitchFamily="34" charset="0"/>
            </a:endParaRPr>
          </a:p>
        </p:txBody>
      </p:sp>
      <p:pic>
        <p:nvPicPr>
          <p:cNvPr id="4812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88913"/>
            <a:ext cx="469900" cy="533400"/>
          </a:xfrm>
          <a:prstGeom prst="rect">
            <a:avLst/>
          </a:prstGeom>
          <a:noFill/>
        </p:spPr>
      </p:pic>
      <p:pic>
        <p:nvPicPr>
          <p:cNvPr id="4812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981075"/>
            <a:ext cx="2057400" cy="496888"/>
          </a:xfrm>
          <a:prstGeom prst="rect">
            <a:avLst/>
          </a:prstGeom>
          <a:noFill/>
        </p:spPr>
      </p:pic>
      <p:grpSp>
        <p:nvGrpSpPr>
          <p:cNvPr id="481286" name="Group 6"/>
          <p:cNvGrpSpPr>
            <a:grpSpLocks/>
          </p:cNvGrpSpPr>
          <p:nvPr/>
        </p:nvGrpSpPr>
        <p:grpSpPr bwMode="auto">
          <a:xfrm>
            <a:off x="457200" y="4035425"/>
            <a:ext cx="3352800" cy="1755775"/>
            <a:chOff x="288" y="2542"/>
            <a:chExt cx="2112" cy="1106"/>
          </a:xfrm>
        </p:grpSpPr>
        <p:pic>
          <p:nvPicPr>
            <p:cNvPr id="481287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 l="50548" t="73161" r="8023" b="5672"/>
            <a:stretch>
              <a:fillRect/>
            </a:stretch>
          </p:blipFill>
          <p:spPr bwMode="auto">
            <a:xfrm>
              <a:off x="288" y="2542"/>
              <a:ext cx="2112" cy="1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81288" name="Text Box 8"/>
            <p:cNvSpPr txBox="1">
              <a:spLocks noChangeArrowheads="1"/>
            </p:cNvSpPr>
            <p:nvPr/>
          </p:nvSpPr>
          <p:spPr bwMode="auto">
            <a:xfrm>
              <a:off x="885" y="3398"/>
              <a:ext cx="1010" cy="250"/>
            </a:xfrm>
            <a:prstGeom prst="rect">
              <a:avLst/>
            </a:prstGeom>
            <a:solidFill>
              <a:schemeClr val="bg1"/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zh-CN" sz="2000">
                  <a:solidFill>
                    <a:schemeClr val="bg2"/>
                  </a:solidFill>
                </a:rPr>
                <a:t>right cut</a:t>
              </a:r>
            </a:p>
          </p:txBody>
        </p:sp>
        <p:sp>
          <p:nvSpPr>
            <p:cNvPr id="481289" name="Line 9"/>
            <p:cNvSpPr>
              <a:spLocks noChangeShapeType="1"/>
            </p:cNvSpPr>
            <p:nvPr/>
          </p:nvSpPr>
          <p:spPr bwMode="auto">
            <a:xfrm>
              <a:off x="1436" y="2544"/>
              <a:ext cx="0" cy="100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481305" name="Group 25"/>
          <p:cNvGrpSpPr>
            <a:grpSpLocks/>
          </p:cNvGrpSpPr>
          <p:nvPr/>
        </p:nvGrpSpPr>
        <p:grpSpPr bwMode="auto">
          <a:xfrm>
            <a:off x="4495800" y="1600200"/>
            <a:ext cx="3509963" cy="1824038"/>
            <a:chOff x="2832" y="1008"/>
            <a:chExt cx="2211" cy="1149"/>
          </a:xfrm>
        </p:grpSpPr>
      </p:grpSp>
      <p:grpSp>
        <p:nvGrpSpPr>
          <p:cNvPr id="481304" name="Group 24"/>
          <p:cNvGrpSpPr>
            <a:grpSpLocks/>
          </p:cNvGrpSpPr>
          <p:nvPr/>
        </p:nvGrpSpPr>
        <p:grpSpPr bwMode="auto">
          <a:xfrm>
            <a:off x="4500563" y="3962400"/>
            <a:ext cx="3617912" cy="1903413"/>
            <a:chOff x="2835" y="2496"/>
            <a:chExt cx="2279" cy="1199"/>
          </a:xfrm>
        </p:grpSpPr>
      </p:grpSp>
      <p:grpSp>
        <p:nvGrpSpPr>
          <p:cNvPr id="481298" name="Group 18"/>
          <p:cNvGrpSpPr>
            <a:grpSpLocks/>
          </p:cNvGrpSpPr>
          <p:nvPr/>
        </p:nvGrpSpPr>
        <p:grpSpPr bwMode="auto">
          <a:xfrm>
            <a:off x="457200" y="1698625"/>
            <a:ext cx="3352800" cy="1730375"/>
            <a:chOff x="288" y="1070"/>
            <a:chExt cx="2256" cy="1231"/>
          </a:xfrm>
        </p:grpSpPr>
        <p:pic>
          <p:nvPicPr>
            <p:cNvPr id="481299" name="Picture 19"/>
            <p:cNvPicPr>
              <a:picLocks noChangeAspect="1" noChangeArrowheads="1"/>
            </p:cNvPicPr>
            <p:nvPr/>
          </p:nvPicPr>
          <p:blipFill>
            <a:blip r:embed="rId4" cstate="print"/>
            <a:srcRect l="50548" t="73161" r="8023" b="5672"/>
            <a:stretch>
              <a:fillRect/>
            </a:stretch>
          </p:blipFill>
          <p:spPr bwMode="auto">
            <a:xfrm>
              <a:off x="288" y="1070"/>
              <a:ext cx="2256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81300" name="Text Box 20"/>
            <p:cNvSpPr txBox="1">
              <a:spLocks noChangeArrowheads="1"/>
            </p:cNvSpPr>
            <p:nvPr/>
          </p:nvSpPr>
          <p:spPr bwMode="auto">
            <a:xfrm>
              <a:off x="576" y="2016"/>
              <a:ext cx="1056" cy="283"/>
            </a:xfrm>
            <a:prstGeom prst="rect">
              <a:avLst/>
            </a:prstGeom>
            <a:solidFill>
              <a:schemeClr val="bg1"/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zh-CN" sz="2000">
                  <a:solidFill>
                    <a:schemeClr val="bg2"/>
                  </a:solidFill>
                </a:rPr>
                <a:t>left cut</a:t>
              </a:r>
            </a:p>
          </p:txBody>
        </p:sp>
        <p:sp>
          <p:nvSpPr>
            <p:cNvPr id="481301" name="Line 21"/>
            <p:cNvSpPr>
              <a:spLocks noChangeShapeType="1"/>
            </p:cNvSpPr>
            <p:nvPr/>
          </p:nvSpPr>
          <p:spPr bwMode="auto">
            <a:xfrm>
              <a:off x="960" y="1104"/>
              <a:ext cx="0" cy="1152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81302" name="Text Box 22"/>
          <p:cNvSpPr txBox="1">
            <a:spLocks noChangeArrowheads="1"/>
          </p:cNvSpPr>
          <p:nvPr/>
        </p:nvSpPr>
        <p:spPr bwMode="auto">
          <a:xfrm>
            <a:off x="6553200" y="3124200"/>
            <a:ext cx="24384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>
                <a:solidFill>
                  <a:srgbClr val="0000FF"/>
                </a:solidFill>
              </a:rPr>
              <a:t>independent of </a:t>
            </a:r>
            <a:r>
              <a:rPr kumimoji="0" lang="en-US" altLang="zh-CN" sz="2400" i="1">
                <a:solidFill>
                  <a:srgbClr val="0000FF"/>
                </a:solidFill>
              </a:rPr>
              <a:t>x</a:t>
            </a:r>
            <a:r>
              <a:rPr kumimoji="0" lang="en-US" altLang="zh-CN" sz="2400" baseline="-25000">
                <a:solidFill>
                  <a:srgbClr val="0000FF"/>
                </a:solidFill>
              </a:rPr>
              <a:t>2</a:t>
            </a:r>
            <a:r>
              <a:rPr kumimoji="0" lang="en-US" altLang="zh-CN" sz="2400">
                <a:solidFill>
                  <a:srgbClr val="0000FF"/>
                </a:solidFill>
              </a:rPr>
              <a:t>!</a:t>
            </a:r>
          </a:p>
        </p:txBody>
      </p:sp>
      <p:sp>
        <p:nvSpPr>
          <p:cNvPr id="481303" name="Text Box 23"/>
          <p:cNvSpPr txBox="1">
            <a:spLocks noChangeArrowheads="1"/>
          </p:cNvSpPr>
          <p:nvPr/>
        </p:nvSpPr>
        <p:spPr bwMode="auto">
          <a:xfrm>
            <a:off x="6705600" y="5562600"/>
            <a:ext cx="24384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>
                <a:solidFill>
                  <a:srgbClr val="0000FF"/>
                </a:solidFill>
              </a:rPr>
              <a:t>independent of </a:t>
            </a:r>
            <a:r>
              <a:rPr kumimoji="0" lang="en-US" altLang="zh-CN" sz="2400" i="1">
                <a:solidFill>
                  <a:srgbClr val="0000FF"/>
                </a:solidFill>
              </a:rPr>
              <a:t>x</a:t>
            </a:r>
            <a:r>
              <a:rPr kumimoji="0" lang="en-US" altLang="zh-CN" sz="2400" baseline="-25000">
                <a:solidFill>
                  <a:srgbClr val="0000FF"/>
                </a:solidFill>
              </a:rPr>
              <a:t>1</a:t>
            </a:r>
            <a:r>
              <a:rPr kumimoji="0" lang="en-US" altLang="zh-CN" sz="2400">
                <a:solidFill>
                  <a:srgbClr val="0000FF"/>
                </a:solidFill>
              </a:rPr>
              <a:t>!</a:t>
            </a:r>
          </a:p>
        </p:txBody>
      </p:sp>
      <p:pic>
        <p:nvPicPr>
          <p:cNvPr id="481295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3" y="3962400"/>
            <a:ext cx="2011362" cy="455613"/>
          </a:xfrm>
          <a:prstGeom prst="rect">
            <a:avLst/>
          </a:prstGeom>
          <a:noFill/>
        </p:spPr>
      </p:pic>
      <p:pic>
        <p:nvPicPr>
          <p:cNvPr id="481296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4495800"/>
            <a:ext cx="3546475" cy="736600"/>
          </a:xfrm>
          <a:prstGeom prst="rect">
            <a:avLst/>
          </a:prstGeom>
          <a:noFill/>
        </p:spPr>
      </p:pic>
      <p:pic>
        <p:nvPicPr>
          <p:cNvPr id="481297" name="Picture 1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27563" y="5410200"/>
            <a:ext cx="1900237" cy="455613"/>
          </a:xfrm>
          <a:prstGeom prst="rect">
            <a:avLst/>
          </a:prstGeom>
          <a:noFill/>
        </p:spPr>
      </p:pic>
      <p:pic>
        <p:nvPicPr>
          <p:cNvPr id="481291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00563" y="1600200"/>
            <a:ext cx="1981200" cy="452438"/>
          </a:xfrm>
          <a:prstGeom prst="rect">
            <a:avLst/>
          </a:prstGeom>
          <a:noFill/>
        </p:spPr>
      </p:pic>
      <p:pic>
        <p:nvPicPr>
          <p:cNvPr id="481292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95800" y="2057400"/>
            <a:ext cx="3509963" cy="733425"/>
          </a:xfrm>
          <a:prstGeom prst="rect">
            <a:avLst/>
          </a:prstGeom>
          <a:noFill/>
        </p:spPr>
      </p:pic>
      <p:pic>
        <p:nvPicPr>
          <p:cNvPr id="481293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0413" y="2971800"/>
            <a:ext cx="1335087" cy="45243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4806D-A817-4832-BE8E-AAADF1FE55AF}" type="slidenum">
              <a:rPr lang="en-US" altLang="zh-CN"/>
              <a:pPr/>
              <a:t>23</a:t>
            </a:fld>
            <a:endParaRPr lang="en-US" altLang="zh-CN"/>
          </a:p>
        </p:txBody>
      </p:sp>
      <p:sp>
        <p:nvSpPr>
          <p:cNvPr id="15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16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82318" name="Rectangle 14"/>
          <p:cNvSpPr>
            <a:spLocks noChangeArrowheads="1"/>
          </p:cNvSpPr>
          <p:nvPr/>
        </p:nvSpPr>
        <p:spPr bwMode="auto">
          <a:xfrm>
            <a:off x="0" y="3716338"/>
            <a:ext cx="9144000" cy="1944687"/>
          </a:xfrm>
          <a:prstGeom prst="rect">
            <a:avLst/>
          </a:prstGeom>
          <a:solidFill>
            <a:srgbClr val="0000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dirty="0">
                <a:solidFill>
                  <a:schemeClr val="bg1"/>
                </a:solidFill>
                <a:latin typeface="Arial Narrow" pitchFamily="34" charset="0"/>
              </a:rPr>
              <a:t>SIDIS with      :</a:t>
            </a:r>
            <a:r>
              <a:rPr lang="en-US" altLang="zh-CN" sz="2800" b="1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US" altLang="zh-CN" sz="2800" b="1" dirty="0">
                <a:solidFill>
                  <a:srgbClr val="FFFF00"/>
                </a:solidFill>
                <a:latin typeface="Arial Narrow" pitchFamily="34" charset="0"/>
              </a:rPr>
              <a:t>Direct consequence II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42888" y="942975"/>
            <a:ext cx="6705600" cy="6858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b="1">
                <a:latin typeface="Arial Narrow" pitchFamily="34" charset="0"/>
              </a:rPr>
              <a:t>This leads to</a:t>
            </a:r>
            <a:endParaRPr lang="en-US" altLang="zh-CN" sz="2800" b="1">
              <a:latin typeface="Arial Narrow" pitchFamily="34" charset="0"/>
            </a:endParaRPr>
          </a:p>
        </p:txBody>
      </p:sp>
      <p:pic>
        <p:nvPicPr>
          <p:cNvPr id="4823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644900"/>
            <a:ext cx="6553200" cy="1400175"/>
          </a:xfrm>
          <a:prstGeom prst="rect">
            <a:avLst/>
          </a:prstGeom>
          <a:noFill/>
        </p:spPr>
      </p:pic>
      <p:sp>
        <p:nvSpPr>
          <p:cNvPr id="482309" name="Text Box 5"/>
          <p:cNvSpPr txBox="1">
            <a:spLocks noChangeArrowheads="1"/>
          </p:cNvSpPr>
          <p:nvPr/>
        </p:nvSpPr>
        <p:spPr bwMode="auto">
          <a:xfrm>
            <a:off x="381000" y="3846513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>
                <a:solidFill>
                  <a:srgbClr val="FFFF00"/>
                </a:solidFill>
              </a:rPr>
              <a:t>Only</a:t>
            </a:r>
          </a:p>
        </p:txBody>
      </p:sp>
      <p:pic>
        <p:nvPicPr>
          <p:cNvPr id="48231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5613" y="188913"/>
            <a:ext cx="469900" cy="533400"/>
          </a:xfrm>
          <a:prstGeom prst="rect">
            <a:avLst/>
          </a:prstGeom>
          <a:noFill/>
        </p:spPr>
      </p:pic>
      <p:pic>
        <p:nvPicPr>
          <p:cNvPr id="48231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63750" y="2665413"/>
            <a:ext cx="6699250" cy="755650"/>
          </a:xfrm>
          <a:prstGeom prst="rect">
            <a:avLst/>
          </a:prstGeom>
          <a:noFill/>
        </p:spPr>
      </p:pic>
      <p:pic>
        <p:nvPicPr>
          <p:cNvPr id="482313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850" y="1509713"/>
            <a:ext cx="7926388" cy="766762"/>
          </a:xfrm>
          <a:prstGeom prst="rect">
            <a:avLst/>
          </a:prstGeom>
          <a:noFill/>
        </p:spPr>
      </p:pic>
      <p:pic>
        <p:nvPicPr>
          <p:cNvPr id="482314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62600" y="2160588"/>
            <a:ext cx="2930525" cy="436562"/>
          </a:xfrm>
          <a:prstGeom prst="rect">
            <a:avLst/>
          </a:prstGeom>
          <a:noFill/>
        </p:spPr>
      </p:pic>
      <p:sp>
        <p:nvSpPr>
          <p:cNvPr id="482315" name="Text Box 11"/>
          <p:cNvSpPr txBox="1">
            <a:spLocks noChangeArrowheads="1"/>
          </p:cNvSpPr>
          <p:nvPr/>
        </p:nvSpPr>
        <p:spPr bwMode="auto">
          <a:xfrm>
            <a:off x="381000" y="5084763"/>
            <a:ext cx="876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>
                <a:solidFill>
                  <a:srgbClr val="FFFF00"/>
                </a:solidFill>
              </a:rPr>
              <a:t>contributes in semi-inclusive deep-inelastic lepton-nucleon scattering.</a:t>
            </a:r>
          </a:p>
        </p:txBody>
      </p:sp>
      <p:sp>
        <p:nvSpPr>
          <p:cNvPr id="482316" name="Text Box 12"/>
          <p:cNvSpPr txBox="1">
            <a:spLocks noChangeArrowheads="1"/>
          </p:cNvSpPr>
          <p:nvPr/>
        </p:nvSpPr>
        <p:spPr bwMode="auto">
          <a:xfrm>
            <a:off x="395288" y="5734050"/>
            <a:ext cx="5184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3200"/>
              <a:t>Similar for</a:t>
            </a:r>
            <a:r>
              <a:rPr kumimoji="0" lang="en-US" altLang="zh-CN" sz="2400"/>
              <a:t>                                            </a:t>
            </a:r>
          </a:p>
        </p:txBody>
      </p:sp>
      <p:pic>
        <p:nvPicPr>
          <p:cNvPr id="482317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39975" y="5805488"/>
            <a:ext cx="2303463" cy="55403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C48CE-18BD-4BCC-88DC-289B328C2896}" type="slidenum">
              <a:rPr lang="en-US" altLang="zh-CN"/>
              <a:pPr/>
              <a:t>24</a:t>
            </a:fld>
            <a:endParaRPr lang="en-US" altLang="zh-CN"/>
          </a:p>
        </p:txBody>
      </p:sp>
      <p:sp>
        <p:nvSpPr>
          <p:cNvPr id="18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19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dirty="0">
                <a:solidFill>
                  <a:schemeClr val="bg1"/>
                </a:solidFill>
                <a:latin typeface="Arial Narrow" pitchFamily="34" charset="0"/>
              </a:rPr>
              <a:t>SIDIS with      :  </a:t>
            </a:r>
            <a:r>
              <a:rPr lang="en-US" altLang="zh-CN" sz="2800" b="1" dirty="0">
                <a:solidFill>
                  <a:srgbClr val="FFFF00"/>
                </a:solidFill>
                <a:latin typeface="Arial Narrow" pitchFamily="34" charset="0"/>
              </a:rPr>
              <a:t>differential cross-section to 1/Q</a:t>
            </a:r>
            <a:r>
              <a:rPr lang="en-US" altLang="zh-CN" sz="2800" b="1" baseline="30000" dirty="0">
                <a:solidFill>
                  <a:srgbClr val="FFFF00"/>
                </a:solidFill>
                <a:latin typeface="Arial Narrow" pitchFamily="34" charset="0"/>
              </a:rPr>
              <a:t>2</a:t>
            </a:r>
            <a:endParaRPr lang="en-US" altLang="zh-CN" sz="2800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pic>
        <p:nvPicPr>
          <p:cNvPr id="48333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3225" y="142875"/>
            <a:ext cx="469900" cy="533400"/>
          </a:xfrm>
          <a:prstGeom prst="rect">
            <a:avLst/>
          </a:prstGeom>
          <a:noFill/>
        </p:spPr>
      </p:pic>
      <p:grpSp>
        <p:nvGrpSpPr>
          <p:cNvPr id="483356" name="Group 28"/>
          <p:cNvGrpSpPr>
            <a:grpSpLocks/>
          </p:cNvGrpSpPr>
          <p:nvPr/>
        </p:nvGrpSpPr>
        <p:grpSpPr bwMode="auto">
          <a:xfrm>
            <a:off x="107950" y="909638"/>
            <a:ext cx="8785225" cy="3382962"/>
            <a:chOff x="68" y="573"/>
            <a:chExt cx="5534" cy="2131"/>
          </a:xfrm>
        </p:grpSpPr>
        <p:sp>
          <p:nvSpPr>
            <p:cNvPr id="483352" name="AutoShape 24"/>
            <p:cNvSpPr>
              <a:spLocks noChangeArrowheads="1"/>
            </p:cNvSpPr>
            <p:nvPr/>
          </p:nvSpPr>
          <p:spPr bwMode="auto">
            <a:xfrm>
              <a:off x="68" y="573"/>
              <a:ext cx="5534" cy="2131"/>
            </a:xfrm>
            <a:prstGeom prst="cube">
              <a:avLst>
                <a:gd name="adj" fmla="val 2894"/>
              </a:avLst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3331" name="Rectangle 3"/>
            <p:cNvSpPr>
              <a:spLocks noChangeArrowheads="1"/>
            </p:cNvSpPr>
            <p:nvPr/>
          </p:nvSpPr>
          <p:spPr bwMode="auto">
            <a:xfrm>
              <a:off x="130" y="653"/>
              <a:ext cx="2494" cy="3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altLang="zh-CN" sz="2400"/>
                <a:t>A complete twist-4 result for</a:t>
              </a:r>
            </a:p>
          </p:txBody>
        </p:sp>
      </p:grpSp>
      <p:pic>
        <p:nvPicPr>
          <p:cNvPr id="483354" name="Picture 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4391025"/>
            <a:ext cx="5903913" cy="700088"/>
          </a:xfrm>
          <a:prstGeom prst="rect">
            <a:avLst/>
          </a:prstGeom>
          <a:noFill/>
        </p:spPr>
      </p:pic>
      <p:pic>
        <p:nvPicPr>
          <p:cNvPr id="483355" name="Picture 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4438" y="5081588"/>
            <a:ext cx="6264275" cy="723900"/>
          </a:xfrm>
          <a:prstGeom prst="rect">
            <a:avLst/>
          </a:prstGeom>
          <a:noFill/>
        </p:spPr>
      </p:pic>
      <p:sp>
        <p:nvSpPr>
          <p:cNvPr id="483357" name="Text Box 29"/>
          <p:cNvSpPr txBox="1">
            <a:spLocks noChangeArrowheads="1"/>
          </p:cNvSpPr>
          <p:nvPr/>
        </p:nvSpPr>
        <p:spPr bwMode="auto">
          <a:xfrm>
            <a:off x="179388" y="4581525"/>
            <a:ext cx="259238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2000"/>
              <a:t>TMD quark distribution:</a:t>
            </a:r>
          </a:p>
        </p:txBody>
      </p:sp>
      <p:sp>
        <p:nvSpPr>
          <p:cNvPr id="483358" name="Text Box 30"/>
          <p:cNvSpPr txBox="1">
            <a:spLocks noChangeArrowheads="1"/>
          </p:cNvSpPr>
          <p:nvPr/>
        </p:nvSpPr>
        <p:spPr bwMode="auto">
          <a:xfrm>
            <a:off x="250825" y="5119688"/>
            <a:ext cx="2017713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Quark correlation functions such as :</a:t>
            </a:r>
          </a:p>
        </p:txBody>
      </p:sp>
      <p:pic>
        <p:nvPicPr>
          <p:cNvPr id="483359" name="Picture 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5734050"/>
            <a:ext cx="8331200" cy="703263"/>
          </a:xfrm>
          <a:prstGeom prst="rect">
            <a:avLst/>
          </a:prstGeom>
          <a:noFill/>
        </p:spPr>
      </p:pic>
      <p:pic>
        <p:nvPicPr>
          <p:cNvPr id="48333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188" y="1630363"/>
            <a:ext cx="7715250" cy="706437"/>
          </a:xfrm>
          <a:prstGeom prst="rect">
            <a:avLst/>
          </a:prstGeom>
          <a:noFill/>
        </p:spPr>
      </p:pic>
      <p:pic>
        <p:nvPicPr>
          <p:cNvPr id="483348" name="Picture 2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16175" y="2276475"/>
            <a:ext cx="4460875" cy="633413"/>
          </a:xfrm>
          <a:prstGeom prst="rect">
            <a:avLst/>
          </a:prstGeom>
          <a:noFill/>
        </p:spPr>
      </p:pic>
      <p:pic>
        <p:nvPicPr>
          <p:cNvPr id="483349" name="Picture 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11413" y="2924175"/>
            <a:ext cx="6059487" cy="687388"/>
          </a:xfrm>
          <a:prstGeom prst="rect">
            <a:avLst/>
          </a:prstGeom>
          <a:noFill/>
        </p:spPr>
      </p:pic>
      <p:pic>
        <p:nvPicPr>
          <p:cNvPr id="483350" name="Picture 2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13000" y="3573463"/>
            <a:ext cx="3382963" cy="687387"/>
          </a:xfrm>
          <a:prstGeom prst="rect">
            <a:avLst/>
          </a:prstGeom>
          <a:noFill/>
        </p:spPr>
      </p:pic>
      <p:pic>
        <p:nvPicPr>
          <p:cNvPr id="483351" name="Picture 2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2863" y="1165225"/>
            <a:ext cx="1727200" cy="2889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E7CCA-A392-41A6-8506-D78403B1EE51}" type="slidenum">
              <a:rPr lang="en-US" altLang="zh-CN"/>
              <a:pPr/>
              <a:t>25</a:t>
            </a:fld>
            <a:endParaRPr lang="en-US" altLang="zh-CN"/>
          </a:p>
        </p:txBody>
      </p:sp>
      <p:sp>
        <p:nvSpPr>
          <p:cNvPr id="17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18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dirty="0">
                <a:solidFill>
                  <a:schemeClr val="bg1"/>
                </a:solidFill>
                <a:latin typeface="Arial Narrow" pitchFamily="34" charset="0"/>
              </a:rPr>
              <a:t>SIDIS with        :  </a:t>
            </a:r>
            <a:r>
              <a:rPr lang="en-US" altLang="zh-CN" sz="2800" b="1" dirty="0" err="1">
                <a:solidFill>
                  <a:schemeClr val="bg1"/>
                </a:solidFill>
                <a:latin typeface="Arial Narrow" pitchFamily="34" charset="0"/>
              </a:rPr>
              <a:t>Azimuthal</a:t>
            </a:r>
            <a:r>
              <a:rPr lang="en-US" altLang="zh-CN" sz="2800" b="1" dirty="0">
                <a:solidFill>
                  <a:schemeClr val="bg1"/>
                </a:solidFill>
                <a:latin typeface="Arial Narrow" pitchFamily="34" charset="0"/>
              </a:rPr>
              <a:t> asymmetries</a:t>
            </a:r>
          </a:p>
        </p:txBody>
      </p:sp>
      <p:pic>
        <p:nvPicPr>
          <p:cNvPr id="527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88913"/>
            <a:ext cx="469900" cy="533400"/>
          </a:xfrm>
          <a:prstGeom prst="rect">
            <a:avLst/>
          </a:prstGeom>
          <a:noFill/>
        </p:spPr>
      </p:pic>
      <p:sp>
        <p:nvSpPr>
          <p:cNvPr id="527366" name="Rectangle 6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14313" y="1052513"/>
            <a:ext cx="1836737" cy="576262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sz="2400" b="1">
                <a:latin typeface="Arial Narrow" pitchFamily="34" charset="0"/>
              </a:rPr>
              <a:t>Up to twist-4</a:t>
            </a:r>
          </a:p>
        </p:txBody>
      </p:sp>
      <p:pic>
        <p:nvPicPr>
          <p:cNvPr id="52736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915988"/>
            <a:ext cx="4535488" cy="842962"/>
          </a:xfrm>
          <a:prstGeom prst="rect">
            <a:avLst/>
          </a:prstGeom>
          <a:noFill/>
        </p:spPr>
      </p:pic>
      <p:pic>
        <p:nvPicPr>
          <p:cNvPr id="527372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975" y="2017713"/>
            <a:ext cx="6192838" cy="835025"/>
          </a:xfrm>
          <a:prstGeom prst="rect">
            <a:avLst/>
          </a:prstGeom>
          <a:noFill/>
        </p:spPr>
      </p:pic>
      <p:sp>
        <p:nvSpPr>
          <p:cNvPr id="527373" name="Text Box 13"/>
          <p:cNvSpPr txBox="1">
            <a:spLocks noChangeArrowheads="1"/>
          </p:cNvSpPr>
          <p:nvPr/>
        </p:nvSpPr>
        <p:spPr bwMode="auto">
          <a:xfrm>
            <a:off x="323850" y="3043238"/>
            <a:ext cx="75596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2400"/>
              <a:t>If g=0, i.e., no multiple gluon scattering (results by Cahn):</a:t>
            </a:r>
          </a:p>
        </p:txBody>
      </p:sp>
      <p:pic>
        <p:nvPicPr>
          <p:cNvPr id="527375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8175" y="4529138"/>
            <a:ext cx="3484563" cy="755650"/>
          </a:xfrm>
          <a:prstGeom prst="rect">
            <a:avLst/>
          </a:prstGeom>
          <a:noFill/>
        </p:spPr>
      </p:pic>
      <p:pic>
        <p:nvPicPr>
          <p:cNvPr id="527374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19288" y="3675063"/>
            <a:ext cx="3600450" cy="771525"/>
          </a:xfrm>
          <a:prstGeom prst="rect">
            <a:avLst/>
          </a:prstGeom>
          <a:noFill/>
        </p:spPr>
      </p:pic>
      <p:sp>
        <p:nvSpPr>
          <p:cNvPr id="527383" name="Text Box 23"/>
          <p:cNvSpPr txBox="1">
            <a:spLocks noChangeArrowheads="1"/>
          </p:cNvSpPr>
          <p:nvPr/>
        </p:nvSpPr>
        <p:spPr bwMode="auto">
          <a:xfrm>
            <a:off x="5808663" y="3773488"/>
            <a:ext cx="24479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2400">
                <a:solidFill>
                  <a:srgbClr val="0000FF"/>
                </a:solidFill>
              </a:rPr>
              <a:t>proportional to</a:t>
            </a:r>
          </a:p>
        </p:txBody>
      </p:sp>
      <p:pic>
        <p:nvPicPr>
          <p:cNvPr id="527384" name="Picture 2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97813" y="3644900"/>
            <a:ext cx="635000" cy="730250"/>
          </a:xfrm>
          <a:prstGeom prst="rect">
            <a:avLst/>
          </a:prstGeom>
          <a:noFill/>
        </p:spPr>
      </p:pic>
      <p:sp>
        <p:nvSpPr>
          <p:cNvPr id="527386" name="Text Box 26"/>
          <p:cNvSpPr txBox="1">
            <a:spLocks noChangeArrowheads="1"/>
          </p:cNvSpPr>
          <p:nvPr/>
        </p:nvSpPr>
        <p:spPr bwMode="auto">
          <a:xfrm>
            <a:off x="5737225" y="4589463"/>
            <a:ext cx="24479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2400"/>
              <a:t>proportional to</a:t>
            </a:r>
          </a:p>
        </p:txBody>
      </p:sp>
      <p:pic>
        <p:nvPicPr>
          <p:cNvPr id="527387" name="Picture 2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702550" y="4446588"/>
            <a:ext cx="736600" cy="730250"/>
          </a:xfrm>
          <a:prstGeom prst="rect">
            <a:avLst/>
          </a:prstGeom>
          <a:noFill/>
        </p:spPr>
      </p:pic>
      <p:sp>
        <p:nvSpPr>
          <p:cNvPr id="527388" name="Text Box 28"/>
          <p:cNvSpPr txBox="1">
            <a:spLocks noChangeArrowheads="1"/>
          </p:cNvSpPr>
          <p:nvPr/>
        </p:nvSpPr>
        <p:spPr bwMode="auto">
          <a:xfrm>
            <a:off x="1835150" y="5516563"/>
            <a:ext cx="7058025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A good place to study such correlation functions and effects of multiple gluon scattering.</a:t>
            </a:r>
          </a:p>
        </p:txBody>
      </p:sp>
      <p:sp>
        <p:nvSpPr>
          <p:cNvPr id="527389" name="AutoShape 29"/>
          <p:cNvSpPr>
            <a:spLocks noChangeArrowheads="1"/>
          </p:cNvSpPr>
          <p:nvPr/>
        </p:nvSpPr>
        <p:spPr bwMode="auto">
          <a:xfrm>
            <a:off x="395288" y="5661025"/>
            <a:ext cx="1223962" cy="360363"/>
          </a:xfrm>
          <a:prstGeom prst="rightArrow">
            <a:avLst>
              <a:gd name="adj1" fmla="val 50000"/>
              <a:gd name="adj2" fmla="val 84912"/>
            </a:avLst>
          </a:prstGeom>
          <a:solidFill>
            <a:srgbClr val="FF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灯片编号占位符 2"/>
          <p:cNvSpPr>
            <a:spLocks noGrp="1"/>
          </p:cNvSpPr>
          <p:nvPr>
            <p:ph type="sldNum" sz="quarter" idx="10"/>
          </p:nvPr>
        </p:nvSpPr>
        <p:spPr>
          <a:xfrm>
            <a:off x="8610600" y="6635745"/>
            <a:ext cx="533400" cy="152400"/>
          </a:xfrm>
        </p:spPr>
        <p:txBody>
          <a:bodyPr/>
          <a:lstStyle/>
          <a:p>
            <a:fld id="{B6273AFE-8C3A-4D4E-866F-1A30F666B90D}" type="slidenum">
              <a:rPr lang="en-US" altLang="zh-CN"/>
              <a:pPr/>
              <a:t>26</a:t>
            </a:fld>
            <a:endParaRPr lang="en-US" altLang="zh-CN"/>
          </a:p>
        </p:txBody>
      </p:sp>
      <p:sp>
        <p:nvSpPr>
          <p:cNvPr id="21" name="日期占位符 3"/>
          <p:cNvSpPr>
            <a:spLocks noGrp="1"/>
          </p:cNvSpPr>
          <p:nvPr>
            <p:ph type="dt" sz="half" idx="11"/>
          </p:nvPr>
        </p:nvSpPr>
        <p:spPr>
          <a:xfrm>
            <a:off x="5795962" y="6603995"/>
            <a:ext cx="2419375" cy="260350"/>
          </a:xfrm>
        </p:spPr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22" name="页脚占位符 4"/>
          <p:cNvSpPr>
            <a:spLocks noGrp="1"/>
          </p:cNvSpPr>
          <p:nvPr>
            <p:ph type="ftr" sz="quarter" idx="12"/>
          </p:nvPr>
        </p:nvSpPr>
        <p:spPr>
          <a:xfrm>
            <a:off x="71438" y="6650055"/>
            <a:ext cx="3071802" cy="214290"/>
          </a:xfrm>
        </p:spPr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>
                <a:solidFill>
                  <a:srgbClr val="FFFFFF"/>
                </a:solidFill>
                <a:latin typeface="Arial Narrow" pitchFamily="34" charset="0"/>
              </a:rPr>
              <a:t>Transverse momentum broadening </a:t>
            </a:r>
            <a:r>
              <a:rPr lang="en-US" altLang="zh-CN" sz="3200" b="1" dirty="0">
                <a:solidFill>
                  <a:srgbClr val="FFFF00"/>
                </a:solidFill>
                <a:latin typeface="Arial Narrow" pitchFamily="34" charset="0"/>
              </a:rPr>
              <a:t>in nucleus</a:t>
            </a:r>
          </a:p>
        </p:txBody>
      </p:sp>
      <p:sp>
        <p:nvSpPr>
          <p:cNvPr id="488452" name="Text Box 4"/>
          <p:cNvSpPr txBox="1">
            <a:spLocks noChangeArrowheads="1"/>
          </p:cNvSpPr>
          <p:nvPr/>
        </p:nvSpPr>
        <p:spPr bwMode="auto">
          <a:xfrm>
            <a:off x="304800" y="3050459"/>
            <a:ext cx="85344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u="sng" dirty="0"/>
              <a:t>Replace </a:t>
            </a:r>
            <a:r>
              <a:rPr kumimoji="0" lang="en-US" altLang="zh-CN" sz="2400" i="1" u="sng" dirty="0"/>
              <a:t>N</a:t>
            </a:r>
            <a:r>
              <a:rPr kumimoji="0" lang="en-US" altLang="zh-CN" sz="2400" u="sng" dirty="0"/>
              <a:t> by </a:t>
            </a:r>
            <a:r>
              <a:rPr kumimoji="0" lang="en-US" altLang="zh-CN" sz="2400" i="1" u="sng" dirty="0"/>
              <a:t>A</a:t>
            </a:r>
            <a:r>
              <a:rPr kumimoji="0" lang="en-US" altLang="zh-CN" sz="2400" dirty="0"/>
              <a:t>, the gluons can connect to different nucleons in </a:t>
            </a:r>
            <a:r>
              <a:rPr kumimoji="0" lang="en-US" altLang="zh-CN" sz="2400" i="1" dirty="0"/>
              <a:t>A</a:t>
            </a:r>
            <a:r>
              <a:rPr kumimoji="0" lang="en-US" altLang="zh-CN" sz="2400" dirty="0"/>
              <a:t>. </a:t>
            </a:r>
          </a:p>
        </p:txBody>
      </p:sp>
      <p:sp>
        <p:nvSpPr>
          <p:cNvPr id="488453" name="Text Box 5"/>
          <p:cNvSpPr txBox="1">
            <a:spLocks noChangeArrowheads="1"/>
          </p:cNvSpPr>
          <p:nvPr/>
        </p:nvSpPr>
        <p:spPr bwMode="auto">
          <a:xfrm>
            <a:off x="165100" y="884238"/>
            <a:ext cx="41910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dirty="0"/>
              <a:t>Gauge link comes from: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61988" y="1589084"/>
            <a:ext cx="8447087" cy="1268412"/>
            <a:chOff x="192" y="977"/>
            <a:chExt cx="5520" cy="799"/>
          </a:xfrm>
        </p:grpSpPr>
        <p:pic>
          <p:nvPicPr>
            <p:cNvPr id="488455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 l="8023" t="73161" r="50548" b="5672"/>
            <a:stretch>
              <a:fillRect/>
            </a:stretch>
          </p:blipFill>
          <p:spPr bwMode="auto">
            <a:xfrm>
              <a:off x="192" y="977"/>
              <a:ext cx="1152" cy="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88456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 l="50548" t="73161" r="8023" b="5672"/>
            <a:stretch>
              <a:fillRect/>
            </a:stretch>
          </p:blipFill>
          <p:spPr bwMode="auto">
            <a:xfrm>
              <a:off x="1632" y="1007"/>
              <a:ext cx="1152" cy="7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88457" name="Text Box 9"/>
            <p:cNvSpPr txBox="1">
              <a:spLocks noChangeArrowheads="1"/>
            </p:cNvSpPr>
            <p:nvPr/>
          </p:nvSpPr>
          <p:spPr bwMode="auto">
            <a:xfrm>
              <a:off x="1344" y="1180"/>
              <a:ext cx="336" cy="404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zh-CN" sz="3600">
                  <a:latin typeface="Garamond" pitchFamily="18" charset="0"/>
                </a:rPr>
                <a:t>+</a:t>
              </a:r>
            </a:p>
          </p:txBody>
        </p:sp>
        <p:sp>
          <p:nvSpPr>
            <p:cNvPr id="488458" name="Text Box 10"/>
            <p:cNvSpPr txBox="1">
              <a:spLocks noChangeArrowheads="1"/>
            </p:cNvSpPr>
            <p:nvPr/>
          </p:nvSpPr>
          <p:spPr bwMode="auto">
            <a:xfrm>
              <a:off x="2544" y="1180"/>
              <a:ext cx="1200" cy="404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zh-CN" sz="3600">
                  <a:latin typeface="Garamond" pitchFamily="18" charset="0"/>
                </a:rPr>
                <a:t>+</a:t>
              </a:r>
              <a:r>
                <a:rPr kumimoji="0" lang="en-US" altLang="zh-CN" sz="3600" baseline="30000">
                  <a:latin typeface="Garamond" pitchFamily="18" charset="0"/>
                </a:rPr>
                <a:t>…</a:t>
              </a:r>
              <a:r>
                <a:rPr kumimoji="0" lang="en-US" altLang="zh-CN" sz="3600">
                  <a:latin typeface="Garamond" pitchFamily="18" charset="0"/>
                </a:rPr>
                <a:t>+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3504" y="1008"/>
              <a:ext cx="1632" cy="768"/>
              <a:chOff x="3648" y="941"/>
              <a:chExt cx="1728" cy="835"/>
            </a:xfrm>
          </p:grpSpPr>
          <p:pic>
            <p:nvPicPr>
              <p:cNvPr id="488460" name="Picture 1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50476" t="80983" r="5048" b="3812"/>
              <a:stretch>
                <a:fillRect/>
              </a:stretch>
            </p:blipFill>
            <p:spPr bwMode="auto">
              <a:xfrm>
                <a:off x="3648" y="941"/>
                <a:ext cx="1728" cy="835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488461" name="Text Box 13"/>
              <p:cNvSpPr txBox="1">
                <a:spLocks noChangeArrowheads="1"/>
              </p:cNvSpPr>
              <p:nvPr/>
            </p:nvSpPr>
            <p:spPr bwMode="auto">
              <a:xfrm>
                <a:off x="3888" y="1200"/>
                <a:ext cx="1200" cy="251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kumimoji="0" lang="en-US" altLang="zh-CN" sz="1800">
                    <a:solidFill>
                      <a:schemeClr val="bg2"/>
                    </a:solidFill>
                    <a:latin typeface="Garamond" pitchFamily="18" charset="0"/>
                  </a:rPr>
                  <a:t>…</a:t>
                </a:r>
              </a:p>
            </p:txBody>
          </p:sp>
        </p:grpSp>
        <p:sp>
          <p:nvSpPr>
            <p:cNvPr id="488462" name="Text Box 14"/>
            <p:cNvSpPr txBox="1">
              <a:spLocks noChangeArrowheads="1"/>
            </p:cNvSpPr>
            <p:nvPr/>
          </p:nvSpPr>
          <p:spPr bwMode="auto">
            <a:xfrm>
              <a:off x="5040" y="1200"/>
              <a:ext cx="672" cy="404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zh-CN" sz="3600">
                  <a:latin typeface="Garamond" pitchFamily="18" charset="0"/>
                </a:rPr>
                <a:t>+</a:t>
              </a:r>
              <a:r>
                <a:rPr kumimoji="0" lang="en-US" altLang="zh-CN" sz="3600" baseline="30000">
                  <a:latin typeface="Garamond" pitchFamily="18" charset="0"/>
                </a:rPr>
                <a:t>…</a:t>
              </a:r>
              <a:endParaRPr kumimoji="0" lang="en-US" altLang="zh-CN" sz="3600">
                <a:latin typeface="Garamond" pitchFamily="18" charset="0"/>
              </a:endParaRPr>
            </a:p>
          </p:txBody>
        </p:sp>
      </p:grpSp>
      <p:sp>
        <p:nvSpPr>
          <p:cNvPr id="488463" name="Text Box 15"/>
          <p:cNvSpPr txBox="1">
            <a:spLocks noChangeArrowheads="1"/>
          </p:cNvSpPr>
          <p:nvPr/>
        </p:nvSpPr>
        <p:spPr bwMode="auto">
          <a:xfrm>
            <a:off x="2484438" y="3500438"/>
            <a:ext cx="47244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ClrTx/>
              <a:buSzTx/>
              <a:buFontTx/>
              <a:buNone/>
            </a:pPr>
            <a:r>
              <a:rPr kumimoji="0" lang="en-US" altLang="zh-CN" sz="2400" dirty="0"/>
              <a:t>Nuclear enhancement</a:t>
            </a:r>
          </a:p>
          <a:p>
            <a:pPr eaLnBrk="0" hangingPunct="0">
              <a:buClrTx/>
              <a:buSzTx/>
              <a:buFontTx/>
              <a:buNone/>
            </a:pPr>
            <a:r>
              <a:rPr kumimoji="0" lang="en-US" altLang="zh-CN" sz="2400" dirty="0"/>
              <a:t>Transverse momentum broadening</a:t>
            </a:r>
          </a:p>
        </p:txBody>
      </p:sp>
      <p:sp>
        <p:nvSpPr>
          <p:cNvPr id="488464" name="AutoShape 16"/>
          <p:cNvSpPr>
            <a:spLocks noChangeArrowheads="1"/>
          </p:cNvSpPr>
          <p:nvPr/>
        </p:nvSpPr>
        <p:spPr bwMode="auto">
          <a:xfrm>
            <a:off x="457200" y="3805238"/>
            <a:ext cx="1666875" cy="304800"/>
          </a:xfrm>
          <a:prstGeom prst="rightArrow">
            <a:avLst>
              <a:gd name="adj1" fmla="val 50000"/>
              <a:gd name="adj2" fmla="val 136719"/>
            </a:avLst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8465" name="Text Box 17"/>
          <p:cNvSpPr txBox="1">
            <a:spLocks noChangeArrowheads="1"/>
          </p:cNvSpPr>
          <p:nvPr/>
        </p:nvSpPr>
        <p:spPr bwMode="auto">
          <a:xfrm>
            <a:off x="2484438" y="4286256"/>
            <a:ext cx="6122987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ClrTx/>
              <a:buSzTx/>
              <a:buFontTx/>
              <a:buNone/>
            </a:pPr>
            <a:r>
              <a:rPr kumimoji="0" lang="en-US" altLang="zh-CN" sz="2400" dirty="0">
                <a:solidFill>
                  <a:srgbClr val="0000FF"/>
                </a:solidFill>
              </a:rPr>
              <a:t>Transverse momentum broadening should be contained in the gauge </a:t>
            </a:r>
            <a:r>
              <a:rPr kumimoji="0" lang="en-US" altLang="zh-CN" sz="2400" dirty="0" smtClean="0">
                <a:solidFill>
                  <a:srgbClr val="0000FF"/>
                </a:solidFill>
              </a:rPr>
              <a:t>link</a:t>
            </a:r>
            <a:endParaRPr kumimoji="0" lang="en-US" altLang="zh-CN" sz="2400" dirty="0">
              <a:solidFill>
                <a:srgbClr val="0000FF"/>
              </a:solidFill>
            </a:endParaRPr>
          </a:p>
        </p:txBody>
      </p:sp>
      <p:sp>
        <p:nvSpPr>
          <p:cNvPr id="488466" name="Text Box 18"/>
          <p:cNvSpPr txBox="1">
            <a:spLocks noChangeArrowheads="1"/>
          </p:cNvSpPr>
          <p:nvPr/>
        </p:nvSpPr>
        <p:spPr bwMode="auto">
          <a:xfrm>
            <a:off x="395288" y="5072074"/>
            <a:ext cx="846299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CN" sz="2400" dirty="0"/>
              <a:t>With “maximal two gluon approximation</a:t>
            </a:r>
            <a:r>
              <a:rPr kumimoji="0" lang="en-US" altLang="zh-CN" sz="2400" dirty="0" smtClean="0"/>
              <a:t>”, i.e. taking only  the case that two  gluons are connected to one nucleon into account,  </a:t>
            </a:r>
            <a:endParaRPr kumimoji="0" lang="en-US" altLang="zh-CN" sz="2400" dirty="0"/>
          </a:p>
        </p:txBody>
      </p:sp>
      <p:graphicFrame>
        <p:nvGraphicFramePr>
          <p:cNvPr id="488467" name="Object 19"/>
          <p:cNvGraphicFramePr>
            <a:graphicFrameLocks noChangeAspect="1"/>
          </p:cNvGraphicFramePr>
          <p:nvPr/>
        </p:nvGraphicFramePr>
        <p:xfrm>
          <a:off x="785786" y="5857892"/>
          <a:ext cx="4968875" cy="768350"/>
        </p:xfrm>
        <a:graphic>
          <a:graphicData uri="http://schemas.openxmlformats.org/presentationml/2006/ole">
            <p:oleObj spid="_x0000_s559106" name="公式" r:id="rId5" imgW="2920680" imgH="444240" progId="Equation.3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858016" y="5929330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ZTL, X.N. Wang &amp; </a:t>
            </a:r>
          </a:p>
          <a:p>
            <a:r>
              <a:rPr lang="en-US" altLang="zh-CN" sz="2000" dirty="0" smtClean="0"/>
              <a:t>J. Zhou, PRD (2008).</a:t>
            </a:r>
            <a:endParaRPr lang="zh-CN" altLang="en-US" sz="2000" dirty="0"/>
          </a:p>
        </p:txBody>
      </p:sp>
      <p:grpSp>
        <p:nvGrpSpPr>
          <p:cNvPr id="67" name="组合 66"/>
          <p:cNvGrpSpPr/>
          <p:nvPr/>
        </p:nvGrpSpPr>
        <p:grpSpPr>
          <a:xfrm>
            <a:off x="500034" y="2357430"/>
            <a:ext cx="7786742" cy="642942"/>
            <a:chOff x="500034" y="2357430"/>
            <a:chExt cx="7786742" cy="642942"/>
          </a:xfrm>
        </p:grpSpPr>
        <p:sp>
          <p:nvSpPr>
            <p:cNvPr id="23" name="矩形 22"/>
            <p:cNvSpPr/>
            <p:nvPr/>
          </p:nvSpPr>
          <p:spPr bwMode="auto">
            <a:xfrm>
              <a:off x="1285852" y="2643182"/>
              <a:ext cx="571504" cy="214314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宋体" pitchFamily="2" charset="-122"/>
              </a:endParaRPr>
            </a:p>
          </p:txBody>
        </p:sp>
        <p:sp>
          <p:nvSpPr>
            <p:cNvPr id="24" name="矩形 23"/>
            <p:cNvSpPr/>
            <p:nvPr/>
          </p:nvSpPr>
          <p:spPr bwMode="auto">
            <a:xfrm>
              <a:off x="3357554" y="2643182"/>
              <a:ext cx="571504" cy="214314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宋体" pitchFamily="2" charset="-122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>
              <a:off x="785786" y="2643182"/>
              <a:ext cx="1428760" cy="0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椭圆 27"/>
            <p:cNvSpPr/>
            <p:nvPr/>
          </p:nvSpPr>
          <p:spPr bwMode="auto">
            <a:xfrm>
              <a:off x="714348" y="2357430"/>
              <a:ext cx="142876" cy="5715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宋体" pitchFamily="2" charset="-122"/>
              </a:endParaRPr>
            </a:p>
          </p:txBody>
        </p:sp>
        <p:sp>
          <p:nvSpPr>
            <p:cNvPr id="29" name="椭圆 28"/>
            <p:cNvSpPr/>
            <p:nvPr/>
          </p:nvSpPr>
          <p:spPr bwMode="auto">
            <a:xfrm>
              <a:off x="2143108" y="2357430"/>
              <a:ext cx="142876" cy="5715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宋体" pitchFamily="2" charset="-122"/>
              </a:endParaRPr>
            </a:p>
          </p:txBody>
        </p:sp>
        <p:cxnSp>
          <p:nvCxnSpPr>
            <p:cNvPr id="33" name="直接连接符 32"/>
            <p:cNvCxnSpPr/>
            <p:nvPr/>
          </p:nvCxnSpPr>
          <p:spPr bwMode="auto">
            <a:xfrm>
              <a:off x="857224" y="2714620"/>
              <a:ext cx="1428760" cy="0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直接连接符 33"/>
            <p:cNvCxnSpPr/>
            <p:nvPr/>
          </p:nvCxnSpPr>
          <p:spPr bwMode="auto">
            <a:xfrm>
              <a:off x="785786" y="2857496"/>
              <a:ext cx="1428760" cy="0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接连接符 34"/>
            <p:cNvCxnSpPr/>
            <p:nvPr/>
          </p:nvCxnSpPr>
          <p:spPr bwMode="auto">
            <a:xfrm>
              <a:off x="500034" y="2643182"/>
              <a:ext cx="285752" cy="0"/>
            </a:xfrm>
            <a:prstGeom prst="line">
              <a:avLst/>
            </a:prstGeom>
            <a:solidFill>
              <a:srgbClr val="FFFFFF"/>
            </a:solidFill>
            <a:ln w="635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接连接符 36"/>
            <p:cNvCxnSpPr/>
            <p:nvPr/>
          </p:nvCxnSpPr>
          <p:spPr bwMode="auto">
            <a:xfrm>
              <a:off x="2214546" y="2643182"/>
              <a:ext cx="285752" cy="0"/>
            </a:xfrm>
            <a:prstGeom prst="line">
              <a:avLst/>
            </a:prstGeom>
            <a:solidFill>
              <a:srgbClr val="FFFFFF"/>
            </a:solidFill>
            <a:ln w="635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矩形 37"/>
            <p:cNvSpPr/>
            <p:nvPr/>
          </p:nvSpPr>
          <p:spPr bwMode="auto">
            <a:xfrm>
              <a:off x="3428992" y="2643182"/>
              <a:ext cx="571504" cy="214314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宋体" pitchFamily="2" charset="-122"/>
              </a:endParaRPr>
            </a:p>
          </p:txBody>
        </p:sp>
        <p:cxnSp>
          <p:nvCxnSpPr>
            <p:cNvPr id="39" name="直接连接符 38"/>
            <p:cNvCxnSpPr/>
            <p:nvPr/>
          </p:nvCxnSpPr>
          <p:spPr bwMode="auto">
            <a:xfrm>
              <a:off x="2928926" y="2643182"/>
              <a:ext cx="1428760" cy="0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椭圆 39"/>
            <p:cNvSpPr/>
            <p:nvPr/>
          </p:nvSpPr>
          <p:spPr bwMode="auto">
            <a:xfrm>
              <a:off x="2857488" y="2357430"/>
              <a:ext cx="142876" cy="5715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宋体" pitchFamily="2" charset="-122"/>
              </a:endParaRPr>
            </a:p>
          </p:txBody>
        </p:sp>
        <p:sp>
          <p:nvSpPr>
            <p:cNvPr id="41" name="椭圆 40"/>
            <p:cNvSpPr/>
            <p:nvPr/>
          </p:nvSpPr>
          <p:spPr bwMode="auto">
            <a:xfrm>
              <a:off x="4286248" y="2357430"/>
              <a:ext cx="142876" cy="5715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宋体" pitchFamily="2" charset="-122"/>
              </a:endParaRPr>
            </a:p>
          </p:txBody>
        </p:sp>
        <p:cxnSp>
          <p:nvCxnSpPr>
            <p:cNvPr id="42" name="直接连接符 41"/>
            <p:cNvCxnSpPr/>
            <p:nvPr/>
          </p:nvCxnSpPr>
          <p:spPr bwMode="auto">
            <a:xfrm>
              <a:off x="3000364" y="2714620"/>
              <a:ext cx="1428760" cy="0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直接连接符 42"/>
            <p:cNvCxnSpPr/>
            <p:nvPr/>
          </p:nvCxnSpPr>
          <p:spPr bwMode="auto">
            <a:xfrm>
              <a:off x="2928926" y="2857496"/>
              <a:ext cx="1428760" cy="0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直接连接符 43"/>
            <p:cNvCxnSpPr/>
            <p:nvPr/>
          </p:nvCxnSpPr>
          <p:spPr bwMode="auto">
            <a:xfrm>
              <a:off x="2643174" y="2643182"/>
              <a:ext cx="285752" cy="0"/>
            </a:xfrm>
            <a:prstGeom prst="line">
              <a:avLst/>
            </a:prstGeom>
            <a:solidFill>
              <a:srgbClr val="FFFFFF"/>
            </a:solidFill>
            <a:ln w="635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直接连接符 44"/>
            <p:cNvCxnSpPr/>
            <p:nvPr/>
          </p:nvCxnSpPr>
          <p:spPr bwMode="auto">
            <a:xfrm>
              <a:off x="4357686" y="2643182"/>
              <a:ext cx="285752" cy="0"/>
            </a:xfrm>
            <a:prstGeom prst="line">
              <a:avLst/>
            </a:prstGeom>
            <a:solidFill>
              <a:srgbClr val="FFFFFF"/>
            </a:solidFill>
            <a:ln w="635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矩形 45"/>
            <p:cNvSpPr/>
            <p:nvPr/>
          </p:nvSpPr>
          <p:spPr bwMode="auto">
            <a:xfrm>
              <a:off x="6429388" y="2714620"/>
              <a:ext cx="571504" cy="214314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宋体" pitchFamily="2" charset="-122"/>
              </a:endParaRPr>
            </a:p>
          </p:txBody>
        </p:sp>
        <p:cxnSp>
          <p:nvCxnSpPr>
            <p:cNvPr id="47" name="直接连接符 46"/>
            <p:cNvCxnSpPr>
              <a:endCxn id="49" idx="2"/>
            </p:cNvCxnSpPr>
            <p:nvPr/>
          </p:nvCxnSpPr>
          <p:spPr bwMode="auto">
            <a:xfrm>
              <a:off x="5929322" y="2714620"/>
              <a:ext cx="2000264" cy="0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" name="椭圆 47"/>
            <p:cNvSpPr/>
            <p:nvPr/>
          </p:nvSpPr>
          <p:spPr bwMode="auto">
            <a:xfrm>
              <a:off x="5857884" y="2428868"/>
              <a:ext cx="142876" cy="5715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宋体" pitchFamily="2" charset="-122"/>
              </a:endParaRPr>
            </a:p>
          </p:txBody>
        </p:sp>
        <p:sp>
          <p:nvSpPr>
            <p:cNvPr id="49" name="椭圆 48"/>
            <p:cNvSpPr/>
            <p:nvPr/>
          </p:nvSpPr>
          <p:spPr bwMode="auto">
            <a:xfrm>
              <a:off x="7929586" y="2428868"/>
              <a:ext cx="142876" cy="5715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宋体" pitchFamily="2" charset="-122"/>
              </a:endParaRPr>
            </a:p>
          </p:txBody>
        </p:sp>
        <p:cxnSp>
          <p:nvCxnSpPr>
            <p:cNvPr id="52" name="直接连接符 51"/>
            <p:cNvCxnSpPr/>
            <p:nvPr/>
          </p:nvCxnSpPr>
          <p:spPr bwMode="auto">
            <a:xfrm>
              <a:off x="5643570" y="2714620"/>
              <a:ext cx="285752" cy="0"/>
            </a:xfrm>
            <a:prstGeom prst="line">
              <a:avLst/>
            </a:prstGeom>
            <a:solidFill>
              <a:srgbClr val="FFFFFF"/>
            </a:solidFill>
            <a:ln w="635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直接连接符 52"/>
            <p:cNvCxnSpPr/>
            <p:nvPr/>
          </p:nvCxnSpPr>
          <p:spPr bwMode="auto">
            <a:xfrm>
              <a:off x="8001024" y="2714620"/>
              <a:ext cx="285752" cy="0"/>
            </a:xfrm>
            <a:prstGeom prst="line">
              <a:avLst/>
            </a:prstGeom>
            <a:solidFill>
              <a:srgbClr val="FFFFFF"/>
            </a:solidFill>
            <a:ln w="635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直接连接符 58"/>
            <p:cNvCxnSpPr/>
            <p:nvPr/>
          </p:nvCxnSpPr>
          <p:spPr bwMode="auto">
            <a:xfrm>
              <a:off x="6000760" y="2786058"/>
              <a:ext cx="2000264" cy="0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直接连接符 59"/>
            <p:cNvCxnSpPr/>
            <p:nvPr/>
          </p:nvCxnSpPr>
          <p:spPr bwMode="auto">
            <a:xfrm>
              <a:off x="5929322" y="2928934"/>
              <a:ext cx="2000264" cy="0"/>
            </a:xfrm>
            <a:prstGeom prst="line">
              <a:avLst/>
            </a:prstGeom>
            <a:solidFill>
              <a:srgbClr val="FFFFFF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8" name="组合 67"/>
          <p:cNvGrpSpPr/>
          <p:nvPr/>
        </p:nvGrpSpPr>
        <p:grpSpPr>
          <a:xfrm>
            <a:off x="6786578" y="2071678"/>
            <a:ext cx="857256" cy="857256"/>
            <a:chOff x="6786578" y="2071678"/>
            <a:chExt cx="857256" cy="857256"/>
          </a:xfrm>
        </p:grpSpPr>
        <p:pic>
          <p:nvPicPr>
            <p:cNvPr id="65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 l="82787" t="28230" r="13451" b="19344"/>
            <a:stretch>
              <a:fillRect/>
            </a:stretch>
          </p:blipFill>
          <p:spPr bwMode="auto">
            <a:xfrm>
              <a:off x="7500958" y="2071678"/>
              <a:ext cx="142876" cy="857256"/>
            </a:xfrm>
            <a:prstGeom prst="rect">
              <a:avLst/>
            </a:prstGeom>
            <a:noFill/>
            <a:ln>
              <a:noFill/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  <p:pic>
          <p:nvPicPr>
            <p:cNvPr id="66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 l="82787" t="28230" r="13451" b="19344"/>
            <a:stretch>
              <a:fillRect/>
            </a:stretch>
          </p:blipFill>
          <p:spPr bwMode="auto">
            <a:xfrm>
              <a:off x="6786578" y="2071678"/>
              <a:ext cx="142876" cy="857256"/>
            </a:xfrm>
            <a:prstGeom prst="rect">
              <a:avLst/>
            </a:prstGeom>
            <a:noFill/>
            <a:ln>
              <a:noFill/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Arial Narrow" pitchFamily="34" charset="0"/>
              </a:rPr>
              <a:t>Nuclear dependence of the </a:t>
            </a:r>
            <a:r>
              <a:rPr lang="en-US" altLang="zh-CN" sz="2800" b="1" dirty="0" err="1" smtClean="0">
                <a:solidFill>
                  <a:schemeClr val="bg1"/>
                </a:solidFill>
                <a:latin typeface="Arial Narrow" pitchFamily="34" charset="0"/>
              </a:rPr>
              <a:t>azimuthal</a:t>
            </a:r>
            <a:r>
              <a:rPr lang="en-US" altLang="zh-CN" sz="2800" b="1" dirty="0" smtClean="0">
                <a:solidFill>
                  <a:schemeClr val="bg1"/>
                </a:solidFill>
                <a:latin typeface="Arial Narrow" pitchFamily="34" charset="0"/>
              </a:rPr>
              <a:t> asymmetries</a:t>
            </a:r>
            <a:endParaRPr lang="zh-CN" altLang="en-US" sz="28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71879-9B29-4B3D-B0DF-6C2247EB2221}" type="slidenum">
              <a:rPr lang="en-US" altLang="zh-CN" smtClean="0"/>
              <a:pPr/>
              <a:t>27</a:t>
            </a:fld>
            <a:endParaRPr lang="en-US" alt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955675"/>
            <a:ext cx="88931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Tx/>
              <a:buSzTx/>
              <a:buFontTx/>
              <a:buNone/>
            </a:pPr>
            <a:r>
              <a:rPr kumimoji="0" lang="en-US" altLang="zh-CN" sz="2400"/>
              <a:t>An example: take a Gaussian for the transverse momentum dependence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95375" y="1557338"/>
          <a:ext cx="3087688" cy="665162"/>
        </p:xfrm>
        <a:graphic>
          <a:graphicData uri="http://schemas.openxmlformats.org/presentationml/2006/ole">
            <p:oleObj spid="_x0000_s557058" name="公式" r:id="rId3" imgW="1917360" imgH="406080" progId="Equation.3">
              <p:embed/>
            </p:oleObj>
          </a:graphicData>
        </a:graphic>
      </p:graphicFrame>
      <p:graphicFrame>
        <p:nvGraphicFramePr>
          <p:cNvPr id="8" name="Object 12"/>
          <p:cNvGraphicFramePr>
            <a:graphicFrameLocks noChangeAspect="1"/>
          </p:cNvGraphicFramePr>
          <p:nvPr/>
        </p:nvGraphicFramePr>
        <p:xfrm>
          <a:off x="4737100" y="1557338"/>
          <a:ext cx="3006725" cy="706437"/>
        </p:xfrm>
        <a:graphic>
          <a:graphicData uri="http://schemas.openxmlformats.org/presentationml/2006/ole">
            <p:oleObj spid="_x0000_s557059" name="公式" r:id="rId4" imgW="1866600" imgH="431640" progId="Equation.3">
              <p:embed/>
            </p:oleObj>
          </a:graphicData>
        </a:graphic>
      </p:graphicFrame>
      <p:sp>
        <p:nvSpPr>
          <p:cNvPr id="9" name="AutoShape 13"/>
          <p:cNvSpPr>
            <a:spLocks noChangeArrowheads="1"/>
          </p:cNvSpPr>
          <p:nvPr/>
        </p:nvSpPr>
        <p:spPr bwMode="auto">
          <a:xfrm>
            <a:off x="323850" y="2565400"/>
            <a:ext cx="1295400" cy="287338"/>
          </a:xfrm>
          <a:prstGeom prst="rightArrow">
            <a:avLst>
              <a:gd name="adj1" fmla="val 50000"/>
              <a:gd name="adj2" fmla="val 112707"/>
            </a:avLst>
          </a:prstGeom>
          <a:solidFill>
            <a:srgbClr val="FF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0" name="Object 14"/>
          <p:cNvGraphicFramePr>
            <a:graphicFrameLocks noChangeAspect="1"/>
          </p:cNvGraphicFramePr>
          <p:nvPr/>
        </p:nvGraphicFramePr>
        <p:xfrm>
          <a:off x="1979613" y="2276475"/>
          <a:ext cx="4378325" cy="755650"/>
        </p:xfrm>
        <a:graphic>
          <a:graphicData uri="http://schemas.openxmlformats.org/presentationml/2006/ole">
            <p:oleObj spid="_x0000_s557060" name="公式" r:id="rId5" imgW="2616120" imgH="444240" progId="Equation.3">
              <p:embed/>
            </p:oleObj>
          </a:graphicData>
        </a:graphic>
      </p:graphicFrame>
      <p:graphicFrame>
        <p:nvGraphicFramePr>
          <p:cNvPr id="11" name="Object 15"/>
          <p:cNvGraphicFramePr>
            <a:graphicFrameLocks noChangeAspect="1"/>
          </p:cNvGraphicFramePr>
          <p:nvPr/>
        </p:nvGraphicFramePr>
        <p:xfrm>
          <a:off x="2051050" y="3068638"/>
          <a:ext cx="4313238" cy="717550"/>
        </p:xfrm>
        <a:graphic>
          <a:graphicData uri="http://schemas.openxmlformats.org/presentationml/2006/ole">
            <p:oleObj spid="_x0000_s557061" name="公式" r:id="rId6" imgW="2717640" imgH="444240" progId="Equation.3">
              <p:embed/>
            </p:oleObj>
          </a:graphicData>
        </a:graphic>
      </p:graphicFrame>
      <p:graphicFrame>
        <p:nvGraphicFramePr>
          <p:cNvPr id="12" name="Object 16"/>
          <p:cNvGraphicFramePr>
            <a:graphicFrameLocks noChangeAspect="1"/>
          </p:cNvGraphicFramePr>
          <p:nvPr/>
        </p:nvGraphicFramePr>
        <p:xfrm>
          <a:off x="1204913" y="3933825"/>
          <a:ext cx="5805487" cy="779463"/>
        </p:xfrm>
        <a:graphic>
          <a:graphicData uri="http://schemas.openxmlformats.org/presentationml/2006/ole">
            <p:oleObj spid="_x0000_s557062" name="公式" r:id="rId7" imgW="3657600" imgH="482400" progId="Equation.3">
              <p:embed/>
            </p:oleObj>
          </a:graphicData>
        </a:graphic>
      </p:graphicFrame>
      <p:graphicFrame>
        <p:nvGraphicFramePr>
          <p:cNvPr id="13" name="Object 17"/>
          <p:cNvGraphicFramePr>
            <a:graphicFrameLocks noChangeAspect="1"/>
          </p:cNvGraphicFramePr>
          <p:nvPr/>
        </p:nvGraphicFramePr>
        <p:xfrm>
          <a:off x="2195513" y="4797425"/>
          <a:ext cx="1128712" cy="717550"/>
        </p:xfrm>
        <a:graphic>
          <a:graphicData uri="http://schemas.openxmlformats.org/presentationml/2006/ole">
            <p:oleObj spid="_x0000_s557063" name="公式" r:id="rId8" imgW="711000" imgH="444240" progId="Equation.3">
              <p:embed/>
            </p:oleObj>
          </a:graphicData>
        </a:graphic>
      </p:graphicFrame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3492500" y="4868863"/>
            <a:ext cx="2592388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2400"/>
              <a:t>for the case that</a:t>
            </a:r>
            <a:r>
              <a:rPr lang="en-US" altLang="zh-CN"/>
              <a:t> </a:t>
            </a:r>
          </a:p>
        </p:txBody>
      </p:sp>
      <p:graphicFrame>
        <p:nvGraphicFramePr>
          <p:cNvPr id="15" name="Object 19"/>
          <p:cNvGraphicFramePr>
            <a:graphicFrameLocks noChangeAspect="1"/>
          </p:cNvGraphicFramePr>
          <p:nvPr/>
        </p:nvGraphicFramePr>
        <p:xfrm>
          <a:off x="5651500" y="5013325"/>
          <a:ext cx="665163" cy="328613"/>
        </p:xfrm>
        <a:graphic>
          <a:graphicData uri="http://schemas.openxmlformats.org/presentationml/2006/ole">
            <p:oleObj spid="_x0000_s557064" name="公式" r:id="rId9" imgW="419040" imgH="203040" progId="Equation.3">
              <p:embed/>
            </p:oleObj>
          </a:graphicData>
        </a:graphic>
      </p:graphicFrame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6858016" y="5143512"/>
            <a:ext cx="18716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dirty="0"/>
              <a:t>suppressed! </a:t>
            </a:r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900113" y="5734050"/>
            <a:ext cx="26654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2400"/>
              <a:t>Integrated over       :</a:t>
            </a:r>
          </a:p>
        </p:txBody>
      </p:sp>
      <p:graphicFrame>
        <p:nvGraphicFramePr>
          <p:cNvPr id="18" name="Object 22"/>
          <p:cNvGraphicFramePr>
            <a:graphicFrameLocks noChangeAspect="1"/>
          </p:cNvGraphicFramePr>
          <p:nvPr/>
        </p:nvGraphicFramePr>
        <p:xfrm>
          <a:off x="2921000" y="5754688"/>
          <a:ext cx="355600" cy="411162"/>
        </p:xfrm>
        <a:graphic>
          <a:graphicData uri="http://schemas.openxmlformats.org/presentationml/2006/ole">
            <p:oleObj spid="_x0000_s557065" name="公式" r:id="rId10" imgW="190440" imgH="215640" progId="Equation.3">
              <p:embed/>
            </p:oleObj>
          </a:graphicData>
        </a:graphic>
      </p:graphicFrame>
      <p:graphicFrame>
        <p:nvGraphicFramePr>
          <p:cNvPr id="19" name="Object 23"/>
          <p:cNvGraphicFramePr>
            <a:graphicFrameLocks noChangeAspect="1"/>
          </p:cNvGraphicFramePr>
          <p:nvPr/>
        </p:nvGraphicFramePr>
        <p:xfrm>
          <a:off x="3717925" y="5589588"/>
          <a:ext cx="2417763" cy="779462"/>
        </p:xfrm>
        <a:graphic>
          <a:graphicData uri="http://schemas.openxmlformats.org/presentationml/2006/ole">
            <p:oleObj spid="_x0000_s557066" name="公式" r:id="rId11" imgW="152388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61F42-F99C-4BE7-A587-63428CD36DCC}" type="slidenum">
              <a:rPr lang="en-US" altLang="zh-CN"/>
              <a:pPr/>
              <a:t>28</a:t>
            </a:fld>
            <a:endParaRPr lang="en-US" altLang="zh-CN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1"/>
          </p:nvPr>
        </p:nvSpPr>
        <p:spPr>
          <a:xfrm>
            <a:off x="5795962" y="6597650"/>
            <a:ext cx="2776565" cy="260350"/>
          </a:xfrm>
        </p:spPr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 dirty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346147" name="AutoShape 35"/>
          <p:cNvSpPr>
            <a:spLocks noChangeArrowheads="1"/>
          </p:cNvSpPr>
          <p:nvPr/>
        </p:nvSpPr>
        <p:spPr bwMode="auto">
          <a:xfrm>
            <a:off x="395288" y="1196975"/>
            <a:ext cx="8424862" cy="4248150"/>
          </a:xfrm>
          <a:prstGeom prst="cube">
            <a:avLst>
              <a:gd name="adj" fmla="val 1995"/>
            </a:avLst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5425"/>
            <a:ext cx="5922963" cy="371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黑体" pitchFamily="2" charset="-122"/>
              </a:rPr>
              <a:t>Contents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6115" name="Rectangle 3" descr="羊皮纸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485900"/>
            <a:ext cx="7921625" cy="3671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smtClean="0">
                <a:latin typeface="Arial Narrow" pitchFamily="34" charset="0"/>
              </a:rPr>
              <a:t>Introduction: Why higher twist?</a:t>
            </a:r>
            <a:endParaRPr lang="en-US" altLang="zh-CN" sz="2800" b="1" dirty="0">
              <a:latin typeface="Arial Narrow" pitchFamily="34" charset="0"/>
            </a:endParaRPr>
          </a:p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smtClean="0">
                <a:latin typeface="Arial Narrow" pitchFamily="34" charset="0"/>
              </a:rPr>
              <a:t>How should we take higher twist contributions into account systematically? </a:t>
            </a:r>
            <a:endParaRPr lang="en-US" altLang="zh-CN" sz="2800" b="1" dirty="0">
              <a:latin typeface="Arial Narrow" pitchFamily="34" charset="0"/>
            </a:endParaRPr>
          </a:p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err="1" smtClean="0">
                <a:latin typeface="Arial Narrow" pitchFamily="34" charset="0"/>
              </a:rPr>
              <a:t>Azimuthal</a:t>
            </a:r>
            <a:r>
              <a:rPr lang="en-US" altLang="zh-CN" sz="2800" b="1" dirty="0" smtClean="0">
                <a:latin typeface="Arial Narrow" pitchFamily="34" charset="0"/>
              </a:rPr>
              <a:t> </a:t>
            </a:r>
            <a:r>
              <a:rPr lang="en-US" altLang="zh-CN" sz="2800" b="1" dirty="0">
                <a:latin typeface="Arial Narrow" pitchFamily="34" charset="0"/>
              </a:rPr>
              <a:t>asymmetries in the </a:t>
            </a:r>
            <a:r>
              <a:rPr lang="en-US" altLang="zh-CN" sz="2800" b="1" dirty="0" smtClean="0">
                <a:latin typeface="Arial Narrow" pitchFamily="34" charset="0"/>
              </a:rPr>
              <a:t>un-polarized </a:t>
            </a:r>
            <a:r>
              <a:rPr lang="en-US" altLang="zh-CN" sz="2800" b="1" dirty="0">
                <a:latin typeface="Arial Narrow" pitchFamily="34" charset="0"/>
              </a:rPr>
              <a:t>s</a:t>
            </a:r>
            <a:r>
              <a:rPr lang="en-US" altLang="zh-CN" sz="2800" b="1" dirty="0" smtClean="0">
                <a:latin typeface="Arial Narrow" pitchFamily="34" charset="0"/>
              </a:rPr>
              <a:t>emi-inclusive </a:t>
            </a:r>
            <a:r>
              <a:rPr lang="en-US" altLang="zh-CN" sz="2800" b="1" dirty="0">
                <a:latin typeface="Arial Narrow" pitchFamily="34" charset="0"/>
              </a:rPr>
              <a:t>DIS process                               up to twist-4</a:t>
            </a:r>
          </a:p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smtClean="0">
                <a:solidFill>
                  <a:srgbClr val="0000FF"/>
                </a:solidFill>
                <a:latin typeface="Arial Narrow" pitchFamily="34" charset="0"/>
              </a:rPr>
              <a:t>Summary &amp; Conclusions</a:t>
            </a:r>
            <a:endParaRPr lang="en-US" altLang="zh-CN" sz="2800" b="1" dirty="0">
              <a:solidFill>
                <a:srgbClr val="0000FF"/>
              </a:solidFill>
              <a:latin typeface="Arial Narrow" pitchFamily="34" charset="0"/>
            </a:endParaRPr>
          </a:p>
        </p:txBody>
      </p:sp>
      <p:graphicFrame>
        <p:nvGraphicFramePr>
          <p:cNvPr id="346148" name="Object 36"/>
          <p:cNvGraphicFramePr>
            <a:graphicFrameLocks noChangeAspect="1"/>
          </p:cNvGraphicFramePr>
          <p:nvPr/>
        </p:nvGraphicFramePr>
        <p:xfrm>
          <a:off x="4284663" y="3933825"/>
          <a:ext cx="2319337" cy="398463"/>
        </p:xfrm>
        <a:graphic>
          <a:graphicData uri="http://schemas.openxmlformats.org/presentationml/2006/ole">
            <p:oleObj spid="_x0000_s538626" name="Equation" r:id="rId3" imgW="1180800" imgH="20304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AutoShape 28"/>
          <p:cNvSpPr>
            <a:spLocks noChangeArrowheads="1"/>
          </p:cNvSpPr>
          <p:nvPr/>
        </p:nvSpPr>
        <p:spPr bwMode="auto">
          <a:xfrm>
            <a:off x="642910" y="1357299"/>
            <a:ext cx="2500330" cy="428628"/>
          </a:xfrm>
          <a:prstGeom prst="roundRect">
            <a:avLst>
              <a:gd name="adj" fmla="val 7486"/>
            </a:avLst>
          </a:prstGeom>
          <a:solidFill>
            <a:srgbClr val="FFFFFF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sz="2000"/>
          </a:p>
        </p:txBody>
      </p:sp>
      <p:sp>
        <p:nvSpPr>
          <p:cNvPr id="63" name="AutoShape 28"/>
          <p:cNvSpPr>
            <a:spLocks noChangeArrowheads="1"/>
          </p:cNvSpPr>
          <p:nvPr/>
        </p:nvSpPr>
        <p:spPr bwMode="auto">
          <a:xfrm>
            <a:off x="4071934" y="2357431"/>
            <a:ext cx="5000660" cy="2779151"/>
          </a:xfrm>
          <a:prstGeom prst="roundRect">
            <a:avLst>
              <a:gd name="adj" fmla="val 7486"/>
            </a:avLst>
          </a:prstGeom>
          <a:solidFill>
            <a:srgbClr val="FFFFFF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sz="2000"/>
          </a:p>
        </p:txBody>
      </p:sp>
      <p:sp>
        <p:nvSpPr>
          <p:cNvPr id="34" name="灯片编号占位符 2"/>
          <p:cNvSpPr>
            <a:spLocks noGrp="1"/>
          </p:cNvSpPr>
          <p:nvPr>
            <p:ph type="sldNum" sz="quarter" idx="10"/>
          </p:nvPr>
        </p:nvSpPr>
        <p:spPr>
          <a:xfrm>
            <a:off x="8181972" y="6634186"/>
            <a:ext cx="533400" cy="152400"/>
          </a:xfrm>
        </p:spPr>
        <p:txBody>
          <a:bodyPr/>
          <a:lstStyle/>
          <a:p>
            <a:fld id="{381B8192-1B77-49F3-9CC2-9D911DC27B2F}" type="slidenum">
              <a:rPr lang="en-US" altLang="zh-CN"/>
              <a:pPr/>
              <a:t>29</a:t>
            </a:fld>
            <a:endParaRPr lang="en-US" altLang="zh-CN" dirty="0"/>
          </a:p>
        </p:txBody>
      </p:sp>
      <p:sp>
        <p:nvSpPr>
          <p:cNvPr id="35" name="日期占位符 3"/>
          <p:cNvSpPr>
            <a:spLocks noGrp="1"/>
          </p:cNvSpPr>
          <p:nvPr>
            <p:ph type="dt" sz="half" idx="11"/>
          </p:nvPr>
        </p:nvSpPr>
        <p:spPr>
          <a:xfrm>
            <a:off x="5367334" y="6597674"/>
            <a:ext cx="2419375" cy="260350"/>
          </a:xfrm>
        </p:spPr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 dirty="0"/>
          </a:p>
        </p:txBody>
      </p:sp>
      <p:sp>
        <p:nvSpPr>
          <p:cNvPr id="36" name="页脚占位符 4"/>
          <p:cNvSpPr>
            <a:spLocks noGrp="1"/>
          </p:cNvSpPr>
          <p:nvPr>
            <p:ph type="ftr" sz="quarter" idx="12"/>
          </p:nvPr>
        </p:nvSpPr>
        <p:spPr>
          <a:xfrm>
            <a:off x="71438" y="6572272"/>
            <a:ext cx="2857488" cy="285752"/>
          </a:xfrm>
        </p:spPr>
        <p:txBody>
          <a:bodyPr/>
          <a:lstStyle/>
          <a:p>
            <a:r>
              <a:rPr lang="en-US" altLang="zh-CN" dirty="0" smtClean="0"/>
              <a:t>8th Circum Pan-Pacific Spin Symposium</a:t>
            </a:r>
            <a:endParaRPr lang="en-US" altLang="zh-CN" dirty="0"/>
          </a:p>
        </p:txBody>
      </p:sp>
      <p:sp>
        <p:nvSpPr>
          <p:cNvPr id="528412" name="AutoShape 28"/>
          <p:cNvSpPr>
            <a:spLocks noChangeArrowheads="1"/>
          </p:cNvSpPr>
          <p:nvPr/>
        </p:nvSpPr>
        <p:spPr bwMode="auto">
          <a:xfrm>
            <a:off x="142844" y="2364362"/>
            <a:ext cx="3857652" cy="2779151"/>
          </a:xfrm>
          <a:prstGeom prst="roundRect">
            <a:avLst>
              <a:gd name="adj" fmla="val 7486"/>
            </a:avLst>
          </a:prstGeom>
          <a:solidFill>
            <a:srgbClr val="FFFFFF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sz="2000"/>
          </a:p>
        </p:txBody>
      </p:sp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>
                <a:solidFill>
                  <a:schemeClr val="bg1"/>
                </a:solidFill>
              </a:rPr>
              <a:t>Summary</a:t>
            </a:r>
          </a:p>
        </p:txBody>
      </p:sp>
      <p:sp>
        <p:nvSpPr>
          <p:cNvPr id="528388" name="Rectangle 4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643174" y="209531"/>
            <a:ext cx="5572164" cy="504825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sz="2400" b="1" u="sng" dirty="0" smtClean="0">
                <a:solidFill>
                  <a:srgbClr val="0000FF"/>
                </a:solidFill>
                <a:latin typeface="Arial Narrow" pitchFamily="34" charset="0"/>
              </a:rPr>
              <a:t>Comparison of the results already obtained</a:t>
            </a:r>
            <a:endParaRPr lang="en-US" altLang="zh-CN" sz="2400" b="1" u="sng" dirty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528394" name="Text Box 10"/>
          <p:cNvSpPr txBox="1">
            <a:spLocks noChangeArrowheads="1"/>
          </p:cNvSpPr>
          <p:nvPr/>
        </p:nvSpPr>
        <p:spPr bwMode="auto">
          <a:xfrm>
            <a:off x="71406" y="916529"/>
            <a:ext cx="392909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dirty="0"/>
              <a:t>g=0, i.e., no multiple gluon scattering </a:t>
            </a:r>
          </a:p>
        </p:txBody>
      </p:sp>
      <p:sp>
        <p:nvSpPr>
          <p:cNvPr id="528395" name="Text Box 11"/>
          <p:cNvSpPr txBox="1">
            <a:spLocks noChangeArrowheads="1"/>
          </p:cNvSpPr>
          <p:nvPr/>
        </p:nvSpPr>
        <p:spPr bwMode="auto">
          <a:xfrm>
            <a:off x="663850" y="1357299"/>
            <a:ext cx="177202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000" dirty="0"/>
              <a:t>gauge link</a:t>
            </a:r>
          </a:p>
        </p:txBody>
      </p:sp>
      <p:pic>
        <p:nvPicPr>
          <p:cNvPr id="528396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3900" y="1428750"/>
            <a:ext cx="1077913" cy="307975"/>
          </a:xfrm>
          <a:prstGeom prst="rect">
            <a:avLst/>
          </a:prstGeom>
          <a:noFill/>
        </p:spPr>
      </p:pic>
      <p:sp>
        <p:nvSpPr>
          <p:cNvPr id="528397" name="Text Box 13"/>
          <p:cNvSpPr txBox="1">
            <a:spLocks noChangeArrowheads="1"/>
          </p:cNvSpPr>
          <p:nvPr/>
        </p:nvSpPr>
        <p:spPr bwMode="auto">
          <a:xfrm>
            <a:off x="142844" y="2532637"/>
            <a:ext cx="2808288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000">
                <a:sym typeface="Wingdings 2" pitchFamily="18" charset="2"/>
              </a:rPr>
              <a:t> </a:t>
            </a:r>
            <a:r>
              <a:rPr lang="en-US" altLang="zh-CN" sz="2000"/>
              <a:t>Sivers function</a:t>
            </a:r>
          </a:p>
        </p:txBody>
      </p:sp>
      <p:pic>
        <p:nvPicPr>
          <p:cNvPr id="528398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62175" y="2557463"/>
            <a:ext cx="1481138" cy="377825"/>
          </a:xfrm>
          <a:prstGeom prst="rect">
            <a:avLst/>
          </a:prstGeom>
          <a:noFill/>
        </p:spPr>
      </p:pic>
      <p:sp>
        <p:nvSpPr>
          <p:cNvPr id="528401" name="Text Box 17"/>
          <p:cNvSpPr txBox="1">
            <a:spLocks noChangeArrowheads="1"/>
          </p:cNvSpPr>
          <p:nvPr/>
        </p:nvSpPr>
        <p:spPr bwMode="auto">
          <a:xfrm>
            <a:off x="142844" y="3137475"/>
            <a:ext cx="7191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000">
                <a:sym typeface="Wingdings 2" pitchFamily="18" charset="2"/>
              </a:rPr>
              <a:t></a:t>
            </a:r>
            <a:endParaRPr lang="en-US" altLang="zh-CN" sz="2000"/>
          </a:p>
        </p:txBody>
      </p:sp>
      <p:sp>
        <p:nvSpPr>
          <p:cNvPr id="528402" name="Text Box 18"/>
          <p:cNvSpPr txBox="1">
            <a:spLocks noChangeArrowheads="1"/>
          </p:cNvSpPr>
          <p:nvPr/>
        </p:nvSpPr>
        <p:spPr bwMode="auto">
          <a:xfrm>
            <a:off x="142844" y="4314775"/>
            <a:ext cx="485778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55600" indent="-355600"/>
            <a:r>
              <a:rPr lang="en-US" altLang="zh-CN" sz="2000" dirty="0">
                <a:sym typeface="Wingdings" pitchFamily="2" charset="2"/>
              </a:rPr>
              <a:t> </a:t>
            </a:r>
            <a:r>
              <a:rPr lang="en-US" altLang="zh-CN" sz="2000" dirty="0" smtClean="0">
                <a:sym typeface="Wingdings" pitchFamily="2" charset="2"/>
              </a:rPr>
              <a:t>no </a:t>
            </a:r>
            <a:r>
              <a:rPr lang="en-US" altLang="zh-CN" sz="2000" i="1" dirty="0" smtClean="0">
                <a:sym typeface="Wingdings" pitchFamily="2" charset="2"/>
              </a:rPr>
              <a:t>A</a:t>
            </a:r>
            <a:r>
              <a:rPr lang="en-US" altLang="zh-CN" sz="2000" dirty="0" smtClean="0">
                <a:sym typeface="Wingdings" pitchFamily="2" charset="2"/>
              </a:rPr>
              <a:t>-dependence</a:t>
            </a:r>
            <a:endParaRPr lang="en-US" altLang="zh-CN" sz="2000" dirty="0"/>
          </a:p>
        </p:txBody>
      </p:sp>
      <p:sp>
        <p:nvSpPr>
          <p:cNvPr id="528403" name="Text Box 19"/>
          <p:cNvSpPr txBox="1">
            <a:spLocks noChangeArrowheads="1"/>
          </p:cNvSpPr>
          <p:nvPr/>
        </p:nvSpPr>
        <p:spPr bwMode="auto">
          <a:xfrm>
            <a:off x="142844" y="3828037"/>
            <a:ext cx="93662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000">
                <a:sym typeface="Wingdings" pitchFamily="2" charset="2"/>
              </a:rPr>
              <a:t></a:t>
            </a:r>
            <a:endParaRPr lang="en-US" altLang="zh-CN" sz="2000"/>
          </a:p>
        </p:txBody>
      </p:sp>
      <p:sp>
        <p:nvSpPr>
          <p:cNvPr id="528404" name="Text Box 20"/>
          <p:cNvSpPr txBox="1">
            <a:spLocks noChangeArrowheads="1"/>
          </p:cNvSpPr>
          <p:nvPr/>
        </p:nvSpPr>
        <p:spPr bwMode="auto">
          <a:xfrm>
            <a:off x="142844" y="4678896"/>
            <a:ext cx="367188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000" dirty="0">
                <a:sym typeface="Wingdings 2" pitchFamily="18" charset="2"/>
              </a:rPr>
              <a:t> </a:t>
            </a:r>
            <a:r>
              <a:rPr lang="en-US" altLang="zh-CN" sz="2000" dirty="0">
                <a:sym typeface="Wingdings" pitchFamily="2" charset="2"/>
              </a:rPr>
              <a:t>other effects ...........</a:t>
            </a:r>
            <a:endParaRPr lang="en-US" altLang="zh-CN" sz="2000" dirty="0"/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4572000" y="916529"/>
            <a:ext cx="42148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dirty="0"/>
              <a:t>g=0, i.e., </a:t>
            </a:r>
            <a:r>
              <a:rPr lang="en-US" altLang="zh-CN" sz="2000" dirty="0" smtClean="0"/>
              <a:t>with </a:t>
            </a:r>
            <a:r>
              <a:rPr lang="en-US" altLang="zh-CN" sz="2000" dirty="0"/>
              <a:t>multiple gluon scattering </a:t>
            </a:r>
          </a:p>
        </p:txBody>
      </p:sp>
      <p:graphicFrame>
        <p:nvGraphicFramePr>
          <p:cNvPr id="47" name="Object 14"/>
          <p:cNvGraphicFramePr>
            <a:graphicFrameLocks noChangeAspect="1"/>
          </p:cNvGraphicFramePr>
          <p:nvPr/>
        </p:nvGraphicFramePr>
        <p:xfrm>
          <a:off x="6072198" y="2500307"/>
          <a:ext cx="1460500" cy="398462"/>
        </p:xfrm>
        <a:graphic>
          <a:graphicData uri="http://schemas.openxmlformats.org/presentationml/2006/ole">
            <p:oleObj spid="_x0000_s528423" name="Equation" r:id="rId5" imgW="901440" imgH="241200" progId="Equation.DSMT4">
              <p:embed/>
            </p:oleObj>
          </a:graphicData>
        </a:graphic>
      </p:graphicFrame>
      <p:graphicFrame>
        <p:nvGraphicFramePr>
          <p:cNvPr id="3" name="Object 43"/>
          <p:cNvGraphicFramePr>
            <a:graphicFrameLocks noChangeAspect="1"/>
          </p:cNvGraphicFramePr>
          <p:nvPr/>
        </p:nvGraphicFramePr>
        <p:xfrm>
          <a:off x="500035" y="3022042"/>
          <a:ext cx="2571768" cy="605393"/>
        </p:xfrm>
        <a:graphic>
          <a:graphicData uri="http://schemas.openxmlformats.org/presentationml/2006/ole">
            <p:oleObj spid="_x0000_s528427" name="Equation" r:id="rId6" imgW="2031840" imgH="469800" progId="Equation.DSMT4">
              <p:embed/>
            </p:oleObj>
          </a:graphicData>
        </a:graphic>
      </p:graphicFrame>
      <p:graphicFrame>
        <p:nvGraphicFramePr>
          <p:cNvPr id="528428" name="Object 44"/>
          <p:cNvGraphicFramePr>
            <a:graphicFrameLocks noChangeAspect="1"/>
          </p:cNvGraphicFramePr>
          <p:nvPr/>
        </p:nvGraphicFramePr>
        <p:xfrm>
          <a:off x="500034" y="3671872"/>
          <a:ext cx="2500330" cy="614384"/>
        </p:xfrm>
        <a:graphic>
          <a:graphicData uri="http://schemas.openxmlformats.org/presentationml/2006/ole">
            <p:oleObj spid="_x0000_s528428" name="Equation" r:id="rId7" imgW="1892160" imgH="457200" progId="Equation.DSMT4">
              <p:embed/>
            </p:oleObj>
          </a:graphicData>
        </a:graphic>
      </p:graphicFrame>
      <p:sp>
        <p:nvSpPr>
          <p:cNvPr id="64" name="Text Box 13"/>
          <p:cNvSpPr txBox="1">
            <a:spLocks noChangeArrowheads="1"/>
          </p:cNvSpPr>
          <p:nvPr/>
        </p:nvSpPr>
        <p:spPr bwMode="auto">
          <a:xfrm>
            <a:off x="4071934" y="2525706"/>
            <a:ext cx="2808288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000">
                <a:sym typeface="Wingdings 2" pitchFamily="18" charset="2"/>
              </a:rPr>
              <a:t> </a:t>
            </a:r>
            <a:r>
              <a:rPr lang="en-US" altLang="zh-CN" sz="2000"/>
              <a:t>Sivers function</a:t>
            </a:r>
          </a:p>
        </p:txBody>
      </p:sp>
      <p:sp>
        <p:nvSpPr>
          <p:cNvPr id="66" name="Text Box 17"/>
          <p:cNvSpPr txBox="1">
            <a:spLocks noChangeArrowheads="1"/>
          </p:cNvSpPr>
          <p:nvPr/>
        </p:nvSpPr>
        <p:spPr bwMode="auto">
          <a:xfrm>
            <a:off x="4071934" y="3130544"/>
            <a:ext cx="7191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000">
                <a:sym typeface="Wingdings 2" pitchFamily="18" charset="2"/>
              </a:rPr>
              <a:t></a:t>
            </a:r>
            <a:endParaRPr lang="en-US" altLang="zh-CN" sz="2000"/>
          </a:p>
        </p:txBody>
      </p:sp>
      <p:sp>
        <p:nvSpPr>
          <p:cNvPr id="67" name="Text Box 18"/>
          <p:cNvSpPr txBox="1">
            <a:spLocks noChangeArrowheads="1"/>
          </p:cNvSpPr>
          <p:nvPr/>
        </p:nvSpPr>
        <p:spPr bwMode="auto">
          <a:xfrm>
            <a:off x="4071934" y="4307844"/>
            <a:ext cx="492922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55600" indent="-355600"/>
            <a:r>
              <a:rPr lang="en-US" altLang="zh-CN" sz="2000" dirty="0">
                <a:sym typeface="Wingdings" pitchFamily="2" charset="2"/>
              </a:rPr>
              <a:t> </a:t>
            </a:r>
            <a:r>
              <a:rPr lang="en-US" altLang="zh-CN" sz="2000" dirty="0" smtClean="0">
                <a:sym typeface="Wingdings" pitchFamily="2" charset="2"/>
              </a:rPr>
              <a:t>transverse </a:t>
            </a:r>
            <a:r>
              <a:rPr lang="en-US" altLang="zh-CN" sz="2000" dirty="0">
                <a:sym typeface="Wingdings" pitchFamily="2" charset="2"/>
              </a:rPr>
              <a:t>momentum broadening in </a:t>
            </a:r>
            <a:r>
              <a:rPr lang="en-US" altLang="zh-CN" sz="2000" dirty="0" smtClean="0">
                <a:sym typeface="Wingdings" pitchFamily="2" charset="2"/>
              </a:rPr>
              <a:t>nuclei</a:t>
            </a:r>
            <a:endParaRPr lang="en-US" altLang="zh-CN" sz="2000" dirty="0"/>
          </a:p>
        </p:txBody>
      </p:sp>
      <p:sp>
        <p:nvSpPr>
          <p:cNvPr id="68" name="Text Box 19"/>
          <p:cNvSpPr txBox="1">
            <a:spLocks noChangeArrowheads="1"/>
          </p:cNvSpPr>
          <p:nvPr/>
        </p:nvSpPr>
        <p:spPr bwMode="auto">
          <a:xfrm>
            <a:off x="4071934" y="3821106"/>
            <a:ext cx="93662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000">
                <a:sym typeface="Wingdings" pitchFamily="2" charset="2"/>
              </a:rPr>
              <a:t></a:t>
            </a:r>
            <a:endParaRPr lang="en-US" altLang="zh-CN" sz="2000"/>
          </a:p>
        </p:txBody>
      </p:sp>
      <p:sp>
        <p:nvSpPr>
          <p:cNvPr id="69" name="Text Box 20"/>
          <p:cNvSpPr txBox="1">
            <a:spLocks noChangeArrowheads="1"/>
          </p:cNvSpPr>
          <p:nvPr/>
        </p:nvSpPr>
        <p:spPr bwMode="auto">
          <a:xfrm>
            <a:off x="4071934" y="4671965"/>
            <a:ext cx="367188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000" dirty="0">
                <a:sym typeface="Wingdings 2" pitchFamily="18" charset="2"/>
              </a:rPr>
              <a:t> </a:t>
            </a:r>
            <a:r>
              <a:rPr lang="en-US" altLang="zh-CN" sz="2000" dirty="0">
                <a:sym typeface="Wingdings" pitchFamily="2" charset="2"/>
              </a:rPr>
              <a:t>other effects ...........</a:t>
            </a:r>
            <a:endParaRPr lang="en-US" altLang="zh-CN" sz="2000" dirty="0"/>
          </a:p>
        </p:txBody>
      </p:sp>
      <p:graphicFrame>
        <p:nvGraphicFramePr>
          <p:cNvPr id="528432" name="Object 48"/>
          <p:cNvGraphicFramePr>
            <a:graphicFrameLocks noChangeAspect="1"/>
          </p:cNvGraphicFramePr>
          <p:nvPr/>
        </p:nvGraphicFramePr>
        <p:xfrm>
          <a:off x="4506912" y="3730621"/>
          <a:ext cx="4540250" cy="635000"/>
        </p:xfrm>
        <a:graphic>
          <a:graphicData uri="http://schemas.openxmlformats.org/presentationml/2006/ole">
            <p:oleObj spid="_x0000_s528432" name="Equation" r:id="rId8" imgW="3517560" imgH="482400" progId="Equation.DSMT4">
              <p:embed/>
            </p:oleObj>
          </a:graphicData>
        </a:graphic>
      </p:graphicFrame>
      <p:graphicFrame>
        <p:nvGraphicFramePr>
          <p:cNvPr id="528433" name="Object 49"/>
          <p:cNvGraphicFramePr>
            <a:graphicFrameLocks noChangeAspect="1"/>
          </p:cNvGraphicFramePr>
          <p:nvPr/>
        </p:nvGraphicFramePr>
        <p:xfrm>
          <a:off x="4500562" y="2928935"/>
          <a:ext cx="3803661" cy="706945"/>
        </p:xfrm>
        <a:graphic>
          <a:graphicData uri="http://schemas.openxmlformats.org/presentationml/2006/ole">
            <p:oleObj spid="_x0000_s528433" name="Equation" r:id="rId9" imgW="2717640" imgH="495000" progId="Equation.DSMT4">
              <p:embed/>
            </p:oleObj>
          </a:graphicData>
        </a:graphic>
      </p:graphicFrame>
      <p:sp>
        <p:nvSpPr>
          <p:cNvPr id="75" name="AutoShape 28"/>
          <p:cNvSpPr>
            <a:spLocks noChangeArrowheads="1"/>
          </p:cNvSpPr>
          <p:nvPr/>
        </p:nvSpPr>
        <p:spPr bwMode="auto">
          <a:xfrm>
            <a:off x="5000628" y="1357299"/>
            <a:ext cx="2500330" cy="428628"/>
          </a:xfrm>
          <a:prstGeom prst="roundRect">
            <a:avLst>
              <a:gd name="adj" fmla="val 7486"/>
            </a:avLst>
          </a:prstGeom>
          <a:solidFill>
            <a:srgbClr val="FFFFFF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sz="2000"/>
          </a:p>
        </p:txBody>
      </p:sp>
      <p:sp>
        <p:nvSpPr>
          <p:cNvPr id="76" name="Text Box 11"/>
          <p:cNvSpPr txBox="1">
            <a:spLocks noChangeArrowheads="1"/>
          </p:cNvSpPr>
          <p:nvPr/>
        </p:nvSpPr>
        <p:spPr bwMode="auto">
          <a:xfrm>
            <a:off x="5021568" y="1357299"/>
            <a:ext cx="177202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000" dirty="0"/>
              <a:t>gauge link</a:t>
            </a:r>
          </a:p>
        </p:txBody>
      </p:sp>
      <p:graphicFrame>
        <p:nvGraphicFramePr>
          <p:cNvPr id="77" name="Object 12"/>
          <p:cNvGraphicFramePr>
            <a:graphicFrameLocks noChangeAspect="1"/>
          </p:cNvGraphicFramePr>
          <p:nvPr/>
        </p:nvGraphicFramePr>
        <p:xfrm>
          <a:off x="6351453" y="1428737"/>
          <a:ext cx="1078067" cy="308574"/>
        </p:xfrm>
        <a:graphic>
          <a:graphicData uri="http://schemas.openxmlformats.org/presentationml/2006/ole">
            <p:oleObj spid="_x0000_s528434" name="Equation" r:id="rId10" imgW="380880" imgH="177480" progId="Equation.DSMT4">
              <p:embed/>
            </p:oleObj>
          </a:graphicData>
        </a:graphic>
      </p:graphicFrame>
      <p:cxnSp>
        <p:nvCxnSpPr>
          <p:cNvPr id="79" name="直接连接符 78"/>
          <p:cNvCxnSpPr/>
          <p:nvPr/>
        </p:nvCxnSpPr>
        <p:spPr bwMode="auto">
          <a:xfrm rot="16200000" flipH="1">
            <a:off x="1857355" y="3000373"/>
            <a:ext cx="4357720" cy="71438"/>
          </a:xfrm>
          <a:prstGeom prst="line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Text Box 33"/>
          <p:cNvSpPr txBox="1">
            <a:spLocks noChangeArrowheads="1"/>
          </p:cNvSpPr>
          <p:nvPr/>
        </p:nvSpPr>
        <p:spPr bwMode="auto">
          <a:xfrm>
            <a:off x="357158" y="5386344"/>
            <a:ext cx="5256213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2000" dirty="0"/>
              <a:t>Measurements of </a:t>
            </a:r>
          </a:p>
        </p:txBody>
      </p:sp>
      <p:graphicFrame>
        <p:nvGraphicFramePr>
          <p:cNvPr id="84" name="Object 35"/>
          <p:cNvGraphicFramePr>
            <a:graphicFrameLocks noChangeAspect="1"/>
          </p:cNvGraphicFramePr>
          <p:nvPr/>
        </p:nvGraphicFramePr>
        <p:xfrm>
          <a:off x="2285984" y="5400916"/>
          <a:ext cx="857256" cy="342618"/>
        </p:xfrm>
        <a:graphic>
          <a:graphicData uri="http://schemas.openxmlformats.org/presentationml/2006/ole">
            <p:oleObj spid="_x0000_s528435" name="Equation" r:id="rId11" imgW="520560" imgH="203040" progId="Equation.DSMT4">
              <p:embed/>
            </p:oleObj>
          </a:graphicData>
        </a:graphic>
      </p:graphicFrame>
      <p:graphicFrame>
        <p:nvGraphicFramePr>
          <p:cNvPr id="85" name="Object 37"/>
          <p:cNvGraphicFramePr>
            <a:graphicFrameLocks noChangeAspect="1"/>
          </p:cNvGraphicFramePr>
          <p:nvPr/>
        </p:nvGraphicFramePr>
        <p:xfrm>
          <a:off x="3143240" y="5415353"/>
          <a:ext cx="857256" cy="326380"/>
        </p:xfrm>
        <a:graphic>
          <a:graphicData uri="http://schemas.openxmlformats.org/presentationml/2006/ole">
            <p:oleObj spid="_x0000_s528436" name="公式" r:id="rId12" imgW="545760" imgH="203040" progId="Equation.3">
              <p:embed/>
            </p:oleObj>
          </a:graphicData>
        </a:graphic>
      </p:graphicFrame>
      <p:sp>
        <p:nvSpPr>
          <p:cNvPr id="86" name="Text Box 38"/>
          <p:cNvSpPr txBox="1">
            <a:spLocks noChangeArrowheads="1"/>
          </p:cNvSpPr>
          <p:nvPr/>
        </p:nvSpPr>
        <p:spPr bwMode="auto">
          <a:xfrm>
            <a:off x="4000496" y="5314906"/>
            <a:ext cx="285752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2000" dirty="0" smtClean="0"/>
              <a:t>and their </a:t>
            </a:r>
            <a:r>
              <a:rPr lang="en-US" altLang="zh-CN" sz="2000" i="1" dirty="0" smtClean="0"/>
              <a:t>A</a:t>
            </a:r>
            <a:r>
              <a:rPr lang="en-US" altLang="zh-CN" sz="2000" dirty="0" smtClean="0"/>
              <a:t>-dependence in</a:t>
            </a:r>
            <a:endParaRPr lang="en-US" altLang="zh-CN" sz="2000" dirty="0"/>
          </a:p>
        </p:txBody>
      </p:sp>
      <p:sp>
        <p:nvSpPr>
          <p:cNvPr id="89" name="Text Box 39"/>
          <p:cNvSpPr txBox="1">
            <a:spLocks noChangeArrowheads="1"/>
          </p:cNvSpPr>
          <p:nvPr/>
        </p:nvSpPr>
        <p:spPr bwMode="auto">
          <a:xfrm>
            <a:off x="1428728" y="6072206"/>
            <a:ext cx="642942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effect of multiple </a:t>
            </a:r>
            <a:r>
              <a:rPr lang="en-US" altLang="zh-CN" sz="2000" dirty="0"/>
              <a:t>gluon </a:t>
            </a:r>
            <a:r>
              <a:rPr lang="en-US" altLang="zh-CN" sz="2000" dirty="0" smtClean="0"/>
              <a:t>scattering and </a:t>
            </a:r>
            <a:r>
              <a:rPr lang="en-US" altLang="zh-CN" sz="2000" dirty="0"/>
              <a:t>structure of </a:t>
            </a:r>
            <a:r>
              <a:rPr lang="en-US" altLang="zh-CN" sz="2000" dirty="0" smtClean="0"/>
              <a:t>nucleon.</a:t>
            </a:r>
            <a:endParaRPr lang="en-US" altLang="zh-CN" sz="2000" dirty="0"/>
          </a:p>
        </p:txBody>
      </p:sp>
      <p:sp>
        <p:nvSpPr>
          <p:cNvPr id="91" name="下箭头 90"/>
          <p:cNvSpPr/>
          <p:nvPr/>
        </p:nvSpPr>
        <p:spPr bwMode="auto">
          <a:xfrm>
            <a:off x="1785918" y="1928802"/>
            <a:ext cx="357190" cy="357190"/>
          </a:xfrm>
          <a:prstGeom prst="downArrow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宋体" pitchFamily="2" charset="-122"/>
            </a:endParaRPr>
          </a:p>
        </p:txBody>
      </p:sp>
      <p:sp>
        <p:nvSpPr>
          <p:cNvPr id="92" name="下箭头 91"/>
          <p:cNvSpPr/>
          <p:nvPr/>
        </p:nvSpPr>
        <p:spPr bwMode="auto">
          <a:xfrm>
            <a:off x="6072198" y="1928802"/>
            <a:ext cx="357190" cy="357190"/>
          </a:xfrm>
          <a:prstGeom prst="downArrow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宋体" pitchFamily="2" charset="-122"/>
            </a:endParaRPr>
          </a:p>
        </p:txBody>
      </p:sp>
      <p:graphicFrame>
        <p:nvGraphicFramePr>
          <p:cNvPr id="528437" name="Object 53"/>
          <p:cNvGraphicFramePr>
            <a:graphicFrameLocks noChangeAspect="1"/>
          </p:cNvGraphicFramePr>
          <p:nvPr/>
        </p:nvGraphicFramePr>
        <p:xfrm>
          <a:off x="6786579" y="5386344"/>
          <a:ext cx="2143108" cy="302637"/>
        </p:xfrm>
        <a:graphic>
          <a:graphicData uri="http://schemas.openxmlformats.org/presentationml/2006/ole">
            <p:oleObj spid="_x0000_s528437" name="Equation" r:id="rId13" imgW="1473120" imgH="203040" progId="Equation.DSMT4">
              <p:embed/>
            </p:oleObj>
          </a:graphicData>
        </a:graphic>
      </p:graphicFrame>
      <p:sp>
        <p:nvSpPr>
          <p:cNvPr id="94" name="右箭头 93"/>
          <p:cNvSpPr/>
          <p:nvPr/>
        </p:nvSpPr>
        <p:spPr bwMode="auto">
          <a:xfrm>
            <a:off x="428596" y="6143644"/>
            <a:ext cx="928694" cy="285752"/>
          </a:xfrm>
          <a:prstGeom prst="rightArrow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宋体" pitchFamily="2" charset="-122"/>
            </a:endParaRPr>
          </a:p>
        </p:txBody>
      </p:sp>
      <p:sp>
        <p:nvSpPr>
          <p:cNvPr id="95" name="右大括号 94"/>
          <p:cNvSpPr/>
          <p:nvPr/>
        </p:nvSpPr>
        <p:spPr bwMode="auto">
          <a:xfrm>
            <a:off x="3000364" y="3143248"/>
            <a:ext cx="214314" cy="1000132"/>
          </a:xfrm>
          <a:prstGeom prst="rightBrace">
            <a:avLst>
              <a:gd name="adj1" fmla="val 8333"/>
              <a:gd name="adj2" fmla="val 52540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宋体" pitchFamily="2" charset="-122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143240" y="3354173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rgbClr val="0000FF"/>
                </a:solidFill>
              </a:rPr>
              <a:t>Cahn’s results</a:t>
            </a:r>
            <a:endParaRPr lang="zh-CN" altLang="en-US" sz="1800" dirty="0">
              <a:solidFill>
                <a:srgbClr val="0000FF"/>
              </a:solidFill>
            </a:endParaRPr>
          </a:p>
        </p:txBody>
      </p:sp>
      <p:sp>
        <p:nvSpPr>
          <p:cNvPr id="98" name="Text Box 39"/>
          <p:cNvSpPr txBox="1">
            <a:spLocks noChangeArrowheads="1"/>
          </p:cNvSpPr>
          <p:nvPr/>
        </p:nvSpPr>
        <p:spPr bwMode="auto">
          <a:xfrm>
            <a:off x="357158" y="5715016"/>
            <a:ext cx="792961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and compare the obtained results with those obtained in 1978 by Cahn</a:t>
            </a:r>
            <a:endParaRPr lang="en-US" altLang="zh-CN" sz="2000" dirty="0"/>
          </a:p>
        </p:txBody>
      </p:sp>
      <p:cxnSp>
        <p:nvCxnSpPr>
          <p:cNvPr id="100" name="直接连接符 99"/>
          <p:cNvCxnSpPr/>
          <p:nvPr/>
        </p:nvCxnSpPr>
        <p:spPr bwMode="auto">
          <a:xfrm>
            <a:off x="0" y="5214950"/>
            <a:ext cx="9144000" cy="0"/>
          </a:xfrm>
          <a:prstGeom prst="line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61F42-F99C-4BE7-A587-63428CD36DCC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1"/>
          </p:nvPr>
        </p:nvSpPr>
        <p:spPr>
          <a:xfrm>
            <a:off x="5795962" y="6597650"/>
            <a:ext cx="2776565" cy="260350"/>
          </a:xfrm>
        </p:spPr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 dirty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346147" name="AutoShape 35"/>
          <p:cNvSpPr>
            <a:spLocks noChangeArrowheads="1"/>
          </p:cNvSpPr>
          <p:nvPr/>
        </p:nvSpPr>
        <p:spPr bwMode="auto">
          <a:xfrm>
            <a:off x="395288" y="1196975"/>
            <a:ext cx="8424862" cy="4248150"/>
          </a:xfrm>
          <a:prstGeom prst="cube">
            <a:avLst>
              <a:gd name="adj" fmla="val 1995"/>
            </a:avLst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5425"/>
            <a:ext cx="5922963" cy="371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黑体" pitchFamily="2" charset="-122"/>
              </a:rPr>
              <a:t>Contents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6115" name="Rectangle 3" descr="羊皮纸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485900"/>
            <a:ext cx="7921625" cy="3671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smtClean="0">
                <a:solidFill>
                  <a:srgbClr val="0000FF"/>
                </a:solidFill>
                <a:latin typeface="Arial Narrow" pitchFamily="34" charset="0"/>
              </a:rPr>
              <a:t>Introduction: Why higher twist?</a:t>
            </a:r>
            <a:endParaRPr lang="en-US" altLang="zh-CN" sz="2800" b="1" dirty="0">
              <a:solidFill>
                <a:srgbClr val="0000FF"/>
              </a:solidFill>
              <a:latin typeface="Arial Narrow" pitchFamily="34" charset="0"/>
            </a:endParaRPr>
          </a:p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smtClean="0">
                <a:latin typeface="Arial Narrow" pitchFamily="34" charset="0"/>
              </a:rPr>
              <a:t>How should we take higher twist contributions into account systematically? </a:t>
            </a:r>
            <a:endParaRPr lang="en-US" altLang="zh-CN" sz="2800" b="1" dirty="0">
              <a:latin typeface="Arial Narrow" pitchFamily="34" charset="0"/>
            </a:endParaRPr>
          </a:p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err="1" smtClean="0">
                <a:latin typeface="Arial Narrow" pitchFamily="34" charset="0"/>
              </a:rPr>
              <a:t>Azimuthal</a:t>
            </a:r>
            <a:r>
              <a:rPr lang="en-US" altLang="zh-CN" sz="2800" b="1" dirty="0" smtClean="0">
                <a:latin typeface="Arial Narrow" pitchFamily="34" charset="0"/>
              </a:rPr>
              <a:t> </a:t>
            </a:r>
            <a:r>
              <a:rPr lang="en-US" altLang="zh-CN" sz="2800" b="1" dirty="0">
                <a:latin typeface="Arial Narrow" pitchFamily="34" charset="0"/>
              </a:rPr>
              <a:t>asymmetries in the </a:t>
            </a:r>
            <a:r>
              <a:rPr lang="en-US" altLang="zh-CN" sz="2800" b="1" dirty="0" smtClean="0">
                <a:latin typeface="Arial Narrow" pitchFamily="34" charset="0"/>
              </a:rPr>
              <a:t>un-polarized </a:t>
            </a:r>
            <a:r>
              <a:rPr lang="en-US" altLang="zh-CN" sz="2800" b="1" dirty="0">
                <a:latin typeface="Arial Narrow" pitchFamily="34" charset="0"/>
              </a:rPr>
              <a:t>s</a:t>
            </a:r>
            <a:r>
              <a:rPr lang="en-US" altLang="zh-CN" sz="2800" b="1" dirty="0" smtClean="0">
                <a:latin typeface="Arial Narrow" pitchFamily="34" charset="0"/>
              </a:rPr>
              <a:t>emi-inclusive </a:t>
            </a:r>
            <a:r>
              <a:rPr lang="en-US" altLang="zh-CN" sz="2800" b="1" dirty="0">
                <a:latin typeface="Arial Narrow" pitchFamily="34" charset="0"/>
              </a:rPr>
              <a:t>DIS process                               up to twist-4</a:t>
            </a:r>
          </a:p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smtClean="0">
                <a:latin typeface="Arial Narrow" pitchFamily="34" charset="0"/>
              </a:rPr>
              <a:t>Summary &amp; Conclusions</a:t>
            </a:r>
            <a:endParaRPr lang="en-US" altLang="zh-CN" sz="2800" b="1" dirty="0">
              <a:latin typeface="Arial Narrow" pitchFamily="34" charset="0"/>
            </a:endParaRPr>
          </a:p>
        </p:txBody>
      </p:sp>
      <p:graphicFrame>
        <p:nvGraphicFramePr>
          <p:cNvPr id="346148" name="Object 36"/>
          <p:cNvGraphicFramePr>
            <a:graphicFrameLocks noChangeAspect="1"/>
          </p:cNvGraphicFramePr>
          <p:nvPr/>
        </p:nvGraphicFramePr>
        <p:xfrm>
          <a:off x="4284663" y="3933825"/>
          <a:ext cx="2319337" cy="398463"/>
        </p:xfrm>
        <a:graphic>
          <a:graphicData uri="http://schemas.openxmlformats.org/presentationml/2006/ole">
            <p:oleObj spid="_x0000_s530434" name="Equation" r:id="rId3" imgW="1180800" imgH="20304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8A8EE-9445-48C8-9196-E13794F1AC94}" type="slidenum">
              <a:rPr lang="en-US" altLang="zh-CN"/>
              <a:pPr/>
              <a:t>30</a:t>
            </a:fld>
            <a:endParaRPr lang="en-US" altLang="zh-CN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>
                <a:solidFill>
                  <a:schemeClr val="bg1"/>
                </a:solidFill>
              </a:rPr>
              <a:t>Summary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44463" y="1125538"/>
            <a:ext cx="8748712" cy="44640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360363" indent="-360363">
              <a:spcBef>
                <a:spcPct val="50000"/>
              </a:spcBef>
              <a:buSzTx/>
              <a:buFont typeface="Wingdings" pitchFamily="2" charset="2"/>
              <a:buChar char="Ø"/>
            </a:pPr>
            <a:r>
              <a:rPr lang="en-US" altLang="zh-CN" sz="2800" b="1" dirty="0">
                <a:latin typeface="Arial Narrow" pitchFamily="34" charset="0"/>
              </a:rPr>
              <a:t>Gauge link is result of multiple gluon scattering and collinear expansion is a necessary procedure to obtain the correct form.</a:t>
            </a:r>
          </a:p>
          <a:p>
            <a:pPr marL="360363" indent="-360363">
              <a:spcBef>
                <a:spcPct val="50000"/>
              </a:spcBef>
              <a:buSzTx/>
              <a:buFont typeface="Wingdings" pitchFamily="2" charset="2"/>
              <a:buChar char="Ø"/>
            </a:pPr>
            <a:r>
              <a:rPr lang="en-US" altLang="zh-CN" sz="2800" b="1" dirty="0">
                <a:latin typeface="Arial Narrow" pitchFamily="34" charset="0"/>
              </a:rPr>
              <a:t>Collinear expansion can be extended to SIDIS </a:t>
            </a:r>
            <a:r>
              <a:rPr lang="en-US" altLang="zh-CN" sz="2800" b="1" dirty="0" err="1">
                <a:latin typeface="Arial Narrow" pitchFamily="34" charset="0"/>
              </a:rPr>
              <a:t>e+p</a:t>
            </a:r>
            <a:r>
              <a:rPr lang="en-US" altLang="zh-CN" sz="2800" b="1" dirty="0" err="1">
                <a:latin typeface="Arial Narrow" pitchFamily="34" charset="0"/>
                <a:sym typeface="Symbol" pitchFamily="18" charset="2"/>
              </a:rPr>
              <a:t></a:t>
            </a:r>
            <a:r>
              <a:rPr lang="en-US" altLang="zh-CN" sz="2800" b="1" dirty="0" err="1">
                <a:latin typeface="Arial Narrow" pitchFamily="34" charset="0"/>
              </a:rPr>
              <a:t>e+q+X</a:t>
            </a:r>
            <a:r>
              <a:rPr lang="en-US" altLang="zh-CN" sz="2800" b="1" dirty="0">
                <a:latin typeface="Arial Narrow" pitchFamily="34" charset="0"/>
              </a:rPr>
              <a:t>.</a:t>
            </a:r>
          </a:p>
          <a:p>
            <a:pPr marL="360363" indent="-360363">
              <a:spcBef>
                <a:spcPct val="50000"/>
              </a:spcBef>
              <a:buSzTx/>
              <a:buFont typeface="Wingdings" pitchFamily="2" charset="2"/>
              <a:buChar char="Ø"/>
            </a:pPr>
            <a:r>
              <a:rPr lang="en-US" altLang="zh-CN" sz="2800" b="1" dirty="0">
                <a:latin typeface="Arial Narrow" pitchFamily="34" charset="0"/>
              </a:rPr>
              <a:t>Naïve extension of TMD </a:t>
            </a:r>
            <a:r>
              <a:rPr lang="en-US" altLang="zh-CN" sz="2800" b="1" dirty="0" err="1">
                <a:latin typeface="Arial Narrow" pitchFamily="34" charset="0"/>
              </a:rPr>
              <a:t>parton</a:t>
            </a:r>
            <a:r>
              <a:rPr lang="en-US" altLang="zh-CN" sz="2800" b="1" dirty="0">
                <a:latin typeface="Arial Narrow" pitchFamily="34" charset="0"/>
              </a:rPr>
              <a:t> distributions convoluting with </a:t>
            </a:r>
            <a:r>
              <a:rPr lang="en-US" altLang="zh-CN" sz="2800" b="1" i="1" dirty="0" err="1">
                <a:latin typeface="Arial Narrow" pitchFamily="34" charset="0"/>
              </a:rPr>
              <a:t>eq</a:t>
            </a:r>
            <a:r>
              <a:rPr lang="en-US" altLang="zh-CN" sz="2800" b="1" i="1" dirty="0">
                <a:latin typeface="Arial Narrow" pitchFamily="34" charset="0"/>
              </a:rPr>
              <a:t> </a:t>
            </a:r>
            <a:r>
              <a:rPr lang="en-US" altLang="zh-CN" sz="2800" b="1" dirty="0">
                <a:latin typeface="Arial Narrow" pitchFamily="34" charset="0"/>
                <a:sym typeface="Symbol" pitchFamily="18" charset="2"/>
              </a:rPr>
              <a:t> </a:t>
            </a:r>
            <a:r>
              <a:rPr lang="en-US" altLang="zh-CN" sz="2800" b="1" i="1" dirty="0" err="1">
                <a:latin typeface="Arial Narrow" pitchFamily="34" charset="0"/>
                <a:sym typeface="Symbol" pitchFamily="18" charset="2"/>
              </a:rPr>
              <a:t>eq</a:t>
            </a:r>
            <a:r>
              <a:rPr lang="en-US" altLang="zh-CN" sz="2800" b="1" i="1" dirty="0">
                <a:latin typeface="Arial Narrow" pitchFamily="34" charset="0"/>
                <a:sym typeface="Symbol" pitchFamily="18" charset="2"/>
              </a:rPr>
              <a:t> </a:t>
            </a:r>
            <a:r>
              <a:rPr lang="en-US" altLang="zh-CN" sz="2800" b="1" dirty="0">
                <a:latin typeface="Arial Narrow" pitchFamily="34" charset="0"/>
                <a:sym typeface="Symbol" pitchFamily="18" charset="2"/>
              </a:rPr>
              <a:t>cross section to include intrinsic transverse momentum is incorrect. </a:t>
            </a:r>
          </a:p>
          <a:p>
            <a:pPr marL="360363" indent="-360363">
              <a:spcBef>
                <a:spcPct val="50000"/>
              </a:spcBef>
              <a:buSzTx/>
              <a:buFont typeface="Wingdings" pitchFamily="2" charset="2"/>
              <a:buChar char="Ø"/>
            </a:pPr>
            <a:r>
              <a:rPr lang="en-US" altLang="zh-CN" sz="2800" b="1" dirty="0">
                <a:latin typeface="Arial Narrow" pitchFamily="34" charset="0"/>
              </a:rPr>
              <a:t>Many other consequences.</a:t>
            </a:r>
            <a:r>
              <a:rPr lang="en-US" altLang="zh-CN" sz="2400" b="1" dirty="0">
                <a:latin typeface="Arial Narrow" pitchFamily="34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596" y="5691862"/>
            <a:ext cx="471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Thank you for your attention!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CF6A6-4C97-46AF-892A-F7987797FDA9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23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24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3200" b="1" dirty="0" err="1">
                <a:solidFill>
                  <a:schemeClr val="bg1"/>
                </a:solidFill>
                <a:latin typeface="Arial Narrow" pitchFamily="34" charset="0"/>
                <a:sym typeface="Symbol" pitchFamily="18" charset="2"/>
              </a:rPr>
              <a:t>Azimuthal</a:t>
            </a:r>
            <a:r>
              <a:rPr lang="en-US" altLang="zh-CN" sz="3200" b="1" dirty="0">
                <a:solidFill>
                  <a:schemeClr val="bg1"/>
                </a:solidFill>
                <a:latin typeface="Arial Narrow" pitchFamily="34" charset="0"/>
                <a:sym typeface="Symbol" pitchFamily="18" charset="2"/>
              </a:rPr>
              <a:t> asymmetry in </a:t>
            </a:r>
            <a:r>
              <a:rPr lang="en-US" altLang="zh-CN" sz="3200" b="1" dirty="0" err="1">
                <a:solidFill>
                  <a:srgbClr val="FFFF00"/>
                </a:solidFill>
                <a:latin typeface="Arial Narrow" pitchFamily="34" charset="0"/>
                <a:sym typeface="Symbol" pitchFamily="18" charset="2"/>
              </a:rPr>
              <a:t>unpolarized</a:t>
            </a:r>
            <a:r>
              <a:rPr lang="en-US" altLang="zh-CN" sz="3200" b="1" dirty="0">
                <a:solidFill>
                  <a:schemeClr val="bg1"/>
                </a:solidFill>
                <a:latin typeface="Arial Narrow" pitchFamily="34" charset="0"/>
                <a:sym typeface="Symbol" pitchFamily="18" charset="2"/>
              </a:rPr>
              <a:t> SIDIS</a:t>
            </a:r>
            <a:endParaRPr lang="en-US" altLang="zh-CN" sz="2800" b="1" dirty="0">
              <a:solidFill>
                <a:schemeClr val="bg1"/>
              </a:solidFill>
              <a:latin typeface="Arial Narrow" pitchFamily="34" charset="0"/>
              <a:sym typeface="Symbol" pitchFamily="18" charset="2"/>
            </a:endParaRPr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28600" y="838200"/>
            <a:ext cx="8915400" cy="6858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388938" indent="-388938" algn="just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474663" algn="l"/>
              </a:tabLst>
            </a:pPr>
            <a:r>
              <a:rPr lang="en-US" altLang="zh-CN" sz="2400" b="1" dirty="0" smtClean="0">
                <a:latin typeface="Arial Narrow" pitchFamily="34" charset="0"/>
                <a:cs typeface="Times New Roman" pitchFamily="18" charset="0"/>
              </a:rPr>
              <a:t>Definition</a:t>
            </a:r>
            <a:endParaRPr lang="en-US" altLang="zh-CN" sz="2400" b="1" dirty="0">
              <a:latin typeface="Arial Narrow" pitchFamily="34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2285984" y="1071546"/>
            <a:ext cx="5694360" cy="3687083"/>
            <a:chOff x="163524" y="2115804"/>
            <a:chExt cx="5694360" cy="3687083"/>
          </a:xfrm>
        </p:grpSpPr>
        <p:sp>
          <p:nvSpPr>
            <p:cNvPr id="444432" name="Text Box 16"/>
            <p:cNvSpPr txBox="1">
              <a:spLocks noChangeArrowheads="1"/>
            </p:cNvSpPr>
            <p:nvPr/>
          </p:nvSpPr>
          <p:spPr bwMode="auto">
            <a:xfrm rot="1552419">
              <a:off x="2504943" y="4268848"/>
              <a:ext cx="164915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zh-CN" sz="2000" dirty="0">
                  <a:solidFill>
                    <a:schemeClr val="bg2"/>
                  </a:solidFill>
                </a:rPr>
                <a:t>lepton plane</a:t>
              </a:r>
            </a:p>
          </p:txBody>
        </p:sp>
        <p:sp>
          <p:nvSpPr>
            <p:cNvPr id="444435" name="Freeform 19"/>
            <p:cNvSpPr>
              <a:spLocks/>
            </p:cNvSpPr>
            <p:nvPr/>
          </p:nvSpPr>
          <p:spPr bwMode="auto">
            <a:xfrm rot="5400000">
              <a:off x="2146331" y="3211463"/>
              <a:ext cx="409619" cy="558942"/>
            </a:xfrm>
            <a:custGeom>
              <a:avLst/>
              <a:gdLst/>
              <a:ahLst/>
              <a:cxnLst>
                <a:cxn ang="0">
                  <a:pos x="0" y="2584"/>
                </a:cxn>
                <a:cxn ang="0">
                  <a:pos x="1152" y="2776"/>
                </a:cxn>
                <a:cxn ang="0">
                  <a:pos x="576" y="1912"/>
                </a:cxn>
                <a:cxn ang="0">
                  <a:pos x="1680" y="2104"/>
                </a:cxn>
                <a:cxn ang="0">
                  <a:pos x="1344" y="1336"/>
                </a:cxn>
                <a:cxn ang="0">
                  <a:pos x="2400" y="1480"/>
                </a:cxn>
                <a:cxn ang="0">
                  <a:pos x="1728" y="712"/>
                </a:cxn>
                <a:cxn ang="0">
                  <a:pos x="3024" y="808"/>
                </a:cxn>
                <a:cxn ang="0">
                  <a:pos x="2736" y="88"/>
                </a:cxn>
                <a:cxn ang="0">
                  <a:pos x="3696" y="280"/>
                </a:cxn>
                <a:cxn ang="0">
                  <a:pos x="3840" y="280"/>
                </a:cxn>
                <a:cxn ang="0">
                  <a:pos x="3744" y="328"/>
                </a:cxn>
                <a:cxn ang="0">
                  <a:pos x="3696" y="280"/>
                </a:cxn>
              </a:cxnLst>
              <a:rect l="0" t="0" r="r" b="b"/>
              <a:pathLst>
                <a:path w="3880" h="2888">
                  <a:moveTo>
                    <a:pt x="0" y="2584"/>
                  </a:moveTo>
                  <a:cubicBezTo>
                    <a:pt x="528" y="2736"/>
                    <a:pt x="1056" y="2888"/>
                    <a:pt x="1152" y="2776"/>
                  </a:cubicBezTo>
                  <a:cubicBezTo>
                    <a:pt x="1248" y="2664"/>
                    <a:pt x="488" y="2024"/>
                    <a:pt x="576" y="1912"/>
                  </a:cubicBezTo>
                  <a:cubicBezTo>
                    <a:pt x="664" y="1800"/>
                    <a:pt x="1552" y="2200"/>
                    <a:pt x="1680" y="2104"/>
                  </a:cubicBezTo>
                  <a:cubicBezTo>
                    <a:pt x="1808" y="2008"/>
                    <a:pt x="1224" y="1440"/>
                    <a:pt x="1344" y="1336"/>
                  </a:cubicBezTo>
                  <a:cubicBezTo>
                    <a:pt x="1464" y="1232"/>
                    <a:pt x="2336" y="1584"/>
                    <a:pt x="2400" y="1480"/>
                  </a:cubicBezTo>
                  <a:cubicBezTo>
                    <a:pt x="2464" y="1376"/>
                    <a:pt x="1624" y="824"/>
                    <a:pt x="1728" y="712"/>
                  </a:cubicBezTo>
                  <a:cubicBezTo>
                    <a:pt x="1832" y="600"/>
                    <a:pt x="2856" y="912"/>
                    <a:pt x="3024" y="808"/>
                  </a:cubicBezTo>
                  <a:cubicBezTo>
                    <a:pt x="3192" y="704"/>
                    <a:pt x="2624" y="176"/>
                    <a:pt x="2736" y="88"/>
                  </a:cubicBezTo>
                  <a:cubicBezTo>
                    <a:pt x="2848" y="0"/>
                    <a:pt x="3512" y="248"/>
                    <a:pt x="3696" y="280"/>
                  </a:cubicBezTo>
                  <a:cubicBezTo>
                    <a:pt x="3880" y="312"/>
                    <a:pt x="3832" y="272"/>
                    <a:pt x="3840" y="280"/>
                  </a:cubicBezTo>
                  <a:cubicBezTo>
                    <a:pt x="3848" y="288"/>
                    <a:pt x="3768" y="328"/>
                    <a:pt x="3744" y="328"/>
                  </a:cubicBezTo>
                  <a:cubicBezTo>
                    <a:pt x="3720" y="328"/>
                    <a:pt x="3708" y="304"/>
                    <a:pt x="3696" y="280"/>
                  </a:cubicBezTo>
                </a:path>
              </a:pathLst>
            </a:custGeom>
            <a:noFill/>
            <a:ln w="25400" cap="flat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57158" y="5072074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ClrTx/>
              <a:buSzPct val="86000"/>
            </a:pPr>
            <a:r>
              <a:rPr lang="en-US" altLang="zh-CN" sz="2400" dirty="0" smtClean="0"/>
              <a:t>in            </a:t>
            </a:r>
            <a:r>
              <a:rPr lang="en-US" altLang="zh-CN" sz="2400" dirty="0" err="1" smtClean="0"/>
              <a:t>c.m</a:t>
            </a:r>
            <a:r>
              <a:rPr lang="en-US" altLang="zh-CN" sz="2400" dirty="0" smtClean="0"/>
              <a:t>. frame,   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z</a:t>
            </a:r>
            <a:r>
              <a:rPr lang="en-US" altLang="zh-CN" sz="2400" dirty="0" smtClean="0"/>
              <a:t>: proton’s momentum direction</a:t>
            </a:r>
          </a:p>
          <a:p>
            <a:pPr marL="273050" indent="-273050">
              <a:buClrTx/>
              <a:buSzPct val="86000"/>
            </a:pPr>
            <a:r>
              <a:rPr lang="en-US" altLang="zh-CN" sz="2400" i="1" dirty="0" err="1" smtClean="0">
                <a:solidFill>
                  <a:srgbClr val="FF0000"/>
                </a:solidFill>
              </a:rPr>
              <a:t>xz</a:t>
            </a:r>
            <a:r>
              <a:rPr lang="en-US" altLang="zh-CN" sz="2400" dirty="0" smtClean="0"/>
              <a:t>-plane = lepton plane,  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x</a:t>
            </a:r>
            <a:r>
              <a:rPr lang="en-US" altLang="zh-CN" sz="2400" dirty="0" smtClean="0"/>
              <a:t>-component of lepton momentum is positive.</a:t>
            </a:r>
            <a:endParaRPr lang="zh-CN" altLang="en-US" sz="2400" dirty="0"/>
          </a:p>
        </p:txBody>
      </p:sp>
      <p:graphicFrame>
        <p:nvGraphicFramePr>
          <p:cNvPr id="444439" name="Object 23"/>
          <p:cNvGraphicFramePr>
            <a:graphicFrameLocks noChangeAspect="1"/>
          </p:cNvGraphicFramePr>
          <p:nvPr/>
        </p:nvGraphicFramePr>
        <p:xfrm>
          <a:off x="785787" y="5143512"/>
          <a:ext cx="571504" cy="379413"/>
        </p:xfrm>
        <a:graphic>
          <a:graphicData uri="http://schemas.openxmlformats.org/presentationml/2006/ole">
            <p:oleObj spid="_x0000_s444439" name="Equation" r:id="rId3" imgW="342720" imgH="203040" progId="Equation.DSMT4">
              <p:embed/>
            </p:oleObj>
          </a:graphicData>
        </a:graphic>
      </p:graphicFrame>
      <p:pic>
        <p:nvPicPr>
          <p:cNvPr id="444438" name="Picture 22"/>
          <p:cNvPicPr>
            <a:picLocks noChangeAspect="1" noChangeArrowheads="1"/>
          </p:cNvPicPr>
          <p:nvPr/>
        </p:nvPicPr>
        <p:blipFill>
          <a:blip r:embed="rId4" cstate="print"/>
          <a:srcRect t="15652" r="16986" b="9633"/>
          <a:stretch>
            <a:fillRect/>
          </a:stretch>
        </p:blipFill>
        <p:spPr bwMode="auto">
          <a:xfrm>
            <a:off x="2286000" y="1071563"/>
            <a:ext cx="5694363" cy="3687762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pic>
        <p:nvPicPr>
          <p:cNvPr id="444427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94425" y="2241550"/>
            <a:ext cx="381000" cy="434975"/>
          </a:xfrm>
          <a:prstGeom prst="rect">
            <a:avLst/>
          </a:prstGeom>
          <a:noFill/>
        </p:spPr>
      </p:pic>
      <p:pic>
        <p:nvPicPr>
          <p:cNvPr id="444428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23113" y="2741613"/>
            <a:ext cx="241300" cy="287337"/>
          </a:xfrm>
          <a:prstGeom prst="rect">
            <a:avLst/>
          </a:prstGeom>
          <a:noFill/>
        </p:spPr>
      </p:pic>
      <p:pic>
        <p:nvPicPr>
          <p:cNvPr id="444429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79925" y="2027238"/>
            <a:ext cx="349250" cy="331787"/>
          </a:xfrm>
          <a:prstGeom prst="rect">
            <a:avLst/>
          </a:prstGeom>
          <a:noFill/>
        </p:spPr>
      </p:pic>
      <p:pic>
        <p:nvPicPr>
          <p:cNvPr id="444430" name="Picture 1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22738" y="1455738"/>
            <a:ext cx="322262" cy="371475"/>
          </a:xfrm>
          <a:prstGeom prst="rect">
            <a:avLst/>
          </a:prstGeom>
          <a:noFill/>
        </p:spPr>
      </p:pic>
      <p:pic>
        <p:nvPicPr>
          <p:cNvPr id="444431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08363" y="2312988"/>
            <a:ext cx="322262" cy="371475"/>
          </a:xfrm>
          <a:prstGeom prst="rect">
            <a:avLst/>
          </a:prstGeom>
          <a:noFill/>
        </p:spPr>
      </p:pic>
      <p:pic>
        <p:nvPicPr>
          <p:cNvPr id="444433" name="Picture 1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51550" y="2884488"/>
            <a:ext cx="419100" cy="361950"/>
          </a:xfrm>
          <a:prstGeom prst="rect">
            <a:avLst/>
          </a:prstGeom>
          <a:noFill/>
        </p:spPr>
      </p:pic>
      <p:pic>
        <p:nvPicPr>
          <p:cNvPr id="444436" name="Picture 2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14688" y="1384300"/>
            <a:ext cx="198437" cy="244475"/>
          </a:xfrm>
          <a:prstGeom prst="rect">
            <a:avLst/>
          </a:prstGeom>
          <a:noFill/>
        </p:spPr>
      </p:pic>
      <p:pic>
        <p:nvPicPr>
          <p:cNvPr id="444437" name="Picture 2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37363" y="1169988"/>
            <a:ext cx="242887" cy="244475"/>
          </a:xfrm>
          <a:prstGeom prst="rect">
            <a:avLst/>
          </a:prstGeom>
          <a:noFill/>
        </p:spPr>
      </p:pic>
      <p:pic>
        <p:nvPicPr>
          <p:cNvPr id="444434" name="Picture 18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625" y="4143375"/>
            <a:ext cx="2882900" cy="42703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4424" name="Picture 8"/>
          <p:cNvPicPr>
            <a:picLocks noChangeAspect="1" noChangeArrowheads="1"/>
          </p:cNvPicPr>
          <p:nvPr/>
        </p:nvPicPr>
        <p:blipFill>
          <a:blip r:embed="rId4" cstate="print">
            <a:lum bright="-26000" contrast="62000"/>
          </a:blip>
          <a:srcRect l="5585"/>
          <a:stretch>
            <a:fillRect/>
          </a:stretch>
        </p:blipFill>
        <p:spPr bwMode="auto">
          <a:xfrm>
            <a:off x="428596" y="1357298"/>
            <a:ext cx="3571900" cy="2279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CF6A6-4C97-46AF-892A-F7987797FDA9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23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24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3200" b="1" dirty="0" err="1">
                <a:solidFill>
                  <a:schemeClr val="bg1"/>
                </a:solidFill>
                <a:latin typeface="Arial Narrow" pitchFamily="34" charset="0"/>
                <a:sym typeface="Symbol" pitchFamily="18" charset="2"/>
              </a:rPr>
              <a:t>Azimuthal</a:t>
            </a:r>
            <a:r>
              <a:rPr lang="en-US" altLang="zh-CN" sz="3200" b="1" dirty="0">
                <a:solidFill>
                  <a:schemeClr val="bg1"/>
                </a:solidFill>
                <a:latin typeface="Arial Narrow" pitchFamily="34" charset="0"/>
                <a:sym typeface="Symbol" pitchFamily="18" charset="2"/>
              </a:rPr>
              <a:t> asymmetry in </a:t>
            </a:r>
            <a:r>
              <a:rPr lang="en-US" altLang="zh-CN" sz="3200" b="1" dirty="0" err="1">
                <a:solidFill>
                  <a:srgbClr val="FFFF00"/>
                </a:solidFill>
                <a:latin typeface="Arial Narrow" pitchFamily="34" charset="0"/>
                <a:sym typeface="Symbol" pitchFamily="18" charset="2"/>
              </a:rPr>
              <a:t>unpolarized</a:t>
            </a:r>
            <a:r>
              <a:rPr lang="en-US" altLang="zh-CN" sz="3200" b="1" dirty="0">
                <a:solidFill>
                  <a:schemeClr val="bg1"/>
                </a:solidFill>
                <a:latin typeface="Arial Narrow" pitchFamily="34" charset="0"/>
                <a:sym typeface="Symbol" pitchFamily="18" charset="2"/>
              </a:rPr>
              <a:t> SIDIS</a:t>
            </a:r>
            <a:endParaRPr lang="en-US" altLang="zh-CN" sz="2800" b="1" dirty="0">
              <a:solidFill>
                <a:schemeClr val="bg1"/>
              </a:solidFill>
              <a:latin typeface="Arial Narrow" pitchFamily="34" charset="0"/>
              <a:sym typeface="Symbol" pitchFamily="18" charset="2"/>
            </a:endParaRPr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28600" y="838200"/>
            <a:ext cx="7272358" cy="6858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388938" indent="-388938" algn="just">
              <a:lnSpc>
                <a:spcPct val="110000"/>
              </a:lnSpc>
              <a:spcBef>
                <a:spcPct val="0"/>
              </a:spcBef>
              <a:buNone/>
              <a:tabLst>
                <a:tab pos="474663" algn="l"/>
              </a:tabLst>
            </a:pPr>
            <a:r>
              <a:rPr lang="en-US" altLang="zh-CN" sz="2400" b="1" dirty="0" err="1" smtClean="0">
                <a:latin typeface="Arial Narrow" pitchFamily="34" charset="0"/>
                <a:cs typeface="Times New Roman" pitchFamily="18" charset="0"/>
              </a:rPr>
              <a:t>Georgi</a:t>
            </a:r>
            <a:r>
              <a:rPr lang="en-US" altLang="zh-CN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altLang="zh-CN" sz="2400" b="1" dirty="0">
                <a:latin typeface="Arial Narrow" pitchFamily="34" charset="0"/>
                <a:cs typeface="Times New Roman" pitchFamily="18" charset="0"/>
              </a:rPr>
              <a:t>&amp; </a:t>
            </a:r>
            <a:r>
              <a:rPr lang="en-US" altLang="zh-CN" sz="2400" b="1" dirty="0" err="1">
                <a:latin typeface="Arial Narrow" pitchFamily="34" charset="0"/>
                <a:cs typeface="Times New Roman" pitchFamily="18" charset="0"/>
              </a:rPr>
              <a:t>Politzer</a:t>
            </a:r>
            <a:r>
              <a:rPr lang="en-US" altLang="zh-CN" sz="2400" b="1" dirty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n-US" altLang="zh-CN" sz="2400" b="1" dirty="0" smtClean="0">
                <a:latin typeface="Arial Narrow" pitchFamily="34" charset="0"/>
                <a:cs typeface="Times New Roman" pitchFamily="18" charset="0"/>
              </a:rPr>
              <a:t>PRL(1977):</a:t>
            </a:r>
            <a:r>
              <a:rPr lang="en-US" altLang="zh-CN" sz="2400" b="1" dirty="0" smtClean="0">
                <a:latin typeface="Arial Narrow" pitchFamily="34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CN" sz="2400" b="1" dirty="0" smtClean="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“</a:t>
            </a:r>
            <a:r>
              <a:rPr lang="en-US" altLang="zh-CN" sz="2400" b="1" dirty="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Clean test to </a:t>
            </a:r>
            <a:r>
              <a:rPr lang="en-US" altLang="zh-CN" sz="2400" b="1" dirty="0" err="1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pQCD</a:t>
            </a:r>
            <a:r>
              <a:rPr lang="en-US" altLang="zh-CN" sz="2400" b="1" dirty="0" smtClean="0">
                <a:solidFill>
                  <a:schemeClr val="hlink"/>
                </a:solidFill>
                <a:latin typeface="Arial Narrow" pitchFamily="34" charset="0"/>
                <a:cs typeface="Times New Roman" pitchFamily="18" charset="0"/>
              </a:rPr>
              <a:t>”.</a:t>
            </a:r>
            <a:endParaRPr lang="en-US" altLang="zh-CN" sz="2400" b="1" dirty="0">
              <a:latin typeface="Arial Narrow" pitchFamily="34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444421" name="Object 5"/>
          <p:cNvGraphicFramePr>
            <a:graphicFrameLocks noChangeAspect="1"/>
          </p:cNvGraphicFramePr>
          <p:nvPr/>
        </p:nvGraphicFramePr>
        <p:xfrm>
          <a:off x="4643439" y="1548804"/>
          <a:ext cx="3214710" cy="1070557"/>
        </p:xfrm>
        <a:graphic>
          <a:graphicData uri="http://schemas.openxmlformats.org/presentationml/2006/ole">
            <p:oleObj spid="_x0000_s534539" name="Equation" r:id="rId5" imgW="1981080" imgH="660240" progId="Equation.DSMT4">
              <p:embed/>
            </p:oleObj>
          </a:graphicData>
        </a:graphic>
      </p:graphicFrame>
      <p:graphicFrame>
        <p:nvGraphicFramePr>
          <p:cNvPr id="444422" name="Object 6"/>
          <p:cNvGraphicFramePr>
            <a:graphicFrameLocks noChangeAspect="1"/>
          </p:cNvGraphicFramePr>
          <p:nvPr/>
        </p:nvGraphicFramePr>
        <p:xfrm>
          <a:off x="4714877" y="2669340"/>
          <a:ext cx="1928826" cy="361192"/>
        </p:xfrm>
        <a:graphic>
          <a:graphicData uri="http://schemas.openxmlformats.org/presentationml/2006/ole">
            <p:oleObj spid="_x0000_s534540" name="公式" r:id="rId6" imgW="1218960" imgH="228600" progId="Equation.3">
              <p:embed/>
            </p:oleObj>
          </a:graphicData>
        </a:graphic>
      </p:graphicFrame>
      <p:graphicFrame>
        <p:nvGraphicFramePr>
          <p:cNvPr id="444423" name="Object 7"/>
          <p:cNvGraphicFramePr>
            <a:graphicFrameLocks noChangeAspect="1"/>
          </p:cNvGraphicFramePr>
          <p:nvPr/>
        </p:nvGraphicFramePr>
        <p:xfrm>
          <a:off x="4714877" y="3092194"/>
          <a:ext cx="2571768" cy="366966"/>
        </p:xfrm>
        <a:graphic>
          <a:graphicData uri="http://schemas.openxmlformats.org/presentationml/2006/ole">
            <p:oleObj spid="_x0000_s534541" name="公式" r:id="rId7" imgW="1600200" imgH="228600" progId="Equation.3">
              <p:embed/>
            </p:oleObj>
          </a:graphicData>
        </a:graphic>
      </p:graphicFrame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215900" y="3714752"/>
            <a:ext cx="8532813" cy="576263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388938" marR="0" lvl="0" indent="-388938" algn="just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4663" algn="l"/>
              </a:tabLst>
              <a:defRPr/>
            </a:pPr>
            <a:r>
              <a:rPr kumimoji="1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Cahn, PLB(1978): </a:t>
            </a:r>
            <a:r>
              <a:rPr kumimoji="1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Intrinsic momentum effects</a:t>
            </a:r>
            <a:r>
              <a:rPr kumimoji="1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.  (Cahn’s effect)</a:t>
            </a:r>
            <a:endParaRPr kumimoji="1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n-ea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250825" y="4186540"/>
            <a:ext cx="68215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dirty="0"/>
              <a:t>Generalized </a:t>
            </a:r>
            <a:r>
              <a:rPr kumimoji="0" lang="en-US" altLang="zh-CN" sz="2400" dirty="0" err="1"/>
              <a:t>parton</a:t>
            </a:r>
            <a:r>
              <a:rPr kumimoji="0" lang="en-US" altLang="zh-CN" sz="2400" dirty="0"/>
              <a:t> model to include an intrinsic </a:t>
            </a:r>
          </a:p>
        </p:txBody>
      </p:sp>
      <p:graphicFrame>
        <p:nvGraphicFramePr>
          <p:cNvPr id="27" name="Object 7"/>
          <p:cNvGraphicFramePr>
            <a:graphicFrameLocks noChangeAspect="1"/>
          </p:cNvGraphicFramePr>
          <p:nvPr/>
        </p:nvGraphicFramePr>
        <p:xfrm>
          <a:off x="357158" y="4714884"/>
          <a:ext cx="3143272" cy="739276"/>
        </p:xfrm>
        <a:graphic>
          <a:graphicData uri="http://schemas.openxmlformats.org/presentationml/2006/ole">
            <p:oleObj spid="_x0000_s534543" name="公式" r:id="rId8" imgW="1993680" imgH="469800" progId="Equation.3">
              <p:embed/>
            </p:oleObj>
          </a:graphicData>
        </a:graphic>
      </p:graphicFrame>
      <p:graphicFrame>
        <p:nvGraphicFramePr>
          <p:cNvPr id="28" name="Object 8"/>
          <p:cNvGraphicFramePr>
            <a:graphicFrameLocks noChangeAspect="1"/>
          </p:cNvGraphicFramePr>
          <p:nvPr/>
        </p:nvGraphicFramePr>
        <p:xfrm>
          <a:off x="6215075" y="4187847"/>
          <a:ext cx="364450" cy="460358"/>
        </p:xfrm>
        <a:graphic>
          <a:graphicData uri="http://schemas.openxmlformats.org/presentationml/2006/ole">
            <p:oleObj spid="_x0000_s534544" name="公式" r:id="rId9" imgW="190440" imgH="241200" progId="Equation.3">
              <p:embed/>
            </p:oleObj>
          </a:graphicData>
        </a:graphic>
      </p:graphicFrame>
      <p:graphicFrame>
        <p:nvGraphicFramePr>
          <p:cNvPr id="30" name="Object 13"/>
          <p:cNvGraphicFramePr>
            <a:graphicFrameLocks noChangeAspect="1"/>
          </p:cNvGraphicFramePr>
          <p:nvPr/>
        </p:nvGraphicFramePr>
        <p:xfrm>
          <a:off x="4929190" y="4729711"/>
          <a:ext cx="3000396" cy="699553"/>
        </p:xfrm>
        <a:graphic>
          <a:graphicData uri="http://schemas.openxmlformats.org/presentationml/2006/ole">
            <p:oleObj spid="_x0000_s534545" name="公式" r:id="rId10" imgW="1904760" imgH="444240" progId="Equation.3">
              <p:embed/>
            </p:oleObj>
          </a:graphicData>
        </a:graphic>
      </p:graphicFrame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3714744" y="4857760"/>
            <a:ext cx="114300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2400" dirty="0" smtClean="0"/>
              <a:t>(twist 3)</a:t>
            </a:r>
            <a:endParaRPr lang="en-US" altLang="zh-CN" sz="2400" dirty="0"/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7929587" y="4824723"/>
            <a:ext cx="121441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2400" dirty="0" smtClean="0"/>
              <a:t>(twist 4)</a:t>
            </a:r>
            <a:endParaRPr lang="en-US" altLang="zh-CN" sz="2400" dirty="0"/>
          </a:p>
        </p:txBody>
      </p:sp>
      <p:cxnSp>
        <p:nvCxnSpPr>
          <p:cNvPr id="34" name="直接连接符 33"/>
          <p:cNvCxnSpPr/>
          <p:nvPr/>
        </p:nvCxnSpPr>
        <p:spPr bwMode="auto">
          <a:xfrm>
            <a:off x="0" y="3643314"/>
            <a:ext cx="9144000" cy="0"/>
          </a:xfrm>
          <a:prstGeom prst="line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接连接符 34"/>
          <p:cNvCxnSpPr/>
          <p:nvPr/>
        </p:nvCxnSpPr>
        <p:spPr bwMode="auto">
          <a:xfrm>
            <a:off x="-32" y="5500702"/>
            <a:ext cx="9144000" cy="0"/>
          </a:xfrm>
          <a:prstGeom prst="line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214283" y="5572140"/>
            <a:ext cx="30718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dirty="0" smtClean="0"/>
              <a:t>In current experiments, </a:t>
            </a:r>
            <a:endParaRPr kumimoji="0" lang="en-US" altLang="zh-CN" sz="2400" dirty="0"/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3071802" y="5610541"/>
            <a:ext cx="30718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i="1" dirty="0" smtClean="0"/>
              <a:t>Q</a:t>
            </a:r>
            <a:r>
              <a:rPr kumimoji="0" lang="en-US" altLang="zh-CN" sz="2400" dirty="0" smtClean="0"/>
              <a:t> ~ several </a:t>
            </a:r>
            <a:r>
              <a:rPr kumimoji="0" lang="en-US" altLang="zh-CN" sz="2400" dirty="0" err="1" smtClean="0"/>
              <a:t>GeV</a:t>
            </a:r>
            <a:r>
              <a:rPr kumimoji="0" lang="en-US" altLang="zh-CN" sz="2400" dirty="0" smtClean="0"/>
              <a:t>;</a:t>
            </a:r>
            <a:endParaRPr kumimoji="0" lang="en-US" altLang="zh-CN" sz="2400" dirty="0"/>
          </a:p>
        </p:txBody>
      </p:sp>
      <p:graphicFrame>
        <p:nvGraphicFramePr>
          <p:cNvPr id="534547" name="Object 19"/>
          <p:cNvGraphicFramePr>
            <a:graphicFrameLocks noChangeAspect="1"/>
          </p:cNvGraphicFramePr>
          <p:nvPr/>
        </p:nvGraphicFramePr>
        <p:xfrm>
          <a:off x="5451497" y="5635644"/>
          <a:ext cx="2263775" cy="436562"/>
        </p:xfrm>
        <a:graphic>
          <a:graphicData uri="http://schemas.openxmlformats.org/presentationml/2006/ole">
            <p:oleObj spid="_x0000_s534547" name="Equation" r:id="rId11" imgW="1180800" imgH="228600" progId="Equation.DSMT4">
              <p:embed/>
            </p:oleObj>
          </a:graphicData>
        </a:graphic>
      </p:graphicFrame>
      <p:graphicFrame>
        <p:nvGraphicFramePr>
          <p:cNvPr id="534548" name="Object 20"/>
          <p:cNvGraphicFramePr>
            <a:graphicFrameLocks noChangeAspect="1"/>
          </p:cNvGraphicFramePr>
          <p:nvPr/>
        </p:nvGraphicFramePr>
        <p:xfrm>
          <a:off x="428596" y="6072206"/>
          <a:ext cx="1781175" cy="360362"/>
        </p:xfrm>
        <a:graphic>
          <a:graphicData uri="http://schemas.openxmlformats.org/presentationml/2006/ole">
            <p:oleObj spid="_x0000_s534548" name="Equation" r:id="rId12" imgW="1130040" imgH="228600" progId="Equation.DSMT4">
              <p:embed/>
            </p:oleObj>
          </a:graphicData>
        </a:graphic>
      </p:graphicFrame>
      <p:graphicFrame>
        <p:nvGraphicFramePr>
          <p:cNvPr id="534549" name="Object 21"/>
          <p:cNvGraphicFramePr>
            <a:graphicFrameLocks noChangeAspect="1"/>
          </p:cNvGraphicFramePr>
          <p:nvPr/>
        </p:nvGraphicFramePr>
        <p:xfrm>
          <a:off x="2357422" y="6072206"/>
          <a:ext cx="2020888" cy="360363"/>
        </p:xfrm>
        <a:graphic>
          <a:graphicData uri="http://schemas.openxmlformats.org/presentationml/2006/ole">
            <p:oleObj spid="_x0000_s534549" name="Equation" r:id="rId13" imgW="1282680" imgH="228600" progId="Equation.DSMT4">
              <p:embed/>
            </p:oleObj>
          </a:graphicData>
        </a:graphic>
      </p:graphicFrame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4572000" y="6039169"/>
            <a:ext cx="43576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sz="2400" i="1" dirty="0" smtClean="0">
                <a:solidFill>
                  <a:srgbClr val="0000FF"/>
                </a:solidFill>
              </a:rPr>
              <a:t>the same order of the exp. results.</a:t>
            </a:r>
            <a:endParaRPr kumimoji="0" lang="en-US" altLang="zh-CN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灯片编号占位符 2"/>
          <p:cNvSpPr>
            <a:spLocks noGrp="1"/>
          </p:cNvSpPr>
          <p:nvPr>
            <p:ph type="sldNum" sz="quarter" idx="10"/>
          </p:nvPr>
        </p:nvSpPr>
        <p:spPr>
          <a:xfrm>
            <a:off x="8610600" y="6629424"/>
            <a:ext cx="533400" cy="152400"/>
          </a:xfrm>
        </p:spPr>
        <p:txBody>
          <a:bodyPr/>
          <a:lstStyle/>
          <a:p>
            <a:fld id="{ECBCAAA1-D5C3-47BA-8DF3-D2D821FA89D3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6" name="日期占位符 3"/>
          <p:cNvSpPr>
            <a:spLocks noGrp="1"/>
          </p:cNvSpPr>
          <p:nvPr>
            <p:ph type="dt" sz="half" idx="11"/>
          </p:nvPr>
        </p:nvSpPr>
        <p:spPr>
          <a:xfrm>
            <a:off x="5795962" y="6597674"/>
            <a:ext cx="2419375" cy="260350"/>
          </a:xfrm>
        </p:spPr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17" name="页脚占位符 4"/>
          <p:cNvSpPr>
            <a:spLocks noGrp="1"/>
          </p:cNvSpPr>
          <p:nvPr>
            <p:ph type="ftr" sz="quarter" idx="12"/>
          </p:nvPr>
        </p:nvSpPr>
        <p:spPr>
          <a:xfrm>
            <a:off x="71438" y="6643734"/>
            <a:ext cx="3071802" cy="214290"/>
          </a:xfrm>
        </p:spPr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505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3200" b="1" dirty="0" err="1">
                <a:solidFill>
                  <a:schemeClr val="bg1"/>
                </a:solidFill>
                <a:latin typeface="Arial Narrow" pitchFamily="34" charset="0"/>
                <a:sym typeface="Symbol" pitchFamily="18" charset="2"/>
              </a:rPr>
              <a:t>Azimuthal</a:t>
            </a:r>
            <a:r>
              <a:rPr lang="en-US" altLang="zh-CN" sz="3200" b="1" dirty="0">
                <a:solidFill>
                  <a:schemeClr val="bg1"/>
                </a:solidFill>
                <a:latin typeface="Arial Narrow" pitchFamily="34" charset="0"/>
                <a:sym typeface="Symbol" pitchFamily="18" charset="2"/>
              </a:rPr>
              <a:t> asymmetry in </a:t>
            </a:r>
            <a:r>
              <a:rPr lang="en-US" altLang="zh-CN" sz="3200" b="1" dirty="0">
                <a:solidFill>
                  <a:srgbClr val="FFFF00"/>
                </a:solidFill>
                <a:latin typeface="Arial Narrow" pitchFamily="34" charset="0"/>
                <a:sym typeface="Symbol" pitchFamily="18" charset="2"/>
              </a:rPr>
              <a:t>polarized</a:t>
            </a:r>
            <a:r>
              <a:rPr lang="en-US" altLang="zh-CN" sz="3200" b="1" dirty="0">
                <a:solidFill>
                  <a:schemeClr val="bg1"/>
                </a:solidFill>
                <a:latin typeface="Arial Narrow" pitchFamily="34" charset="0"/>
                <a:sym typeface="Symbol" pitchFamily="18" charset="2"/>
              </a:rPr>
              <a:t> SIDIS</a:t>
            </a:r>
            <a:endParaRPr lang="en-US" altLang="zh-CN" sz="2800" b="1" dirty="0">
              <a:solidFill>
                <a:schemeClr val="bg1"/>
              </a:solidFill>
              <a:latin typeface="Arial Narrow" pitchFamily="34" charset="0"/>
              <a:sym typeface="Symbol" pitchFamily="18" charset="2"/>
            </a:endParaRPr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1406" y="785794"/>
            <a:ext cx="9144034" cy="5762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88938" indent="-388938" algn="just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474663" algn="l"/>
              </a:tabLst>
            </a:pPr>
            <a:r>
              <a:rPr lang="en-US" altLang="zh-CN" sz="2400" b="1" dirty="0" smtClean="0">
                <a:latin typeface="Arial Narrow" pitchFamily="34" charset="0"/>
                <a:sym typeface="Symbol" pitchFamily="18" charset="2"/>
              </a:rPr>
              <a:t>Triggered by the striking single-spin </a:t>
            </a:r>
            <a:r>
              <a:rPr lang="en-US" altLang="zh-CN" sz="2400" b="1" dirty="0">
                <a:latin typeface="Arial Narrow" pitchFamily="34" charset="0"/>
                <a:sym typeface="Symbol" pitchFamily="18" charset="2"/>
              </a:rPr>
              <a:t>asymmetry </a:t>
            </a:r>
            <a:r>
              <a:rPr lang="en-US" altLang="zh-CN" sz="2400" b="1" dirty="0" smtClean="0">
                <a:latin typeface="Arial Narrow" pitchFamily="34" charset="0"/>
                <a:sym typeface="Symbol" pitchFamily="18" charset="2"/>
              </a:rPr>
              <a:t>observed in </a:t>
            </a:r>
            <a:r>
              <a:rPr lang="en-US" altLang="zh-CN" sz="2400" b="1" dirty="0">
                <a:latin typeface="Arial Narrow" pitchFamily="34" charset="0"/>
                <a:sym typeface="Symbol" pitchFamily="18" charset="2"/>
              </a:rPr>
              <a:t>p()+p+X</a:t>
            </a:r>
          </a:p>
        </p:txBody>
      </p:sp>
      <p:sp>
        <p:nvSpPr>
          <p:cNvPr id="450563" name="Text Box 3"/>
          <p:cNvSpPr txBox="1">
            <a:spLocks noChangeArrowheads="1"/>
          </p:cNvSpPr>
          <p:nvPr/>
        </p:nvSpPr>
        <p:spPr bwMode="auto">
          <a:xfrm>
            <a:off x="152400" y="1357298"/>
            <a:ext cx="75247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0363" indent="-360363" algn="just">
              <a:lnSpc>
                <a:spcPct val="110000"/>
              </a:lnSpc>
              <a:buClrTx/>
              <a:buSzTx/>
            </a:pPr>
            <a:r>
              <a:rPr lang="en-US" altLang="zh-CN" sz="2400">
                <a:cs typeface="Times New Roman" pitchFamily="18" charset="0"/>
              </a:rPr>
              <a:t>1978, </a:t>
            </a:r>
            <a:r>
              <a:rPr lang="en-US" altLang="zh-CN" sz="2400">
                <a:solidFill>
                  <a:srgbClr val="FF00FF"/>
                </a:solidFill>
                <a:cs typeface="Times New Roman" pitchFamily="18" charset="0"/>
              </a:rPr>
              <a:t>Kane, Pumplin, Repko</a:t>
            </a:r>
            <a:r>
              <a:rPr lang="en-US" altLang="zh-CN" sz="2400">
                <a:cs typeface="Times New Roman" pitchFamily="18" charset="0"/>
              </a:rPr>
              <a:t>:   pQCD  </a:t>
            </a:r>
            <a:r>
              <a:rPr lang="en-US" altLang="zh-CN" sz="2400" i="1">
                <a:cs typeface="Times New Roman" pitchFamily="18" charset="0"/>
              </a:rPr>
              <a:t>a</a:t>
            </a:r>
            <a:r>
              <a:rPr lang="en-US" altLang="zh-CN" sz="2400" baseline="-25000">
                <a:cs typeface="Times New Roman" pitchFamily="18" charset="0"/>
              </a:rPr>
              <a:t>N</a:t>
            </a:r>
            <a:r>
              <a:rPr lang="en-US" altLang="zh-CN" sz="2400">
                <a:cs typeface="Times New Roman" pitchFamily="18" charset="0"/>
              </a:rPr>
              <a:t>[q(</a:t>
            </a:r>
            <a:r>
              <a:rPr lang="en-US" altLang="zh-CN" sz="2400">
                <a:cs typeface="Times New Roman" pitchFamily="18" charset="0"/>
                <a:sym typeface="Symbol" pitchFamily="18" charset="2"/>
              </a:rPr>
              <a:t>)</a:t>
            </a:r>
            <a:r>
              <a:rPr lang="en-US" altLang="zh-CN" sz="2400">
                <a:cs typeface="Times New Roman" pitchFamily="18" charset="0"/>
              </a:rPr>
              <a:t>+q</a:t>
            </a:r>
            <a:r>
              <a:rPr lang="en-US" altLang="zh-CN" sz="2400">
                <a:cs typeface="Times New Roman" pitchFamily="18" charset="0"/>
                <a:sym typeface="Symbol" pitchFamily="18" charset="2"/>
              </a:rPr>
              <a:t>q+q]=0.</a:t>
            </a:r>
          </a:p>
        </p:txBody>
      </p:sp>
      <p:sp>
        <p:nvSpPr>
          <p:cNvPr id="450567" name="Text Box 7"/>
          <p:cNvSpPr txBox="1">
            <a:spLocks noChangeArrowheads="1"/>
          </p:cNvSpPr>
          <p:nvPr/>
        </p:nvSpPr>
        <p:spPr bwMode="auto">
          <a:xfrm>
            <a:off x="152400" y="1890698"/>
            <a:ext cx="78295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0363" indent="-360363" algn="just">
              <a:lnSpc>
                <a:spcPct val="110000"/>
              </a:lnSpc>
              <a:buClrTx/>
              <a:buSzTx/>
            </a:pPr>
            <a:r>
              <a:rPr lang="en-US" altLang="zh-CN" sz="2400" dirty="0">
                <a:cs typeface="Times New Roman" pitchFamily="18" charset="0"/>
              </a:rPr>
              <a:t>1991, </a:t>
            </a:r>
            <a:r>
              <a:rPr lang="en-US" altLang="zh-CN" sz="2400" dirty="0" err="1">
                <a:solidFill>
                  <a:srgbClr val="FF00FF"/>
                </a:solidFill>
                <a:cs typeface="Times New Roman" pitchFamily="18" charset="0"/>
              </a:rPr>
              <a:t>Sivers</a:t>
            </a:r>
            <a:r>
              <a:rPr lang="en-US" altLang="zh-CN" sz="2400" dirty="0">
                <a:cs typeface="Times New Roman" pitchFamily="18" charset="0"/>
              </a:rPr>
              <a:t>:  asymmetric quark distribution (</a:t>
            </a:r>
            <a:r>
              <a:rPr lang="en-US" altLang="zh-CN" sz="2400" dirty="0" err="1">
                <a:cs typeface="Times New Roman" pitchFamily="18" charset="0"/>
              </a:rPr>
              <a:t>Sivers</a:t>
            </a:r>
            <a:r>
              <a:rPr lang="en-US" altLang="zh-CN" sz="2400" dirty="0">
                <a:cs typeface="Times New Roman" pitchFamily="18" charset="0"/>
              </a:rPr>
              <a:t> effect)</a:t>
            </a:r>
            <a:endParaRPr lang="en-US" altLang="zh-CN" sz="2400" dirty="0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450568" name="Text Box 8"/>
          <p:cNvSpPr txBox="1">
            <a:spLocks noChangeArrowheads="1"/>
          </p:cNvSpPr>
          <p:nvPr/>
        </p:nvSpPr>
        <p:spPr bwMode="auto">
          <a:xfrm>
            <a:off x="838200" y="3165461"/>
            <a:ext cx="77724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0363" indent="-360363">
              <a:lnSpc>
                <a:spcPct val="110000"/>
              </a:lnSpc>
              <a:buClrTx/>
              <a:buSzTx/>
            </a:pPr>
            <a:r>
              <a:rPr lang="en-US" altLang="zh-CN" sz="2400">
                <a:solidFill>
                  <a:srgbClr val="FF00FF"/>
                </a:solidFill>
                <a:cs typeface="Times New Roman" pitchFamily="18" charset="0"/>
              </a:rPr>
              <a:t>Collins</a:t>
            </a:r>
            <a:r>
              <a:rPr lang="en-US" altLang="zh-CN" sz="2400">
                <a:cs typeface="Times New Roman" pitchFamily="18" charset="0"/>
              </a:rPr>
              <a:t>:  Proof of non-existence of Sivers effect, </a:t>
            </a:r>
          </a:p>
          <a:p>
            <a:pPr marL="360363" indent="-360363">
              <a:lnSpc>
                <a:spcPct val="110000"/>
              </a:lnSpc>
              <a:buClrTx/>
              <a:buSzTx/>
            </a:pPr>
            <a:r>
              <a:rPr lang="en-US" altLang="zh-CN" sz="2400">
                <a:cs typeface="Times New Roman" pitchFamily="18" charset="0"/>
              </a:rPr>
              <a:t>               asymmetric fragmentation function (Collins effect).</a:t>
            </a:r>
            <a:endParaRPr lang="en-US" altLang="zh-CN" sz="2400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450569" name="Text Box 9"/>
          <p:cNvSpPr txBox="1">
            <a:spLocks noChangeArrowheads="1"/>
          </p:cNvSpPr>
          <p:nvPr/>
        </p:nvSpPr>
        <p:spPr bwMode="auto">
          <a:xfrm>
            <a:off x="228600" y="4156061"/>
            <a:ext cx="84582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0363" indent="-360363">
              <a:lnSpc>
                <a:spcPct val="110000"/>
              </a:lnSpc>
              <a:buClrTx/>
              <a:buSzTx/>
            </a:pPr>
            <a:r>
              <a:rPr lang="en-US" altLang="zh-CN" sz="2400" dirty="0">
                <a:cs typeface="Times New Roman" pitchFamily="18" charset="0"/>
              </a:rPr>
              <a:t>2002, </a:t>
            </a:r>
            <a:r>
              <a:rPr lang="en-US" altLang="zh-CN" sz="2400" dirty="0">
                <a:solidFill>
                  <a:srgbClr val="FF00FF"/>
                </a:solidFill>
                <a:cs typeface="Times New Roman" pitchFamily="18" charset="0"/>
              </a:rPr>
              <a:t>Brodsky, Hwang, Schmidt</a:t>
            </a:r>
            <a:r>
              <a:rPr lang="en-US" altLang="zh-CN" sz="2400" dirty="0">
                <a:cs typeface="Times New Roman" pitchFamily="18" charset="0"/>
              </a:rPr>
              <a:t>:   quark orbital angular momentum &amp;</a:t>
            </a:r>
          </a:p>
          <a:p>
            <a:pPr marL="360363" indent="-360363">
              <a:lnSpc>
                <a:spcPct val="110000"/>
              </a:lnSpc>
              <a:buClrTx/>
              <a:buSzTx/>
            </a:pPr>
            <a:r>
              <a:rPr lang="en-US" altLang="zh-CN" sz="2400" dirty="0">
                <a:cs typeface="Times New Roman" pitchFamily="18" charset="0"/>
              </a:rPr>
              <a:t>                                                         “final state interaction”.</a:t>
            </a:r>
            <a:endParaRPr lang="en-US" altLang="zh-CN" sz="2400" dirty="0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450570" name="Text Box 10"/>
          <p:cNvSpPr txBox="1">
            <a:spLocks noChangeArrowheads="1"/>
          </p:cNvSpPr>
          <p:nvPr/>
        </p:nvSpPr>
        <p:spPr bwMode="auto">
          <a:xfrm>
            <a:off x="914400" y="4975211"/>
            <a:ext cx="7315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0363" indent="-360363" algn="just">
              <a:lnSpc>
                <a:spcPct val="125000"/>
              </a:lnSpc>
              <a:buClrTx/>
              <a:buSzTx/>
            </a:pPr>
            <a:r>
              <a:rPr lang="en-US" altLang="zh-CN" sz="2400" dirty="0" err="1">
                <a:solidFill>
                  <a:srgbClr val="FF00FF"/>
                </a:solidFill>
                <a:cs typeface="Times New Roman" pitchFamily="18" charset="0"/>
              </a:rPr>
              <a:t>Ji</a:t>
            </a:r>
            <a:r>
              <a:rPr lang="en-US" altLang="zh-CN" sz="2400" dirty="0">
                <a:solidFill>
                  <a:srgbClr val="FF00FF"/>
                </a:solidFill>
                <a:cs typeface="Times New Roman" pitchFamily="18" charset="0"/>
              </a:rPr>
              <a:t>, Yuan</a:t>
            </a:r>
            <a:r>
              <a:rPr lang="en-US" altLang="zh-CN" sz="2400" dirty="0">
                <a:cs typeface="Times New Roman" pitchFamily="18" charset="0"/>
              </a:rPr>
              <a:t>:  “final state interaction” = </a:t>
            </a:r>
            <a:r>
              <a:rPr lang="en-US" altLang="zh-CN" sz="2400" dirty="0">
                <a:solidFill>
                  <a:srgbClr val="0000FF"/>
                </a:solidFill>
                <a:cs typeface="Times New Roman" pitchFamily="18" charset="0"/>
              </a:rPr>
              <a:t>“gauge link”</a:t>
            </a:r>
          </a:p>
          <a:p>
            <a:pPr marL="360363" indent="-360363" algn="just">
              <a:lnSpc>
                <a:spcPct val="125000"/>
              </a:lnSpc>
              <a:buClrTx/>
              <a:buSzTx/>
            </a:pPr>
            <a:r>
              <a:rPr lang="en-US" altLang="zh-CN" sz="2400" dirty="0">
                <a:solidFill>
                  <a:srgbClr val="FF00FF"/>
                </a:solidFill>
                <a:cs typeface="Times New Roman" pitchFamily="18" charset="0"/>
              </a:rPr>
              <a:t>Collins</a:t>
            </a:r>
            <a:r>
              <a:rPr lang="en-US" altLang="zh-CN" sz="2400" dirty="0">
                <a:cs typeface="Times New Roman" pitchFamily="18" charset="0"/>
              </a:rPr>
              <a:t>: 1993’s proof is wrong because forgot </a:t>
            </a:r>
            <a:r>
              <a:rPr lang="en-US" altLang="zh-CN" sz="2400" dirty="0">
                <a:solidFill>
                  <a:srgbClr val="0000FF"/>
                </a:solidFill>
                <a:cs typeface="Times New Roman" pitchFamily="18" charset="0"/>
              </a:rPr>
              <a:t>gauge link.</a:t>
            </a:r>
            <a:r>
              <a:rPr lang="en-US" altLang="zh-CN" sz="2400" dirty="0">
                <a:cs typeface="Times New Roman" pitchFamily="18" charset="0"/>
              </a:rPr>
              <a:t>  </a:t>
            </a:r>
            <a:endParaRPr lang="en-US" altLang="zh-CN" sz="2400" dirty="0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450571" name="Text Box 11"/>
          <p:cNvSpPr txBox="1">
            <a:spLocks noChangeArrowheads="1"/>
          </p:cNvSpPr>
          <p:nvPr/>
        </p:nvSpPr>
        <p:spPr bwMode="auto">
          <a:xfrm>
            <a:off x="152400" y="2403461"/>
            <a:ext cx="87630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0363" indent="-360363" algn="just">
              <a:lnSpc>
                <a:spcPct val="110000"/>
              </a:lnSpc>
              <a:buClrTx/>
              <a:buSzTx/>
            </a:pPr>
            <a:r>
              <a:rPr lang="en-US" altLang="zh-CN" sz="2400">
                <a:cs typeface="Times New Roman" pitchFamily="18" charset="0"/>
              </a:rPr>
              <a:t>1993, </a:t>
            </a:r>
            <a:r>
              <a:rPr lang="en-US" altLang="zh-CN" sz="2400">
                <a:solidFill>
                  <a:srgbClr val="FF00FF"/>
                </a:solidFill>
                <a:cs typeface="Times New Roman" pitchFamily="18" charset="0"/>
              </a:rPr>
              <a:t>Boros, Liang, Meng</a:t>
            </a:r>
            <a:r>
              <a:rPr lang="en-US" altLang="zh-CN" sz="2400">
                <a:cs typeface="Times New Roman" pitchFamily="18" charset="0"/>
              </a:rPr>
              <a:t>: quark orbital angular momentum &amp; </a:t>
            </a:r>
          </a:p>
          <a:p>
            <a:pPr marL="360363" indent="-360363" algn="just">
              <a:lnSpc>
                <a:spcPct val="110000"/>
              </a:lnSpc>
              <a:buClrTx/>
              <a:buSzTx/>
            </a:pPr>
            <a:r>
              <a:rPr lang="en-US" altLang="zh-CN" sz="2400">
                <a:cs typeface="Times New Roman" pitchFamily="18" charset="0"/>
              </a:rPr>
              <a:t>                                                                                     “surface effect”</a:t>
            </a:r>
            <a:endParaRPr lang="en-US" altLang="zh-CN" sz="2400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450572" name="Line 12"/>
          <p:cNvSpPr>
            <a:spLocks noChangeShapeType="1"/>
          </p:cNvSpPr>
          <p:nvPr/>
        </p:nvSpPr>
        <p:spPr bwMode="auto">
          <a:xfrm>
            <a:off x="0" y="4137011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50573" name="Line 13"/>
          <p:cNvSpPr>
            <a:spLocks noChangeShapeType="1"/>
          </p:cNvSpPr>
          <p:nvPr/>
        </p:nvSpPr>
        <p:spPr bwMode="auto">
          <a:xfrm>
            <a:off x="0" y="1927211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50574" name="Line 14"/>
          <p:cNvSpPr>
            <a:spLocks noChangeShapeType="1"/>
          </p:cNvSpPr>
          <p:nvPr/>
        </p:nvSpPr>
        <p:spPr bwMode="auto">
          <a:xfrm>
            <a:off x="0" y="135729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-32" y="592933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85720" y="5922847"/>
            <a:ext cx="795814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60363" indent="-360363" algn="just">
              <a:lnSpc>
                <a:spcPct val="125000"/>
              </a:lnSpc>
              <a:buClrTx/>
              <a:buSzTx/>
            </a:pPr>
            <a:r>
              <a:rPr lang="en-US" altLang="zh-CN" sz="2400" dirty="0" smtClean="0">
                <a:solidFill>
                  <a:srgbClr val="000066"/>
                </a:solidFill>
                <a:cs typeface="Times New Roman" pitchFamily="18" charset="0"/>
              </a:rPr>
              <a:t>Since 2001, experimental results from HERMES and COMPASS.</a:t>
            </a:r>
            <a:endParaRPr lang="en-US" altLang="zh-CN" sz="2400" dirty="0">
              <a:solidFill>
                <a:srgbClr val="000066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AEEA9-228B-4953-A655-D03886E92D24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3200" b="1" dirty="0" err="1">
                <a:solidFill>
                  <a:schemeClr val="bg1"/>
                </a:solidFill>
                <a:latin typeface="Arial Narrow" pitchFamily="34" charset="0"/>
                <a:sym typeface="Symbol" pitchFamily="18" charset="2"/>
              </a:rPr>
              <a:t>Azimuthal</a:t>
            </a:r>
            <a:r>
              <a:rPr lang="en-US" altLang="zh-CN" sz="3200" b="1" dirty="0">
                <a:solidFill>
                  <a:schemeClr val="bg1"/>
                </a:solidFill>
                <a:latin typeface="Arial Narrow" pitchFamily="34" charset="0"/>
                <a:sym typeface="Symbol" pitchFamily="18" charset="2"/>
              </a:rPr>
              <a:t> asymmetry in polarized SIDIS</a:t>
            </a:r>
            <a:endParaRPr lang="en-US" altLang="zh-CN" sz="2800" b="1" dirty="0">
              <a:solidFill>
                <a:schemeClr val="bg1"/>
              </a:solidFill>
              <a:latin typeface="Arial Narrow" pitchFamily="34" charset="0"/>
              <a:sym typeface="Symbol" pitchFamily="18" charset="2"/>
            </a:endParaRPr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79388" y="914400"/>
            <a:ext cx="7380287" cy="7620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0" algn="just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474663" algn="l"/>
              </a:tabLst>
            </a:pPr>
            <a:r>
              <a:rPr lang="en-US" altLang="zh-CN" b="1" u="sng" dirty="0" smtClean="0">
                <a:latin typeface="Arial Narrow" pitchFamily="34" charset="0"/>
                <a:sym typeface="Symbol" pitchFamily="18" charset="2"/>
              </a:rPr>
              <a:t>Conclusions:</a:t>
            </a:r>
            <a:endParaRPr lang="en-US" altLang="zh-CN" b="1" u="sng" dirty="0">
              <a:latin typeface="Arial Narrow" pitchFamily="34" charset="0"/>
              <a:sym typeface="Symbol" pitchFamily="18" charset="2"/>
            </a:endParaRPr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1357290" y="1546199"/>
            <a:ext cx="671517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60363" indent="-360363" algn="just">
              <a:buClrTx/>
              <a:buSzTx/>
            </a:pPr>
            <a:r>
              <a:rPr lang="en-US" altLang="zh-CN" dirty="0">
                <a:cs typeface="Times New Roman" pitchFamily="18" charset="0"/>
              </a:rPr>
              <a:t>both </a:t>
            </a:r>
            <a:r>
              <a:rPr lang="en-US" altLang="zh-CN" dirty="0" err="1">
                <a:cs typeface="Times New Roman" pitchFamily="18" charset="0"/>
              </a:rPr>
              <a:t>Sivers</a:t>
            </a:r>
            <a:r>
              <a:rPr lang="en-US" altLang="zh-CN" dirty="0">
                <a:cs typeface="Times New Roman" pitchFamily="18" charset="0"/>
              </a:rPr>
              <a:t> and Collins effects can exist </a:t>
            </a:r>
            <a:r>
              <a:rPr lang="en-US" altLang="zh-CN" dirty="0" smtClean="0">
                <a:cs typeface="Times New Roman" pitchFamily="18" charset="0"/>
              </a:rPr>
              <a:t>when </a:t>
            </a:r>
          </a:p>
          <a:p>
            <a:pPr marL="360363" indent="-360363" algn="just">
              <a:buClrTx/>
              <a:buSzTx/>
            </a:pPr>
            <a:r>
              <a:rPr lang="en-US" altLang="zh-CN" dirty="0" smtClean="0">
                <a:solidFill>
                  <a:srgbClr val="0000FF"/>
                </a:solidFill>
                <a:cs typeface="Times New Roman" pitchFamily="18" charset="0"/>
              </a:rPr>
              <a:t>gauge </a:t>
            </a:r>
            <a:r>
              <a:rPr lang="en-US" altLang="zh-CN" dirty="0">
                <a:solidFill>
                  <a:srgbClr val="0000FF"/>
                </a:solidFill>
                <a:cs typeface="Times New Roman" pitchFamily="18" charset="0"/>
              </a:rPr>
              <a:t>link</a:t>
            </a:r>
            <a:r>
              <a:rPr lang="en-US" altLang="zh-CN" dirty="0">
                <a:cs typeface="Times New Roman" pitchFamily="18" charset="0"/>
              </a:rPr>
              <a:t> is taken into account.</a:t>
            </a:r>
          </a:p>
        </p:txBody>
      </p:sp>
      <p:sp>
        <p:nvSpPr>
          <p:cNvPr id="464901" name="AutoShape 5"/>
          <p:cNvSpPr>
            <a:spLocks noChangeArrowheads="1"/>
          </p:cNvSpPr>
          <p:nvPr/>
        </p:nvSpPr>
        <p:spPr bwMode="auto">
          <a:xfrm>
            <a:off x="323850" y="2786058"/>
            <a:ext cx="962002" cy="533400"/>
          </a:xfrm>
          <a:prstGeom prst="rightArrow">
            <a:avLst>
              <a:gd name="adj1" fmla="val 36574"/>
              <a:gd name="adj2" fmla="val 50308"/>
            </a:avLst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4902" name="Text Box 6"/>
          <p:cNvSpPr txBox="1">
            <a:spLocks noChangeArrowheads="1"/>
          </p:cNvSpPr>
          <p:nvPr/>
        </p:nvSpPr>
        <p:spPr bwMode="auto">
          <a:xfrm>
            <a:off x="1357290" y="2786058"/>
            <a:ext cx="7786710" cy="138499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CN" u="sng" dirty="0">
                <a:solidFill>
                  <a:srgbClr val="0000FF"/>
                </a:solidFill>
              </a:rPr>
              <a:t>intrinsic transverse momentum </a:t>
            </a:r>
            <a:r>
              <a:rPr kumimoji="0" lang="en-US" altLang="zh-CN" u="sng" dirty="0" smtClean="0">
                <a:solidFill>
                  <a:srgbClr val="0000FF"/>
                </a:solidFill>
              </a:rPr>
              <a:t>induced higher twist effects</a:t>
            </a:r>
            <a:r>
              <a:rPr kumimoji="0" lang="en-US" altLang="zh-CN" dirty="0" smtClean="0"/>
              <a:t> and </a:t>
            </a:r>
            <a:r>
              <a:rPr kumimoji="0" lang="en-US" altLang="zh-CN" u="sng" dirty="0">
                <a:solidFill>
                  <a:srgbClr val="0000FF"/>
                </a:solidFill>
              </a:rPr>
              <a:t>gauge link</a:t>
            </a:r>
            <a:r>
              <a:rPr kumimoji="0" lang="en-US" altLang="zh-CN" dirty="0"/>
              <a:t> are important in studying </a:t>
            </a:r>
            <a:r>
              <a:rPr kumimoji="0" lang="en-US" altLang="zh-CN" dirty="0" err="1"/>
              <a:t>azimuthal</a:t>
            </a:r>
            <a:r>
              <a:rPr kumimoji="0" lang="en-US" altLang="zh-CN" dirty="0"/>
              <a:t> asymmetries in SIDIS. </a:t>
            </a:r>
          </a:p>
        </p:txBody>
      </p:sp>
      <p:sp>
        <p:nvSpPr>
          <p:cNvPr id="464903" name="Text Box 7"/>
          <p:cNvSpPr txBox="1">
            <a:spLocks noChangeArrowheads="1"/>
          </p:cNvSpPr>
          <p:nvPr/>
        </p:nvSpPr>
        <p:spPr bwMode="auto">
          <a:xfrm>
            <a:off x="285720" y="4271658"/>
            <a:ext cx="3168650" cy="6261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01800" indent="-1701800">
              <a:lnSpc>
                <a:spcPct val="120000"/>
              </a:lnSpc>
              <a:spcBef>
                <a:spcPct val="50000"/>
              </a:spcBef>
            </a:pPr>
            <a:r>
              <a:rPr lang="en-US" altLang="zh-CN" sz="3200" u="sng" dirty="0" smtClean="0"/>
              <a:t>Questions:</a:t>
            </a:r>
            <a:endParaRPr lang="en-US" altLang="zh-CN" sz="3200" u="sng" dirty="0"/>
          </a:p>
        </p:txBody>
      </p:sp>
      <p:sp>
        <p:nvSpPr>
          <p:cNvPr id="464904" name="Text Box 8"/>
          <p:cNvSpPr txBox="1">
            <a:spLocks noChangeArrowheads="1"/>
          </p:cNvSpPr>
          <p:nvPr/>
        </p:nvSpPr>
        <p:spPr bwMode="auto">
          <a:xfrm>
            <a:off x="1285852" y="4896019"/>
            <a:ext cx="7643866" cy="14619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dirty="0"/>
              <a:t>Where does the gauge come from</a:t>
            </a:r>
            <a:r>
              <a:rPr lang="en-US" altLang="zh-CN" dirty="0" smtClean="0"/>
              <a:t>?</a:t>
            </a:r>
          </a:p>
          <a:p>
            <a:pPr>
              <a:spcBef>
                <a:spcPts val="600"/>
              </a:spcBef>
            </a:pPr>
            <a:r>
              <a:rPr lang="en-US" altLang="zh-CN" dirty="0" smtClean="0"/>
              <a:t>How should we take intrinsic transverse momentum induced higher twist effects into account consistently?</a:t>
            </a:r>
            <a:endParaRPr lang="en-US" altLang="zh-C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61F42-F99C-4BE7-A587-63428CD36DCC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1"/>
          </p:nvPr>
        </p:nvSpPr>
        <p:spPr>
          <a:xfrm>
            <a:off x="5795962" y="6597650"/>
            <a:ext cx="2776565" cy="260350"/>
          </a:xfrm>
        </p:spPr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 dirty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sp>
        <p:nvSpPr>
          <p:cNvPr id="346147" name="AutoShape 35"/>
          <p:cNvSpPr>
            <a:spLocks noChangeArrowheads="1"/>
          </p:cNvSpPr>
          <p:nvPr/>
        </p:nvSpPr>
        <p:spPr bwMode="auto">
          <a:xfrm>
            <a:off x="395288" y="1196975"/>
            <a:ext cx="8424862" cy="4248150"/>
          </a:xfrm>
          <a:prstGeom prst="cube">
            <a:avLst>
              <a:gd name="adj" fmla="val 1995"/>
            </a:avLst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5425"/>
            <a:ext cx="5922963" cy="371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黑体" pitchFamily="2" charset="-122"/>
              </a:rPr>
              <a:t>Contents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6115" name="Rectangle 3" descr="羊皮纸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485900"/>
            <a:ext cx="7921625" cy="3671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smtClean="0">
                <a:latin typeface="Arial Narrow" pitchFamily="34" charset="0"/>
              </a:rPr>
              <a:t>Introduction: Why higher twist?</a:t>
            </a:r>
            <a:endParaRPr lang="en-US" altLang="zh-CN" sz="2800" b="1" dirty="0">
              <a:latin typeface="Arial Narrow" pitchFamily="34" charset="0"/>
            </a:endParaRPr>
          </a:p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smtClean="0">
                <a:solidFill>
                  <a:srgbClr val="0000FF"/>
                </a:solidFill>
                <a:latin typeface="Arial Narrow" pitchFamily="34" charset="0"/>
              </a:rPr>
              <a:t>How should we take higher twist contributions into account systematically? </a:t>
            </a:r>
            <a:endParaRPr lang="en-US" altLang="zh-CN" sz="2800" b="1" dirty="0">
              <a:solidFill>
                <a:srgbClr val="0000FF"/>
              </a:solidFill>
              <a:latin typeface="Arial Narrow" pitchFamily="34" charset="0"/>
            </a:endParaRPr>
          </a:p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err="1" smtClean="0">
                <a:latin typeface="Arial Narrow" pitchFamily="34" charset="0"/>
              </a:rPr>
              <a:t>Azimuthal</a:t>
            </a:r>
            <a:r>
              <a:rPr lang="en-US" altLang="zh-CN" sz="2800" b="1" dirty="0" smtClean="0">
                <a:latin typeface="Arial Narrow" pitchFamily="34" charset="0"/>
              </a:rPr>
              <a:t> </a:t>
            </a:r>
            <a:r>
              <a:rPr lang="en-US" altLang="zh-CN" sz="2800" b="1" dirty="0">
                <a:latin typeface="Arial Narrow" pitchFamily="34" charset="0"/>
              </a:rPr>
              <a:t>asymmetries in the </a:t>
            </a:r>
            <a:r>
              <a:rPr lang="en-US" altLang="zh-CN" sz="2800" b="1" dirty="0" smtClean="0">
                <a:latin typeface="Arial Narrow" pitchFamily="34" charset="0"/>
              </a:rPr>
              <a:t>un-polarized </a:t>
            </a:r>
            <a:r>
              <a:rPr lang="en-US" altLang="zh-CN" sz="2800" b="1" dirty="0">
                <a:latin typeface="Arial Narrow" pitchFamily="34" charset="0"/>
              </a:rPr>
              <a:t>s</a:t>
            </a:r>
            <a:r>
              <a:rPr lang="en-US" altLang="zh-CN" sz="2800" b="1" dirty="0" smtClean="0">
                <a:latin typeface="Arial Narrow" pitchFamily="34" charset="0"/>
              </a:rPr>
              <a:t>emi-inclusive </a:t>
            </a:r>
            <a:r>
              <a:rPr lang="en-US" altLang="zh-CN" sz="2800" b="1" dirty="0">
                <a:latin typeface="Arial Narrow" pitchFamily="34" charset="0"/>
              </a:rPr>
              <a:t>DIS process                               up to twist-4</a:t>
            </a:r>
          </a:p>
          <a:p>
            <a:pPr marL="363538" indent="-363538" algn="just">
              <a:lnSpc>
                <a:spcPct val="115000"/>
              </a:lnSpc>
              <a:spcBef>
                <a:spcPct val="40000"/>
              </a:spcBef>
              <a:buClrTx/>
              <a:buSzTx/>
              <a:buFont typeface="Wingdings" pitchFamily="2" charset="2"/>
              <a:buChar char="Ø"/>
              <a:tabLst>
                <a:tab pos="476250" algn="l"/>
              </a:tabLst>
            </a:pPr>
            <a:r>
              <a:rPr lang="en-US" altLang="zh-CN" sz="2800" b="1" dirty="0" smtClean="0">
                <a:latin typeface="Arial Narrow" pitchFamily="34" charset="0"/>
              </a:rPr>
              <a:t>Summary &amp; Conclusions</a:t>
            </a:r>
            <a:endParaRPr lang="en-US" altLang="zh-CN" sz="2800" b="1" dirty="0">
              <a:latin typeface="Arial Narrow" pitchFamily="34" charset="0"/>
            </a:endParaRPr>
          </a:p>
        </p:txBody>
      </p:sp>
      <p:graphicFrame>
        <p:nvGraphicFramePr>
          <p:cNvPr id="346148" name="Object 36"/>
          <p:cNvGraphicFramePr>
            <a:graphicFrameLocks noChangeAspect="1"/>
          </p:cNvGraphicFramePr>
          <p:nvPr/>
        </p:nvGraphicFramePr>
        <p:xfrm>
          <a:off x="4284663" y="3933825"/>
          <a:ext cx="2319337" cy="398463"/>
        </p:xfrm>
        <a:graphic>
          <a:graphicData uri="http://schemas.openxmlformats.org/presentationml/2006/ole">
            <p:oleObj spid="_x0000_s535554" name="Equation" r:id="rId3" imgW="1180800" imgH="20304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28794" y="5715016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FF"/>
                </a:solidFill>
              </a:rPr>
              <a:t>Look at the inclusive DIS first.</a:t>
            </a:r>
            <a:endParaRPr lang="zh-CN" altLang="en-US" sz="3200" dirty="0">
              <a:solidFill>
                <a:srgbClr val="FF00FF"/>
              </a:solidFill>
            </a:endParaRPr>
          </a:p>
        </p:txBody>
      </p:sp>
      <p:sp>
        <p:nvSpPr>
          <p:cNvPr id="10" name="右箭头 9"/>
          <p:cNvSpPr/>
          <p:nvPr/>
        </p:nvSpPr>
        <p:spPr bwMode="auto">
          <a:xfrm>
            <a:off x="571472" y="5857892"/>
            <a:ext cx="1214446" cy="357190"/>
          </a:xfrm>
          <a:prstGeom prst="rightArrow">
            <a:avLst/>
          </a:prstGeom>
          <a:noFill/>
          <a:ln w="1905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CA349-F30B-43E1-94C5-E055748041CF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25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zh-CN" smtClean="0"/>
              <a:t>2011</a:t>
            </a:r>
            <a:r>
              <a:rPr lang="zh-CN" altLang="en-US" smtClean="0"/>
              <a:t>年</a:t>
            </a:r>
            <a:r>
              <a:rPr lang="en-US" altLang="zh-CN" smtClean="0"/>
              <a:t>6</a:t>
            </a:r>
            <a:r>
              <a:rPr lang="zh-CN" altLang="en-US" smtClean="0"/>
              <a:t>月　</a:t>
            </a:r>
            <a:r>
              <a:rPr lang="en-US" altLang="zh-CN" smtClean="0"/>
              <a:t>Cairns, Austrilia</a:t>
            </a:r>
            <a:endParaRPr lang="en-US" altLang="zh-CN"/>
          </a:p>
        </p:txBody>
      </p:sp>
      <p:sp>
        <p:nvSpPr>
          <p:cNvPr id="26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zh-CN" smtClean="0"/>
              <a:t>8th Circum Pan-Pacific Spin Symposium</a:t>
            </a:r>
            <a:endParaRPr lang="en-US" altLang="zh-CN"/>
          </a:p>
        </p:txBody>
      </p:sp>
      <p:pic>
        <p:nvPicPr>
          <p:cNvPr id="468994" name="Picture 2"/>
          <p:cNvPicPr>
            <a:picLocks noChangeAspect="1" noChangeArrowheads="1"/>
          </p:cNvPicPr>
          <p:nvPr/>
        </p:nvPicPr>
        <p:blipFill>
          <a:blip r:embed="rId2" cstate="print"/>
          <a:srcRect l="8023" t="73161" r="50548" b="5672"/>
          <a:stretch>
            <a:fillRect/>
          </a:stretch>
        </p:blipFill>
        <p:spPr bwMode="auto">
          <a:xfrm>
            <a:off x="6289675" y="2492375"/>
            <a:ext cx="2819400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89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0" dirty="0" smtClean="0">
                <a:solidFill>
                  <a:schemeClr val="bg1"/>
                </a:solidFill>
                <a:latin typeface="Arial Narrow" pitchFamily="34" charset="0"/>
              </a:rPr>
              <a:t>Inclusive</a:t>
            </a:r>
            <a:r>
              <a:rPr lang="en-US" altLang="zh-CN" sz="2800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altLang="zh-CN" sz="2800" b="1" dirty="0">
                <a:solidFill>
                  <a:schemeClr val="bg1"/>
                </a:solidFill>
                <a:latin typeface="Arial Narrow" pitchFamily="34" charset="0"/>
              </a:rPr>
              <a:t>DIS: where does the gauge link come from?</a:t>
            </a:r>
          </a:p>
        </p:txBody>
      </p:sp>
      <p:sp>
        <p:nvSpPr>
          <p:cNvPr id="468996" name="Rectangle 4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44463" y="908050"/>
            <a:ext cx="7956550" cy="576263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b="1" dirty="0">
                <a:latin typeface="Arial Narrow" pitchFamily="34" charset="0"/>
              </a:rPr>
              <a:t>DIS without QCD interaction</a:t>
            </a:r>
          </a:p>
        </p:txBody>
      </p:sp>
      <p:pic>
        <p:nvPicPr>
          <p:cNvPr id="4689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05038"/>
            <a:ext cx="4608513" cy="755650"/>
          </a:xfrm>
          <a:prstGeom prst="rect">
            <a:avLst/>
          </a:prstGeom>
          <a:noFill/>
        </p:spPr>
      </p:pic>
      <p:pic>
        <p:nvPicPr>
          <p:cNvPr id="46899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675" y="4876800"/>
            <a:ext cx="4248150" cy="482600"/>
          </a:xfrm>
          <a:prstGeom prst="rect">
            <a:avLst/>
          </a:prstGeom>
          <a:noFill/>
        </p:spPr>
      </p:pic>
      <p:pic>
        <p:nvPicPr>
          <p:cNvPr id="46899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06613" y="3195638"/>
            <a:ext cx="3763962" cy="403225"/>
          </a:xfrm>
          <a:prstGeom prst="rect">
            <a:avLst/>
          </a:prstGeom>
          <a:noFill/>
        </p:spPr>
      </p:pic>
      <p:sp>
        <p:nvSpPr>
          <p:cNvPr id="469000" name="Text Box 8"/>
          <p:cNvSpPr txBox="1">
            <a:spLocks noChangeArrowheads="1"/>
          </p:cNvSpPr>
          <p:nvPr/>
        </p:nvSpPr>
        <p:spPr bwMode="auto">
          <a:xfrm>
            <a:off x="4572000" y="5486400"/>
            <a:ext cx="4392613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Tx/>
              <a:buSzTx/>
              <a:buFontTx/>
              <a:buNone/>
            </a:pPr>
            <a:r>
              <a:rPr lang="en-US" altLang="zh-CN" sz="2400" dirty="0">
                <a:solidFill>
                  <a:srgbClr val="0000FF"/>
                </a:solidFill>
                <a:latin typeface="Tahoma" pitchFamily="34" charset="0"/>
              </a:rPr>
              <a:t>No QCD interactions.</a:t>
            </a:r>
          </a:p>
          <a:p>
            <a:pPr>
              <a:buClrTx/>
              <a:buSzTx/>
              <a:buFontTx/>
              <a:buNone/>
            </a:pPr>
            <a:r>
              <a:rPr lang="en-US" altLang="zh-CN" sz="2400" dirty="0">
                <a:solidFill>
                  <a:srgbClr val="0000FF"/>
                </a:solidFill>
                <a:latin typeface="Tahoma" pitchFamily="34" charset="0"/>
              </a:rPr>
              <a:t>Not (color) gauge invariant.</a:t>
            </a:r>
          </a:p>
        </p:txBody>
      </p:sp>
      <p:sp>
        <p:nvSpPr>
          <p:cNvPr id="469001" name="Text Box 9"/>
          <p:cNvSpPr txBox="1">
            <a:spLocks noChangeArrowheads="1"/>
          </p:cNvSpPr>
          <p:nvPr/>
        </p:nvSpPr>
        <p:spPr bwMode="auto">
          <a:xfrm>
            <a:off x="611188" y="3675063"/>
            <a:ext cx="446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/>
              <a:t>contracted with the leptonic tensor</a:t>
            </a:r>
          </a:p>
        </p:txBody>
      </p:sp>
      <p:sp>
        <p:nvSpPr>
          <p:cNvPr id="469002" name="AutoShape 10"/>
          <p:cNvSpPr>
            <a:spLocks noChangeArrowheads="1"/>
          </p:cNvSpPr>
          <p:nvPr/>
        </p:nvSpPr>
        <p:spPr bwMode="auto">
          <a:xfrm>
            <a:off x="688975" y="4284663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469003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8575" y="4192588"/>
            <a:ext cx="1600200" cy="396875"/>
          </a:xfrm>
          <a:prstGeom prst="rect">
            <a:avLst/>
          </a:prstGeom>
          <a:noFill/>
        </p:spPr>
      </p:pic>
      <p:sp>
        <p:nvSpPr>
          <p:cNvPr id="469004" name="Text Box 12"/>
          <p:cNvSpPr txBox="1">
            <a:spLocks noChangeArrowheads="1"/>
          </p:cNvSpPr>
          <p:nvPr/>
        </p:nvSpPr>
        <p:spPr bwMode="auto">
          <a:xfrm>
            <a:off x="1331913" y="5445125"/>
            <a:ext cx="280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/>
              <a:t>parton distributions</a:t>
            </a:r>
          </a:p>
        </p:txBody>
      </p:sp>
      <p:sp>
        <p:nvSpPr>
          <p:cNvPr id="469005" name="AutoShape 13"/>
          <p:cNvSpPr>
            <a:spLocks noChangeArrowheads="1"/>
          </p:cNvSpPr>
          <p:nvPr/>
        </p:nvSpPr>
        <p:spPr bwMode="auto">
          <a:xfrm>
            <a:off x="790575" y="5638800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9006" name="Text Box 14"/>
          <p:cNvSpPr txBox="1">
            <a:spLocks noChangeArrowheads="1"/>
          </p:cNvSpPr>
          <p:nvPr/>
        </p:nvSpPr>
        <p:spPr bwMode="auto">
          <a:xfrm>
            <a:off x="250825" y="3141663"/>
            <a:ext cx="1944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/>
              <a:t>The hard part:</a:t>
            </a:r>
          </a:p>
        </p:txBody>
      </p:sp>
      <p:sp>
        <p:nvSpPr>
          <p:cNvPr id="469007" name="Text Box 15"/>
          <p:cNvSpPr txBox="1">
            <a:spLocks noChangeArrowheads="1"/>
          </p:cNvSpPr>
          <p:nvPr/>
        </p:nvSpPr>
        <p:spPr bwMode="auto">
          <a:xfrm>
            <a:off x="395288" y="4876800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400"/>
              <a:t>The matrix element:</a:t>
            </a:r>
          </a:p>
        </p:txBody>
      </p:sp>
      <p:pic>
        <p:nvPicPr>
          <p:cNvPr id="469008" name="Picture 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7050" y="1628775"/>
            <a:ext cx="7429500" cy="582613"/>
          </a:xfrm>
          <a:prstGeom prst="rect">
            <a:avLst/>
          </a:prstGeom>
          <a:noFill/>
        </p:spPr>
      </p:pic>
      <p:sp>
        <p:nvSpPr>
          <p:cNvPr id="469009" name="Line 17"/>
          <p:cNvSpPr>
            <a:spLocks noChangeShapeType="1"/>
          </p:cNvSpPr>
          <p:nvPr/>
        </p:nvSpPr>
        <p:spPr bwMode="auto">
          <a:xfrm>
            <a:off x="7596188" y="2420938"/>
            <a:ext cx="0" cy="175260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69010" name="AutoShape 18"/>
          <p:cNvSpPr>
            <a:spLocks/>
          </p:cNvSpPr>
          <p:nvPr/>
        </p:nvSpPr>
        <p:spPr bwMode="auto">
          <a:xfrm>
            <a:off x="6229350" y="2492375"/>
            <a:ext cx="142875" cy="720725"/>
          </a:xfrm>
          <a:prstGeom prst="leftBrace">
            <a:avLst>
              <a:gd name="adj1" fmla="val 4203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9011" name="AutoShape 19"/>
          <p:cNvSpPr>
            <a:spLocks/>
          </p:cNvSpPr>
          <p:nvPr/>
        </p:nvSpPr>
        <p:spPr bwMode="auto">
          <a:xfrm>
            <a:off x="6227763" y="3500438"/>
            <a:ext cx="144462" cy="792162"/>
          </a:xfrm>
          <a:prstGeom prst="leftBrace">
            <a:avLst>
              <a:gd name="adj1" fmla="val 45696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9013" name="Line 21"/>
          <p:cNvSpPr>
            <a:spLocks noChangeShapeType="1"/>
          </p:cNvSpPr>
          <p:nvPr/>
        </p:nvSpPr>
        <p:spPr bwMode="auto">
          <a:xfrm flipV="1">
            <a:off x="2843213" y="2997200"/>
            <a:ext cx="360362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69015" name="Line 23"/>
          <p:cNvSpPr>
            <a:spLocks noChangeShapeType="1"/>
          </p:cNvSpPr>
          <p:nvPr/>
        </p:nvSpPr>
        <p:spPr bwMode="auto">
          <a:xfrm flipV="1">
            <a:off x="3924300" y="3933825"/>
            <a:ext cx="2087563" cy="647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69017" name="Line 25"/>
          <p:cNvSpPr>
            <a:spLocks noChangeShapeType="1"/>
          </p:cNvSpPr>
          <p:nvPr/>
        </p:nvSpPr>
        <p:spPr bwMode="auto">
          <a:xfrm flipV="1">
            <a:off x="3563938" y="4581525"/>
            <a:ext cx="360362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69018" name="Line 26"/>
          <p:cNvSpPr>
            <a:spLocks noChangeShapeType="1"/>
          </p:cNvSpPr>
          <p:nvPr/>
        </p:nvSpPr>
        <p:spPr bwMode="auto">
          <a:xfrm flipV="1">
            <a:off x="3203575" y="2852738"/>
            <a:ext cx="2808288" cy="144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8|7.6|1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8|7.6|13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1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1|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1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2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None/>
          <a:tabLst/>
          <a:defRPr kumimoji="1" lang="zh-CN" alt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None/>
          <a:tabLst/>
          <a:defRPr kumimoji="1" lang="zh-CN" alt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宋体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None/>
          <a:tabLst/>
          <a:defRPr kumimoji="1" lang="zh-CN" alt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None/>
          <a:tabLst/>
          <a:defRPr kumimoji="1" lang="zh-CN" alt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宋体" pitchFamily="2" charset="-122"/>
          </a:defRPr>
        </a:defPPr>
      </a:lstStyle>
    </a:lnDef>
  </a:objectDefaults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34090</TotalTime>
  <Words>1593</Words>
  <Application>Microsoft Office PowerPoint</Application>
  <PresentationFormat>顶置</PresentationFormat>
  <Paragraphs>296</Paragraphs>
  <Slides>30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30</vt:i4>
      </vt:variant>
    </vt:vector>
  </HeadingPairs>
  <TitlesOfParts>
    <vt:vector size="34" baseType="lpstr">
      <vt:lpstr>Blends</vt:lpstr>
      <vt:lpstr>自定义设计方案</vt:lpstr>
      <vt:lpstr>Equation</vt:lpstr>
      <vt:lpstr>公式</vt:lpstr>
      <vt:lpstr>8th Circum-Pan-Pacific Symposium on High Energy Spin Physics</vt:lpstr>
      <vt:lpstr>Contents</vt:lpstr>
      <vt:lpstr>Contents</vt:lpstr>
      <vt:lpstr>Azimuthal asymmetry in unpolarized SIDIS</vt:lpstr>
      <vt:lpstr>Azimuthal asymmetry in unpolarized SIDIS</vt:lpstr>
      <vt:lpstr>Azimuthal asymmetry in polarized SIDIS</vt:lpstr>
      <vt:lpstr>Azimuthal asymmetry in polarized SIDIS</vt:lpstr>
      <vt:lpstr>Contents</vt:lpstr>
      <vt:lpstr>Inclusive DIS: where does the gauge link come from?</vt:lpstr>
      <vt:lpstr>Inclusive DIS with QCD interaction</vt:lpstr>
      <vt:lpstr>Inclusive DIS with QCD interaction</vt:lpstr>
      <vt:lpstr>Inclusive DIS with QCD interaction</vt:lpstr>
      <vt:lpstr>Inclusive DIS with QCD interaction</vt:lpstr>
      <vt:lpstr>Inclusive DIS with QCD interaction</vt:lpstr>
      <vt:lpstr>Semi-Inclusive DIS with QCD interaction</vt:lpstr>
      <vt:lpstr>Semi-Inclusive DIS with QCD interaction</vt:lpstr>
      <vt:lpstr>Semi-Inclusive DIS with QCD interaction</vt:lpstr>
      <vt:lpstr>Semi-Inclusive DIS with QCD interaction</vt:lpstr>
      <vt:lpstr>Contents</vt:lpstr>
      <vt:lpstr>Semi-Inclusive DIS with QCD interaction</vt:lpstr>
      <vt:lpstr>SIDIS with       :  Direct consequence I </vt:lpstr>
      <vt:lpstr>SIDIS with      :  Direct consequence II</vt:lpstr>
      <vt:lpstr>SIDIS with      :  Direct consequence II</vt:lpstr>
      <vt:lpstr>SIDIS with      :  differential cross-section to 1/Q2</vt:lpstr>
      <vt:lpstr>SIDIS with        :  Azimuthal asymmetries</vt:lpstr>
      <vt:lpstr>Transverse momentum broadening in nucleus</vt:lpstr>
      <vt:lpstr>Nuclear dependence of the azimuthal asymmetries</vt:lpstr>
      <vt:lpstr>Contents</vt:lpstr>
      <vt:lpstr>Summary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Liang</cp:lastModifiedBy>
  <cp:revision>766</cp:revision>
  <cp:lastPrinted>1601-01-01T00:00:00Z</cp:lastPrinted>
  <dcterms:created xsi:type="dcterms:W3CDTF">1601-01-01T00:00:00Z</dcterms:created>
  <dcterms:modified xsi:type="dcterms:W3CDTF">2011-06-21T13:29:24Z</dcterms:modified>
</cp:coreProperties>
</file>