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4" r:id="rId4"/>
    <p:sldId id="305" r:id="rId5"/>
    <p:sldId id="286" r:id="rId6"/>
    <p:sldId id="282" r:id="rId7"/>
    <p:sldId id="333" r:id="rId8"/>
    <p:sldId id="278" r:id="rId9"/>
    <p:sldId id="310" r:id="rId10"/>
    <p:sldId id="330" r:id="rId11"/>
    <p:sldId id="331" r:id="rId12"/>
    <p:sldId id="309" r:id="rId13"/>
    <p:sldId id="322" r:id="rId14"/>
    <p:sldId id="332" r:id="rId15"/>
    <p:sldId id="307" r:id="rId16"/>
    <p:sldId id="308" r:id="rId17"/>
    <p:sldId id="329" r:id="rId18"/>
    <p:sldId id="264" r:id="rId19"/>
    <p:sldId id="298" r:id="rId20"/>
    <p:sldId id="317" r:id="rId21"/>
    <p:sldId id="303" r:id="rId22"/>
    <p:sldId id="320" r:id="rId23"/>
    <p:sldId id="324" r:id="rId24"/>
    <p:sldId id="325" r:id="rId25"/>
    <p:sldId id="300" r:id="rId26"/>
    <p:sldId id="269" r:id="rId27"/>
    <p:sldId id="270" r:id="rId28"/>
    <p:sldId id="326" r:id="rId29"/>
    <p:sldId id="327" r:id="rId30"/>
    <p:sldId id="328" r:id="rId31"/>
    <p:sldId id="314" r:id="rId32"/>
  </p:sldIdLst>
  <p:sldSz cx="9144000" cy="6858000" type="screen4x3"/>
  <p:notesSz cx="6807200" cy="9939338"/>
  <p:custDataLst>
    <p:tags r:id="rId3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366" autoAdjust="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08" y="-96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821-D430-4E01-90C1-3CEE898EB39B}" type="datetimeFigureOut">
              <a:rPr kumimoji="1" lang="ja-JP" altLang="en-US" smtClean="0"/>
              <a:pPr/>
              <a:t>2011/6/22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1531-0975-4722-8763-B2874BF14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7767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D2F7-9EDB-4491-899A-2348745CCE1A}" type="datetimeFigureOut">
              <a:rPr kumimoji="1" lang="ja-JP" altLang="en-US" smtClean="0"/>
              <a:pPr/>
              <a:t>2011/6/22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FD53-D4D0-45E7-9E88-87D4AC1594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3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FD53-D4D0-45E7-9E88-87D4AC1594D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564904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10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37312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915816" y="6248400"/>
            <a:ext cx="3816424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962" y="404664"/>
            <a:ext cx="7634038" cy="69440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22 June 2011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1E1B3-1D02-4775-9597-E99512F0E4A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962" y="404664"/>
            <a:ext cx="7634038" cy="69440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514152" y="442119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96739" y="442119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637977" y="864394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1007864" y="864394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223639" y="791369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858639" y="334169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539552" y="1124744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ja-JP" altLang="ja-JP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46474" y="404664"/>
            <a:ext cx="7597526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マスタタイトルの書式設定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3731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</a:defRPr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848" y="6237312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-128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9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12F9-1463-4D4C-AD20-40ACD0D7629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41.png"/><Relationship Id="rId18" Type="http://schemas.openxmlformats.org/officeDocument/2006/relationships/image" Target="../media/image56.png"/><Relationship Id="rId3" Type="http://schemas.openxmlformats.org/officeDocument/2006/relationships/tags" Target="../tags/tag55.xml"/><Relationship Id="rId21" Type="http://schemas.openxmlformats.org/officeDocument/2006/relationships/image" Target="../media/image59.png"/><Relationship Id="rId7" Type="http://schemas.openxmlformats.org/officeDocument/2006/relationships/tags" Target="../tags/tag59.xml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" Type="http://schemas.openxmlformats.org/officeDocument/2006/relationships/tags" Target="../tags/tag54.xml"/><Relationship Id="rId16" Type="http://schemas.openxmlformats.org/officeDocument/2006/relationships/image" Target="../media/image45.png"/><Relationship Id="rId20" Type="http://schemas.openxmlformats.org/officeDocument/2006/relationships/image" Target="../media/image58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43.png"/><Relationship Id="rId5" Type="http://schemas.openxmlformats.org/officeDocument/2006/relationships/tags" Target="../tags/tag57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57.png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63.xml"/><Relationship Id="rId21" Type="http://schemas.openxmlformats.org/officeDocument/2006/relationships/image" Target="../media/image68.png"/><Relationship Id="rId7" Type="http://schemas.openxmlformats.org/officeDocument/2006/relationships/tags" Target="../tags/tag67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64.png"/><Relationship Id="rId2" Type="http://schemas.openxmlformats.org/officeDocument/2006/relationships/tags" Target="../tags/tag62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tags" Target="../tags/tag70.xml"/><Relationship Id="rId19" Type="http://schemas.openxmlformats.org/officeDocument/2006/relationships/image" Target="../media/image66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73.png"/><Relationship Id="rId18" Type="http://schemas.openxmlformats.org/officeDocument/2006/relationships/image" Target="../media/image79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38.png"/><Relationship Id="rId17" Type="http://schemas.openxmlformats.org/officeDocument/2006/relationships/image" Target="../media/image78.png"/><Relationship Id="rId2" Type="http://schemas.openxmlformats.org/officeDocument/2006/relationships/tags" Target="../tags/tag74.xml"/><Relationship Id="rId16" Type="http://schemas.openxmlformats.org/officeDocument/2006/relationships/image" Target="../media/image49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75.png"/><Relationship Id="rId5" Type="http://schemas.openxmlformats.org/officeDocument/2006/relationships/tags" Target="../tags/tag77.xml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3.xml"/><Relationship Id="rId7" Type="http://schemas.openxmlformats.org/officeDocument/2006/relationships/image" Target="../media/image7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.w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image" Target="../media/image104.png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41" Type="http://schemas.openxmlformats.org/officeDocument/2006/relationships/slideLayout" Target="../slideLayouts/slideLayout12.xml"/><Relationship Id="rId54" Type="http://schemas.openxmlformats.org/officeDocument/2006/relationships/image" Target="../media/image10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image" Target="../media/image107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image" Target="../media/image98.png"/><Relationship Id="rId57" Type="http://schemas.openxmlformats.org/officeDocument/2006/relationships/image" Target="../media/image106.png"/><Relationship Id="rId61" Type="http://schemas.openxmlformats.org/officeDocument/2006/relationships/image" Target="../media/image110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60" Type="http://schemas.openxmlformats.org/officeDocument/2006/relationships/image" Target="../media/image109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image" Target="../media/image105.png"/><Relationship Id="rId8" Type="http://schemas.openxmlformats.org/officeDocument/2006/relationships/tags" Target="../tags/tag93.xml"/><Relationship Id="rId51" Type="http://schemas.openxmlformats.org/officeDocument/2006/relationships/image" Target="../media/image100.png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image" Target="../media/image95.png"/><Relationship Id="rId59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tags" Target="../tags/tag127.xml"/><Relationship Id="rId16" Type="http://schemas.openxmlformats.org/officeDocument/2006/relationships/image" Target="../media/image116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111.png"/><Relationship Id="rId5" Type="http://schemas.openxmlformats.org/officeDocument/2006/relationships/tags" Target="../tags/tag130.xml"/><Relationship Id="rId15" Type="http://schemas.openxmlformats.org/officeDocument/2006/relationships/image" Target="../media/image115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7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138.xml"/><Relationship Id="rId7" Type="http://schemas.openxmlformats.org/officeDocument/2006/relationships/image" Target="../media/image129.png"/><Relationship Id="rId12" Type="http://schemas.openxmlformats.org/officeDocument/2006/relationships/image" Target="../media/image77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141.xml"/><Relationship Id="rId7" Type="http://schemas.openxmlformats.org/officeDocument/2006/relationships/image" Target="../media/image13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3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3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146.xml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5.png"/><Relationship Id="rId4" Type="http://schemas.openxmlformats.org/officeDocument/2006/relationships/tags" Target="../tags/tag147.xml"/><Relationship Id="rId9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0.xml"/><Relationship Id="rId21" Type="http://schemas.openxmlformats.org/officeDocument/2006/relationships/image" Target="../media/image17.png"/><Relationship Id="rId7" Type="http://schemas.openxmlformats.org/officeDocument/2006/relationships/tags" Target="../tags/tag14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3.png"/><Relationship Id="rId2" Type="http://schemas.openxmlformats.org/officeDocument/2006/relationships/tags" Target="../tags/tag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5" Type="http://schemas.openxmlformats.org/officeDocument/2006/relationships/image" Target="../media/image11.png"/><Relationship Id="rId10" Type="http://schemas.openxmlformats.org/officeDocument/2006/relationships/tags" Target="../tags/tag17.xml"/><Relationship Id="rId19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23.png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1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29.png"/><Relationship Id="rId5" Type="http://schemas.openxmlformats.org/officeDocument/2006/relationships/tags" Target="../tags/tag22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tags" Target="../tags/tag27.xml"/><Relationship Id="rId19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tags" Target="../tags/tag3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3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35.xml"/><Relationship Id="rId21" Type="http://schemas.openxmlformats.org/officeDocument/2006/relationships/image" Target="../media/image48.png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4.png"/><Relationship Id="rId2" Type="http://schemas.openxmlformats.org/officeDocument/2006/relationships/tags" Target="../tags/tag3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tags" Target="../tags/tag42.xml"/><Relationship Id="rId19" Type="http://schemas.openxmlformats.org/officeDocument/2006/relationships/image" Target="../media/image46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2.png"/><Relationship Id="rId18" Type="http://schemas.openxmlformats.org/officeDocument/2006/relationships/image" Target="../media/image45.png"/><Relationship Id="rId3" Type="http://schemas.openxmlformats.org/officeDocument/2006/relationships/tags" Target="../tags/tag46.xml"/><Relationship Id="rId21" Type="http://schemas.openxmlformats.org/officeDocument/2006/relationships/image" Target="../media/image54.png"/><Relationship Id="rId7" Type="http://schemas.openxmlformats.org/officeDocument/2006/relationships/tags" Target="../tags/tag50.xml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tags" Target="../tags/tag45.xml"/><Relationship Id="rId16" Type="http://schemas.openxmlformats.org/officeDocument/2006/relationships/image" Target="../media/image42.png"/><Relationship Id="rId20" Type="http://schemas.openxmlformats.org/officeDocument/2006/relationships/image" Target="../media/image5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1.png"/><Relationship Id="rId5" Type="http://schemas.openxmlformats.org/officeDocument/2006/relationships/tags" Target="../tags/tag48.xml"/><Relationship Id="rId15" Type="http://schemas.openxmlformats.org/officeDocument/2006/relationships/image" Target="../media/image41.png"/><Relationship Id="rId23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0.png"/><Relationship Id="rId2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568952" cy="1606104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Twist-3 predictions for single spin asymmetry</a:t>
            </a:r>
            <a:br>
              <a:rPr kumimoji="1" lang="en-US" altLang="ja-JP" sz="3200" dirty="0" smtClean="0"/>
            </a:br>
            <a:r>
              <a:rPr kumimoji="1" lang="en-US" altLang="ja-JP" sz="1200" dirty="0" smtClean="0"/>
              <a:t> 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for light-hadron productions at RHIC</a:t>
            </a:r>
            <a:endParaRPr kumimoji="1" lang="ja-JP" altLang="en-US" sz="32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347864" y="4293096"/>
            <a:ext cx="5256584" cy="6480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ja-JP" sz="2800" b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Koichi Kanazawa</a:t>
            </a:r>
            <a:r>
              <a:rPr kumimoji="1" lang="en-US" altLang="ja-JP" sz="28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(Niigata </a:t>
            </a:r>
            <a:r>
              <a:rPr kumimoji="1" lang="en-US" altLang="ja-JP" sz="2800" b="0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</a:t>
            </a:r>
            <a:r>
              <a:rPr kumimoji="1" lang="en-US" altLang="ja-JP" sz="28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5805264"/>
            <a:ext cx="470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KK and Y. Koike , PRD 83, 114024 (2011)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KK and Y. Koike , PRD 82, 034009 (2010)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445224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Based on 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32848" cy="694407"/>
          </a:xfrm>
        </p:spPr>
        <p:txBody>
          <a:bodyPr/>
          <a:lstStyle/>
          <a:p>
            <a:r>
              <a:rPr lang="en-US" altLang="ja-JP" sz="2400" dirty="0" smtClean="0"/>
              <a:t>Flavor decomposition of SSA for charged </a:t>
            </a:r>
            <a:r>
              <a:rPr lang="en-US" altLang="ja-JP" sz="2400" dirty="0" err="1" smtClean="0"/>
              <a:t>kaons</a:t>
            </a:r>
            <a:endParaRPr kumimoji="1" lang="ja-JP" altLang="en-US" sz="2400" dirty="0"/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251520" y="4869160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251520" y="5301208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図 36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395536" y="5013176"/>
            <a:ext cx="864096" cy="16063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11560" y="5373216"/>
            <a:ext cx="8166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/>
              <a:t> Strange SGP components give largest contribution to the asymmetry.</a:t>
            </a:r>
            <a:endParaRPr kumimoji="1" lang="en-US" altLang="ja-JP" sz="100" dirty="0" smtClean="0"/>
          </a:p>
          <a:p>
            <a:r>
              <a:rPr lang="en-US" altLang="ja-JP" sz="400" dirty="0" smtClean="0"/>
              <a:t> </a:t>
            </a:r>
            <a:endParaRPr lang="en-US" altLang="ja-JP" sz="2000" dirty="0" smtClean="0"/>
          </a:p>
          <a:p>
            <a:r>
              <a:rPr lang="en-US" altLang="ja-JP" sz="2000" dirty="0" smtClean="0"/>
              <a:t>      </a:t>
            </a:r>
            <a:r>
              <a:rPr lang="ja-JP" altLang="en-US" sz="2000" dirty="0" smtClean="0"/>
              <a:t>⇒ </a:t>
            </a:r>
            <a:r>
              <a:rPr lang="en-US" altLang="ja-JP" sz="2000" dirty="0" smtClean="0">
                <a:solidFill>
                  <a:srgbClr val="FF0000"/>
                </a:solidFill>
              </a:rPr>
              <a:t>Sea quarks are relevant at RHIC energy.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3568" y="6093296"/>
            <a:ext cx="468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SFP contributions is more important for K-.</a:t>
            </a:r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pic>
        <p:nvPicPr>
          <p:cNvPr id="36" name="図 3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5940152" y="5013176"/>
            <a:ext cx="144016" cy="185621"/>
          </a:xfrm>
          <a:prstGeom prst="rect">
            <a:avLst/>
          </a:prstGeom>
        </p:spPr>
      </p:pic>
      <p:pic>
        <p:nvPicPr>
          <p:cNvPr id="39" name="図 38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164288" y="5013176"/>
            <a:ext cx="144016" cy="186688"/>
          </a:xfrm>
          <a:prstGeom prst="rect">
            <a:avLst/>
          </a:prstGeom>
        </p:spPr>
      </p:pic>
      <p:pic>
        <p:nvPicPr>
          <p:cNvPr id="46" name="図 45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8244408" y="5013176"/>
            <a:ext cx="123575" cy="174813"/>
          </a:xfrm>
          <a:prstGeom prst="rect">
            <a:avLst/>
          </a:prstGeom>
        </p:spPr>
      </p:pic>
      <p:pic>
        <p:nvPicPr>
          <p:cNvPr id="47" name="図 46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552251" y="5037190"/>
            <a:ext cx="142432" cy="129771"/>
          </a:xfrm>
          <a:prstGeom prst="rect">
            <a:avLst/>
          </a:prstGeom>
        </p:spPr>
      </p:pic>
      <p:pic>
        <p:nvPicPr>
          <p:cNvPr id="48" name="図 47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3698183" y="5011531"/>
            <a:ext cx="120793" cy="155689"/>
          </a:xfrm>
          <a:prstGeom prst="rect">
            <a:avLst/>
          </a:prstGeom>
        </p:spPr>
      </p:pic>
      <p:pic>
        <p:nvPicPr>
          <p:cNvPr id="49" name="図 48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4872024" y="5056298"/>
            <a:ext cx="94135" cy="1169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916832"/>
            <a:ext cx="176502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284984"/>
            <a:ext cx="17357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51720" y="1988840"/>
            <a:ext cx="67996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1720" y="3429000"/>
            <a:ext cx="68407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755576" y="1484784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otal</a:t>
            </a:r>
            <a:endParaRPr kumimoji="1" lang="ja-JP" altLang="en-US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123728" y="1484784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Decomposition</a:t>
            </a:r>
            <a:endParaRPr kumimoji="1" lang="ja-JP" altLang="en-US" dirty="0" smtClean="0"/>
          </a:p>
        </p:txBody>
      </p:sp>
      <p:pic>
        <p:nvPicPr>
          <p:cNvPr id="31" name="図 30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1691680" y="4581128"/>
            <a:ext cx="288032" cy="160633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 bwMode="auto">
          <a:xfrm>
            <a:off x="4139952" y="1412776"/>
            <a:ext cx="4824536" cy="360040"/>
          </a:xfrm>
          <a:prstGeom prst="roundRect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6228184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6876256" y="14127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</a:t>
            </a:r>
            <a:endParaRPr kumimoji="1" lang="ja-JP" altLang="en-US" dirty="0"/>
          </a:p>
        </p:txBody>
      </p:sp>
      <p:cxnSp>
        <p:nvCxnSpPr>
          <p:cNvPr id="43" name="直線コネクタ 42"/>
          <p:cNvCxnSpPr/>
          <p:nvPr/>
        </p:nvCxnSpPr>
        <p:spPr bwMode="auto">
          <a:xfrm>
            <a:off x="7596336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テキスト ボックス 44"/>
          <p:cNvSpPr txBox="1"/>
          <p:nvPr/>
        </p:nvSpPr>
        <p:spPr>
          <a:xfrm>
            <a:off x="8172400" y="14127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SFP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4283968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テキスト ボックス 50"/>
          <p:cNvSpPr txBox="1"/>
          <p:nvPr/>
        </p:nvSpPr>
        <p:spPr>
          <a:xfrm>
            <a:off x="4860032" y="14127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SGP+SFP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1268760"/>
            <a:ext cx="5842645" cy="302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34038" cy="694407"/>
          </a:xfrm>
        </p:spPr>
        <p:txBody>
          <a:bodyPr/>
          <a:lstStyle/>
          <a:p>
            <a:r>
              <a:rPr lang="en-US" altLang="ja-JP" sz="2400" dirty="0" smtClean="0"/>
              <a:t>Comparison of P</a:t>
            </a:r>
            <a:r>
              <a:rPr lang="en-US" altLang="ja-JP" sz="1600" dirty="0" smtClean="0"/>
              <a:t>T</a:t>
            </a:r>
            <a:r>
              <a:rPr lang="en-US" altLang="ja-JP" sz="2400" dirty="0" smtClean="0"/>
              <a:t>-dependence with STAR result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005064"/>
            <a:ext cx="426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FF0000"/>
                </a:solidFill>
              </a:rPr>
              <a:t> P</a:t>
            </a:r>
            <a:r>
              <a:rPr kumimoji="1" lang="en-US" altLang="ja-JP" sz="1400" u="sng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000" u="sng" dirty="0" smtClean="0">
                <a:solidFill>
                  <a:srgbClr val="FF0000"/>
                </a:solidFill>
              </a:rPr>
              <a:t> dependence is well reproduced :</a:t>
            </a:r>
          </a:p>
        </p:txBody>
      </p:sp>
      <p:pic>
        <p:nvPicPr>
          <p:cNvPr id="21" name="図 20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4860032" y="5517232"/>
            <a:ext cx="3222209" cy="24694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22805" y="60250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</a:t>
            </a:r>
          </a:p>
        </p:txBody>
      </p:sp>
      <p:pic>
        <p:nvPicPr>
          <p:cNvPr id="26" name="図 2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016017" y="5310382"/>
            <a:ext cx="2617081" cy="250689"/>
          </a:xfrm>
          <a:prstGeom prst="rect">
            <a:avLst/>
          </a:prstGeom>
        </p:spPr>
      </p:pic>
      <p:pic>
        <p:nvPicPr>
          <p:cNvPr id="27" name="図 26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2160033" y="5689018"/>
            <a:ext cx="2387263" cy="211665"/>
          </a:xfrm>
          <a:prstGeom prst="rect">
            <a:avLst/>
          </a:prstGeom>
        </p:spPr>
      </p:pic>
      <p:sp>
        <p:nvSpPr>
          <p:cNvPr id="29" name="左中かっこ 28"/>
          <p:cNvSpPr/>
          <p:nvPr/>
        </p:nvSpPr>
        <p:spPr bwMode="auto">
          <a:xfrm>
            <a:off x="1763688" y="5229200"/>
            <a:ext cx="216024" cy="79208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0" name="図 29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467544" y="5517232"/>
            <a:ext cx="1152128" cy="214160"/>
          </a:xfrm>
          <a:prstGeom prst="rect">
            <a:avLst/>
          </a:prstGeom>
        </p:spPr>
      </p:pic>
      <p:sp>
        <p:nvSpPr>
          <p:cNvPr id="32" name="左矢印 31"/>
          <p:cNvSpPr/>
          <p:nvPr/>
        </p:nvSpPr>
        <p:spPr bwMode="auto">
          <a:xfrm>
            <a:off x="5940152" y="4581128"/>
            <a:ext cx="360040" cy="36004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44208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pic>
        <p:nvPicPr>
          <p:cNvPr id="20" name="図 19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4572000" y="6093296"/>
            <a:ext cx="3784089" cy="236131"/>
          </a:xfrm>
          <a:prstGeom prst="rect">
            <a:avLst/>
          </a:prstGeom>
        </p:spPr>
      </p:pic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3" name="図 22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506887" y="4551081"/>
            <a:ext cx="4927634" cy="561897"/>
          </a:xfrm>
          <a:prstGeom prst="rect">
            <a:avLst/>
          </a:prstGeom>
        </p:spPr>
      </p:pic>
      <p:pic>
        <p:nvPicPr>
          <p:cNvPr id="33" name="図 32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6588224" y="4725144"/>
            <a:ext cx="2195197" cy="290541"/>
          </a:xfrm>
          <a:prstGeom prst="rect">
            <a:avLst/>
          </a:prstGeom>
        </p:spPr>
      </p:pic>
      <p:pic>
        <p:nvPicPr>
          <p:cNvPr id="34" name="図 33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6444208" y="4437112"/>
            <a:ext cx="1935143" cy="201577"/>
          </a:xfrm>
          <a:prstGeom prst="rect">
            <a:avLst/>
          </a:prstGeom>
        </p:spPr>
      </p:pic>
      <p:pic>
        <p:nvPicPr>
          <p:cNvPr id="40" name="図 39" descr="txp_fig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611560" y="2420888"/>
            <a:ext cx="1074616" cy="340295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236296" y="1700808"/>
            <a:ext cx="17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★ </a:t>
            </a:r>
            <a:r>
              <a:rPr kumimoji="1" lang="en-US" altLang="ja-JP" dirty="0" smtClean="0"/>
              <a:t>STAR (2008)</a:t>
            </a:r>
            <a:endParaRPr kumimoji="1" lang="ja-JP" altLang="en-US" dirty="0" smtClean="0"/>
          </a:p>
        </p:txBody>
      </p:sp>
      <p:pic>
        <p:nvPicPr>
          <p:cNvPr id="28" name="図 27" descr="txp_fig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6372200" y="5085184"/>
            <a:ext cx="2611322" cy="25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34038" cy="694407"/>
          </a:xfrm>
        </p:spPr>
        <p:txBody>
          <a:bodyPr/>
          <a:lstStyle/>
          <a:p>
            <a:r>
              <a:rPr lang="en-US" altLang="ja-JP" sz="2400" dirty="0" smtClean="0"/>
              <a:t>Prediction of P</a:t>
            </a:r>
            <a:r>
              <a:rPr lang="en-US" altLang="ja-JP" sz="1600" dirty="0" smtClean="0"/>
              <a:t>T</a:t>
            </a:r>
            <a:r>
              <a:rPr lang="en-US" altLang="ja-JP" sz="2400" dirty="0" smtClean="0"/>
              <a:t>-dependence at various Feynman X</a:t>
            </a:r>
            <a:endParaRPr kumimoji="1" lang="ja-JP" altLang="en-US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412776"/>
            <a:ext cx="4896544" cy="346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013176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259632" y="5373216"/>
            <a:ext cx="595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t </a:t>
            </a:r>
            <a:r>
              <a:rPr kumimoji="1" lang="en-US" altLang="ja-JP" dirty="0" err="1" smtClean="0"/>
              <a:t>x</a:t>
            </a:r>
            <a:r>
              <a:rPr kumimoji="1" lang="en-US" altLang="ja-JP" sz="1050" dirty="0" err="1" smtClean="0"/>
              <a:t>F</a:t>
            </a:r>
            <a:r>
              <a:rPr kumimoji="1" lang="en-US" altLang="ja-JP" dirty="0" smtClean="0"/>
              <a:t>=0, prediction is consistent with the PHENIX data.</a:t>
            </a:r>
            <a:endParaRPr kumimoji="1" lang="ja-JP" altLang="en-US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0696" y="5812802"/>
            <a:ext cx="655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SSA in the large P</a:t>
            </a:r>
            <a:r>
              <a:rPr kumimoji="1" lang="en-US" altLang="ja-JP" sz="1100" dirty="0" smtClean="0"/>
              <a:t>T</a:t>
            </a:r>
            <a:r>
              <a:rPr kumimoji="1" lang="en-US" altLang="ja-JP" dirty="0" smtClean="0"/>
              <a:t> region does not decrease as fast as 1/P</a:t>
            </a:r>
            <a:r>
              <a:rPr kumimoji="1" lang="en-US" altLang="ja-JP" sz="1200" dirty="0" smtClean="0"/>
              <a:t>T</a:t>
            </a:r>
            <a:r>
              <a:rPr kumimoji="1" lang="en-US" altLang="ja-JP" sz="1600" dirty="0" smtClean="0"/>
              <a:t>.</a:t>
            </a:r>
            <a:r>
              <a:rPr kumimoji="1" lang="en-US" altLang="ja-JP" sz="1200" dirty="0" smtClean="0"/>
              <a:t> </a:t>
            </a:r>
            <a:endParaRPr kumimoji="1" lang="ja-JP" altLang="en-US" dirty="0" smtClean="0"/>
          </a:p>
        </p:txBody>
      </p:sp>
      <p:pic>
        <p:nvPicPr>
          <p:cNvPr id="15" name="図 14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475656" y="2780928"/>
            <a:ext cx="352749" cy="216024"/>
          </a:xfrm>
          <a:prstGeom prst="rect">
            <a:avLst/>
          </a:prstGeom>
        </p:spPr>
      </p:pic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6" name="図 1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755576" y="2708920"/>
            <a:ext cx="1146624" cy="363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Contents of this talk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645024"/>
            <a:ext cx="7595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Predictions for ongoing or future RHIC experiments :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1628800"/>
            <a:ext cx="370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・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Details of the analysis : </a:t>
            </a: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204864"/>
            <a:ext cx="380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 Flavor structure of the asymmetry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4365104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SSA for </a:t>
            </a:r>
            <a:r>
              <a:rPr kumimoji="1" lang="en-US" altLang="ja-JP" dirty="0" err="1" smtClean="0"/>
              <a:t>pions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kaons</a:t>
            </a:r>
            <a:r>
              <a:rPr kumimoji="1" lang="en-US" altLang="ja-JP" dirty="0" smtClean="0"/>
              <a:t> at 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S=500 </a:t>
            </a:r>
            <a:r>
              <a:rPr kumimoji="1" lang="en-US" altLang="ja-JP" dirty="0" err="1" smtClean="0"/>
              <a:t>GeV</a:t>
            </a:r>
            <a:endParaRPr kumimoji="1" lang="ja-JP" altLang="en-US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48691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 SSA for eta-meson </a:t>
            </a:r>
            <a:r>
              <a:rPr lang="en-US" altLang="ja-JP" dirty="0" smtClean="0"/>
              <a:t>production  (Ongoing at STAR and PHENIX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270892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- P</a:t>
            </a:r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-dependence</a:t>
            </a:r>
            <a:endParaRPr kumimoji="1" lang="ja-JP" alt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左矢印 12"/>
          <p:cNvSpPr/>
          <p:nvPr/>
        </p:nvSpPr>
        <p:spPr bwMode="auto">
          <a:xfrm>
            <a:off x="8172400" y="4221088"/>
            <a:ext cx="648072" cy="576064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34038" cy="694407"/>
          </a:xfrm>
        </p:spPr>
        <p:txBody>
          <a:bodyPr/>
          <a:lstStyle/>
          <a:p>
            <a:r>
              <a:rPr kumimoji="1" lang="en-US" altLang="ja-JP" sz="2000" dirty="0" smtClean="0"/>
              <a:t>Predictions for SSA for </a:t>
            </a:r>
            <a:r>
              <a:rPr kumimoji="1" lang="en-US" altLang="ja-JP" sz="2000" dirty="0" err="1" smtClean="0"/>
              <a:t>pions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err="1" smtClean="0"/>
              <a:t>kaons</a:t>
            </a:r>
            <a:r>
              <a:rPr kumimoji="1" lang="en-US" altLang="ja-JP" sz="2000" dirty="0" smtClean="0"/>
              <a:t> at </a:t>
            </a:r>
            <a:r>
              <a:rPr kumimoji="1" lang="ja-JP" altLang="en-US" sz="2000" dirty="0" smtClean="0"/>
              <a:t>√</a:t>
            </a:r>
            <a:r>
              <a:rPr kumimoji="1" lang="en-US" altLang="ja-JP" sz="2000" dirty="0" smtClean="0"/>
              <a:t>S = 500 </a:t>
            </a:r>
            <a:r>
              <a:rPr kumimoji="1" lang="en-US" altLang="ja-JP" sz="2000" dirty="0" err="1" smtClean="0"/>
              <a:t>GeV</a:t>
            </a:r>
            <a:endParaRPr kumimoji="1" lang="ja-JP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772816"/>
            <a:ext cx="33300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3" y="1772816"/>
            <a:ext cx="33557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524328" y="4293096"/>
            <a:ext cx="314721" cy="175517"/>
          </a:xfrm>
          <a:prstGeom prst="rect">
            <a:avLst/>
          </a:prstGeom>
        </p:spPr>
      </p:pic>
      <p:pic>
        <p:nvPicPr>
          <p:cNvPr id="15" name="図 14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3419872" y="4293096"/>
            <a:ext cx="288031" cy="160632"/>
          </a:xfrm>
          <a:prstGeom prst="rect">
            <a:avLst/>
          </a:prstGeom>
        </p:spPr>
      </p:pic>
      <p:pic>
        <p:nvPicPr>
          <p:cNvPr id="17" name="図 16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323528" y="1988840"/>
            <a:ext cx="352749" cy="216024"/>
          </a:xfrm>
          <a:prstGeom prst="rect">
            <a:avLst/>
          </a:prstGeom>
        </p:spPr>
      </p:pic>
      <p:pic>
        <p:nvPicPr>
          <p:cNvPr id="20" name="図 19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3995936" y="2060848"/>
            <a:ext cx="432048" cy="304747"/>
          </a:xfrm>
          <a:prstGeom prst="rect">
            <a:avLst/>
          </a:prstGeom>
        </p:spPr>
      </p:pic>
      <p:pic>
        <p:nvPicPr>
          <p:cNvPr id="22" name="図 21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3995936" y="3717032"/>
            <a:ext cx="432048" cy="207715"/>
          </a:xfrm>
          <a:prstGeom prst="rect">
            <a:avLst/>
          </a:prstGeom>
        </p:spPr>
      </p:pic>
      <p:pic>
        <p:nvPicPr>
          <p:cNvPr id="24" name="図 23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3995936" y="2564904"/>
            <a:ext cx="351039" cy="304747"/>
          </a:xfrm>
          <a:prstGeom prst="rect">
            <a:avLst/>
          </a:prstGeom>
        </p:spPr>
      </p:pic>
      <p:pic>
        <p:nvPicPr>
          <p:cNvPr id="26" name="図 25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8244409" y="1731823"/>
            <a:ext cx="360039" cy="201724"/>
          </a:xfrm>
          <a:prstGeom prst="rect">
            <a:avLst/>
          </a:prstGeom>
        </p:spPr>
      </p:pic>
      <p:pic>
        <p:nvPicPr>
          <p:cNvPr id="28" name="図 27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6444208" y="1556792"/>
            <a:ext cx="342154" cy="15383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55576" y="4581128"/>
            <a:ext cx="741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General trend of A</a:t>
            </a:r>
            <a:r>
              <a:rPr lang="en-US" altLang="ja-JP" sz="1000" dirty="0" smtClean="0"/>
              <a:t>N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pions</a:t>
            </a:r>
            <a:r>
              <a:rPr lang="en-US" altLang="ja-JP" dirty="0" smtClean="0"/>
              <a:t> are the same as those at lower energies.</a:t>
            </a:r>
            <a:endParaRPr kumimoji="1" lang="ja-JP" altLang="en-US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5733256"/>
            <a:ext cx="714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Strange </a:t>
            </a:r>
            <a:r>
              <a:rPr lang="en-US" altLang="ja-JP" dirty="0" smtClean="0"/>
              <a:t>twist-3</a:t>
            </a:r>
            <a:r>
              <a:rPr kumimoji="1" lang="en-US" altLang="ja-JP" dirty="0" smtClean="0"/>
              <a:t> distributions are not well constrained at thi</a:t>
            </a:r>
            <a:r>
              <a:rPr lang="en-US" altLang="ja-JP" dirty="0" smtClean="0"/>
              <a:t>s point.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79912" y="6165304"/>
            <a:ext cx="467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dirty="0" smtClean="0">
                <a:solidFill>
                  <a:srgbClr val="FF0000"/>
                </a:solidFill>
              </a:rPr>
              <a:t>ore variety data for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kaon</a:t>
            </a:r>
            <a:r>
              <a:rPr lang="en-US" altLang="ja-JP" dirty="0" err="1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 are required.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5576" y="5373216"/>
            <a:ext cx="48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For </a:t>
            </a:r>
            <a:r>
              <a:rPr kumimoji="1" lang="en-US" altLang="ja-JP" dirty="0" err="1" smtClean="0"/>
              <a:t>kaons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 large asymmetries are obtained. </a:t>
            </a:r>
            <a:endParaRPr kumimoji="1" lang="ja-JP" altLang="en-US" dirty="0" smtClean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5576" y="4941168"/>
            <a:ext cx="465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Its magnitude becomes smaller at each </a:t>
            </a:r>
            <a:r>
              <a:rPr kumimoji="1" lang="en-US" altLang="ja-JP" dirty="0" err="1" smtClean="0"/>
              <a:t>x</a:t>
            </a:r>
            <a:r>
              <a:rPr kumimoji="1" lang="en-US" altLang="ja-JP" sz="1200" dirty="0" err="1" smtClean="0"/>
              <a:t>F</a:t>
            </a:r>
            <a:r>
              <a:rPr kumimoji="1" lang="en-US" altLang="ja-JP" sz="1200" dirty="0" smtClean="0"/>
              <a:t>.</a:t>
            </a:r>
            <a:endParaRPr kumimoji="1" lang="ja-JP" altLang="en-US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80112" y="4941168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: A</a:t>
            </a:r>
            <a:r>
              <a:rPr kumimoji="1" lang="en-US" altLang="ja-JP" sz="1100" dirty="0" smtClean="0">
                <a:solidFill>
                  <a:schemeClr val="tx2"/>
                </a:solidFill>
              </a:rPr>
              <a:t>N</a:t>
            </a:r>
            <a:r>
              <a:rPr kumimoji="1" lang="en-US" altLang="ja-JP" dirty="0" smtClean="0">
                <a:solidFill>
                  <a:schemeClr val="tx2"/>
                </a:solidFill>
              </a:rPr>
              <a:t> is order of 10%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3528392" cy="32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88832" cy="694407"/>
          </a:xfrm>
        </p:spPr>
        <p:txBody>
          <a:bodyPr/>
          <a:lstStyle/>
          <a:p>
            <a:r>
              <a:rPr lang="en-US" altLang="ja-JP" sz="2800" dirty="0" smtClean="0"/>
              <a:t>Prediction for SSA for eta-meson production</a:t>
            </a:r>
            <a:endParaRPr kumimoji="1" lang="ja-JP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04864"/>
            <a:ext cx="3600400" cy="26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4355976" y="2492896"/>
            <a:ext cx="371891" cy="227747"/>
          </a:xfrm>
          <a:prstGeom prst="rect">
            <a:avLst/>
          </a:prstGeom>
        </p:spPr>
      </p:pic>
      <p:pic>
        <p:nvPicPr>
          <p:cNvPr id="17" name="図 16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8460432" y="3068960"/>
            <a:ext cx="351039" cy="304747"/>
          </a:xfrm>
          <a:prstGeom prst="rect">
            <a:avLst/>
          </a:prstGeom>
        </p:spPr>
      </p:pic>
      <p:pic>
        <p:nvPicPr>
          <p:cNvPr id="22" name="図 21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532440" y="2492896"/>
            <a:ext cx="158158" cy="22373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43608" y="1538688"/>
            <a:ext cx="159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★ </a:t>
            </a:r>
            <a:r>
              <a:rPr lang="en-US" altLang="ja-JP" sz="1600" dirty="0" smtClean="0"/>
              <a:t>STAR </a:t>
            </a:r>
            <a:r>
              <a:rPr kumimoji="1" lang="en-US" altLang="ja-JP" sz="1600" dirty="0" smtClean="0"/>
              <a:t>(2009)</a:t>
            </a:r>
            <a:endParaRPr kumimoji="1" lang="ja-JP" altLang="en-US" sz="1600" dirty="0" smtClean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5157192"/>
            <a:ext cx="759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Calculated asymmetry is consistent with the tendency of the STAR data.</a:t>
            </a:r>
            <a:endParaRPr kumimoji="1"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5661248"/>
            <a:ext cx="772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Its magnitude seems to be insufficient to explain the experimental result.</a:t>
            </a:r>
            <a:endParaRPr kumimoji="1" lang="ja-JP" altLang="en-US" dirty="0" smtClean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Difference between two mesons</a:t>
            </a:r>
            <a:endParaRPr kumimoji="1" lang="ja-JP" altLang="en-US" sz="28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611560" y="1772816"/>
            <a:ext cx="7920880" cy="3384376"/>
            <a:chOff x="323528" y="2132856"/>
            <a:chExt cx="8395995" cy="35968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132856"/>
              <a:ext cx="8395995" cy="3596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2564904"/>
              <a:ext cx="1318300" cy="71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467544" y="1340768"/>
            <a:ext cx="737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 smtClean="0"/>
              <a:t>★ </a:t>
            </a:r>
            <a:r>
              <a:rPr lang="en-US" altLang="ja-JP" u="sng" dirty="0" smtClean="0"/>
              <a:t>Decomposition of the asymmetries into </a:t>
            </a:r>
            <a:r>
              <a:rPr lang="en-US" altLang="ja-JP" i="1" u="sng" dirty="0" smtClean="0"/>
              <a:t>each fragmentation channel</a:t>
            </a:r>
            <a:endParaRPr kumimoji="1" lang="ja-JP" altLang="en-US" i="1" u="sng" dirty="0" smtClean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5661248"/>
            <a:ext cx="676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Contribution </a:t>
            </a:r>
            <a:r>
              <a:rPr lang="en-US" altLang="ja-JP" dirty="0" smtClean="0"/>
              <a:t>of the twist-3 fragmentation could be </a:t>
            </a:r>
          </a:p>
          <a:p>
            <a:r>
              <a:rPr lang="en-US" altLang="ja-JP" dirty="0" smtClean="0"/>
              <a:t>  a</a:t>
            </a:r>
            <a:r>
              <a:rPr kumimoji="1" lang="en-US" altLang="ja-JP" dirty="0" smtClean="0"/>
              <a:t>nother possible origin of the difference. </a:t>
            </a:r>
            <a:r>
              <a:rPr lang="en-US" altLang="ja-JP" dirty="0" smtClean="0"/>
              <a:t> </a:t>
            </a:r>
            <a:r>
              <a:rPr lang="en-US" altLang="ja-JP" sz="1600" dirty="0" smtClean="0">
                <a:solidFill>
                  <a:schemeClr val="tx2"/>
                </a:solidFill>
              </a:rPr>
              <a:t>Kang-Yuan-Zhou (2010)</a:t>
            </a:r>
            <a:endParaRPr lang="ja-JP" alt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7744" y="6309320"/>
            <a:ext cx="580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should be clarified with future global analysis of SSA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6804248" y="1988840"/>
            <a:ext cx="1620688" cy="1080120"/>
          </a:xfrm>
          <a:prstGeom prst="roundRect">
            <a:avLst/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5229200"/>
            <a:ext cx="583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 </a:t>
            </a:r>
            <a:r>
              <a:rPr kumimoji="1" lang="en-US" altLang="ja-JP" dirty="0" smtClean="0"/>
              <a:t>- The difference comes from the strange components.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Summary and Outlook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556792"/>
            <a:ext cx="241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 smtClean="0"/>
              <a:t>・ </a:t>
            </a:r>
            <a:r>
              <a:rPr lang="en-US" altLang="ja-JP" sz="2000" u="sng" dirty="0" err="1" smtClean="0"/>
              <a:t>Pions</a:t>
            </a:r>
            <a:r>
              <a:rPr lang="en-US" altLang="ja-JP" sz="2000" u="sng" dirty="0" smtClean="0"/>
              <a:t> and </a:t>
            </a:r>
            <a:r>
              <a:rPr lang="en-US" altLang="ja-JP" sz="2000" u="sng" dirty="0" err="1" smtClean="0"/>
              <a:t>Kaons</a:t>
            </a:r>
            <a:r>
              <a:rPr lang="en-US" altLang="ja-JP" sz="2000" u="sng" dirty="0" smtClean="0"/>
              <a:t> :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492896"/>
            <a:ext cx="540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Its validity should be tested at wider kinematics.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0689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/>
              <a:t>・ </a:t>
            </a:r>
            <a:r>
              <a:rPr lang="en-US" altLang="ja-JP" sz="2000" u="sng" dirty="0" smtClean="0"/>
              <a:t>E</a:t>
            </a:r>
            <a:r>
              <a:rPr kumimoji="1" lang="en-US" altLang="ja-JP" sz="2000" u="sng" dirty="0" smtClean="0"/>
              <a:t>ta-meson </a:t>
            </a:r>
            <a:r>
              <a:rPr lang="en-US" altLang="ja-JP" sz="2000" u="sng" dirty="0" smtClean="0"/>
              <a:t>, D-meson , J/ψ</a:t>
            </a:r>
            <a:r>
              <a:rPr kumimoji="1" lang="en-US" altLang="ja-JP" sz="2000" u="sng" dirty="0" smtClean="0"/>
              <a:t> :</a:t>
            </a:r>
            <a:endParaRPr kumimoji="1" lang="en-US" altLang="ja-JP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4653136"/>
            <a:ext cx="4052071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Drell</a:t>
            </a:r>
            <a:r>
              <a:rPr kumimoji="1" lang="en-US" altLang="ja-JP" dirty="0" smtClean="0"/>
              <a:t>-Yan, direct photon, etc at RHIC</a:t>
            </a:r>
          </a:p>
          <a:p>
            <a:endParaRPr lang="en-US" altLang="ja-JP" sz="1050" dirty="0" smtClean="0"/>
          </a:p>
          <a:p>
            <a:pPr>
              <a:buFontTx/>
              <a:buChar char="-"/>
            </a:pPr>
            <a:r>
              <a:rPr kumimoji="1" lang="en-US" altLang="ja-JP" dirty="0" smtClean="0"/>
              <a:t> Semi-inclusive DIS at EIC</a:t>
            </a:r>
            <a:endParaRPr kumimoji="1" lang="ja-JP" altLang="en-US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827584" y="20608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- All RHIC data are well described with the “SGP + SFP” contributions.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576" y="3573016"/>
            <a:ext cx="618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- Sensitive to twist-3 fragmentation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or 3-gluon correlation.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41490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/>
              <a:t>・ </a:t>
            </a:r>
            <a:r>
              <a:rPr lang="en-US" altLang="ja-JP" sz="2000" u="sng" dirty="0" smtClean="0"/>
              <a:t>Other processes</a:t>
            </a:r>
            <a:r>
              <a:rPr kumimoji="1" lang="en-US" altLang="ja-JP" sz="2000" u="sng" dirty="0" smtClean="0"/>
              <a:t> :</a:t>
            </a:r>
            <a:endParaRPr kumimoji="1" lang="en-US" altLang="ja-JP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4869160"/>
            <a:ext cx="36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will also give valuable information.</a:t>
            </a:r>
            <a:endParaRPr kumimoji="1" lang="ja-JP" altLang="en-US" dirty="0" smtClean="0"/>
          </a:p>
        </p:txBody>
      </p:sp>
      <p:sp>
        <p:nvSpPr>
          <p:cNvPr id="15" name="右中かっこ 14"/>
          <p:cNvSpPr/>
          <p:nvPr/>
        </p:nvSpPr>
        <p:spPr bwMode="auto">
          <a:xfrm>
            <a:off x="5004048" y="4581128"/>
            <a:ext cx="45719" cy="93610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09" y="5805264"/>
            <a:ext cx="898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Need a global analysis of a greater variety of data for the complete clarification of SSA.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3140968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BACKUP</a:t>
            </a:r>
            <a:endParaRPr kumimoji="1" lang="ja-JP" altLang="en-US" sz="36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dirty="0" smtClean="0"/>
              <a:t>Recent </a:t>
            </a:r>
            <a:r>
              <a:rPr lang="en-US" altLang="ja-JP" sz="2400" dirty="0" smtClean="0"/>
              <a:t>results</a:t>
            </a:r>
            <a:r>
              <a:rPr kumimoji="1" lang="en-US" altLang="ja-JP" sz="2400" dirty="0" smtClean="0"/>
              <a:t> on SSA at RHIC</a:t>
            </a:r>
            <a:endParaRPr kumimoji="1" lang="ja-JP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4140968" cy="33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39735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643438" y="1357313"/>
            <a:ext cx="1851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u="sng" dirty="0" smtClean="0"/>
              <a:t>★</a:t>
            </a:r>
            <a:r>
              <a:rPr lang="en-US" altLang="ja-JP" sz="1600" u="sng" dirty="0" smtClean="0"/>
              <a:t> BRAHMS </a:t>
            </a:r>
            <a:r>
              <a:rPr lang="en-US" altLang="ja-JP" sz="1600" u="sng" dirty="0"/>
              <a:t>(‘08)</a:t>
            </a:r>
            <a:r>
              <a:rPr lang="en-US" altLang="ja-JP" sz="1600" dirty="0"/>
              <a:t> </a:t>
            </a:r>
          </a:p>
        </p:txBody>
      </p:sp>
      <p:pic>
        <p:nvPicPr>
          <p:cNvPr id="7" name="Picture 23" descr="pion_paper_fig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988840"/>
            <a:ext cx="3856930" cy="19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12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772816"/>
            <a:ext cx="26431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1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149080"/>
            <a:ext cx="27495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51520" y="1844824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u="sng" dirty="0" smtClean="0"/>
              <a:t>★ </a:t>
            </a:r>
            <a:r>
              <a:rPr lang="en-US" altLang="ja-JP" sz="1600" u="sng" dirty="0" smtClean="0"/>
              <a:t>STAR </a:t>
            </a:r>
            <a:r>
              <a:rPr lang="en-US" altLang="ja-JP" sz="1600" u="sng" dirty="0"/>
              <a:t>(‘08)</a:t>
            </a:r>
            <a:r>
              <a:rPr lang="en-US" altLang="ja-JP" dirty="0"/>
              <a:t> </a:t>
            </a: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962" y="404664"/>
            <a:ext cx="7454526" cy="694407"/>
          </a:xfrm>
        </p:spPr>
        <p:txBody>
          <a:bodyPr/>
          <a:lstStyle/>
          <a:p>
            <a:r>
              <a:rPr kumimoji="1" lang="en-US" altLang="ja-JP" sz="2800" dirty="0" smtClean="0"/>
              <a:t>Single transverse-Spin Asymmetry (SSA)</a:t>
            </a:r>
            <a:endParaRPr kumimoji="1" lang="ja-JP" altLang="en-US" sz="2800" dirty="0"/>
          </a:p>
        </p:txBody>
      </p:sp>
      <p:pic>
        <p:nvPicPr>
          <p:cNvPr id="3" name="Picture 11" descr="kinemaP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700808"/>
            <a:ext cx="2628243" cy="210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3356992"/>
            <a:ext cx="17986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077072"/>
            <a:ext cx="22764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932363" y="1340743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u="sng" dirty="0" smtClean="0"/>
              <a:t>★ FNAL </a:t>
            </a:r>
            <a:r>
              <a:rPr lang="en-US" altLang="ja-JP" u="sng" dirty="0"/>
              <a:t>E704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199859" y="1628081"/>
            <a:ext cx="1711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charset="0"/>
              </a:rPr>
              <a:t>P.L. B264 (’91) 462</a:t>
            </a:r>
          </a:p>
          <a:p>
            <a:r>
              <a:rPr lang="en-US" altLang="ja-JP" sz="1400">
                <a:latin typeface="Arial" charset="0"/>
              </a:rPr>
              <a:t>P.L. B261 (’91) 201</a:t>
            </a:r>
          </a:p>
        </p:txBody>
      </p:sp>
      <p:pic>
        <p:nvPicPr>
          <p:cNvPr id="1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15013" y="1916832"/>
            <a:ext cx="1152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704_x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2492896"/>
            <a:ext cx="3505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1412776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95214" y="1412776"/>
            <a:ext cx="2218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u="sng" dirty="0" smtClean="0"/>
              <a:t>★                        </a:t>
            </a:r>
            <a:endParaRPr lang="ja-JP" altLang="en-US" u="sng" dirty="0"/>
          </a:p>
        </p:txBody>
      </p:sp>
      <p:pic>
        <p:nvPicPr>
          <p:cNvPr id="25" name="図 24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915816" y="1700808"/>
            <a:ext cx="840094" cy="229116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95536" y="450912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★  </a:t>
            </a:r>
            <a:r>
              <a:rPr lang="en-US" altLang="ja-JP" dirty="0" smtClean="0"/>
              <a:t>SIDIS :</a:t>
            </a:r>
            <a:endParaRPr lang="ja-JP" altLang="en-US" dirty="0"/>
          </a:p>
        </p:txBody>
      </p:sp>
      <p:pic>
        <p:nvPicPr>
          <p:cNvPr id="19" name="図 18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1691680" y="4509120"/>
            <a:ext cx="1627096" cy="28774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95536" y="515719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★  </a:t>
            </a:r>
            <a:r>
              <a:rPr kumimoji="1" lang="en-US" altLang="ja-JP" dirty="0" smtClean="0"/>
              <a:t>etc.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7624" y="4905836"/>
            <a:ext cx="2498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 HERMES, COMPASS</a:t>
            </a:r>
            <a:r>
              <a:rPr lang="en-US" altLang="ja-JP" sz="1600" dirty="0" smtClean="0"/>
              <a:t>, etc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7584" y="5589240"/>
            <a:ext cx="576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Cannot be understood by the collinear </a:t>
            </a:r>
            <a:r>
              <a:rPr kumimoji="1" lang="en-US" altLang="ja-JP" dirty="0" err="1" smtClean="0"/>
              <a:t>parton</a:t>
            </a:r>
            <a:r>
              <a:rPr kumimoji="1" lang="en-US" altLang="ja-JP" dirty="0" smtClean="0"/>
              <a:t> model.</a:t>
            </a:r>
            <a:endParaRPr kumimoji="1" lang="ja-JP" altLang="en-US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91680" y="5949280"/>
            <a:ext cx="621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Need extension of the framework for QCD hard process.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Parameters obtained by the fitting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30" y="1628800"/>
            <a:ext cx="872691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827088" y="692150"/>
            <a:ext cx="4249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476375" y="1052513"/>
            <a:ext cx="2336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476375" y="1412875"/>
            <a:ext cx="4622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5364163" y="1773238"/>
            <a:ext cx="2490787" cy="1257300"/>
            <a:chOff x="3379" y="1117"/>
            <a:chExt cx="1569" cy="792"/>
          </a:xfrm>
        </p:grpSpPr>
        <p:grpSp>
          <p:nvGrpSpPr>
            <p:cNvPr id="3" name="Group 97"/>
            <p:cNvGrpSpPr>
              <a:grpSpLocks/>
            </p:cNvGrpSpPr>
            <p:nvPr/>
          </p:nvGrpSpPr>
          <p:grpSpPr bwMode="auto">
            <a:xfrm>
              <a:off x="3515" y="1253"/>
              <a:ext cx="1089" cy="499"/>
              <a:chOff x="2789" y="618"/>
              <a:chExt cx="1725" cy="998"/>
            </a:xfrm>
          </p:grpSpPr>
          <p:sp>
            <p:nvSpPr>
              <p:cNvPr id="53371" name="Line 29"/>
              <p:cNvSpPr>
                <a:spLocks noChangeShapeType="1"/>
              </p:cNvSpPr>
              <p:nvPr/>
            </p:nvSpPr>
            <p:spPr bwMode="auto">
              <a:xfrm>
                <a:off x="2789" y="1434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72" name="Line 30"/>
              <p:cNvSpPr>
                <a:spLocks noChangeShapeType="1"/>
              </p:cNvSpPr>
              <p:nvPr/>
            </p:nvSpPr>
            <p:spPr bwMode="auto">
              <a:xfrm>
                <a:off x="4104" y="1434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3197" y="663"/>
                <a:ext cx="1" cy="775"/>
                <a:chOff x="1474" y="981"/>
                <a:chExt cx="1" cy="775"/>
              </a:xfrm>
            </p:grpSpPr>
            <p:sp>
              <p:nvSpPr>
                <p:cNvPr id="5338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474" y="981"/>
                  <a:ext cx="0" cy="7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9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475" y="1137"/>
                  <a:ext cx="0" cy="1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" name="Group 102"/>
              <p:cNvGrpSpPr>
                <a:grpSpLocks/>
              </p:cNvGrpSpPr>
              <p:nvPr/>
            </p:nvGrpSpPr>
            <p:grpSpPr bwMode="auto">
              <a:xfrm>
                <a:off x="4113" y="673"/>
                <a:ext cx="6" cy="775"/>
                <a:chOff x="2390" y="991"/>
                <a:chExt cx="6" cy="775"/>
              </a:xfrm>
            </p:grpSpPr>
            <p:sp>
              <p:nvSpPr>
                <p:cNvPr id="533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390" y="991"/>
                  <a:ext cx="0" cy="7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88" name="Line 33"/>
                <p:cNvSpPr>
                  <a:spLocks noChangeShapeType="1"/>
                </p:cNvSpPr>
                <p:nvPr/>
              </p:nvSpPr>
              <p:spPr bwMode="auto">
                <a:xfrm>
                  <a:off x="2396" y="1216"/>
                  <a:ext cx="0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 rot="10849984" flipH="1">
                <a:off x="3469" y="753"/>
                <a:ext cx="121" cy="671"/>
                <a:chOff x="2572" y="2158"/>
                <a:chExt cx="86" cy="349"/>
              </a:xfrm>
            </p:grpSpPr>
            <p:sp>
              <p:nvSpPr>
                <p:cNvPr id="53378" name="Arc 15"/>
                <p:cNvSpPr>
                  <a:spLocks/>
                </p:cNvSpPr>
                <p:nvPr/>
              </p:nvSpPr>
              <p:spPr bwMode="auto">
                <a:xfrm>
                  <a:off x="2619" y="239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79" name="Arc 16"/>
                <p:cNvSpPr>
                  <a:spLocks/>
                </p:cNvSpPr>
                <p:nvPr/>
              </p:nvSpPr>
              <p:spPr bwMode="auto">
                <a:xfrm flipV="1">
                  <a:off x="2573" y="239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0" name="Arc 17"/>
                <p:cNvSpPr>
                  <a:spLocks/>
                </p:cNvSpPr>
                <p:nvPr/>
              </p:nvSpPr>
              <p:spPr bwMode="auto">
                <a:xfrm flipV="1">
                  <a:off x="2573" y="233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1" name="Arc 18"/>
                <p:cNvSpPr>
                  <a:spLocks/>
                </p:cNvSpPr>
                <p:nvPr/>
              </p:nvSpPr>
              <p:spPr bwMode="auto">
                <a:xfrm>
                  <a:off x="2619" y="233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2" name="Arc 19"/>
                <p:cNvSpPr>
                  <a:spLocks/>
                </p:cNvSpPr>
                <p:nvPr/>
              </p:nvSpPr>
              <p:spPr bwMode="auto">
                <a:xfrm>
                  <a:off x="2620" y="227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3" name="Arc 20"/>
                <p:cNvSpPr>
                  <a:spLocks/>
                </p:cNvSpPr>
                <p:nvPr/>
              </p:nvSpPr>
              <p:spPr bwMode="auto">
                <a:xfrm flipV="1">
                  <a:off x="2573" y="2278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4" name="Arc 21"/>
                <p:cNvSpPr>
                  <a:spLocks/>
                </p:cNvSpPr>
                <p:nvPr/>
              </p:nvSpPr>
              <p:spPr bwMode="auto">
                <a:xfrm flipV="1">
                  <a:off x="2573" y="2219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5" name="Arc 22"/>
                <p:cNvSpPr>
                  <a:spLocks/>
                </p:cNvSpPr>
                <p:nvPr/>
              </p:nvSpPr>
              <p:spPr bwMode="auto">
                <a:xfrm>
                  <a:off x="2620" y="221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86" name="Arc 23"/>
                <p:cNvSpPr>
                  <a:spLocks/>
                </p:cNvSpPr>
                <p:nvPr/>
              </p:nvSpPr>
              <p:spPr bwMode="auto">
                <a:xfrm flipV="1">
                  <a:off x="2572" y="2158"/>
                  <a:ext cx="50" cy="111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3376" name="Line 115"/>
              <p:cNvSpPr>
                <a:spLocks noChangeShapeType="1"/>
              </p:cNvSpPr>
              <p:nvPr/>
            </p:nvSpPr>
            <p:spPr bwMode="auto">
              <a:xfrm>
                <a:off x="3197" y="1434"/>
                <a:ext cx="90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77" name="Line 116"/>
              <p:cNvSpPr>
                <a:spLocks noChangeShapeType="1"/>
              </p:cNvSpPr>
              <p:nvPr/>
            </p:nvSpPr>
            <p:spPr bwMode="auto">
              <a:xfrm>
                <a:off x="3787" y="618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53364" name="Picture 10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3721" y="1797"/>
              <a:ext cx="78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65" name="Picture 11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3878" y="1162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66" name="Picture 1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4286" y="1162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67" name="Picture 1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3696" y="1117"/>
              <a:ext cx="8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68" name="Picture 12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740" y="1389"/>
              <a:ext cx="20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69" name="Picture 12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3379" y="1616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70" name="Picture 12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649" y="1616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1476375" y="1844675"/>
            <a:ext cx="2925763" cy="1385888"/>
            <a:chOff x="930" y="1162"/>
            <a:chExt cx="1843" cy="873"/>
          </a:xfrm>
        </p:grpSpPr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1156" y="1253"/>
              <a:ext cx="1134" cy="499"/>
              <a:chOff x="703" y="709"/>
              <a:chExt cx="1725" cy="1043"/>
            </a:xfrm>
          </p:grpSpPr>
          <p:sp>
            <p:nvSpPr>
              <p:cNvPr id="53343" name="Line 29"/>
              <p:cNvSpPr>
                <a:spLocks noChangeShapeType="1"/>
              </p:cNvSpPr>
              <p:nvPr/>
            </p:nvSpPr>
            <p:spPr bwMode="auto">
              <a:xfrm>
                <a:off x="703" y="1570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44" name="Line 30"/>
              <p:cNvSpPr>
                <a:spLocks noChangeShapeType="1"/>
              </p:cNvSpPr>
              <p:nvPr/>
            </p:nvSpPr>
            <p:spPr bwMode="auto">
              <a:xfrm>
                <a:off x="2018" y="1570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1111" y="799"/>
                <a:ext cx="1" cy="775"/>
                <a:chOff x="1474" y="981"/>
                <a:chExt cx="1" cy="775"/>
              </a:xfrm>
            </p:grpSpPr>
            <p:sp>
              <p:nvSpPr>
                <p:cNvPr id="5336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474" y="981"/>
                  <a:ext cx="0" cy="7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6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475" y="1137"/>
                  <a:ext cx="0" cy="1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027" y="809"/>
                <a:ext cx="6" cy="775"/>
                <a:chOff x="2390" y="991"/>
                <a:chExt cx="6" cy="775"/>
              </a:xfrm>
            </p:grpSpPr>
            <p:sp>
              <p:nvSpPr>
                <p:cNvPr id="5335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390" y="991"/>
                  <a:ext cx="0" cy="7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60" name="Line 33"/>
                <p:cNvSpPr>
                  <a:spLocks noChangeShapeType="1"/>
                </p:cNvSpPr>
                <p:nvPr/>
              </p:nvSpPr>
              <p:spPr bwMode="auto">
                <a:xfrm>
                  <a:off x="2396" y="1216"/>
                  <a:ext cx="0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 rot="10849984" flipH="1">
                <a:off x="1383" y="889"/>
                <a:ext cx="121" cy="671"/>
                <a:chOff x="2572" y="2158"/>
                <a:chExt cx="86" cy="349"/>
              </a:xfrm>
            </p:grpSpPr>
            <p:sp>
              <p:nvSpPr>
                <p:cNvPr id="53350" name="Arc 15"/>
                <p:cNvSpPr>
                  <a:spLocks/>
                </p:cNvSpPr>
                <p:nvPr/>
              </p:nvSpPr>
              <p:spPr bwMode="auto">
                <a:xfrm>
                  <a:off x="2619" y="239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1" name="Arc 16"/>
                <p:cNvSpPr>
                  <a:spLocks/>
                </p:cNvSpPr>
                <p:nvPr/>
              </p:nvSpPr>
              <p:spPr bwMode="auto">
                <a:xfrm flipV="1">
                  <a:off x="2573" y="239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2" name="Arc 17"/>
                <p:cNvSpPr>
                  <a:spLocks/>
                </p:cNvSpPr>
                <p:nvPr/>
              </p:nvSpPr>
              <p:spPr bwMode="auto">
                <a:xfrm flipV="1">
                  <a:off x="2573" y="233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3" name="Arc 18"/>
                <p:cNvSpPr>
                  <a:spLocks/>
                </p:cNvSpPr>
                <p:nvPr/>
              </p:nvSpPr>
              <p:spPr bwMode="auto">
                <a:xfrm>
                  <a:off x="2619" y="233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4" name="Arc 19"/>
                <p:cNvSpPr>
                  <a:spLocks/>
                </p:cNvSpPr>
                <p:nvPr/>
              </p:nvSpPr>
              <p:spPr bwMode="auto">
                <a:xfrm>
                  <a:off x="2620" y="227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5" name="Arc 20"/>
                <p:cNvSpPr>
                  <a:spLocks/>
                </p:cNvSpPr>
                <p:nvPr/>
              </p:nvSpPr>
              <p:spPr bwMode="auto">
                <a:xfrm flipV="1">
                  <a:off x="2573" y="2278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6" name="Arc 21"/>
                <p:cNvSpPr>
                  <a:spLocks/>
                </p:cNvSpPr>
                <p:nvPr/>
              </p:nvSpPr>
              <p:spPr bwMode="auto">
                <a:xfrm flipV="1">
                  <a:off x="2573" y="2219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7" name="Arc 22"/>
                <p:cNvSpPr>
                  <a:spLocks/>
                </p:cNvSpPr>
                <p:nvPr/>
              </p:nvSpPr>
              <p:spPr bwMode="auto">
                <a:xfrm>
                  <a:off x="2620" y="221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58" name="Arc 23"/>
                <p:cNvSpPr>
                  <a:spLocks/>
                </p:cNvSpPr>
                <p:nvPr/>
              </p:nvSpPr>
              <p:spPr bwMode="auto">
                <a:xfrm flipV="1">
                  <a:off x="2572" y="2158"/>
                  <a:ext cx="50" cy="111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3348" name="Line 41"/>
              <p:cNvSpPr>
                <a:spLocks noChangeShapeType="1"/>
              </p:cNvSpPr>
              <p:nvPr/>
            </p:nvSpPr>
            <p:spPr bwMode="auto">
              <a:xfrm>
                <a:off x="1111" y="1570"/>
                <a:ext cx="90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49" name="Line 63"/>
              <p:cNvSpPr>
                <a:spLocks noChangeShapeType="1"/>
              </p:cNvSpPr>
              <p:nvPr/>
            </p:nvSpPr>
            <p:spPr bwMode="auto">
              <a:xfrm>
                <a:off x="1701" y="709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53334" name="Picture 10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610" y="1797"/>
              <a:ext cx="6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35" name="Picture 1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156" y="1298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36" name="Picture 1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2109" y="1298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37" name="Picture 1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610" y="1162"/>
              <a:ext cx="8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38" name="Picture 1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517" y="1389"/>
              <a:ext cx="25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39" name="Picture 1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930" y="1616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40" name="Picture 12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2381" y="1616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41" name="Picture 12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930" y="1888"/>
              <a:ext cx="49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42" name="Line 132"/>
            <p:cNvSpPr>
              <a:spLocks noChangeShapeType="1"/>
            </p:cNvSpPr>
            <p:nvPr/>
          </p:nvSpPr>
          <p:spPr bwMode="auto">
            <a:xfrm flipV="1">
              <a:off x="1429" y="1706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59"/>
          <p:cNvGrpSpPr>
            <a:grpSpLocks/>
          </p:cNvGrpSpPr>
          <p:nvPr/>
        </p:nvGrpSpPr>
        <p:grpSpPr bwMode="auto">
          <a:xfrm>
            <a:off x="395288" y="3860800"/>
            <a:ext cx="3429000" cy="2317750"/>
            <a:chOff x="249" y="2432"/>
            <a:chExt cx="2160" cy="1460"/>
          </a:xfrm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839" y="2886"/>
              <a:ext cx="1225" cy="544"/>
              <a:chOff x="476" y="2568"/>
              <a:chExt cx="1725" cy="1044"/>
            </a:xfrm>
          </p:grpSpPr>
          <p:sp>
            <p:nvSpPr>
              <p:cNvPr id="53313" name="Line 62"/>
              <p:cNvSpPr>
                <a:spLocks noChangeShapeType="1"/>
              </p:cNvSpPr>
              <p:nvPr/>
            </p:nvSpPr>
            <p:spPr bwMode="auto">
              <a:xfrm>
                <a:off x="838" y="3431"/>
                <a:ext cx="318" cy="0"/>
              </a:xfrm>
              <a:prstGeom prst="line">
                <a:avLst/>
              </a:prstGeom>
              <a:noFill/>
              <a:ln w="508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14" name="Line 29"/>
              <p:cNvSpPr>
                <a:spLocks noChangeShapeType="1"/>
              </p:cNvSpPr>
              <p:nvPr/>
            </p:nvSpPr>
            <p:spPr bwMode="auto">
              <a:xfrm>
                <a:off x="476" y="3432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15" name="Line 30"/>
              <p:cNvSpPr>
                <a:spLocks noChangeShapeType="1"/>
              </p:cNvSpPr>
              <p:nvPr/>
            </p:nvSpPr>
            <p:spPr bwMode="auto">
              <a:xfrm>
                <a:off x="1791" y="3432"/>
                <a:ext cx="41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16" name="Line 26"/>
              <p:cNvSpPr>
                <a:spLocks noChangeShapeType="1"/>
              </p:cNvSpPr>
              <p:nvPr/>
            </p:nvSpPr>
            <p:spPr bwMode="auto">
              <a:xfrm flipV="1">
                <a:off x="1156" y="2705"/>
                <a:ext cx="0" cy="73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17" name="Line 32"/>
              <p:cNvSpPr>
                <a:spLocks noChangeShapeType="1"/>
              </p:cNvSpPr>
              <p:nvPr/>
            </p:nvSpPr>
            <p:spPr bwMode="auto">
              <a:xfrm flipV="1">
                <a:off x="1156" y="2841"/>
                <a:ext cx="0" cy="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>
                <a:off x="1800" y="2671"/>
                <a:ext cx="6" cy="775"/>
                <a:chOff x="2390" y="991"/>
                <a:chExt cx="6" cy="775"/>
              </a:xfrm>
            </p:grpSpPr>
            <p:sp>
              <p:nvSpPr>
                <p:cNvPr id="533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390" y="991"/>
                  <a:ext cx="0" cy="7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32" name="Line 33"/>
                <p:cNvSpPr>
                  <a:spLocks noChangeShapeType="1"/>
                </p:cNvSpPr>
                <p:nvPr/>
              </p:nvSpPr>
              <p:spPr bwMode="auto">
                <a:xfrm>
                  <a:off x="2396" y="1216"/>
                  <a:ext cx="0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 rot="10849984" flipH="1">
                <a:off x="838" y="2751"/>
                <a:ext cx="121" cy="671"/>
                <a:chOff x="2572" y="2158"/>
                <a:chExt cx="86" cy="349"/>
              </a:xfrm>
            </p:grpSpPr>
            <p:sp>
              <p:nvSpPr>
                <p:cNvPr id="53322" name="Arc 15"/>
                <p:cNvSpPr>
                  <a:spLocks/>
                </p:cNvSpPr>
                <p:nvPr/>
              </p:nvSpPr>
              <p:spPr bwMode="auto">
                <a:xfrm>
                  <a:off x="2619" y="239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3" name="Arc 16"/>
                <p:cNvSpPr>
                  <a:spLocks/>
                </p:cNvSpPr>
                <p:nvPr/>
              </p:nvSpPr>
              <p:spPr bwMode="auto">
                <a:xfrm flipV="1">
                  <a:off x="2573" y="239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4" name="Arc 17"/>
                <p:cNvSpPr>
                  <a:spLocks/>
                </p:cNvSpPr>
                <p:nvPr/>
              </p:nvSpPr>
              <p:spPr bwMode="auto">
                <a:xfrm flipV="1">
                  <a:off x="2573" y="2337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5" name="Arc 18"/>
                <p:cNvSpPr>
                  <a:spLocks/>
                </p:cNvSpPr>
                <p:nvPr/>
              </p:nvSpPr>
              <p:spPr bwMode="auto">
                <a:xfrm>
                  <a:off x="2619" y="2337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6" name="Arc 19"/>
                <p:cNvSpPr>
                  <a:spLocks/>
                </p:cNvSpPr>
                <p:nvPr/>
              </p:nvSpPr>
              <p:spPr bwMode="auto">
                <a:xfrm>
                  <a:off x="2620" y="227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7" name="Arc 20"/>
                <p:cNvSpPr>
                  <a:spLocks/>
                </p:cNvSpPr>
                <p:nvPr/>
              </p:nvSpPr>
              <p:spPr bwMode="auto">
                <a:xfrm flipV="1">
                  <a:off x="2573" y="2278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8" name="Arc 21"/>
                <p:cNvSpPr>
                  <a:spLocks/>
                </p:cNvSpPr>
                <p:nvPr/>
              </p:nvSpPr>
              <p:spPr bwMode="auto">
                <a:xfrm flipV="1">
                  <a:off x="2573" y="2219"/>
                  <a:ext cx="50" cy="110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29" name="Arc 22"/>
                <p:cNvSpPr>
                  <a:spLocks/>
                </p:cNvSpPr>
                <p:nvPr/>
              </p:nvSpPr>
              <p:spPr bwMode="auto">
                <a:xfrm>
                  <a:off x="2620" y="2218"/>
                  <a:ext cx="38" cy="51"/>
                </a:xfrm>
                <a:custGeom>
                  <a:avLst/>
                  <a:gdLst>
                    <a:gd name="T0" fmla="*/ 0 w 21600"/>
                    <a:gd name="T1" fmla="*/ 0 h 43141"/>
                    <a:gd name="T2" fmla="*/ 0 w 21600"/>
                    <a:gd name="T3" fmla="*/ 0 h 43141"/>
                    <a:gd name="T4" fmla="*/ 0 w 21600"/>
                    <a:gd name="T5" fmla="*/ 0 h 431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41"/>
                    <a:gd name="T11" fmla="*/ 21600 w 21600"/>
                    <a:gd name="T12" fmla="*/ 43141 h 431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41" fill="none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</a:path>
                    <a:path w="21600" h="43141" stroke="0" extrusionOk="0">
                      <a:moveTo>
                        <a:pt x="575" y="-1"/>
                      </a:moveTo>
                      <a:cubicBezTo>
                        <a:pt x="12276" y="311"/>
                        <a:pt x="21600" y="9886"/>
                        <a:pt x="21600" y="21592"/>
                      </a:cubicBezTo>
                      <a:cubicBezTo>
                        <a:pt x="21600" y="32943"/>
                        <a:pt x="12814" y="42357"/>
                        <a:pt x="1489" y="43140"/>
                      </a:cubicBezTo>
                      <a:lnTo>
                        <a:pt x="0" y="21592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330" name="Arc 23"/>
                <p:cNvSpPr>
                  <a:spLocks/>
                </p:cNvSpPr>
                <p:nvPr/>
              </p:nvSpPr>
              <p:spPr bwMode="auto">
                <a:xfrm flipV="1">
                  <a:off x="2572" y="2158"/>
                  <a:ext cx="50" cy="111"/>
                </a:xfrm>
                <a:custGeom>
                  <a:avLst/>
                  <a:gdLst>
                    <a:gd name="T0" fmla="*/ 0 w 22055"/>
                    <a:gd name="T1" fmla="*/ 0 h 43198"/>
                    <a:gd name="T2" fmla="*/ 0 w 22055"/>
                    <a:gd name="T3" fmla="*/ 0 h 43198"/>
                    <a:gd name="T4" fmla="*/ 0 w 22055"/>
                    <a:gd name="T5" fmla="*/ 0 h 43198"/>
                    <a:gd name="T6" fmla="*/ 0 60000 65536"/>
                    <a:gd name="T7" fmla="*/ 0 60000 65536"/>
                    <a:gd name="T8" fmla="*/ 0 60000 65536"/>
                    <a:gd name="T9" fmla="*/ 0 w 22055"/>
                    <a:gd name="T10" fmla="*/ 0 h 43198"/>
                    <a:gd name="T11" fmla="*/ 22055 w 22055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5" h="43198" fill="none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</a:path>
                    <a:path w="22055" h="43198" stroke="0" extrusionOk="0">
                      <a:moveTo>
                        <a:pt x="22055" y="43193"/>
                      </a:moveTo>
                      <a:cubicBezTo>
                        <a:pt x="21903" y="43196"/>
                        <a:pt x="2175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86"/>
                        <a:pt x="9486" y="165"/>
                        <a:pt x="21297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3320" name="Line 60"/>
              <p:cNvSpPr>
                <a:spLocks noChangeShapeType="1"/>
              </p:cNvSpPr>
              <p:nvPr/>
            </p:nvSpPr>
            <p:spPr bwMode="auto">
              <a:xfrm>
                <a:off x="1156" y="3431"/>
                <a:ext cx="635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21" name="Line 88"/>
              <p:cNvSpPr>
                <a:spLocks noChangeShapeType="1"/>
              </p:cNvSpPr>
              <p:nvPr/>
            </p:nvSpPr>
            <p:spPr bwMode="auto">
              <a:xfrm>
                <a:off x="1474" y="2568"/>
                <a:ext cx="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53303" name="Picture 1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975" y="2840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4" name="Picture 1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701" y="2840"/>
              <a:ext cx="17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5" name="Picture 1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292" y="2795"/>
              <a:ext cx="8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6" name="Picture 1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657" y="3385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7" name="Picture 1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2109" y="3339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8" name="Picture 1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063" y="3067"/>
              <a:ext cx="25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9" name="Picture 1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1202" y="3475"/>
              <a:ext cx="8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0" name="Picture 1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49" y="3748"/>
              <a:ext cx="13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11" name="Line 152"/>
            <p:cNvSpPr>
              <a:spLocks noChangeShapeType="1"/>
            </p:cNvSpPr>
            <p:nvPr/>
          </p:nvSpPr>
          <p:spPr bwMode="auto">
            <a:xfrm flipV="1">
              <a:off x="975" y="3385"/>
              <a:ext cx="2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3312" name="Picture 1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249" y="2432"/>
              <a:ext cx="2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6" name="Picture 1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771775" y="3284538"/>
            <a:ext cx="4495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62"/>
          <p:cNvGrpSpPr>
            <a:grpSpLocks/>
          </p:cNvGrpSpPr>
          <p:nvPr/>
        </p:nvGrpSpPr>
        <p:grpSpPr bwMode="auto">
          <a:xfrm>
            <a:off x="4932363" y="3860800"/>
            <a:ext cx="3251200" cy="2838450"/>
            <a:chOff x="3107" y="2432"/>
            <a:chExt cx="2048" cy="1788"/>
          </a:xfrm>
        </p:grpSpPr>
        <p:grpSp>
          <p:nvGrpSpPr>
            <p:cNvPr id="17" name="Group 160"/>
            <p:cNvGrpSpPr>
              <a:grpSpLocks/>
            </p:cNvGrpSpPr>
            <p:nvPr/>
          </p:nvGrpSpPr>
          <p:grpSpPr bwMode="auto">
            <a:xfrm>
              <a:off x="3107" y="2432"/>
              <a:ext cx="2048" cy="1574"/>
              <a:chOff x="3107" y="2432"/>
              <a:chExt cx="2048" cy="1574"/>
            </a:xfrm>
          </p:grpSpPr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3288" y="2704"/>
                <a:ext cx="1798" cy="900"/>
                <a:chOff x="3288" y="2704"/>
                <a:chExt cx="1798" cy="900"/>
              </a:xfrm>
            </p:grpSpPr>
            <p:grpSp>
              <p:nvGrpSpPr>
                <p:cNvPr id="19" name="Group 98"/>
                <p:cNvGrpSpPr>
                  <a:grpSpLocks/>
                </p:cNvGrpSpPr>
                <p:nvPr/>
              </p:nvGrpSpPr>
              <p:grpSpPr bwMode="auto">
                <a:xfrm>
                  <a:off x="3469" y="2750"/>
                  <a:ext cx="1270" cy="726"/>
                  <a:chOff x="3288" y="2523"/>
                  <a:chExt cx="1725" cy="1089"/>
                </a:xfrm>
              </p:grpSpPr>
              <p:grpSp>
                <p:nvGrpSpPr>
                  <p:cNvPr id="20" name="Group 14"/>
                  <p:cNvGrpSpPr>
                    <a:grpSpLocks/>
                  </p:cNvGrpSpPr>
                  <p:nvPr/>
                </p:nvGrpSpPr>
                <p:grpSpPr bwMode="auto">
                  <a:xfrm rot="10849984" flipH="1">
                    <a:off x="3650" y="2704"/>
                    <a:ext cx="136" cy="363"/>
                    <a:chOff x="2572" y="2158"/>
                    <a:chExt cx="86" cy="349"/>
                  </a:xfrm>
                </p:grpSpPr>
                <p:sp>
                  <p:nvSpPr>
                    <p:cNvPr id="53293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2619" y="2397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4" name="Arc 16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397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5" name="Arc 17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337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6" name="Arc 18"/>
                    <p:cNvSpPr>
                      <a:spLocks/>
                    </p:cNvSpPr>
                    <p:nvPr/>
                  </p:nvSpPr>
                  <p:spPr bwMode="auto">
                    <a:xfrm>
                      <a:off x="2619" y="2337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7" name="Arc 19"/>
                    <p:cNvSpPr>
                      <a:spLocks/>
                    </p:cNvSpPr>
                    <p:nvPr/>
                  </p:nvSpPr>
                  <p:spPr bwMode="auto">
                    <a:xfrm>
                      <a:off x="2620" y="2278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8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278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9" name="Arc 21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219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300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2620" y="2218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301" name="Arc 23"/>
                    <p:cNvSpPr>
                      <a:spLocks/>
                    </p:cNvSpPr>
                    <p:nvPr/>
                  </p:nvSpPr>
                  <p:spPr bwMode="auto">
                    <a:xfrm flipV="1">
                      <a:off x="2572" y="2158"/>
                      <a:ext cx="50" cy="111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5327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3430"/>
                    <a:ext cx="410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27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03" y="3430"/>
                    <a:ext cx="410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2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612" y="2669"/>
                    <a:ext cx="6" cy="775"/>
                    <a:chOff x="2390" y="991"/>
                    <a:chExt cx="6" cy="775"/>
                  </a:xfrm>
                </p:grpSpPr>
                <p:sp>
                  <p:nvSpPr>
                    <p:cNvPr id="53291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90" y="991"/>
                      <a:ext cx="0" cy="775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6" y="1216"/>
                      <a:ext cx="0" cy="1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2" name="Group 14"/>
                  <p:cNvGrpSpPr>
                    <a:grpSpLocks/>
                  </p:cNvGrpSpPr>
                  <p:nvPr/>
                </p:nvGrpSpPr>
                <p:grpSpPr bwMode="auto">
                  <a:xfrm rot="98789" flipH="1">
                    <a:off x="3948" y="3056"/>
                    <a:ext cx="136" cy="363"/>
                    <a:chOff x="2572" y="2158"/>
                    <a:chExt cx="86" cy="349"/>
                  </a:xfrm>
                </p:grpSpPr>
                <p:sp>
                  <p:nvSpPr>
                    <p:cNvPr id="53282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2619" y="2397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3" name="Arc 16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397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4" name="Arc 17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337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5" name="Arc 18"/>
                    <p:cNvSpPr>
                      <a:spLocks/>
                    </p:cNvSpPr>
                    <p:nvPr/>
                  </p:nvSpPr>
                  <p:spPr bwMode="auto">
                    <a:xfrm>
                      <a:off x="2619" y="2337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6" name="Arc 19"/>
                    <p:cNvSpPr>
                      <a:spLocks/>
                    </p:cNvSpPr>
                    <p:nvPr/>
                  </p:nvSpPr>
                  <p:spPr bwMode="auto">
                    <a:xfrm>
                      <a:off x="2620" y="2278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7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278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8" name="Arc 21"/>
                    <p:cNvSpPr>
                      <a:spLocks/>
                    </p:cNvSpPr>
                    <p:nvPr/>
                  </p:nvSpPr>
                  <p:spPr bwMode="auto">
                    <a:xfrm flipV="1">
                      <a:off x="2573" y="2219"/>
                      <a:ext cx="50" cy="110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89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2620" y="2218"/>
                      <a:ext cx="38" cy="51"/>
                    </a:xfrm>
                    <a:custGeom>
                      <a:avLst/>
                      <a:gdLst>
                        <a:gd name="T0" fmla="*/ 0 w 21600"/>
                        <a:gd name="T1" fmla="*/ 0 h 43141"/>
                        <a:gd name="T2" fmla="*/ 0 w 21600"/>
                        <a:gd name="T3" fmla="*/ 0 h 43141"/>
                        <a:gd name="T4" fmla="*/ 0 w 21600"/>
                        <a:gd name="T5" fmla="*/ 0 h 4314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141"/>
                        <a:gd name="T11" fmla="*/ 21600 w 21600"/>
                        <a:gd name="T12" fmla="*/ 43141 h 431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141" fill="none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</a:path>
                        <a:path w="21600" h="43141" stroke="0" extrusionOk="0">
                          <a:moveTo>
                            <a:pt x="575" y="-1"/>
                          </a:moveTo>
                          <a:cubicBezTo>
                            <a:pt x="12276" y="311"/>
                            <a:pt x="21600" y="9886"/>
                            <a:pt x="21600" y="21592"/>
                          </a:cubicBezTo>
                          <a:cubicBezTo>
                            <a:pt x="21600" y="32943"/>
                            <a:pt x="12814" y="42357"/>
                            <a:pt x="1489" y="43140"/>
                          </a:cubicBezTo>
                          <a:lnTo>
                            <a:pt x="0" y="21592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290" name="Arc 23"/>
                    <p:cNvSpPr>
                      <a:spLocks/>
                    </p:cNvSpPr>
                    <p:nvPr/>
                  </p:nvSpPr>
                  <p:spPr bwMode="auto">
                    <a:xfrm flipV="1">
                      <a:off x="2572" y="2158"/>
                      <a:ext cx="50" cy="111"/>
                    </a:xfrm>
                    <a:custGeom>
                      <a:avLst/>
                      <a:gdLst>
                        <a:gd name="T0" fmla="*/ 0 w 22055"/>
                        <a:gd name="T1" fmla="*/ 0 h 43198"/>
                        <a:gd name="T2" fmla="*/ 0 w 22055"/>
                        <a:gd name="T3" fmla="*/ 0 h 43198"/>
                        <a:gd name="T4" fmla="*/ 0 w 22055"/>
                        <a:gd name="T5" fmla="*/ 0 h 43198"/>
                        <a:gd name="T6" fmla="*/ 0 60000 65536"/>
                        <a:gd name="T7" fmla="*/ 0 60000 65536"/>
                        <a:gd name="T8" fmla="*/ 0 60000 65536"/>
                        <a:gd name="T9" fmla="*/ 0 w 22055"/>
                        <a:gd name="T10" fmla="*/ 0 h 43198"/>
                        <a:gd name="T11" fmla="*/ 22055 w 22055"/>
                        <a:gd name="T12" fmla="*/ 43198 h 431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055" h="43198" fill="none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</a:path>
                        <a:path w="22055" h="43198" stroke="0" extrusionOk="0">
                          <a:moveTo>
                            <a:pt x="22055" y="43193"/>
                          </a:moveTo>
                          <a:cubicBezTo>
                            <a:pt x="21903" y="43196"/>
                            <a:pt x="21751" y="43197"/>
                            <a:pt x="21600" y="43198"/>
                          </a:cubicBezTo>
                          <a:cubicBezTo>
                            <a:pt x="9670" y="43198"/>
                            <a:pt x="0" y="33527"/>
                            <a:pt x="0" y="21598"/>
                          </a:cubicBezTo>
                          <a:cubicBezTo>
                            <a:pt x="-1" y="9786"/>
                            <a:pt x="9486" y="165"/>
                            <a:pt x="21297" y="0"/>
                          </a:cubicBezTo>
                          <a:lnTo>
                            <a:pt x="21600" y="215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5327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430"/>
                    <a:ext cx="907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cxnSp>
                <p:nvCxnSpPr>
                  <p:cNvPr id="53279" name="AutoShape 87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3492" y="2908"/>
                    <a:ext cx="725" cy="317"/>
                  </a:xfrm>
                  <a:prstGeom prst="bentConnector3">
                    <a:avLst>
                      <a:gd name="adj1" fmla="val 49931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sp>
                <p:nvSpPr>
                  <p:cNvPr id="5328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332" y="2523"/>
                    <a:ext cx="1" cy="108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281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840"/>
                    <a:ext cx="0" cy="4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53266" name="Picture 122" descr="txp_fig"/>
                <p:cNvPicPr>
                  <a:picLocks noChangeAspect="1" noChangeArrowheads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3969" y="2704"/>
                  <a:ext cx="8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67" name="Picture 136" descr="txp_fig"/>
                <p:cNvPicPr>
                  <a:picLocks noChangeAspect="1" noChangeArrowheads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3288" y="3295"/>
                  <a:ext cx="112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68" name="Picture 138" descr="txp_fig"/>
                <p:cNvPicPr>
                  <a:picLocks noChangeAspect="1" noChangeArrowheads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4785" y="3295"/>
                  <a:ext cx="112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69" name="Picture 142" descr="txp_fig"/>
                <p:cNvPicPr>
                  <a:picLocks noChangeAspect="1" noChangeArrowheads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3606" y="2750"/>
                  <a:ext cx="176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70" name="Picture 143" descr="txp_fig"/>
                <p:cNvPicPr>
                  <a:picLocks noChangeAspect="1" noChangeArrowheads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4377" y="2750"/>
                  <a:ext cx="176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71" name="Picture 144" descr="txp_fig"/>
                <p:cNvPicPr>
                  <a:picLocks noChangeAspect="1" noChangeArrowheads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53" cstate="print"/>
                <a:srcRect/>
                <a:stretch>
                  <a:fillRect/>
                </a:stretch>
              </p:blipFill>
              <p:spPr bwMode="auto">
                <a:xfrm>
                  <a:off x="3696" y="3476"/>
                  <a:ext cx="848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72" name="Picture 145" descr="txp_fig"/>
                <p:cNvPicPr>
                  <a:picLocks noChangeAspect="1" noChangeArrowheads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auto">
                <a:xfrm>
                  <a:off x="4830" y="2977"/>
                  <a:ext cx="256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3263" name="Picture 148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57" cstate="print"/>
              <a:srcRect/>
              <a:stretch>
                <a:fillRect/>
              </a:stretch>
            </p:blipFill>
            <p:spPr bwMode="auto">
              <a:xfrm>
                <a:off x="3107" y="2432"/>
                <a:ext cx="204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4" name="Picture 15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58" cstate="print"/>
              <a:srcRect/>
              <a:stretch>
                <a:fillRect/>
              </a:stretch>
            </p:blipFill>
            <p:spPr bwMode="auto">
              <a:xfrm>
                <a:off x="3467" y="3830"/>
                <a:ext cx="1392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261" name="Picture 16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3787" y="4065"/>
              <a:ext cx="6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638" name="Picture 1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 rot="1808483">
            <a:off x="295275" y="3035300"/>
            <a:ext cx="79930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95288" y="260350"/>
            <a:ext cx="713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日付プレースホルダ 1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22 June 2011</a:t>
            </a:r>
            <a:endParaRPr lang="ja-JP" altLang="en-US"/>
          </a:p>
        </p:txBody>
      </p:sp>
      <p:sp>
        <p:nvSpPr>
          <p:cNvPr id="146" name="スライド番号プレースホルダ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E1B3-1D02-4775-9597-E99512F0E4A2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 bwMode="auto">
          <a:xfrm>
            <a:off x="467544" y="1412776"/>
            <a:ext cx="8352928" cy="3672408"/>
          </a:xfrm>
          <a:prstGeom prst="round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Data included in the fitting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704" y="4293096"/>
            <a:ext cx="5652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sz="1600" dirty="0" smtClean="0"/>
              <a:t> useful to disentangle flavor structure of the asymmetry.</a:t>
            </a:r>
          </a:p>
          <a:p>
            <a:r>
              <a:rPr lang="en-US" altLang="ja-JP" sz="1600" dirty="0" smtClean="0"/>
              <a:t>- A</a:t>
            </a:r>
            <a:r>
              <a:rPr lang="en-US" altLang="ja-JP" sz="1100" dirty="0" smtClean="0"/>
              <a:t>N</a:t>
            </a:r>
            <a:r>
              <a:rPr lang="en-US" altLang="ja-JP" sz="1600" dirty="0" smtClean="0"/>
              <a:t> data for </a:t>
            </a:r>
            <a:r>
              <a:rPr lang="ja-JP" altLang="en-US" sz="1600" dirty="0" smtClean="0"/>
              <a:t>    </a:t>
            </a:r>
            <a:r>
              <a:rPr lang="en-US" altLang="ja-JP" sz="1600" dirty="0" smtClean="0"/>
              <a:t>and K with                   have been included.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1844824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RHIC-STAR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068960"/>
            <a:ext cx="18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RHIC-BRAHMS</a:t>
            </a:r>
            <a:endParaRPr kumimoji="1" lang="ja-JP" altLang="en-US" dirty="0"/>
          </a:p>
        </p:txBody>
      </p:sp>
      <p:pic>
        <p:nvPicPr>
          <p:cNvPr id="13" name="図 12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403648" y="2276872"/>
            <a:ext cx="1022310" cy="231554"/>
          </a:xfrm>
          <a:prstGeom prst="rect">
            <a:avLst/>
          </a:prstGeom>
        </p:spPr>
      </p:pic>
      <p:pic>
        <p:nvPicPr>
          <p:cNvPr id="15" name="図 14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331640" y="3573016"/>
            <a:ext cx="1061095" cy="231554"/>
          </a:xfrm>
          <a:prstGeom prst="rect">
            <a:avLst/>
          </a:prstGeom>
        </p:spPr>
      </p:pic>
      <p:pic>
        <p:nvPicPr>
          <p:cNvPr id="16" name="図 15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331640" y="3933056"/>
            <a:ext cx="1118983" cy="23155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83568" y="515719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E704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5" y="18463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4" name="図 23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483768" y="1916832"/>
            <a:ext cx="1679163" cy="240275"/>
          </a:xfrm>
          <a:prstGeom prst="rect">
            <a:avLst/>
          </a:prstGeom>
        </p:spPr>
      </p:pic>
      <p:pic>
        <p:nvPicPr>
          <p:cNvPr id="25" name="図 24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843808" y="3140968"/>
            <a:ext cx="1716642" cy="235936"/>
          </a:xfrm>
          <a:prstGeom prst="rect">
            <a:avLst/>
          </a:prstGeom>
        </p:spPr>
      </p:pic>
      <p:pic>
        <p:nvPicPr>
          <p:cNvPr id="26" name="図 25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4427984" y="1916832"/>
            <a:ext cx="1252093" cy="210458"/>
          </a:xfrm>
          <a:prstGeom prst="rect">
            <a:avLst/>
          </a:prstGeom>
        </p:spPr>
      </p:pic>
      <p:pic>
        <p:nvPicPr>
          <p:cNvPr id="27" name="図 26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4427984" y="4653136"/>
            <a:ext cx="1080120" cy="15514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979712" y="2564904"/>
            <a:ext cx="209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 We include all data.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9592" y="5517232"/>
            <a:ext cx="626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NLO-QCD cannot reproduce the </a:t>
            </a:r>
            <a:r>
              <a:rPr kumimoji="1" lang="en-US" altLang="ja-JP" dirty="0" err="1" smtClean="0"/>
              <a:t>unpolarized</a:t>
            </a:r>
            <a:r>
              <a:rPr kumimoji="1" lang="en-US" altLang="ja-JP" dirty="0" smtClean="0"/>
              <a:t> cross-section.</a:t>
            </a:r>
          </a:p>
          <a:p>
            <a:pPr>
              <a:buFontTx/>
              <a:buChar char="-"/>
            </a:pPr>
            <a:r>
              <a:rPr lang="en-US" altLang="ja-JP" dirty="0" smtClean="0"/>
              <a:t> P</a:t>
            </a:r>
            <a:r>
              <a:rPr lang="en-US" altLang="ja-JP" sz="1050" dirty="0" smtClean="0"/>
              <a:t>T</a:t>
            </a:r>
            <a:r>
              <a:rPr lang="en-US" altLang="ja-JP" sz="1100" dirty="0" smtClean="0"/>
              <a:t>  </a:t>
            </a:r>
            <a:r>
              <a:rPr lang="en-US" altLang="ja-JP" dirty="0" smtClean="0"/>
              <a:t>values at each </a:t>
            </a:r>
            <a:r>
              <a:rPr lang="en-US" altLang="ja-JP" dirty="0" err="1" smtClean="0"/>
              <a:t>x</a:t>
            </a:r>
            <a:r>
              <a:rPr lang="en-US" altLang="ja-JP" sz="1050" dirty="0" err="1" smtClean="0"/>
              <a:t>F</a:t>
            </a:r>
            <a:r>
              <a:rPr lang="ja-JP" altLang="en-US" sz="1100" dirty="0" smtClean="0"/>
              <a:t>　</a:t>
            </a:r>
            <a:r>
              <a:rPr lang="en-US" altLang="ja-JP" dirty="0" smtClean="0"/>
              <a:t>are unknown.</a:t>
            </a:r>
          </a:p>
        </p:txBody>
      </p:sp>
      <p:pic>
        <p:nvPicPr>
          <p:cNvPr id="22" name="図 21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3131840" y="4653136"/>
            <a:ext cx="194616" cy="14401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12160" y="1700808"/>
            <a:ext cx="2494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61 data points in total.</a:t>
            </a:r>
            <a:endParaRPr kumimoji="1" lang="ja-JP" altLang="en-US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72200" y="5877272"/>
            <a:ext cx="24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 </a:t>
            </a:r>
            <a:r>
              <a:rPr lang="en-US" altLang="ja-JP" dirty="0" smtClean="0"/>
              <a:t>W</a:t>
            </a:r>
            <a:r>
              <a:rPr kumimoji="1" lang="en-US" altLang="ja-JP" dirty="0" smtClean="0"/>
              <a:t>e did not include.</a:t>
            </a:r>
            <a:endParaRPr kumimoji="1" lang="ja-JP" altLang="en-US" dirty="0" smtClean="0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Strategy of analysis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340768"/>
            <a:ext cx="49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Parametrization</a:t>
            </a:r>
            <a:r>
              <a:rPr kumimoji="1" lang="en-US" altLang="ja-JP" dirty="0" smtClean="0"/>
              <a:t> of the SGP and SFP functions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3024336" cy="3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32856"/>
            <a:ext cx="4176464" cy="32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995936" y="2420888"/>
            <a:ext cx="501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 </a:t>
            </a:r>
            <a:r>
              <a:rPr lang="en-US" altLang="ja-JP" sz="1600" dirty="0" smtClean="0"/>
              <a:t>S</a:t>
            </a:r>
            <a:r>
              <a:rPr kumimoji="1" lang="en-US" altLang="ja-JP" sz="1600" dirty="0" smtClean="0"/>
              <a:t>cale dependence </a:t>
            </a:r>
            <a:r>
              <a:rPr lang="en-US" altLang="ja-JP" sz="1600" dirty="0" smtClean="0"/>
              <a:t>assumed to be</a:t>
            </a:r>
            <a:r>
              <a:rPr kumimoji="1" lang="en-US" altLang="ja-JP" sz="1600" dirty="0" smtClean="0"/>
              <a:t> same as unp.PDF.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2564904"/>
            <a:ext cx="24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three types of fitting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56496"/>
            <a:ext cx="36300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869160"/>
            <a:ext cx="3295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805264"/>
            <a:ext cx="3867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539552" y="2996952"/>
            <a:ext cx="4353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</a:rPr>
              <a:t>- FIT.1 : SGP + SFP with 13 free parameters :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4581128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</a:rPr>
              <a:t>- FIT.</a:t>
            </a:r>
            <a:r>
              <a:rPr lang="en-US" altLang="ja-JP" sz="1600" dirty="0" smtClean="0">
                <a:solidFill>
                  <a:schemeClr val="tx2"/>
                </a:solidFill>
              </a:rPr>
              <a:t>2 : Only SGP contribution with 7 free parameters :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9552" y="5445224"/>
            <a:ext cx="5357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</a:rPr>
              <a:t>- FIT.</a:t>
            </a:r>
            <a:r>
              <a:rPr lang="en-US" altLang="ja-JP" sz="1600" dirty="0" smtClean="0">
                <a:solidFill>
                  <a:schemeClr val="tx2"/>
                </a:solidFill>
              </a:rPr>
              <a:t>3 : Only SGP contribution with 12 free parameters :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4797152"/>
            <a:ext cx="33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⇒</a:t>
            </a:r>
            <a:r>
              <a:rPr kumimoji="1" lang="en-US" altLang="ja-JP" dirty="0" smtClean="0">
                <a:solidFill>
                  <a:srgbClr val="FF0000"/>
                </a:solidFill>
              </a:rPr>
              <a:t> omission of the SFP in FIT.1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5949280"/>
            <a:ext cx="261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Maximal </a:t>
            </a:r>
            <a:r>
              <a:rPr lang="en-US" altLang="ja-JP" dirty="0" err="1" smtClean="0">
                <a:solidFill>
                  <a:srgbClr val="FF0000"/>
                </a:solidFill>
              </a:rPr>
              <a:t>d.o.f</a:t>
            </a:r>
            <a:r>
              <a:rPr lang="en-US" altLang="ja-JP" dirty="0" smtClean="0">
                <a:solidFill>
                  <a:srgbClr val="FF0000"/>
                </a:solidFill>
              </a:rPr>
              <a:t> to SGP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1700808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 SGP : </a:t>
            </a:r>
            <a:endParaRPr kumimoji="1" lang="ja-JP" altLang="en-US" sz="16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5576" y="2132856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 SFP : </a:t>
            </a:r>
            <a:endParaRPr kumimoji="1" lang="ja-JP" altLang="en-US" sz="1600" dirty="0" smtClean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284984"/>
            <a:ext cx="3600400" cy="6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日付プレースホル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SGP functions in three fits and by KQVY06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5229200"/>
            <a:ext cx="769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                and                in FIT.3 are extreme and physically unnatural.</a:t>
            </a:r>
            <a:endParaRPr kumimoji="1" lang="ja-JP" altLang="en-US" dirty="0" smtClean="0"/>
          </a:p>
        </p:txBody>
      </p:sp>
      <p:pic>
        <p:nvPicPr>
          <p:cNvPr id="9" name="図 8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99592" y="5301208"/>
            <a:ext cx="1009628" cy="288032"/>
          </a:xfrm>
          <a:prstGeom prst="rect">
            <a:avLst/>
          </a:prstGeom>
        </p:spPr>
      </p:pic>
      <p:pic>
        <p:nvPicPr>
          <p:cNvPr id="11" name="図 10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483768" y="5229200"/>
            <a:ext cx="936104" cy="33733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87624" y="5589240"/>
            <a:ext cx="696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Difficult to explain the asymmetry by only the SGP contribution.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84784"/>
            <a:ext cx="81949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627784" y="6165304"/>
            <a:ext cx="535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2"/>
                </a:solidFill>
              </a:rPr>
              <a:t>⇒</a:t>
            </a:r>
            <a:r>
              <a:rPr kumimoji="1" lang="en-US" altLang="ja-JP" dirty="0" smtClean="0">
                <a:solidFill>
                  <a:schemeClr val="tx2"/>
                </a:solidFill>
              </a:rPr>
              <a:t> We will focus on the result in FIT. 1 (SGP+SFP).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7308304" y="1844824"/>
            <a:ext cx="108012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340768"/>
            <a:ext cx="1619672" cy="80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Results for </a:t>
            </a:r>
            <a:r>
              <a:rPr kumimoji="1" lang="en-US" altLang="ja-JP" sz="2800" dirty="0" err="1" smtClean="0"/>
              <a:t>pion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44824"/>
            <a:ext cx="6904420" cy="17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48372"/>
            <a:ext cx="4448450" cy="17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77072"/>
            <a:ext cx="4427984" cy="17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772816"/>
            <a:ext cx="1800200" cy="11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3491880" y="1340768"/>
            <a:ext cx="432048" cy="375073"/>
          </a:xfrm>
          <a:prstGeom prst="rect">
            <a:avLst/>
          </a:prstGeom>
        </p:spPr>
      </p:pic>
      <p:pic>
        <p:nvPicPr>
          <p:cNvPr id="16" name="図 1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267744" y="3573016"/>
            <a:ext cx="510438" cy="360040"/>
          </a:xfrm>
          <a:prstGeom prst="rect">
            <a:avLst/>
          </a:prstGeom>
        </p:spPr>
      </p:pic>
      <p:pic>
        <p:nvPicPr>
          <p:cNvPr id="17" name="図 16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6732240" y="3707489"/>
            <a:ext cx="504056" cy="24233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419872" y="5949280"/>
            <a:ext cx="527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Three fits well reproduce the SSA for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pions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Results </a:t>
            </a:r>
            <a:r>
              <a:rPr lang="en-US" altLang="ja-JP" sz="2800" dirty="0" smtClean="0"/>
              <a:t>for </a:t>
            </a:r>
            <a:r>
              <a:rPr lang="en-US" altLang="ja-JP" sz="2800" dirty="0" err="1" smtClean="0"/>
              <a:t>kaon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62037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772816"/>
            <a:ext cx="1800200" cy="11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123728" y="1412776"/>
            <a:ext cx="603400" cy="338074"/>
          </a:xfrm>
          <a:prstGeom prst="rect">
            <a:avLst/>
          </a:prstGeom>
        </p:spPr>
      </p:pic>
      <p:pic>
        <p:nvPicPr>
          <p:cNvPr id="15" name="図 14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788024" y="1484784"/>
            <a:ext cx="576064" cy="25900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347864" y="4293096"/>
            <a:ext cx="553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</a:t>
            </a:r>
            <a:r>
              <a:rPr lang="en-US" altLang="ja-JP" dirty="0" smtClean="0">
                <a:solidFill>
                  <a:srgbClr val="FF0000"/>
                </a:solidFill>
              </a:rPr>
              <a:t>FIT.2 (Omission of SFP) fail to reproduce the A</a:t>
            </a:r>
            <a:r>
              <a:rPr lang="en-US" altLang="ja-JP" sz="1050" dirty="0" smtClean="0">
                <a:solidFill>
                  <a:srgbClr val="FF0000"/>
                </a:solidFill>
              </a:rPr>
              <a:t>N</a:t>
            </a:r>
            <a:r>
              <a:rPr lang="en-US" altLang="ja-JP" dirty="0" smtClean="0">
                <a:solidFill>
                  <a:srgbClr val="FF0000"/>
                </a:solidFill>
              </a:rPr>
              <a:t>(K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80312" y="551723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← </a:t>
            </a:r>
            <a:r>
              <a:rPr lang="en-US" altLang="ja-JP" dirty="0" smtClean="0"/>
              <a:t>not good.</a:t>
            </a:r>
            <a:endParaRPr kumimoji="1" lang="ja-JP" altLang="en-US" dirty="0" smtClean="0"/>
          </a:p>
        </p:txBody>
      </p:sp>
      <p:pic>
        <p:nvPicPr>
          <p:cNvPr id="19" name="図 18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899592" y="4869160"/>
            <a:ext cx="6343013" cy="1316714"/>
          </a:xfrm>
          <a:prstGeom prst="rect">
            <a:avLst/>
          </a:prstGeom>
        </p:spPr>
      </p:pic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Comment on f</a:t>
            </a:r>
            <a:r>
              <a:rPr kumimoji="1" lang="en-US" altLang="ja-JP" dirty="0" smtClean="0"/>
              <a:t>ragmentation function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700808"/>
            <a:ext cx="41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DSS fragmentation function (PRD75)</a:t>
            </a:r>
            <a:endParaRPr kumimoji="1"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2420888"/>
            <a:ext cx="718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Can describe greater variety of data compared with the older ones.</a:t>
            </a:r>
            <a:endParaRPr kumimoji="1" lang="ja-JP" altLang="en-US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3140968"/>
            <a:ext cx="412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Large gluon fragmentation functions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Sensitive to the SFP contributions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4293096"/>
            <a:ext cx="358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err="1" smtClean="0"/>
              <a:t>Kretzer</a:t>
            </a:r>
            <a:r>
              <a:rPr kumimoji="1" lang="en-US" altLang="ja-JP" dirty="0" smtClean="0"/>
              <a:t> fragmentation function</a:t>
            </a:r>
            <a:endParaRPr kumimoji="1" lang="ja-JP" altLang="en-US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7624" y="4869160"/>
            <a:ext cx="675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We could not get good fit by </a:t>
            </a:r>
            <a:r>
              <a:rPr kumimoji="1" lang="en-US" altLang="ja-JP" dirty="0" err="1" smtClean="0"/>
              <a:t>Kretzer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fragmentation functions.</a:t>
            </a:r>
            <a:endParaRPr kumimoji="1" lang="ja-JP" altLang="en-US" dirty="0" smtClean="0"/>
          </a:p>
        </p:txBody>
      </p:sp>
      <p:pic>
        <p:nvPicPr>
          <p:cNvPr id="14" name="図 1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148064" y="3501008"/>
            <a:ext cx="2462789" cy="329184"/>
          </a:xfrm>
          <a:prstGeom prst="rect">
            <a:avLst/>
          </a:prstGeom>
        </p:spPr>
      </p:pic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028384" cy="694407"/>
          </a:xfrm>
        </p:spPr>
        <p:txBody>
          <a:bodyPr/>
          <a:lstStyle/>
          <a:p>
            <a:r>
              <a:rPr lang="en-US" altLang="ja-JP" sz="2800" dirty="0" smtClean="0"/>
              <a:t>  D</a:t>
            </a:r>
            <a:r>
              <a:rPr kumimoji="1" lang="en-US" altLang="ja-JP" sz="2800" dirty="0" smtClean="0"/>
              <a:t>ecomposition </a:t>
            </a:r>
            <a:r>
              <a:rPr lang="en-US" altLang="ja-JP" sz="2800" dirty="0" smtClean="0"/>
              <a:t>into</a:t>
            </a:r>
            <a:r>
              <a:rPr kumimoji="1" lang="en-US" altLang="ja-JP" sz="2800" dirty="0" smtClean="0"/>
              <a:t> SGP and SFP in FIT 1</a:t>
            </a:r>
            <a:endParaRPr kumimoji="1" lang="ja-JP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1"/>
            <a:ext cx="7200800" cy="18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8"/>
          <p:cNvGrpSpPr/>
          <p:nvPr/>
        </p:nvGrpSpPr>
        <p:grpSpPr>
          <a:xfrm>
            <a:off x="5364088" y="1412776"/>
            <a:ext cx="3600400" cy="369332"/>
            <a:chOff x="5220072" y="1340768"/>
            <a:chExt cx="3600400" cy="369332"/>
          </a:xfrm>
        </p:grpSpPr>
        <p:cxnSp>
          <p:nvCxnSpPr>
            <p:cNvPr id="12" name="直線コネクタ 11"/>
            <p:cNvCxnSpPr/>
            <p:nvPr/>
          </p:nvCxnSpPr>
          <p:spPr bwMode="auto">
            <a:xfrm>
              <a:off x="5580112" y="1556792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テキスト ボックス 12"/>
            <p:cNvSpPr txBox="1"/>
            <p:nvPr/>
          </p:nvSpPr>
          <p:spPr>
            <a:xfrm>
              <a:off x="6228184" y="13407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SGP</a:t>
              </a:r>
              <a:endParaRPr kumimoji="1" lang="ja-JP" altLang="en-US" dirty="0"/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7308304" y="1556792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テキスト ボックス 14"/>
            <p:cNvSpPr txBox="1"/>
            <p:nvPr/>
          </p:nvSpPr>
          <p:spPr>
            <a:xfrm>
              <a:off x="7956376" y="134076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SFP</a:t>
              </a:r>
              <a:endParaRPr kumimoji="1" lang="ja-JP" altLang="en-US" dirty="0"/>
            </a:p>
          </p:txBody>
        </p:sp>
        <p:sp>
          <p:nvSpPr>
            <p:cNvPr id="16" name="角丸四角形 15"/>
            <p:cNvSpPr/>
            <p:nvPr/>
          </p:nvSpPr>
          <p:spPr bwMode="auto">
            <a:xfrm>
              <a:off x="5220072" y="1340768"/>
              <a:ext cx="3600400" cy="360040"/>
            </a:xfrm>
            <a:prstGeom prst="roundRect">
              <a:avLst/>
            </a:prstGeom>
            <a:solidFill>
              <a:srgbClr val="FFFF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83568" y="4509120"/>
            <a:ext cx="583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-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SGP effect gives major contribution at forward region.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4" name="図 3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95536" y="2492896"/>
            <a:ext cx="958655" cy="30357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83568" y="5085184"/>
            <a:ext cx="4543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ja-JP" altLang="en-US" dirty="0" smtClean="0"/>
              <a:t> </a:t>
            </a:r>
            <a:r>
              <a:rPr kumimoji="1" lang="en-US" altLang="ja-JP" dirty="0" smtClean="0"/>
              <a:t>SFP effect </a:t>
            </a:r>
            <a:r>
              <a:rPr lang="en-US" altLang="ja-JP" dirty="0" smtClean="0"/>
              <a:t>appear in the small </a:t>
            </a:r>
            <a:r>
              <a:rPr lang="en-US" altLang="ja-JP" dirty="0" err="1" smtClean="0"/>
              <a:t>x</a:t>
            </a:r>
            <a:r>
              <a:rPr lang="en-US" altLang="ja-JP" sz="1100" dirty="0" err="1" smtClean="0"/>
              <a:t>F</a:t>
            </a:r>
            <a:r>
              <a:rPr lang="en-US" altLang="ja-JP" dirty="0" smtClean="0"/>
              <a:t> region. </a:t>
            </a:r>
          </a:p>
          <a:p>
            <a:pPr>
              <a:buFontTx/>
              <a:buChar char="-"/>
            </a:pPr>
            <a:endParaRPr lang="en-US" altLang="ja-JP" sz="800" dirty="0" smtClean="0"/>
          </a:p>
          <a:p>
            <a:r>
              <a:rPr lang="en-US" altLang="ja-JP" dirty="0" smtClean="0"/>
              <a:t>   </a:t>
            </a:r>
            <a:r>
              <a:rPr lang="ja-JP" altLang="en-US" dirty="0" smtClean="0"/>
              <a:t>⇒</a:t>
            </a:r>
            <a:r>
              <a:rPr lang="en-US" altLang="ja-JP" dirty="0" smtClean="0"/>
              <a:t> cancel the positive SGP component.</a:t>
            </a:r>
            <a:endParaRPr kumimoji="1"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544" y="1700808"/>
            <a:ext cx="195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- For neu</a:t>
            </a:r>
            <a:r>
              <a:rPr lang="en-US" altLang="ja-JP" u="sng" dirty="0" smtClean="0"/>
              <a:t>tral </a:t>
            </a:r>
            <a:r>
              <a:rPr lang="en-US" altLang="ja-JP" u="sng" dirty="0" err="1" smtClean="0"/>
              <a:t>pion</a:t>
            </a:r>
            <a:endParaRPr kumimoji="1" lang="ja-JP" altLang="en-US" u="sng" dirty="0" smtClean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 bwMode="auto">
          <a:xfrm>
            <a:off x="1115616" y="404664"/>
            <a:ext cx="8028384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Decomposition into SGP and SFP in FIT 1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4489936" cy="18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480" y="1916832"/>
            <a:ext cx="4392488" cy="17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0" y="1916832"/>
            <a:ext cx="936104" cy="288032"/>
          </a:xfrm>
          <a:prstGeom prst="rect">
            <a:avLst/>
          </a:prstGeom>
        </p:spPr>
      </p:pic>
      <p:pic>
        <p:nvPicPr>
          <p:cNvPr id="9" name="図 8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392488" y="1916833"/>
            <a:ext cx="971635" cy="25520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221088"/>
            <a:ext cx="455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4211960" y="4437112"/>
            <a:ext cx="1296144" cy="360040"/>
          </a:xfrm>
          <a:prstGeom prst="rect">
            <a:avLst/>
          </a:prstGeom>
        </p:spPr>
      </p:pic>
      <p:pic>
        <p:nvPicPr>
          <p:cNvPr id="15" name="図 14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6588224" y="4437112"/>
            <a:ext cx="1008112" cy="317385"/>
          </a:xfrm>
          <a:prstGeom prst="rect">
            <a:avLst/>
          </a:prstGeom>
        </p:spPr>
      </p:pic>
      <p:grpSp>
        <p:nvGrpSpPr>
          <p:cNvPr id="2" name="グループ化 15"/>
          <p:cNvGrpSpPr/>
          <p:nvPr/>
        </p:nvGrpSpPr>
        <p:grpSpPr>
          <a:xfrm>
            <a:off x="5364088" y="1412776"/>
            <a:ext cx="3600400" cy="369332"/>
            <a:chOff x="5220072" y="1340768"/>
            <a:chExt cx="3600400" cy="369332"/>
          </a:xfrm>
        </p:grpSpPr>
        <p:cxnSp>
          <p:nvCxnSpPr>
            <p:cNvPr id="17" name="直線コネクタ 16"/>
            <p:cNvCxnSpPr/>
            <p:nvPr/>
          </p:nvCxnSpPr>
          <p:spPr bwMode="auto">
            <a:xfrm>
              <a:off x="5580112" y="1556792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テキスト ボックス 17"/>
            <p:cNvSpPr txBox="1"/>
            <p:nvPr/>
          </p:nvSpPr>
          <p:spPr>
            <a:xfrm>
              <a:off x="6228184" y="13407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SGP</a:t>
              </a:r>
              <a:endParaRPr kumimoji="1" lang="ja-JP" altLang="en-US" dirty="0"/>
            </a:p>
          </p:txBody>
        </p:sp>
        <p:cxnSp>
          <p:nvCxnSpPr>
            <p:cNvPr id="19" name="直線コネクタ 18"/>
            <p:cNvCxnSpPr/>
            <p:nvPr/>
          </p:nvCxnSpPr>
          <p:spPr bwMode="auto">
            <a:xfrm>
              <a:off x="7308304" y="1556792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7956376" y="134076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SFP</a:t>
              </a:r>
              <a:endParaRPr kumimoji="1" lang="ja-JP" altLang="en-US" dirty="0"/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5220072" y="1340768"/>
              <a:ext cx="3600400" cy="360040"/>
            </a:xfrm>
            <a:prstGeom prst="roundRect">
              <a:avLst/>
            </a:prstGeom>
            <a:solidFill>
              <a:srgbClr val="FFFF0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88032" y="1412777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- For charged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pions</a:t>
            </a:r>
            <a:endParaRPr kumimoji="1" lang="ja-JP" altLang="en-US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91472" y="378904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- For charged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kaons</a:t>
            </a:r>
            <a:endParaRPr kumimoji="1" lang="ja-JP" altLang="en-US" b="1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9512" y="4005064"/>
            <a:ext cx="321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・ </a:t>
            </a:r>
            <a:r>
              <a:rPr kumimoji="1" lang="en-US" altLang="ja-JP" u="sng" dirty="0" smtClean="0"/>
              <a:t>negatively charged mesons</a:t>
            </a:r>
            <a:endParaRPr kumimoji="1" lang="ja-JP" altLang="en-US" u="sng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6" y="4797152"/>
            <a:ext cx="225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v</a:t>
            </a:r>
            <a:r>
              <a:rPr kumimoji="1" lang="en-US" altLang="ja-JP" dirty="0" smtClean="0">
                <a:solidFill>
                  <a:schemeClr val="tx2"/>
                </a:solidFill>
              </a:rPr>
              <a:t>ia large (negative) </a:t>
            </a:r>
          </a:p>
          <a:p>
            <a:r>
              <a:rPr kumimoji="1" lang="en-US" altLang="ja-JP" dirty="0" smtClean="0">
                <a:solidFill>
                  <a:schemeClr val="tx2"/>
                </a:solidFill>
              </a:rPr>
              <a:t>gluon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frag</a:t>
            </a:r>
            <a:r>
              <a:rPr kumimoji="1" lang="en-US" altLang="ja-JP" dirty="0" smtClean="0">
                <a:solidFill>
                  <a:schemeClr val="tx2"/>
                </a:solidFill>
              </a:rPr>
              <a:t> channels.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5589240"/>
            <a:ext cx="30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 smtClean="0"/>
              <a:t>・ </a:t>
            </a:r>
            <a:r>
              <a:rPr kumimoji="1" lang="en-US" altLang="ja-JP" u="sng" dirty="0" smtClean="0"/>
              <a:t>positively charged mesons</a:t>
            </a:r>
            <a:endParaRPr kumimoji="1" lang="ja-JP" altLang="en-US" u="sng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7544" y="4437112"/>
            <a:ext cx="260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SFP effect is sensitive.</a:t>
            </a:r>
            <a:endParaRPr kumimoji="1" lang="ja-JP" altLang="en-US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1560" y="6021288"/>
            <a:ext cx="21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SFP effect is small</a:t>
            </a:r>
            <a:endParaRPr kumimoji="1" lang="ja-JP" altLang="en-US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5576" y="6309320"/>
            <a:ext cx="686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Cancelation with positive contributions from quark-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frag</a:t>
            </a:r>
            <a:r>
              <a:rPr kumimoji="1"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c</a:t>
            </a:r>
            <a:r>
              <a:rPr kumimoji="1" lang="en-US" altLang="ja-JP" dirty="0" smtClean="0">
                <a:solidFill>
                  <a:schemeClr val="tx2"/>
                </a:solidFill>
              </a:rPr>
              <a:t>hannels.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475656" y="692696"/>
            <a:ext cx="6048672" cy="347426"/>
          </a:xfrm>
          <a:prstGeom prst="rect">
            <a:avLst/>
          </a:prstGeom>
        </p:spPr>
      </p:pic>
      <p:pic>
        <p:nvPicPr>
          <p:cNvPr id="8" name="図 7" descr="figure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1403648" y="1988840"/>
            <a:ext cx="4400999" cy="128411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156176" y="191683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Qiu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Sterman</a:t>
            </a:r>
            <a:r>
              <a:rPr lang="en-US" altLang="ja-JP" dirty="0" smtClean="0"/>
              <a:t> (‘99)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56176" y="2420888"/>
            <a:ext cx="254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Kang, Yuan, Zhou (‘10)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2924944"/>
            <a:ext cx="243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Kanazawa, Koike (‘00)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1484784"/>
            <a:ext cx="643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Twist-3 contribution to the spin-dependent cross-section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grpSp>
        <p:nvGrpSpPr>
          <p:cNvPr id="2" name="グループ化 26"/>
          <p:cNvGrpSpPr/>
          <p:nvPr/>
        </p:nvGrpSpPr>
        <p:grpSpPr>
          <a:xfrm>
            <a:off x="4499992" y="3356992"/>
            <a:ext cx="4418133" cy="338554"/>
            <a:chOff x="4427984" y="4077072"/>
            <a:chExt cx="4418133" cy="338554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427984" y="4077072"/>
              <a:ext cx="441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-</a:t>
              </a:r>
              <a:r>
                <a:rPr lang="ja-JP" altLang="en-US" sz="1600" dirty="0" smtClean="0"/>
                <a:t>　　　　　　　　　⇒</a:t>
              </a:r>
              <a:r>
                <a:rPr kumimoji="1" lang="en-US" altLang="ja-JP" sz="1600" dirty="0" smtClean="0"/>
                <a:t> The 3</a:t>
              </a:r>
              <a:r>
                <a:rPr lang="en-US" altLang="ja-JP" sz="1600" baseline="30000" dirty="0" smtClean="0"/>
                <a:t>rd</a:t>
              </a:r>
              <a:r>
                <a:rPr lang="en-US" altLang="ja-JP" sz="1600" dirty="0" smtClean="0"/>
                <a:t> term can be ignored.</a:t>
              </a:r>
              <a:endParaRPr kumimoji="1" lang="ja-JP" altLang="en-US" sz="1600" dirty="0"/>
            </a:p>
          </p:txBody>
        </p:sp>
        <p:pic>
          <p:nvPicPr>
            <p:cNvPr id="26" name="図 25" descr="txp_fig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lum/>
            </a:blip>
            <a:stretch>
              <a:fillRect/>
            </a:stretch>
          </p:blipFill>
          <p:spPr>
            <a:xfrm>
              <a:off x="4788024" y="4149080"/>
              <a:ext cx="878013" cy="184494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467544" y="3717032"/>
            <a:ext cx="549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Graphical representation of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and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terms : </a:t>
            </a:r>
            <a:endParaRPr kumimoji="1" lang="ja-JP" altLang="en-US" dirty="0"/>
          </a:p>
        </p:txBody>
      </p:sp>
      <p:grpSp>
        <p:nvGrpSpPr>
          <p:cNvPr id="3" name="グループ化 40"/>
          <p:cNvGrpSpPr/>
          <p:nvPr/>
        </p:nvGrpSpPr>
        <p:grpSpPr>
          <a:xfrm>
            <a:off x="1907704" y="4149080"/>
            <a:ext cx="2088232" cy="1692891"/>
            <a:chOff x="827584" y="4293096"/>
            <a:chExt cx="2592288" cy="19809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3608" y="4293096"/>
              <a:ext cx="2092449" cy="198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図 33" descr="txp_fig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lum/>
            </a:blip>
            <a:stretch>
              <a:fillRect/>
            </a:stretch>
          </p:blipFill>
          <p:spPr>
            <a:xfrm>
              <a:off x="827584" y="5870651"/>
              <a:ext cx="288032" cy="314517"/>
            </a:xfrm>
            <a:prstGeom prst="rect">
              <a:avLst/>
            </a:prstGeom>
          </p:spPr>
        </p:pic>
        <p:pic>
          <p:nvPicPr>
            <p:cNvPr id="35" name="図 34" descr="txp_fig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lum/>
            </a:blip>
            <a:stretch>
              <a:fillRect/>
            </a:stretch>
          </p:blipFill>
          <p:spPr>
            <a:xfrm>
              <a:off x="3131840" y="5877272"/>
              <a:ext cx="288032" cy="314517"/>
            </a:xfrm>
            <a:prstGeom prst="rect">
              <a:avLst/>
            </a:prstGeom>
          </p:spPr>
        </p:pic>
        <p:pic>
          <p:nvPicPr>
            <p:cNvPr id="37" name="図 36" descr="txp_fig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lum/>
            </a:blip>
            <a:stretch>
              <a:fillRect/>
            </a:stretch>
          </p:blipFill>
          <p:spPr>
            <a:xfrm>
              <a:off x="827584" y="4437112"/>
              <a:ext cx="165535" cy="192021"/>
            </a:xfrm>
            <a:prstGeom prst="rect">
              <a:avLst/>
            </a:prstGeom>
          </p:spPr>
        </p:pic>
        <p:pic>
          <p:nvPicPr>
            <p:cNvPr id="38" name="図 37" descr="txp_fig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lum/>
            </a:blip>
            <a:stretch>
              <a:fillRect/>
            </a:stretch>
          </p:blipFill>
          <p:spPr>
            <a:xfrm>
              <a:off x="3131840" y="4437112"/>
              <a:ext cx="165535" cy="192021"/>
            </a:xfrm>
            <a:prstGeom prst="rect">
              <a:avLst/>
            </a:prstGeom>
          </p:spPr>
        </p:pic>
        <p:pic>
          <p:nvPicPr>
            <p:cNvPr id="40" name="図 39" descr="txp_fig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lum/>
            </a:blip>
            <a:stretch>
              <a:fillRect/>
            </a:stretch>
          </p:blipFill>
          <p:spPr>
            <a:xfrm>
              <a:off x="2197445" y="4718034"/>
              <a:ext cx="148981" cy="192020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92080" y="4221088"/>
            <a:ext cx="1728192" cy="159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1763688" y="5949280"/>
            <a:ext cx="241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 twist-3 distribution ”</a:t>
            </a:r>
            <a:endParaRPr kumimoji="1" lang="ja-JP" altLang="en-US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5949280"/>
            <a:ext cx="27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 twist-3 fragmentation ”</a:t>
            </a:r>
            <a:endParaRPr kumimoji="1" lang="ja-JP" altLang="en-US" dirty="0" smtClean="0"/>
          </a:p>
        </p:txBody>
      </p:sp>
      <p:pic>
        <p:nvPicPr>
          <p:cNvPr id="29" name="図 28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4427984" y="4869160"/>
            <a:ext cx="302897" cy="282704"/>
          </a:xfrm>
          <a:prstGeom prst="rect">
            <a:avLst/>
          </a:prstGeom>
        </p:spPr>
      </p:pic>
      <p:pic>
        <p:nvPicPr>
          <p:cNvPr id="31" name="図 30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7452320" y="4869160"/>
            <a:ext cx="771379" cy="282704"/>
          </a:xfrm>
          <a:prstGeom prst="rect">
            <a:avLst/>
          </a:prstGeom>
        </p:spPr>
      </p:pic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03848" y="6309320"/>
            <a:ext cx="104868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：</a:t>
            </a:r>
            <a:r>
              <a:rPr kumimoji="1" lang="en-US" altLang="ja-JP" sz="1600" dirty="0" smtClean="0"/>
              <a:t>This talk</a:t>
            </a:r>
            <a:endParaRPr kumimoji="1" lang="ja-JP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Validity of the NLO-QCD at RHIC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4048" y="5085184"/>
            <a:ext cx="34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 </a:t>
            </a:r>
            <a:r>
              <a:rPr lang="en-US" altLang="ja-JP" dirty="0" smtClean="0"/>
              <a:t>Justify to use the RHIC data.</a:t>
            </a:r>
            <a:endParaRPr kumimoji="1" lang="ja-JP" altLang="en-US" dirty="0"/>
          </a:p>
        </p:txBody>
      </p:sp>
      <p:pic>
        <p:nvPicPr>
          <p:cNvPr id="4" name="Picture 2" descr="pp_pi0X_cross_sec_STAR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744416" cy="369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14942" y="5500702"/>
            <a:ext cx="367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⇔ </a:t>
            </a:r>
            <a:r>
              <a:rPr kumimoji="1" lang="en-US" altLang="ja-JP" dirty="0" smtClean="0"/>
              <a:t>in contrast to the case at E704.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888810" cy="277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11560" y="1556792"/>
            <a:ext cx="21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 </a:t>
            </a:r>
            <a:r>
              <a:rPr lang="en-US" altLang="ja-JP" dirty="0" smtClean="0"/>
              <a:t>RHIC-STAR (‘04)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1556792"/>
            <a:ext cx="25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★ </a:t>
            </a:r>
            <a:r>
              <a:rPr kumimoji="1" lang="en-US" altLang="ja-JP" dirty="0" smtClean="0"/>
              <a:t>RHIC-BRAHMS (‘07)</a:t>
            </a:r>
            <a:endParaRPr kumimoji="1" lang="ja-JP" altLang="en-US" dirty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dirty="0" smtClean="0"/>
              <a:t>Twist-3 quark-gluon correlation functions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1700808"/>
            <a:ext cx="2515542" cy="95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23"/>
          <p:cNvSpPr>
            <a:spLocks noChangeShapeType="1"/>
          </p:cNvSpPr>
          <p:nvPr/>
        </p:nvSpPr>
        <p:spPr bwMode="auto">
          <a:xfrm flipV="1">
            <a:off x="2483768" y="1772816"/>
            <a:ext cx="0" cy="394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7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1772816"/>
            <a:ext cx="486066" cy="2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1772816"/>
            <a:ext cx="472178" cy="2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14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395536" y="2276872"/>
            <a:ext cx="604066" cy="290068"/>
          </a:xfrm>
          <a:prstGeom prst="rect">
            <a:avLst/>
          </a:prstGeom>
        </p:spPr>
      </p:pic>
      <p:pic>
        <p:nvPicPr>
          <p:cNvPr id="16" name="図 15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3635896" y="2276872"/>
            <a:ext cx="604066" cy="29006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39552" y="2924944"/>
            <a:ext cx="635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 Two independent quark-gluon correlation functions : 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5661248"/>
            <a:ext cx="204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Soft-Gluon-Pole     :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9552" y="3861048"/>
            <a:ext cx="544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 Symmetry property by PT-invariance of QCD:</a:t>
            </a:r>
            <a:endParaRPr kumimoji="1" lang="ja-JP" altLang="en-US" sz="2000" dirty="0"/>
          </a:p>
        </p:txBody>
      </p:sp>
      <p:pic>
        <p:nvPicPr>
          <p:cNvPr id="24" name="図 23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1475656" y="4437112"/>
            <a:ext cx="2808312" cy="235796"/>
          </a:xfrm>
          <a:prstGeom prst="rect">
            <a:avLst/>
          </a:prstGeom>
        </p:spPr>
      </p:pic>
      <p:pic>
        <p:nvPicPr>
          <p:cNvPr id="27" name="図 26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1475657" y="4810120"/>
            <a:ext cx="2810517" cy="265582"/>
          </a:xfrm>
          <a:prstGeom prst="rect">
            <a:avLst/>
          </a:prstGeom>
        </p:spPr>
      </p:pic>
      <p:pic>
        <p:nvPicPr>
          <p:cNvPr id="34" name="図 33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3059832" y="6021288"/>
            <a:ext cx="2088232" cy="230486"/>
          </a:xfrm>
          <a:prstGeom prst="rect">
            <a:avLst/>
          </a:prstGeom>
        </p:spPr>
      </p:pic>
      <p:pic>
        <p:nvPicPr>
          <p:cNvPr id="35" name="図 34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3059832" y="5733256"/>
            <a:ext cx="883920" cy="21803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971600" y="5949280"/>
            <a:ext cx="1997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Soft-</a:t>
            </a:r>
            <a:r>
              <a:rPr kumimoji="1" lang="en-US" altLang="ja-JP" sz="1600" dirty="0" err="1" smtClean="0"/>
              <a:t>Fermion</a:t>
            </a:r>
            <a:r>
              <a:rPr kumimoji="1" lang="en-US" altLang="ja-JP" sz="1600" dirty="0" smtClean="0"/>
              <a:t>-Pole  :</a:t>
            </a:r>
          </a:p>
        </p:txBody>
      </p:sp>
      <p:sp>
        <p:nvSpPr>
          <p:cNvPr id="37" name="左中かっこ 36"/>
          <p:cNvSpPr/>
          <p:nvPr/>
        </p:nvSpPr>
        <p:spPr bwMode="auto">
          <a:xfrm>
            <a:off x="1331640" y="4293096"/>
            <a:ext cx="72008" cy="93610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9" name="図 38" descr="txp_fig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2555776" y="2708920"/>
            <a:ext cx="335653" cy="193551"/>
          </a:xfrm>
          <a:prstGeom prst="rect">
            <a:avLst/>
          </a:prstGeom>
        </p:spPr>
      </p:pic>
      <p:pic>
        <p:nvPicPr>
          <p:cNvPr id="40" name="図 39" descr="txp_fig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1303117" y="3428193"/>
            <a:ext cx="5315093" cy="306414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539552" y="5301208"/>
            <a:ext cx="5056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 Pole contribution to the spin-asymmetry :</a:t>
            </a:r>
            <a:endParaRPr kumimoji="1" lang="ja-JP" altLang="en-US" sz="2000" dirty="0"/>
          </a:p>
        </p:txBody>
      </p:sp>
      <p:pic>
        <p:nvPicPr>
          <p:cNvPr id="42" name="図 41" descr="txp_fig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lum/>
          </a:blip>
          <a:stretch>
            <a:fillRect/>
          </a:stretch>
        </p:blipFill>
        <p:spPr>
          <a:xfrm>
            <a:off x="1838631" y="1413680"/>
            <a:ext cx="1086329" cy="226791"/>
          </a:xfrm>
          <a:prstGeom prst="rect">
            <a:avLst/>
          </a:prstGeom>
        </p:spPr>
      </p:pic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 bwMode="auto">
          <a:xfrm>
            <a:off x="5652120" y="4653136"/>
            <a:ext cx="3203848" cy="1800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40152" y="5517232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⇒ 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“SGP and SFP”</a:t>
            </a:r>
            <a:endParaRPr kumimoji="1" lang="ja-JP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0152" y="5085184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2-types of contribution :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88832" cy="694407"/>
          </a:xfrm>
        </p:spPr>
        <p:txBody>
          <a:bodyPr/>
          <a:lstStyle/>
          <a:p>
            <a:r>
              <a:rPr kumimoji="1" lang="en-US" altLang="ja-JP" sz="2400" dirty="0" smtClean="0"/>
              <a:t>Description of RHIC data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0232" y="2348880"/>
            <a:ext cx="2004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</a:rPr>
              <a:t>Koike-Tomita (</a:t>
            </a:r>
            <a:r>
              <a:rPr lang="en-US" altLang="ja-JP" sz="1600" dirty="0" smtClean="0">
                <a:solidFill>
                  <a:schemeClr val="tx2"/>
                </a:solidFill>
              </a:rPr>
              <a:t>2009)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5736" y="2348880"/>
            <a:ext cx="3489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chemeClr val="tx2"/>
                </a:solidFill>
              </a:rPr>
              <a:t>Kouvaris</a:t>
            </a:r>
            <a:r>
              <a:rPr lang="en-US" altLang="ja-JP" sz="1600" dirty="0" smtClean="0">
                <a:solidFill>
                  <a:schemeClr val="tx2"/>
                </a:solidFill>
              </a:rPr>
              <a:t>-</a:t>
            </a:r>
            <a:r>
              <a:rPr lang="en-US" altLang="ja-JP" sz="1600" dirty="0" err="1" smtClean="0">
                <a:solidFill>
                  <a:schemeClr val="tx2"/>
                </a:solidFill>
              </a:rPr>
              <a:t>Qiu</a:t>
            </a:r>
            <a:r>
              <a:rPr lang="en-US" altLang="ja-JP" sz="1600" dirty="0" smtClean="0">
                <a:solidFill>
                  <a:schemeClr val="tx2"/>
                </a:solidFill>
              </a:rPr>
              <a:t>-</a:t>
            </a:r>
            <a:r>
              <a:rPr lang="en-US" altLang="ja-JP" sz="1600" dirty="0" err="1" smtClean="0">
                <a:solidFill>
                  <a:schemeClr val="tx2"/>
                </a:solidFill>
              </a:rPr>
              <a:t>Vogelsang</a:t>
            </a:r>
            <a:r>
              <a:rPr lang="en-US" altLang="ja-JP" sz="1600" dirty="0" smtClean="0">
                <a:solidFill>
                  <a:schemeClr val="tx2"/>
                </a:solidFill>
              </a:rPr>
              <a:t>-Yuan</a:t>
            </a:r>
            <a:r>
              <a:rPr kumimoji="1" lang="en-US" altLang="ja-JP" sz="1600" dirty="0" smtClean="0">
                <a:solidFill>
                  <a:schemeClr val="tx2"/>
                </a:solidFill>
              </a:rPr>
              <a:t> (2006)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1340768"/>
            <a:ext cx="744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Complete cross-section from the quark-gluon correlation functions :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5661248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KK-Koike (2010)</a:t>
            </a:r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pic>
        <p:nvPicPr>
          <p:cNvPr id="34" name="図 3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51520" y="1844824"/>
            <a:ext cx="8640960" cy="52744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20" y="2780928"/>
            <a:ext cx="732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Reasonable description of SSA for </a:t>
            </a:r>
            <a:r>
              <a:rPr lang="en-US" altLang="ja-JP" dirty="0" err="1" smtClean="0"/>
              <a:t>pions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kaons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this formula:</a:t>
            </a:r>
            <a:endParaRPr lang="ja-JP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284984"/>
            <a:ext cx="2160240" cy="161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284984"/>
            <a:ext cx="2448272" cy="15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284984"/>
            <a:ext cx="2408684" cy="15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4941168"/>
            <a:ext cx="2418209" cy="149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941168"/>
            <a:ext cx="2376264" cy="151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16" name="図 1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971600" y="5301208"/>
            <a:ext cx="1823243" cy="288032"/>
          </a:xfrm>
          <a:prstGeom prst="rect">
            <a:avLst/>
          </a:prstGeom>
        </p:spPr>
      </p:pic>
      <p:pic>
        <p:nvPicPr>
          <p:cNvPr id="17" name="図 16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51520" y="3573016"/>
            <a:ext cx="360040" cy="220489"/>
          </a:xfrm>
          <a:prstGeom prst="rect">
            <a:avLst/>
          </a:prstGeom>
        </p:spPr>
      </p:pic>
      <p:pic>
        <p:nvPicPr>
          <p:cNvPr id="19" name="図 18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8100392" y="6453336"/>
            <a:ext cx="432048" cy="240949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 bwMode="auto">
          <a:xfrm>
            <a:off x="755576" y="5085184"/>
            <a:ext cx="2232248" cy="1152128"/>
          </a:xfrm>
          <a:prstGeom prst="roundRect">
            <a:avLst/>
          </a:prstGeom>
          <a:solidFill>
            <a:srgbClr val="FFFF00">
              <a:alpha val="16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Contents of this talk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645024"/>
            <a:ext cx="7595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Predictions for ongoing or future RHIC experiments :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1628800"/>
            <a:ext cx="370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Details of the analysis : </a:t>
            </a: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276872"/>
            <a:ext cx="380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Flavor structure of the asymmetry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4365104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SSA for </a:t>
            </a:r>
            <a:r>
              <a:rPr kumimoji="1" lang="en-US" altLang="ja-JP" dirty="0" err="1" smtClean="0"/>
              <a:t>pions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kaons</a:t>
            </a:r>
            <a:r>
              <a:rPr kumimoji="1" lang="en-US" altLang="ja-JP" dirty="0" smtClean="0"/>
              <a:t> at 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S=500 </a:t>
            </a:r>
            <a:r>
              <a:rPr kumimoji="1" lang="en-US" altLang="ja-JP" dirty="0" err="1" smtClean="0"/>
              <a:t>GeV</a:t>
            </a:r>
            <a:endParaRPr kumimoji="1" lang="ja-JP" altLang="en-US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48691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 SSA for eta-meson </a:t>
            </a:r>
            <a:r>
              <a:rPr lang="en-US" altLang="ja-JP" dirty="0" smtClean="0"/>
              <a:t>production  (Ongoing at STAR and PHENIX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2780928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P</a:t>
            </a:r>
            <a:r>
              <a:rPr kumimoji="1" lang="en-US" altLang="ja-JP" sz="1100" dirty="0" smtClean="0"/>
              <a:t>T</a:t>
            </a:r>
            <a:r>
              <a:rPr kumimoji="1" lang="en-US" altLang="ja-JP" dirty="0" smtClean="0"/>
              <a:t>-dependence</a:t>
            </a:r>
            <a:endParaRPr kumimoji="1" lang="ja-JP" altLang="en-US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5373216"/>
            <a:ext cx="736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</a:rPr>
              <a:t>: b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y using the SGP and SFP functions obtained from RHIC data.</a:t>
            </a:r>
            <a:endParaRPr kumimoji="1" lang="ja-JP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3" name="左中かっこ 12"/>
          <p:cNvSpPr/>
          <p:nvPr/>
        </p:nvSpPr>
        <p:spPr bwMode="auto">
          <a:xfrm>
            <a:off x="899592" y="4293096"/>
            <a:ext cx="72008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899592" y="2204864"/>
            <a:ext cx="72008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 bwMode="auto">
          <a:xfrm>
            <a:off x="2915816" y="1412776"/>
            <a:ext cx="6048672" cy="360040"/>
          </a:xfrm>
          <a:prstGeom prst="roundRect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/>
              <a:t>SGP and SFP functions obtained from RHIC data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5445224"/>
            <a:ext cx="77447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The SGP functions spread more in the larger-x region </a:t>
            </a:r>
          </a:p>
          <a:p>
            <a:r>
              <a:rPr lang="en-US" altLang="ja-JP" dirty="0" smtClean="0"/>
              <a:t>  compared with the SFP functions.</a:t>
            </a:r>
          </a:p>
          <a:p>
            <a:endParaRPr kumimoji="1" lang="en-US" altLang="ja-JP" sz="700" dirty="0" smtClean="0"/>
          </a:p>
          <a:p>
            <a:r>
              <a:rPr lang="ja-JP" altLang="en-US" dirty="0" smtClean="0"/>
              <a:t>   ⇒ </a:t>
            </a:r>
            <a:r>
              <a:rPr lang="en-US" altLang="ja-JP" dirty="0" smtClean="0">
                <a:solidFill>
                  <a:srgbClr val="FF0000"/>
                </a:solidFill>
              </a:rPr>
              <a:t>the SGP effect gives larger contribution to A</a:t>
            </a:r>
            <a:r>
              <a:rPr lang="en-US" altLang="ja-JP" sz="1100" dirty="0" smtClean="0">
                <a:solidFill>
                  <a:srgbClr val="FF0000"/>
                </a:solidFill>
              </a:rPr>
              <a:t>N</a:t>
            </a:r>
            <a:r>
              <a:rPr lang="en-US" altLang="ja-JP" dirty="0" smtClean="0">
                <a:solidFill>
                  <a:srgbClr val="FF0000"/>
                </a:solidFill>
              </a:rPr>
              <a:t> at large </a:t>
            </a:r>
            <a:r>
              <a:rPr lang="en-US" altLang="ja-JP" dirty="0" err="1" smtClean="0">
                <a:solidFill>
                  <a:srgbClr val="FF0000"/>
                </a:solidFill>
              </a:rPr>
              <a:t>x</a:t>
            </a:r>
            <a:r>
              <a:rPr lang="en-US" altLang="ja-JP" sz="11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1100" dirty="0" smtClean="0">
                <a:solidFill>
                  <a:srgbClr val="FF0000"/>
                </a:solidFill>
              </a:rPr>
              <a:t>  </a:t>
            </a:r>
            <a:r>
              <a:rPr lang="en-US" altLang="ja-JP" sz="2000" dirty="0" smtClean="0"/>
              <a:t>(next slide)</a:t>
            </a:r>
            <a:endParaRPr lang="en-US" altLang="ja-JP" sz="1100" dirty="0" smtClean="0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5724128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6372200" y="14127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7452320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100392" y="14127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SFP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 bwMode="auto">
          <a:xfrm>
            <a:off x="3131840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3779912" y="1412776"/>
            <a:ext cx="1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unp.PDF (1/10)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259632" y="2132856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497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 bwMode="auto">
          <a:xfrm>
            <a:off x="1115616" y="1412776"/>
            <a:ext cx="7848872" cy="360040"/>
          </a:xfrm>
          <a:prstGeom prst="roundRect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60840" cy="694407"/>
          </a:xfrm>
        </p:spPr>
        <p:txBody>
          <a:bodyPr/>
          <a:lstStyle/>
          <a:p>
            <a:r>
              <a:rPr lang="en-US" altLang="ja-JP" sz="2800" dirty="0" smtClean="0"/>
              <a:t>Flavor structure of the asymmetry</a:t>
            </a:r>
            <a:endParaRPr kumimoji="1" lang="ja-JP" altLang="en-US" sz="2800" dirty="0"/>
          </a:p>
        </p:txBody>
      </p:sp>
      <p:cxnSp>
        <p:nvCxnSpPr>
          <p:cNvPr id="13" name="直線コネクタ 12"/>
          <p:cNvCxnSpPr/>
          <p:nvPr/>
        </p:nvCxnSpPr>
        <p:spPr bwMode="auto">
          <a:xfrm>
            <a:off x="251520" y="4509120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251520" y="4941168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図 19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5940152" y="4653136"/>
            <a:ext cx="144016" cy="185621"/>
          </a:xfrm>
          <a:prstGeom prst="rect">
            <a:avLst/>
          </a:prstGeom>
        </p:spPr>
      </p:pic>
      <p:pic>
        <p:nvPicPr>
          <p:cNvPr id="23" name="図 22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164288" y="4653136"/>
            <a:ext cx="144016" cy="186688"/>
          </a:xfrm>
          <a:prstGeom prst="rect">
            <a:avLst/>
          </a:prstGeom>
        </p:spPr>
      </p:pic>
      <p:pic>
        <p:nvPicPr>
          <p:cNvPr id="24" name="図 23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8244408" y="4653136"/>
            <a:ext cx="123575" cy="174813"/>
          </a:xfrm>
          <a:prstGeom prst="rect">
            <a:avLst/>
          </a:prstGeom>
        </p:spPr>
      </p:pic>
      <p:pic>
        <p:nvPicPr>
          <p:cNvPr id="32" name="図 31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395536" y="4653136"/>
            <a:ext cx="864096" cy="160633"/>
          </a:xfrm>
          <a:prstGeom prst="rect">
            <a:avLst/>
          </a:prstGeom>
        </p:spPr>
      </p:pic>
      <p:cxnSp>
        <p:nvCxnSpPr>
          <p:cNvPr id="34" name="直線コネクタ 33"/>
          <p:cNvCxnSpPr/>
          <p:nvPr/>
        </p:nvCxnSpPr>
        <p:spPr bwMode="auto">
          <a:xfrm>
            <a:off x="5724128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テキスト ボックス 34"/>
          <p:cNvSpPr txBox="1"/>
          <p:nvPr/>
        </p:nvSpPr>
        <p:spPr>
          <a:xfrm>
            <a:off x="6372200" y="14127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 bwMode="auto">
          <a:xfrm>
            <a:off x="7524328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>
            <a:off x="8100392" y="14127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SFP</a:t>
            </a:r>
            <a:endParaRPr kumimoji="1" lang="ja-JP" altLang="en-US" dirty="0"/>
          </a:p>
        </p:txBody>
      </p:sp>
      <p:pic>
        <p:nvPicPr>
          <p:cNvPr id="31" name="図 30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2552251" y="4677150"/>
            <a:ext cx="142432" cy="129771"/>
          </a:xfrm>
          <a:prstGeom prst="rect">
            <a:avLst/>
          </a:prstGeom>
        </p:spPr>
      </p:pic>
      <p:pic>
        <p:nvPicPr>
          <p:cNvPr id="39" name="図 38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3698183" y="4651491"/>
            <a:ext cx="120793" cy="155689"/>
          </a:xfrm>
          <a:prstGeom prst="rect">
            <a:avLst/>
          </a:prstGeom>
        </p:spPr>
      </p:pic>
      <p:pic>
        <p:nvPicPr>
          <p:cNvPr id="41" name="図 40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4872024" y="4696258"/>
            <a:ext cx="94135" cy="116956"/>
          </a:xfrm>
          <a:prstGeom prst="rect">
            <a:avLst/>
          </a:prstGeom>
        </p:spPr>
      </p:pic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54" name="グループ化 53"/>
          <p:cNvGrpSpPr/>
          <p:nvPr/>
        </p:nvGrpSpPr>
        <p:grpSpPr>
          <a:xfrm>
            <a:off x="1942207" y="1916832"/>
            <a:ext cx="7201793" cy="2372500"/>
            <a:chOff x="1942207" y="1916832"/>
            <a:chExt cx="7201793" cy="2372500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123728" y="1916832"/>
              <a:ext cx="6856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 </a:t>
              </a:r>
              <a:r>
                <a:rPr lang="en-US" altLang="ja-JP" dirty="0" smtClean="0"/>
                <a:t>Decomposition of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SGP</a:t>
              </a:r>
              <a:r>
                <a:rPr lang="en-US" altLang="ja-JP" dirty="0" smtClean="0"/>
                <a:t> and </a:t>
              </a:r>
              <a:r>
                <a:rPr lang="en-US" altLang="ja-JP" b="1" dirty="0" smtClean="0"/>
                <a:t>SFP</a:t>
              </a:r>
              <a:r>
                <a:rPr lang="en-US" altLang="ja-JP" dirty="0" smtClean="0"/>
                <a:t> into each flavor components.</a:t>
              </a:r>
              <a:endParaRPr kumimoji="1" lang="ja-JP" altLang="en-US" dirty="0" smtClean="0"/>
            </a:p>
          </p:txBody>
        </p:sp>
        <p:sp>
          <p:nvSpPr>
            <p:cNvPr id="44" name="下矢印 43"/>
            <p:cNvSpPr/>
            <p:nvPr/>
          </p:nvSpPr>
          <p:spPr bwMode="auto">
            <a:xfrm>
              <a:off x="3059832" y="2348880"/>
              <a:ext cx="288032" cy="360040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42207" y="2708920"/>
              <a:ext cx="7201793" cy="158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2708920"/>
            <a:ext cx="1942558" cy="14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テキスト ボックス 48"/>
          <p:cNvSpPr txBox="1"/>
          <p:nvPr/>
        </p:nvSpPr>
        <p:spPr>
          <a:xfrm>
            <a:off x="755576" y="1916832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otal</a:t>
            </a:r>
            <a:endParaRPr kumimoji="1" lang="ja-JP" altLang="en-US" dirty="0" smtClean="0"/>
          </a:p>
        </p:txBody>
      </p:sp>
      <p:sp>
        <p:nvSpPr>
          <p:cNvPr id="50" name="下矢印 49"/>
          <p:cNvSpPr/>
          <p:nvPr/>
        </p:nvSpPr>
        <p:spPr bwMode="auto">
          <a:xfrm>
            <a:off x="1115616" y="2348880"/>
            <a:ext cx="288032" cy="3600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1475656" y="5085184"/>
            <a:ext cx="6192688" cy="1283950"/>
            <a:chOff x="1475656" y="5085184"/>
            <a:chExt cx="6192688" cy="1283950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 rot="16200000" flipV="1">
              <a:off x="2699792" y="5157192"/>
              <a:ext cx="50405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直線矢印コネクタ 47"/>
            <p:cNvCxnSpPr/>
            <p:nvPr/>
          </p:nvCxnSpPr>
          <p:spPr bwMode="auto">
            <a:xfrm rot="5400000" flipH="1" flipV="1">
              <a:off x="3059832" y="5157192"/>
              <a:ext cx="50405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テキスト ボックス 51"/>
            <p:cNvSpPr txBox="1"/>
            <p:nvPr/>
          </p:nvSpPr>
          <p:spPr>
            <a:xfrm>
              <a:off x="1475656" y="5661248"/>
              <a:ext cx="3554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  Valence SGP components</a:t>
              </a:r>
              <a:r>
                <a:rPr kumimoji="1" lang="en-US" altLang="ja-JP" sz="2000" dirty="0" smtClean="0"/>
                <a:t> </a:t>
              </a:r>
            </a:p>
            <a:p>
              <a:r>
                <a:rPr kumimoji="1" lang="en-US" altLang="ja-JP" sz="2000" dirty="0" smtClean="0"/>
                <a:t>give</a:t>
              </a:r>
              <a:r>
                <a:rPr lang="en-US" altLang="ja-JP" sz="2000" dirty="0" smtClean="0"/>
                <a:t> the largest contributions.</a:t>
              </a:r>
              <a:endParaRPr kumimoji="1" lang="ja-JP" altLang="en-US" sz="2000" dirty="0" smtClean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076056" y="5661248"/>
              <a:ext cx="2592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       and     are also</a:t>
              </a:r>
            </a:p>
            <a:p>
              <a:r>
                <a:rPr lang="ja-JP" altLang="en-US" sz="2000" dirty="0" smtClean="0"/>
                <a:t>　　</a:t>
              </a:r>
              <a:r>
                <a:rPr lang="en-US" altLang="ja-JP" sz="2000" dirty="0" smtClean="0"/>
                <a:t>relevant for</a:t>
              </a:r>
              <a:r>
                <a:rPr lang="ja-JP" altLang="en-US" sz="2000" dirty="0" smtClean="0"/>
                <a:t> 　</a:t>
              </a:r>
              <a:r>
                <a:rPr lang="en-US" altLang="ja-JP" sz="2000" dirty="0" smtClean="0"/>
                <a:t>.</a:t>
              </a:r>
              <a:r>
                <a:rPr kumimoji="1" lang="en-US" altLang="ja-JP" sz="2000" dirty="0" smtClean="0"/>
                <a:t> </a:t>
              </a:r>
              <a:endParaRPr kumimoji="1" lang="ja-JP" altLang="en-US" sz="2000" dirty="0" smtClean="0"/>
            </a:p>
          </p:txBody>
        </p:sp>
        <p:cxnSp>
          <p:nvCxnSpPr>
            <p:cNvPr id="58" name="直線矢印コネクタ 57"/>
            <p:cNvCxnSpPr/>
            <p:nvPr/>
          </p:nvCxnSpPr>
          <p:spPr bwMode="auto">
            <a:xfrm rot="16200000" flipV="1">
              <a:off x="6048164" y="5193196"/>
              <a:ext cx="504056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直線矢印コネクタ 59"/>
            <p:cNvCxnSpPr/>
            <p:nvPr/>
          </p:nvCxnSpPr>
          <p:spPr bwMode="auto">
            <a:xfrm rot="5400000" flipH="1" flipV="1">
              <a:off x="6444208" y="5085184"/>
              <a:ext cx="504056" cy="504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40" name="図 39" descr="txp_fig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lum/>
            </a:blip>
            <a:stretch>
              <a:fillRect/>
            </a:stretch>
          </p:blipFill>
          <p:spPr>
            <a:xfrm>
              <a:off x="5436096" y="5733256"/>
              <a:ext cx="167605" cy="216024"/>
            </a:xfrm>
            <a:prstGeom prst="rect">
              <a:avLst/>
            </a:prstGeom>
          </p:spPr>
        </p:pic>
        <p:pic>
          <p:nvPicPr>
            <p:cNvPr id="43" name="図 42" descr="txp_fig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lum/>
            </a:blip>
            <a:stretch>
              <a:fillRect/>
            </a:stretch>
          </p:blipFill>
          <p:spPr>
            <a:xfrm>
              <a:off x="6228184" y="5733255"/>
              <a:ext cx="216024" cy="280031"/>
            </a:xfrm>
            <a:prstGeom prst="rect">
              <a:avLst/>
            </a:prstGeom>
          </p:spPr>
        </p:pic>
        <p:pic>
          <p:nvPicPr>
            <p:cNvPr id="51" name="図 50" descr="txp_fig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lum/>
            </a:blip>
            <a:stretch>
              <a:fillRect/>
            </a:stretch>
          </p:blipFill>
          <p:spPr>
            <a:xfrm>
              <a:off x="6948264" y="6021288"/>
              <a:ext cx="288032" cy="250049"/>
            </a:xfrm>
            <a:prstGeom prst="rect">
              <a:avLst/>
            </a:prstGeom>
          </p:spPr>
        </p:pic>
      </p:grpSp>
      <p:cxnSp>
        <p:nvCxnSpPr>
          <p:cNvPr id="46" name="直線コネクタ 45"/>
          <p:cNvCxnSpPr/>
          <p:nvPr/>
        </p:nvCxnSpPr>
        <p:spPr bwMode="auto">
          <a:xfrm>
            <a:off x="1331640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テキスト ボックス 52"/>
          <p:cNvSpPr txBox="1"/>
          <p:nvPr/>
        </p:nvSpPr>
        <p:spPr>
          <a:xfrm>
            <a:off x="2051720" y="1412776"/>
            <a:ext cx="342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SGP+ SFP  (only in Total graph)</a:t>
            </a:r>
            <a:endParaRPr kumimoji="1" lang="ja-JP" altLang="en-US" dirty="0"/>
          </a:p>
        </p:txBody>
      </p:sp>
      <p:pic>
        <p:nvPicPr>
          <p:cNvPr id="56" name="図 55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1691680" y="4221088"/>
            <a:ext cx="288032" cy="16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 bwMode="auto">
          <a:xfrm>
            <a:off x="4139952" y="1412776"/>
            <a:ext cx="4824536" cy="360040"/>
          </a:xfrm>
          <a:prstGeom prst="roundRect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60840" cy="694407"/>
          </a:xfrm>
        </p:spPr>
        <p:txBody>
          <a:bodyPr/>
          <a:lstStyle/>
          <a:p>
            <a:r>
              <a:rPr lang="en-US" altLang="ja-JP" sz="2400" dirty="0" smtClean="0"/>
              <a:t>Flavor decomposition of SSA for charged </a:t>
            </a:r>
            <a:r>
              <a:rPr lang="en-US" altLang="ja-JP" sz="2400" dirty="0" err="1" smtClean="0"/>
              <a:t>pions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5445224"/>
            <a:ext cx="596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/>
              <a:t> Favored SGP components are dominant for </a:t>
            </a:r>
            <a:r>
              <a:rPr lang="en-US" altLang="ja-JP" sz="2000" dirty="0" err="1" smtClean="0"/>
              <a:t>pions</a:t>
            </a:r>
            <a:r>
              <a:rPr lang="en-US" altLang="ja-JP" sz="2000" dirty="0" smtClean="0"/>
              <a:t>.</a:t>
            </a:r>
          </a:p>
          <a:p>
            <a:endParaRPr lang="en-US" altLang="ja-JP" sz="800" dirty="0" smtClean="0"/>
          </a:p>
        </p:txBody>
      </p:sp>
      <p:pic>
        <p:nvPicPr>
          <p:cNvPr id="9" name="図 8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323528" y="1916832"/>
            <a:ext cx="792088" cy="243719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 bwMode="auto">
          <a:xfrm>
            <a:off x="251520" y="4869160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251520" y="5301208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図 31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395536" y="5013176"/>
            <a:ext cx="864096" cy="160633"/>
          </a:xfrm>
          <a:prstGeom prst="rect">
            <a:avLst/>
          </a:prstGeom>
        </p:spPr>
      </p:pic>
      <p:cxnSp>
        <p:nvCxnSpPr>
          <p:cNvPr id="34" name="直線コネクタ 33"/>
          <p:cNvCxnSpPr/>
          <p:nvPr/>
        </p:nvCxnSpPr>
        <p:spPr bwMode="auto">
          <a:xfrm>
            <a:off x="6228184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テキスト ボックス 34"/>
          <p:cNvSpPr txBox="1"/>
          <p:nvPr/>
        </p:nvSpPr>
        <p:spPr>
          <a:xfrm>
            <a:off x="6876256" y="14127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 bwMode="auto">
          <a:xfrm>
            <a:off x="7596336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>
            <a:off x="8172400" y="14127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SFP</a:t>
            </a:r>
            <a:endParaRPr kumimoji="1" lang="ja-JP" altLang="en-US" dirty="0"/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22 June 2011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844824"/>
            <a:ext cx="19574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図 28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5940152" y="5013176"/>
            <a:ext cx="144016" cy="185621"/>
          </a:xfrm>
          <a:prstGeom prst="rect">
            <a:avLst/>
          </a:prstGeom>
        </p:spPr>
      </p:pic>
      <p:pic>
        <p:nvPicPr>
          <p:cNvPr id="30" name="図 29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164288" y="5013176"/>
            <a:ext cx="144016" cy="186688"/>
          </a:xfrm>
          <a:prstGeom prst="rect">
            <a:avLst/>
          </a:prstGeom>
        </p:spPr>
      </p:pic>
      <p:pic>
        <p:nvPicPr>
          <p:cNvPr id="39" name="図 38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8244408" y="5013176"/>
            <a:ext cx="123575" cy="174813"/>
          </a:xfrm>
          <a:prstGeom prst="rect">
            <a:avLst/>
          </a:prstGeom>
        </p:spPr>
      </p:pic>
      <p:pic>
        <p:nvPicPr>
          <p:cNvPr id="41" name="図 40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2552251" y="5037190"/>
            <a:ext cx="142432" cy="129771"/>
          </a:xfrm>
          <a:prstGeom prst="rect">
            <a:avLst/>
          </a:prstGeom>
        </p:spPr>
      </p:pic>
      <p:pic>
        <p:nvPicPr>
          <p:cNvPr id="42" name="図 41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3698183" y="5011531"/>
            <a:ext cx="120793" cy="155689"/>
          </a:xfrm>
          <a:prstGeom prst="rect">
            <a:avLst/>
          </a:prstGeom>
        </p:spPr>
      </p:pic>
      <p:pic>
        <p:nvPicPr>
          <p:cNvPr id="44" name="図 43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4872024" y="5056298"/>
            <a:ext cx="94135" cy="1169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546" y="3284984"/>
            <a:ext cx="18616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23146" y="1844824"/>
            <a:ext cx="712085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9711" y="3356992"/>
            <a:ext cx="716428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正方形/長方形 44"/>
          <p:cNvSpPr/>
          <p:nvPr/>
        </p:nvSpPr>
        <p:spPr bwMode="auto">
          <a:xfrm>
            <a:off x="683568" y="1916832"/>
            <a:ext cx="8640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2267744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3419872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4499992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5652120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2420144" y="21412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6876256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8028384" y="198884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27584" y="1412776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otal</a:t>
            </a:r>
            <a:endParaRPr kumimoji="1" lang="ja-JP" altLang="en-US" dirty="0" smtClean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95736" y="1412776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Decomposition</a:t>
            </a:r>
            <a:endParaRPr kumimoji="1" lang="ja-JP" altLang="en-US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9926" y="5877272"/>
            <a:ext cx="8794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tx2"/>
                </a:solidFill>
              </a:rPr>
              <a:t>⇒ </a:t>
            </a:r>
            <a:r>
              <a:rPr lang="en-US" altLang="ja-JP" sz="2000" dirty="0" smtClean="0">
                <a:solidFill>
                  <a:schemeClr val="tx2"/>
                </a:solidFill>
              </a:rPr>
              <a:t>reflect the flavor structure of the FF rather than that of the SGP function.</a:t>
            </a:r>
            <a:endParaRPr kumimoji="1" lang="ja-JP" alt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55" name="図 54" descr="txp_fig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1763688" y="4653136"/>
            <a:ext cx="288032" cy="160633"/>
          </a:xfrm>
          <a:prstGeom prst="rect">
            <a:avLst/>
          </a:prstGeom>
        </p:spPr>
      </p:pic>
      <p:cxnSp>
        <p:nvCxnSpPr>
          <p:cNvPr id="56" name="直線コネクタ 55"/>
          <p:cNvCxnSpPr/>
          <p:nvPr/>
        </p:nvCxnSpPr>
        <p:spPr bwMode="auto">
          <a:xfrm>
            <a:off x="4283968" y="1628800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4860032" y="14127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SGP+SFP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+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8"/>
  <p:tag name="PICTUREFILESIZE" val="90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oft-ferm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3"/>
  <p:tag name="PICTUREFILESIZE" val="18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\neq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66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3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\neq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6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oft-ferm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3"/>
  <p:tag name="PICTUREFILESIZE" val="18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\small&#10;\textcolor{red}{&#10;color-octet ``baryon&quot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47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+$ ...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5.84008"/>
  <p:tag name="PICTUREFILESIZE" val="174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But in QCD, below is possible!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53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\small&#10;soft-glu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0"/>
  <p:tag name="PICTUREFILESIZE" val="15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3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\neq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6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diquark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13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\small&#10;soft-ferm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16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^{\uparrow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0.88008"/>
  <p:tag name="PICTUREFILESIZE" val="120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3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=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4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p^{\uparrow}\to \pi^0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5.9602"/>
  <p:tag name="PICTUREFILESIZE" val="896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p^{\uparrow}\to \pi^{\pm}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928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p^{\uparrow}\to K^{\pm}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5.9802"/>
  <p:tag name="PICTUREFILESIZE" val="976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qrt{S}=200\,{\rm GeV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45.9203"/>
  <p:tag name="PICTUREFILESIZE" val="66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^{\uparrow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0.88008"/>
  <p:tag name="PICTUREFILESIZE" val="12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qrt{S}=62.4\,{\rm GeV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51.9203"/>
  <p:tag name="PICTUREFILESIZE" val="70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T&gt;1\,{\rm GeV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2.8002"/>
  <p:tag name="PICTUREFILESIZE" val="480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T&gt;0.7\,{\rm GeV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32.0002"/>
  <p:tag name="PICTUREFILESIZE" val="575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3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_F^u(x,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9.92016"/>
  <p:tag name="PICTUREFILESIZE" val="424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_F^{\bar{d}}(x,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9.92016"/>
  <p:tag name="PICTUREFILESIZE" val="534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0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+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6.88008"/>
  <p:tag name="PICTUREFILESIZE" val="13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-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8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^+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3.84008"/>
  <p:tag name="PICTUREFILESIZE" val="16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52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^-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22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tabular}{c|c|c|c|c|c}&#10;&amp; SGP &amp; SFP &amp; $\chi^2$ &amp; free.par &amp; $\chi^2/d.o.f$ \\&#10;&#10;\hline&#10;&#10;FIT.1 &amp; $\bigcirc$ &amp; $\bigcirc$ &amp;  61.47 &amp; 13 &amp; 1.21\\&#10;&#10;\hline&#10;&#10;FIT.2 &amp; $\bigcirc$ &amp; &amp; 132.9 &amp; 7 &amp; 2.46\\&#10;&#10;\hline&#10;&#10;FIT.3 &amp; $\bigcirc$ &amp; &amp; 64.90 &amp; 12 &amp; 1.32 &#10;&#10;\end{tabular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80.9609"/>
  <p:tag name="PICTUREFILESIZE" val="1048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def\la{\langle}&#10;\def\ra{\rangle}&#10;\def\beq{\begin{eqnarray}}&#10;\def\eeq{\end{eqnarray}}&#10;\begin{document}&#10;; e.g.&#10;$\hat{\sigma}^{F}_{ag\to g}&#10;\gg\hat{\sigma}^{G}_{ag\to g}$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96.96024"/>
  <p:tag name="PICTUREFILESIZE" val="441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(\pi^0)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2.00016"/>
  <p:tag name="PICTUREFILESIZE" val="295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(\pi^+)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8.00016"/>
  <p:tag name="PICTUREFILESIZE" val="338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(\pi^-)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5.84016"/>
  <p:tag name="PICTUREFILESIZE" val="273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(K^+)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84.96016"/>
  <p:tag name="PICTUREFILESIZE" val="366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(K^-)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81.84016"/>
  <p:tag name="PICTUREFILESIZE" val="296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5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\hat{\sigma}_C&lt;&lt;\hat{\sigma}_A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94.80016"/>
  <p:tag name="PICTUREFILESIZE" val="339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p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22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2p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49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26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\equiv\frac{\sigma^{\uparrow}-\sigma^{\downarrow}}{\sigma^{\uparrow}+\sigma^{\downarrow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64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^{\uparrow}(p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49.98008"/>
  <p:tag name="PICTUREFILESIZE" val="432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^{\uparrow}(p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49.98008"/>
  <p:tag name="PICTUREFILESIZE" val="43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_F(x_1,x_2)=G_F(x_2,x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237.9605"/>
  <p:tag name="PICTUREFILESIZE" val="1652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widetilde{G}_F(x_1,x_2)=-\widetilde{G}_F(x_2,x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253.9805"/>
  <p:tag name="PICTUREFILESIZE" val="2128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_F(0,x),\quad \tilde{G}_F(0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198.9604"/>
  <p:tag name="PICTUREFILESIZE" val="1523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81.00016"/>
  <p:tag name="PICTUREFILESIZE" val="573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2.88008"/>
  <p:tag name="PICTUREFILESIZE" val="16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F\sim\mathcal{F.T.}\langle\bar{\psi}gF\psi\rangle\to\,G_F(x_1,x_2),\widetilde{G}_F(x_1,x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432.9609"/>
  <p:tag name="PICTUREFILESIZE" val="3761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_2-x_1)p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114.9602"/>
  <p:tag name="PICTUREFILESIZE" val="960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\la{\langle}&#10;\def\ra{\rangle}&#10;\def\beq{\begin{eqnarray}}&#10;\def\eeq{\end{eqnarray}}&#10;\begin{document}&#10;\beq&#10; \Delta\sigma \sim \biggl\{&#10;%  \textcolor{blue}{&#10; \hat{\sigma}_{\mathrm{SGP}} \otimes&#10;   \left( G_F(x,x)-x\frac{dG_F(x,x)}{dx}&#10;   \right)&#10;%}&#10;%\textcolor{red}{         &#10;     +\hat{\sigma}_{\mathrm{SFP}}\otimes &#10;\left( G_F(0,x)+&#10;%       +\hat{\sigma}^{\prime}_{\mathrm{SFP}}\otimes &#10;\widetilde{G}_F(0,x) \right)&#10;%}&#10;\biggr\}\otimes f(x^{\prime})\otimes D(z)   &#10;\nonumber&#10;\eeq&#10;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720"/>
  <p:tag name="PICTUREFILESIZE" val="1600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m 30\%\,$ at large $x_F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98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chi^2/d.o.f=1.28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51.9203"/>
  <p:tag name="PICTUREFILESIZE" val="80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6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u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d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.96"/>
  <p:tag name="PICTUREFILESIZE" val="6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s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.84"/>
  <p:tag name="PICTUREFILESIZE" val="5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lavor :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4.88016"/>
  <p:tag name="PICTUREFILESIZE" val="23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3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.92"/>
  <p:tag name="PICTUREFILESIZE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qrt{s}=20$GeV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644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u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d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.96"/>
  <p:tag name="PICTUREFILESIZE" val="6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0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(\pi^+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8.00016"/>
  <p:tag name="PICTUREFILESIZE" val="44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lavor :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4.88016"/>
  <p:tag name="PICTUREFILESIZE" val="23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u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d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.96"/>
  <p:tag name="PICTUREFILESIZE" val="6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s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.84"/>
  <p:tag name="PICTUREFILESIZE" val="5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3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^{\uparrow}P\to \pi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48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.92"/>
  <p:tag name="PICTUREFILESIZE" val="3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lavor :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4.88016"/>
  <p:tag name="PICTUREFILESIZE" val="238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u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d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.96"/>
  <p:tag name="PICTUREFILESIZE" val="6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{s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.84"/>
  <p:tag name="PICTUREFILESIZE" val="5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3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5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.92"/>
  <p:tag name="PICTUREFILESIZE" val="3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&gt;0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6.00016"/>
  <p:tag name="PICTUREFILESIZE" val="27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as a function of $P_T(=Q)$.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59.9206"/>
  <p:tag name="PICTUREFILESIZE" val="113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\sigma^{\rm tw3}$ decrease {\it slowl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28.0005"/>
  <p:tag name="PICTUREFILESIZE" val="109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^{\rm unp}$ decrease {\it rapidl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3.8405"/>
  <p:tag name="PICTUREFILESIZE" val="89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at low $P_T$, 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2.0002"/>
  <p:tag name="PICTUREFILESIZE" val="448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$A_N$ slightly increase at low $P_T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303.8406"/>
  <p:tag name="PICTUREFILESIZE" val="1012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^{\rm tw3}=\frac{\Delta\sigma^{\rm tw3}}{\sigma^{\rm unp}} \sim \mathcal{O} \left(\frac{M_N}{Q}\right) \otimes \frac{N_q(P_T^2)-N_g(P_T^2)}{D_q(P_T^2)+D_g(P_T^2)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02.0008"/>
  <p:tag name="PICTUREFILESIZE" val="405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_g(P_T^2)$ and $D_g(P_T^2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5.8404"/>
  <p:tag name="PICTUREFILESIZE" val="112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rapid decrease of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72.8003"/>
  <p:tag name="PICTUREFILESIZE" val="69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 (\pi^0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2.00016"/>
  <p:tag name="PICTUREFILESIZE" val="38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P^{\uparrow}\to e'h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112.9802"/>
  <p:tag name="PICTUREFILESIZE" val="786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 is crucial. (DSS FF)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05.9204"/>
  <p:tag name="PICTUREFILESIZE" val="90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6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 (\pi^0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2.00016"/>
  <p:tag name="PICTUREFILESIZE" val="38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99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64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+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6.88008"/>
  <p:tag name="PICTUREFILESIZE" val="13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-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96008"/>
  <p:tag name="PICTUREFILESIZE" val="8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0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^+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3.84008"/>
  <p:tag name="PICTUREFILESIZE" val="16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Twist-3 contribution to $A_N$ in $P^{\uparrow}P\to hX$ &#10;\end{document}&#10;"/>
  <p:tag name="ORIGWIDTH" val="417.8409"/>
  <p:tag name="PICTUREFILESIZE" val="22062"/>
  <p:tag name="EXTERNALNAME" val=""/>
  <p:tag name="BLEND" val="False"/>
  <p:tag name="TRANSPARENT" val="False"/>
  <p:tag name="KEEPFILES" val="False"/>
  <p:tag name="DEBUGPAUSE" val="False"/>
  <p:tag name="RESOLUTION" val=""/>
  <p:tag name="TIMEOUT" val=""/>
  <p:tag name="BITMAPFORMAT" val=""/>
  <p:tag name="DEBUGINTERACTIV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^-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2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96008"/>
  <p:tag name="PICTUREFILESIZE" val="16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^0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ta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.84"/>
  <p:tag name="PICTUREFILESIZE" val="5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p^{\uparrow}\to \pi^{\pm}X : \sqrt{s}=62.4$GeV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9605"/>
  <p:tag name="PICTUREFILESIZE" val="2288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p^{\uparrow}\to K^{\pm}X : \sqrt{s}=62.4$GeV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9.9605"/>
  <p:tag name="PICTUREFILESIZE" val="2336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\cdot$ Kang-Qiu-Zhang (PRD81,114030(2010)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81"/>
  <p:tag name="PICTUREFILESIZE" val="83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quark-diquark mode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329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Integration over $\perp$ and $-$ momenta gives: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57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\small&#10;\textcolor{blue}{&#10;This occurs because of the momentum flow!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16m"/>
  <p:tag name="ORIGWIDTH" val="177"/>
  <p:tag name="PICTUREFILESIZE" val="74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a4paper]{article}&#10;\pagestyle{empty}&#10;\usepackage{color}&#10;\begin{document}&#10;\begin{eqnarray}&#10;\Delta\sigma&amp;\sim &amp; &#10;\textcolor{blue}{G_F(x_1,x_2)}&#10;\otimes f(x')\otimes&#10;D(z)\otimes \hat{\sigma}_A&#10;%\quad(A)&#10;\nonumber\\[5pt]&#10;&amp; +&amp; h(x)&#10;\otimes f(x')\otimes &#10;\textcolor{blue}{\widehat{E}_F(z_1,z_2)}&#10;\otimes\hat{\sigma}_B&#10;%\quad(B)&#10;\nonumber\\[5pt]&#10;&amp; +&amp; h(x)\otimes &#10;\textcolor{blue}{E_F(x_1',x_2')}\otimes&#10;D(z)\otimes\textcolor{black}{\hat{\sigma}_C}&#10;%\quad(C)&#10;\nonumber&#10;\end{eqnarray}&#10;\end{document}&#10;"/>
  <p:tag name="EXTERNALNAME" val="figure"/>
  <p:tag name="BLEND" val="False"/>
  <p:tag name="TRANSPARENT" val="False"/>
  <p:tag name="KEEPFILES" val="True"/>
  <p:tag name="DEBUGPAUSE" val="False"/>
  <p:tag name="RESOLUTION" val="300"/>
  <p:tag name="TIMEOUT" val="15"/>
  <p:tag name="BITMAPFORMAT" val="bmp256"/>
  <p:tag name="DEBUGINTERACTIVE" val="False"/>
  <p:tag name="ORIGWIDTH" val="180.9604"/>
  <p:tag name="PICTUREFILESIZE" val="16739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\small&#10;\textcolor{red}{Soft-fermion functions are not necessarily small!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16m"/>
  <p:tag name="ORIGWIDTH" val="194"/>
  <p:tag name="PICTUREFILESIZE" val="89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\star$ Comment on&#10;the model calculation of SGP and SFP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281"/>
  <p:tag name="PICTUREFILESIZE" val="91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(M. Diehl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17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Also in quark-diquark model: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28"/>
  <p:tag name="PICTUREFILESIZE" val="45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Coupling is of $O(1)$!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87"/>
  <p:tag name="PICTUREFILESIZE" val="36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3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$x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63"/>
</p:tagLst>
</file>

<file path=ppt/theme/theme1.xml><?xml version="1.0" encoding="utf-8"?>
<a:theme xmlns:a="http://schemas.openxmlformats.org/drawingml/2006/main" name="Blends design template">
  <a:themeElements>
    <a:clrScheme name="Office テーマ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テーマ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/>
        </a:defPPr>
      </a:lstStyle>
    </a:txDef>
  </a:objectDefaults>
  <a:extraClrSchemeLst>
    <a:extraClrScheme>
      <a:clrScheme name="Office テーマ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 design template</Template>
  <TotalTime>30256</TotalTime>
  <Words>1378</Words>
  <Application>Microsoft Office PowerPoint</Application>
  <PresentationFormat>画面に合わせる (4:3)</PresentationFormat>
  <Paragraphs>268</Paragraphs>
  <Slides>30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Blends design template</vt:lpstr>
      <vt:lpstr>デザインの設定</vt:lpstr>
      <vt:lpstr>Twist-3 predictions for single spin asymmetry   for light-hadron productions at RHIC</vt:lpstr>
      <vt:lpstr>Single transverse-Spin Asymmetry (SSA)</vt:lpstr>
      <vt:lpstr>スライド 3</vt:lpstr>
      <vt:lpstr>Twist-3 quark-gluon correlation functions</vt:lpstr>
      <vt:lpstr>Description of RHIC data</vt:lpstr>
      <vt:lpstr>Contents of this talk</vt:lpstr>
      <vt:lpstr>SGP and SFP functions obtained from RHIC data</vt:lpstr>
      <vt:lpstr>Flavor structure of the asymmetry</vt:lpstr>
      <vt:lpstr>Flavor decomposition of SSA for charged pions</vt:lpstr>
      <vt:lpstr>Flavor decomposition of SSA for charged kaons</vt:lpstr>
      <vt:lpstr>Comparison of PT-dependence with STAR result</vt:lpstr>
      <vt:lpstr>Prediction of PT-dependence at various Feynman X</vt:lpstr>
      <vt:lpstr>Contents of this talk</vt:lpstr>
      <vt:lpstr>Predictions for SSA for pions and kaons at √S = 500 GeV</vt:lpstr>
      <vt:lpstr>Prediction for SSA for eta-meson production</vt:lpstr>
      <vt:lpstr>Difference between two mesons</vt:lpstr>
      <vt:lpstr>Summary and Outlook</vt:lpstr>
      <vt:lpstr>スライド 18</vt:lpstr>
      <vt:lpstr>Recent results on SSA at RHIC</vt:lpstr>
      <vt:lpstr>Parameters obtained by the fitting</vt:lpstr>
      <vt:lpstr>スライド 21</vt:lpstr>
      <vt:lpstr>Data included in the fitting</vt:lpstr>
      <vt:lpstr>Strategy of analysis</vt:lpstr>
      <vt:lpstr>SGP functions in three fits and by KQVY06</vt:lpstr>
      <vt:lpstr>Results for pion</vt:lpstr>
      <vt:lpstr>Results for kaon</vt:lpstr>
      <vt:lpstr>Comment on fragmentation function</vt:lpstr>
      <vt:lpstr>  Decomposition into SGP and SFP in FIT 1</vt:lpstr>
      <vt:lpstr>スライド 29</vt:lpstr>
      <vt:lpstr>Validity of the NLO-QCD at RHIC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Analay</dc:title>
  <dc:creator>kakuri</dc:creator>
  <cp:lastModifiedBy>kakuri</cp:lastModifiedBy>
  <cp:revision>760</cp:revision>
  <dcterms:created xsi:type="dcterms:W3CDTF">2010-07-05T07:08:02Z</dcterms:created>
  <dcterms:modified xsi:type="dcterms:W3CDTF">2011-06-22T05:17:12Z</dcterms:modified>
</cp:coreProperties>
</file>