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9" r:id="rId4"/>
    <p:sldId id="318" r:id="rId5"/>
    <p:sldId id="258" r:id="rId6"/>
    <p:sldId id="261" r:id="rId7"/>
    <p:sldId id="269" r:id="rId8"/>
    <p:sldId id="260" r:id="rId9"/>
    <p:sldId id="305" r:id="rId10"/>
    <p:sldId id="268" r:id="rId11"/>
    <p:sldId id="307" r:id="rId12"/>
    <p:sldId id="263" r:id="rId13"/>
    <p:sldId id="310" r:id="rId14"/>
    <p:sldId id="322" r:id="rId15"/>
    <p:sldId id="262" r:id="rId16"/>
    <p:sldId id="264" r:id="rId17"/>
    <p:sldId id="323" r:id="rId18"/>
    <p:sldId id="265" r:id="rId19"/>
    <p:sldId id="319" r:id="rId20"/>
    <p:sldId id="311" r:id="rId21"/>
    <p:sldId id="315" r:id="rId22"/>
    <p:sldId id="312" r:id="rId23"/>
    <p:sldId id="313" r:id="rId24"/>
    <p:sldId id="316" r:id="rId25"/>
    <p:sldId id="266" r:id="rId26"/>
    <p:sldId id="308" r:id="rId27"/>
    <p:sldId id="309" r:id="rId28"/>
    <p:sldId id="306" r:id="rId29"/>
    <p:sldId id="267" r:id="rId30"/>
    <p:sldId id="270" r:id="rId31"/>
    <p:sldId id="284" r:id="rId32"/>
    <p:sldId id="285" r:id="rId33"/>
    <p:sldId id="286" r:id="rId34"/>
    <p:sldId id="287" r:id="rId35"/>
    <p:sldId id="288" r:id="rId36"/>
    <p:sldId id="271" r:id="rId37"/>
    <p:sldId id="290" r:id="rId38"/>
    <p:sldId id="293" r:id="rId39"/>
    <p:sldId id="317" r:id="rId40"/>
    <p:sldId id="294" r:id="rId41"/>
    <p:sldId id="320" r:id="rId42"/>
    <p:sldId id="321" r:id="rId43"/>
    <p:sldId id="314" r:id="rId44"/>
    <p:sldId id="295" r:id="rId45"/>
    <p:sldId id="298" r:id="rId46"/>
    <p:sldId id="297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86392" autoAdjust="0"/>
  </p:normalViewPr>
  <p:slideViewPr>
    <p:cSldViewPr>
      <p:cViewPr varScale="1">
        <p:scale>
          <a:sx n="87" d="100"/>
          <a:sy n="87" d="100"/>
        </p:scale>
        <p:origin x="-76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B7D7-78E4-4577-83FD-86F1548ED7C8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D6911-DC6F-4DD8-9D60-244EA0779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D6911-DC6F-4DD8-9D60-244EA0779D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2990B-2556-49EC-A48D-604057EBAF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7FB01C-98D7-4134-9EC2-C810581105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457200" y="6248400"/>
            <a:ext cx="5257800" cy="384048"/>
          </a:xfrm>
        </p:spPr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6/21/2011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257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Douglas Fields                       PacSPIN2011, Cairns, QLD, Australia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DFE7AE-1874-497C-AD18-656A8387A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3.wmf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Douglas Fields</a:t>
            </a:r>
          </a:p>
          <a:p>
            <a:r>
              <a:rPr lang="en-US" dirty="0" smtClean="0"/>
              <a:t>University of New Mexico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</a:t>
            </a:r>
            <a:r>
              <a:rPr lang="en-US" baseline="0" dirty="0" smtClean="0"/>
              <a:t> Evidence for </a:t>
            </a:r>
            <a:r>
              <a:rPr lang="en-US" baseline="0" dirty="0" err="1" smtClean="0"/>
              <a:t>Partonic</a:t>
            </a:r>
            <a:r>
              <a:rPr lang="en-US" baseline="0" dirty="0" smtClean="0"/>
              <a:t> Orbital Angular Momentum at RHIC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GPDs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3695700" cy="2522538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"/>
            <a:ext cx="2428875" cy="299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947007"/>
            <a:ext cx="3657600" cy="107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3962400" cy="45720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Leads to Asymmetric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densities.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Which leads to preferential left-right interaction depending upon direction of OAM relative to spin direction.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Which leads to left-right scattering depending upon the initial/final state interactions.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requires OAM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627882" cy="347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438400" y="5029200"/>
            <a:ext cx="4572000" cy="5334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So what do we see at RHIC?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5908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Neutral meson </a:t>
            </a:r>
            <a:r>
              <a:rPr lang="en-US" baseline="0" dirty="0" smtClean="0"/>
              <a:t>SSAs (STAR forward)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1404256"/>
            <a:ext cx="5695950" cy="488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Neutral </a:t>
            </a:r>
            <a:r>
              <a:rPr lang="en-US" baseline="0" dirty="0" smtClean="0"/>
              <a:t>meson SSAs (PHENIX forward)</a:t>
            </a:r>
            <a:endParaRPr lang="en-US" dirty="0"/>
          </a:p>
        </p:txBody>
      </p:sp>
      <p:pic>
        <p:nvPicPr>
          <p:cNvPr id="8" name="Content Placeholder 5" descr="koster_MPC_x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876800" cy="2332383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 t="2014" r="7692"/>
          <a:stretch>
            <a:fillRect/>
          </a:stretch>
        </p:blipFill>
        <p:spPr bwMode="auto">
          <a:xfrm>
            <a:off x="228600" y="3352800"/>
            <a:ext cx="3810000" cy="2941915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</p:pic>
      <p:pic>
        <p:nvPicPr>
          <p:cNvPr id="10" name="Content Placeholder 5" descr="koster_MPC_p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62400" y="3886200"/>
            <a:ext cx="5074920" cy="2403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scaling</a:t>
            </a:r>
          </a:p>
          <a:p>
            <a:r>
              <a:rPr lang="en-US" dirty="0" smtClean="0"/>
              <a:t>Larger asymmetries at larger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dirty="0" smtClean="0"/>
          </a:p>
          <a:p>
            <a:pPr lvl="1"/>
            <a:r>
              <a:rPr lang="en-US" dirty="0" smtClean="0"/>
              <a:t>Valence quark effects?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forward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37" y="2971800"/>
            <a:ext cx="6180863" cy="31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590800" cy="4572000"/>
          </a:xfrm>
        </p:spPr>
        <p:txBody>
          <a:bodyPr/>
          <a:lstStyle/>
          <a:p>
            <a:r>
              <a:rPr lang="en-US" dirty="0" smtClean="0"/>
              <a:t>Charged mesons in muon arms.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</a:t>
            </a:r>
            <a:r>
              <a:rPr lang="en-US" baseline="0" dirty="0" smtClean="0"/>
              <a:t> meson SSAs (PHENIX forward)</a:t>
            </a:r>
            <a:endParaRPr lang="en-US" dirty="0"/>
          </a:p>
        </p:txBody>
      </p:sp>
      <p:pic>
        <p:nvPicPr>
          <p:cNvPr id="7" name="Content Placeholder 7" descr="Run8_SingleHadron_MuonArm_AN_vs_x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828800"/>
            <a:ext cx="5643694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Charged</a:t>
            </a:r>
            <a:r>
              <a:rPr lang="en-US" baseline="0" dirty="0" smtClean="0"/>
              <a:t> meson SSAs (BRAHMS forward)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4963290" cy="41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4963290" cy="41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Combined charged</a:t>
            </a:r>
            <a:r>
              <a:rPr lang="en-US" baseline="0" dirty="0" smtClean="0"/>
              <a:t> </a:t>
            </a:r>
            <a:r>
              <a:rPr lang="en-US" baseline="0" dirty="0" smtClean="0"/>
              <a:t>meson SSAs </a:t>
            </a:r>
            <a:r>
              <a:rPr lang="en-US" baseline="0" dirty="0" smtClean="0"/>
              <a:t>(forward</a:t>
            </a:r>
            <a:r>
              <a:rPr lang="en-US" baseline="0" dirty="0" smtClean="0"/>
              <a:t>)</a:t>
            </a:r>
            <a:endParaRPr lang="en-US" dirty="0"/>
          </a:p>
        </p:txBody>
      </p:sp>
      <p:pic>
        <p:nvPicPr>
          <p:cNvPr id="8" name="Content Placeholder 7" descr="Run8_SingleHadron_MuonArm_AN_vs_x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286000"/>
            <a:ext cx="3124200" cy="322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572000"/>
          </a:xfrm>
        </p:spPr>
        <p:txBody>
          <a:bodyPr/>
          <a:lstStyle/>
          <a:p>
            <a:r>
              <a:rPr lang="en-US" dirty="0" smtClean="0"/>
              <a:t>Seen as a limit on Gluon </a:t>
            </a:r>
            <a:r>
              <a:rPr lang="en-US" dirty="0" err="1" smtClean="0"/>
              <a:t>Sivers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Charged/neutral </a:t>
            </a:r>
            <a:r>
              <a:rPr lang="en-US" baseline="0" dirty="0" smtClean="0"/>
              <a:t>meson SSAs (PHENIX central)</a:t>
            </a:r>
            <a:endParaRPr lang="en-US" dirty="0"/>
          </a:p>
        </p:txBody>
      </p:sp>
      <p:pic>
        <p:nvPicPr>
          <p:cNvPr id="7" name="Content Placeholder 5" descr="koster_central_pi0_e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191000"/>
            <a:ext cx="4419600" cy="2093259"/>
          </a:xfrm>
          <a:prstGeom prst="rect">
            <a:avLst/>
          </a:prstGeom>
        </p:spPr>
      </p:pic>
      <p:pic>
        <p:nvPicPr>
          <p:cNvPr id="11" name="Picture 5" descr="finalChargedNeut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191000" cy="30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functions</a:t>
            </a:r>
            <a:endParaRPr lang="en-US" dirty="0"/>
          </a:p>
        </p:txBody>
      </p:sp>
      <p:pic>
        <p:nvPicPr>
          <p:cNvPr id="10" name="Picture 9" descr="sivers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3663024" cy="4972050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/>
          <a:lstStyle/>
          <a:p>
            <a:r>
              <a:rPr lang="en-US" dirty="0" smtClean="0"/>
              <a:t>Have extracted </a:t>
            </a:r>
            <a:r>
              <a:rPr lang="en-US" dirty="0" err="1" smtClean="0"/>
              <a:t>Siver’s</a:t>
            </a:r>
            <a:r>
              <a:rPr lang="en-US" dirty="0" smtClean="0"/>
              <a:t> functions for DIS.</a:t>
            </a:r>
          </a:p>
          <a:p>
            <a:r>
              <a:rPr lang="en-US" dirty="0" smtClean="0"/>
              <a:t>Can extend to include RHIC data?</a:t>
            </a:r>
          </a:p>
          <a:p>
            <a:r>
              <a:rPr lang="en-US" dirty="0" smtClean="0"/>
              <a:t>What does it mean for OAM?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Direct  vs. Indirect Measurement</a:t>
            </a:r>
          </a:p>
          <a:p>
            <a:pPr lvl="1"/>
            <a:r>
              <a:rPr lang="en-US" dirty="0" smtClean="0"/>
              <a:t>Width of room</a:t>
            </a:r>
          </a:p>
          <a:p>
            <a:pPr lvl="2"/>
            <a:r>
              <a:rPr lang="en-US" dirty="0" smtClean="0"/>
              <a:t>Tape measure</a:t>
            </a:r>
          </a:p>
          <a:p>
            <a:pPr lvl="1"/>
            <a:r>
              <a:rPr lang="en-US" dirty="0" smtClean="0"/>
              <a:t>Spin ½ of proton</a:t>
            </a:r>
          </a:p>
          <a:p>
            <a:pPr lvl="2"/>
            <a:r>
              <a:rPr lang="en-US" dirty="0" smtClean="0"/>
              <a:t>Stern-</a:t>
            </a:r>
            <a:r>
              <a:rPr lang="en-US" dirty="0" err="1" smtClean="0"/>
              <a:t>Gerlach</a:t>
            </a:r>
            <a:r>
              <a:rPr lang="en-US" dirty="0" smtClean="0"/>
              <a:t> experiment</a:t>
            </a:r>
          </a:p>
          <a:p>
            <a:pPr lvl="1"/>
            <a:r>
              <a:rPr lang="en-US" dirty="0" smtClean="0"/>
              <a:t> </a:t>
            </a:r>
            <a:r>
              <a:rPr lang="el-GR" dirty="0" smtClean="0"/>
              <a:t>ΔΣ</a:t>
            </a:r>
            <a:endParaRPr lang="en-US" dirty="0" smtClean="0"/>
          </a:p>
          <a:p>
            <a:pPr lvl="2"/>
            <a:r>
              <a:rPr lang="en-US" dirty="0" smtClean="0"/>
              <a:t>DIS</a:t>
            </a:r>
          </a:p>
          <a:p>
            <a:pPr lvl="1"/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G</a:t>
            </a:r>
          </a:p>
          <a:p>
            <a:pPr lvl="2"/>
            <a:r>
              <a:rPr lang="en-US" dirty="0" smtClean="0"/>
              <a:t>DIS Q</a:t>
            </a:r>
            <a:r>
              <a:rPr lang="en-US" baseline="30000" dirty="0" smtClean="0"/>
              <a:t>2</a:t>
            </a:r>
            <a:r>
              <a:rPr lang="en-US" dirty="0" smtClean="0"/>
              <a:t> dependence, RHIC</a:t>
            </a:r>
          </a:p>
          <a:p>
            <a:pPr lvl="2"/>
            <a:r>
              <a:rPr lang="en-US" dirty="0" smtClean="0"/>
              <a:t>But, definition is unclear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g+q</a:t>
            </a:r>
            <a:endParaRPr lang="en-US" baseline="-25000" dirty="0" smtClean="0"/>
          </a:p>
          <a:p>
            <a:pPr lvl="2"/>
            <a:r>
              <a:rPr lang="en-US" dirty="0" smtClean="0"/>
              <a:t>Can one simply say L = ½ - </a:t>
            </a:r>
            <a:r>
              <a:rPr lang="el-GR" dirty="0" smtClean="0"/>
              <a:t>ΔΣ</a:t>
            </a:r>
            <a:r>
              <a:rPr lang="en-US" dirty="0" smtClean="0"/>
              <a:t> -  </a:t>
            </a:r>
            <a:r>
              <a:rPr lang="el-GR" dirty="0" smtClean="0"/>
              <a:t>Δ</a:t>
            </a:r>
            <a:r>
              <a:rPr lang="en-US" dirty="0" smtClean="0"/>
              <a:t>G? No!</a:t>
            </a:r>
          </a:p>
          <a:p>
            <a:pPr lvl="2"/>
            <a:r>
              <a:rPr lang="en-US" dirty="0" smtClean="0"/>
              <a:t>Other methods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Temperature of room</a:t>
            </a:r>
          </a:p>
          <a:p>
            <a:pPr lvl="2"/>
            <a:r>
              <a:rPr lang="en-US" dirty="0" smtClean="0"/>
              <a:t>Tape measure?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“Experimental Evidence”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267200" y="2133600"/>
            <a:ext cx="4743450" cy="3436938"/>
            <a:chOff x="192" y="912"/>
            <a:chExt cx="3516" cy="235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912"/>
              <a:ext cx="3516" cy="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886" y="1069"/>
              <a:ext cx="1584" cy="62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p+C</a:t>
            </a:r>
            <a:r>
              <a:rPr lang="en-US" dirty="0" smtClean="0"/>
              <a:t> CNI Asymmetry</a:t>
            </a:r>
            <a:endParaRPr lang="en-US" dirty="0"/>
          </a:p>
        </p:txBody>
      </p:sp>
      <p:sp>
        <p:nvSpPr>
          <p:cNvPr id="13" name="Line 8"/>
          <p:cNvSpPr>
            <a:spLocks noChangeAspect="1" noChangeShapeType="1"/>
          </p:cNvSpPr>
          <p:nvPr/>
        </p:nvSpPr>
        <p:spPr bwMode="auto">
          <a:xfrm flipV="1">
            <a:off x="4351338" y="3595688"/>
            <a:ext cx="242887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19238218">
            <a:off x="6946147" y="2742917"/>
            <a:ext cx="18446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Preliminary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5867400" y="2892425"/>
            <a:ext cx="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05400" y="2286000"/>
            <a:ext cx="16008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Re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</a:t>
            </a:r>
            <a:r>
              <a:rPr lang="en-US" altLang="ja-JP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5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=0, Im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</a:t>
            </a:r>
            <a:r>
              <a:rPr lang="en-US" altLang="ja-JP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5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=0</a:t>
            </a:r>
          </a:p>
          <a:p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no </a:t>
            </a:r>
            <a:r>
              <a:rPr lang="en-US" altLang="ja-JP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hadron</a:t>
            </a:r>
            <a:r>
              <a: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spin-flip</a:t>
            </a:r>
          </a:p>
        </p:txBody>
      </p:sp>
      <p:pic>
        <p:nvPicPr>
          <p:cNvPr id="21" name="Picture 20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133600"/>
            <a:ext cx="4419600" cy="33478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0" y="2286000"/>
            <a:ext cx="15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p+p</a:t>
            </a:r>
            <a:r>
              <a:rPr lang="en-US" dirty="0" smtClean="0">
                <a:solidFill>
                  <a:schemeClr val="bg1"/>
                </a:solidFill>
              </a:rPr>
              <a:t> CNI (jet)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2362200"/>
            <a:ext cx="11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p+C</a:t>
            </a:r>
            <a:r>
              <a:rPr lang="en-US" dirty="0" smtClean="0">
                <a:solidFill>
                  <a:schemeClr val="bg1"/>
                </a:solidFill>
              </a:rPr>
              <a:t> CNI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(rather old) theoretical connection…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16982"/>
            <a:ext cx="7000875" cy="48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13185" y="3921369"/>
            <a:ext cx="3657600" cy="152400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5" descr="Z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72" y="2133599"/>
            <a:ext cx="396766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Forward Neutron  SSA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38600"/>
            <a:ext cx="24114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48200" y="2286000"/>
            <a:ext cx="4038600" cy="3819525"/>
            <a:chOff x="3009" y="1434"/>
            <a:chExt cx="2751" cy="2886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9" y="1434"/>
              <a:ext cx="2751" cy="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1" y="1776"/>
              <a:ext cx="86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reeform 4"/>
          <p:cNvSpPr>
            <a:spLocks noChangeAspect="1"/>
          </p:cNvSpPr>
          <p:nvPr/>
        </p:nvSpPr>
        <p:spPr bwMode="auto">
          <a:xfrm rot="10800000">
            <a:off x="581025" y="1476375"/>
            <a:ext cx="4902200" cy="166688"/>
          </a:xfrm>
          <a:custGeom>
            <a:avLst/>
            <a:gdLst>
              <a:gd name="T0" fmla="*/ 0 w 5141"/>
              <a:gd name="T1" fmla="*/ 2147483647 h 174"/>
              <a:gd name="T2" fmla="*/ 2147483647 w 5141"/>
              <a:gd name="T3" fmla="*/ 2147483647 h 174"/>
              <a:gd name="T4" fmla="*/ 2147483647 w 5141"/>
              <a:gd name="T5" fmla="*/ 2147483647 h 174"/>
              <a:gd name="T6" fmla="*/ 2147483647 w 5141"/>
              <a:gd name="T7" fmla="*/ 2147483647 h 174"/>
              <a:gd name="T8" fmla="*/ 2147483647 w 5141"/>
              <a:gd name="T9" fmla="*/ 2147483647 h 174"/>
              <a:gd name="T10" fmla="*/ 2147483647 w 5141"/>
              <a:gd name="T11" fmla="*/ 2147483647 h 174"/>
              <a:gd name="T12" fmla="*/ 2147483647 w 5141"/>
              <a:gd name="T13" fmla="*/ 2147483647 h 174"/>
              <a:gd name="T14" fmla="*/ 2147483647 w 5141"/>
              <a:gd name="T15" fmla="*/ 2147483647 h 174"/>
              <a:gd name="T16" fmla="*/ 2147483647 w 5141"/>
              <a:gd name="T17" fmla="*/ 2147483647 h 174"/>
              <a:gd name="T18" fmla="*/ 2147483647 w 5141"/>
              <a:gd name="T19" fmla="*/ 2147483647 h 174"/>
              <a:gd name="T20" fmla="*/ 2147483647 w 5141"/>
              <a:gd name="T21" fmla="*/ 2147483647 h 174"/>
              <a:gd name="T22" fmla="*/ 2147483647 w 5141"/>
              <a:gd name="T23" fmla="*/ 0 h 174"/>
              <a:gd name="T24" fmla="*/ 2147483647 w 5141"/>
              <a:gd name="T25" fmla="*/ 0 h 1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41"/>
              <a:gd name="T40" fmla="*/ 0 h 174"/>
              <a:gd name="T41" fmla="*/ 5141 w 5141"/>
              <a:gd name="T42" fmla="*/ 174 h 1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41" h="174">
                <a:moveTo>
                  <a:pt x="0" y="174"/>
                </a:moveTo>
                <a:lnTo>
                  <a:pt x="4192" y="174"/>
                </a:lnTo>
                <a:lnTo>
                  <a:pt x="4226" y="168"/>
                </a:lnTo>
                <a:lnTo>
                  <a:pt x="4255" y="156"/>
                </a:lnTo>
                <a:lnTo>
                  <a:pt x="4273" y="145"/>
                </a:lnTo>
                <a:lnTo>
                  <a:pt x="4290" y="133"/>
                </a:lnTo>
                <a:lnTo>
                  <a:pt x="4302" y="116"/>
                </a:lnTo>
                <a:lnTo>
                  <a:pt x="4308" y="104"/>
                </a:lnTo>
                <a:lnTo>
                  <a:pt x="4342" y="69"/>
                </a:lnTo>
                <a:lnTo>
                  <a:pt x="4377" y="35"/>
                </a:lnTo>
                <a:lnTo>
                  <a:pt x="4406" y="17"/>
                </a:lnTo>
                <a:lnTo>
                  <a:pt x="4458" y="0"/>
                </a:lnTo>
                <a:lnTo>
                  <a:pt x="514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>
            <a:spLocks noChangeAspect="1"/>
          </p:cNvSpPr>
          <p:nvPr/>
        </p:nvSpPr>
        <p:spPr bwMode="auto">
          <a:xfrm>
            <a:off x="2530475" y="1312863"/>
            <a:ext cx="4902200" cy="166687"/>
          </a:xfrm>
          <a:custGeom>
            <a:avLst/>
            <a:gdLst>
              <a:gd name="T0" fmla="*/ 0 w 5141"/>
              <a:gd name="T1" fmla="*/ 2147483647 h 174"/>
              <a:gd name="T2" fmla="*/ 2147483647 w 5141"/>
              <a:gd name="T3" fmla="*/ 2147483647 h 174"/>
              <a:gd name="T4" fmla="*/ 2147483647 w 5141"/>
              <a:gd name="T5" fmla="*/ 2147483647 h 174"/>
              <a:gd name="T6" fmla="*/ 2147483647 w 5141"/>
              <a:gd name="T7" fmla="*/ 2147483647 h 174"/>
              <a:gd name="T8" fmla="*/ 2147483647 w 5141"/>
              <a:gd name="T9" fmla="*/ 2147483647 h 174"/>
              <a:gd name="T10" fmla="*/ 2147483647 w 5141"/>
              <a:gd name="T11" fmla="*/ 2147483647 h 174"/>
              <a:gd name="T12" fmla="*/ 2147483647 w 5141"/>
              <a:gd name="T13" fmla="*/ 2147483647 h 174"/>
              <a:gd name="T14" fmla="*/ 2147483647 w 5141"/>
              <a:gd name="T15" fmla="*/ 2147483647 h 174"/>
              <a:gd name="T16" fmla="*/ 2147483647 w 5141"/>
              <a:gd name="T17" fmla="*/ 2147483647 h 174"/>
              <a:gd name="T18" fmla="*/ 2147483647 w 5141"/>
              <a:gd name="T19" fmla="*/ 2147483647 h 174"/>
              <a:gd name="T20" fmla="*/ 2147483647 w 5141"/>
              <a:gd name="T21" fmla="*/ 2147483647 h 174"/>
              <a:gd name="T22" fmla="*/ 2147483647 w 5141"/>
              <a:gd name="T23" fmla="*/ 0 h 174"/>
              <a:gd name="T24" fmla="*/ 2147483647 w 5141"/>
              <a:gd name="T25" fmla="*/ 0 h 1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41"/>
              <a:gd name="T40" fmla="*/ 0 h 174"/>
              <a:gd name="T41" fmla="*/ 5141 w 5141"/>
              <a:gd name="T42" fmla="*/ 174 h 1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41" h="174">
                <a:moveTo>
                  <a:pt x="0" y="174"/>
                </a:moveTo>
                <a:lnTo>
                  <a:pt x="4192" y="174"/>
                </a:lnTo>
                <a:lnTo>
                  <a:pt x="4226" y="168"/>
                </a:lnTo>
                <a:lnTo>
                  <a:pt x="4255" y="156"/>
                </a:lnTo>
                <a:lnTo>
                  <a:pt x="4273" y="145"/>
                </a:lnTo>
                <a:lnTo>
                  <a:pt x="4290" y="133"/>
                </a:lnTo>
                <a:lnTo>
                  <a:pt x="4302" y="116"/>
                </a:lnTo>
                <a:lnTo>
                  <a:pt x="4308" y="104"/>
                </a:lnTo>
                <a:lnTo>
                  <a:pt x="4342" y="69"/>
                </a:lnTo>
                <a:lnTo>
                  <a:pt x="4377" y="35"/>
                </a:lnTo>
                <a:lnTo>
                  <a:pt x="4406" y="17"/>
                </a:lnTo>
                <a:lnTo>
                  <a:pt x="4458" y="0"/>
                </a:lnTo>
                <a:lnTo>
                  <a:pt x="514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6"/>
          <p:cNvSpPr>
            <a:spLocks noChangeAspect="1"/>
          </p:cNvSpPr>
          <p:nvPr/>
        </p:nvSpPr>
        <p:spPr bwMode="auto">
          <a:xfrm>
            <a:off x="6516688" y="1473200"/>
            <a:ext cx="909637" cy="171450"/>
          </a:xfrm>
          <a:custGeom>
            <a:avLst/>
            <a:gdLst>
              <a:gd name="T0" fmla="*/ 0 w 955"/>
              <a:gd name="T1" fmla="*/ 0 h 179"/>
              <a:gd name="T2" fmla="*/ 2147483647 w 955"/>
              <a:gd name="T3" fmla="*/ 2147483647 h 179"/>
              <a:gd name="T4" fmla="*/ 2147483647 w 955"/>
              <a:gd name="T5" fmla="*/ 2147483647 h 179"/>
              <a:gd name="T6" fmla="*/ 2147483647 w 955"/>
              <a:gd name="T7" fmla="*/ 2147483647 h 179"/>
              <a:gd name="T8" fmla="*/ 2147483647 w 955"/>
              <a:gd name="T9" fmla="*/ 2147483647 h 179"/>
              <a:gd name="T10" fmla="*/ 2147483647 w 955"/>
              <a:gd name="T11" fmla="*/ 2147483647 h 179"/>
              <a:gd name="T12" fmla="*/ 2147483647 w 955"/>
              <a:gd name="T13" fmla="*/ 2147483647 h 179"/>
              <a:gd name="T14" fmla="*/ 2147483647 w 955"/>
              <a:gd name="T15" fmla="*/ 2147483647 h 179"/>
              <a:gd name="T16" fmla="*/ 2147483647 w 955"/>
              <a:gd name="T17" fmla="*/ 2147483647 h 179"/>
              <a:gd name="T18" fmla="*/ 2147483647 w 955"/>
              <a:gd name="T19" fmla="*/ 2147483647 h 179"/>
              <a:gd name="T20" fmla="*/ 2147483647 w 955"/>
              <a:gd name="T21" fmla="*/ 2147483647 h 179"/>
              <a:gd name="T22" fmla="*/ 2147483647 w 955"/>
              <a:gd name="T23" fmla="*/ 2147483647 h 1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5"/>
              <a:gd name="T37" fmla="*/ 0 h 179"/>
              <a:gd name="T38" fmla="*/ 955 w 955"/>
              <a:gd name="T39" fmla="*/ 179 h 1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5" h="179">
                <a:moveTo>
                  <a:pt x="0" y="0"/>
                </a:moveTo>
                <a:lnTo>
                  <a:pt x="35" y="6"/>
                </a:lnTo>
                <a:lnTo>
                  <a:pt x="64" y="17"/>
                </a:lnTo>
                <a:lnTo>
                  <a:pt x="81" y="29"/>
                </a:lnTo>
                <a:lnTo>
                  <a:pt x="99" y="40"/>
                </a:lnTo>
                <a:lnTo>
                  <a:pt x="110" y="58"/>
                </a:lnTo>
                <a:lnTo>
                  <a:pt x="116" y="69"/>
                </a:lnTo>
                <a:lnTo>
                  <a:pt x="151" y="104"/>
                </a:lnTo>
                <a:lnTo>
                  <a:pt x="185" y="145"/>
                </a:lnTo>
                <a:lnTo>
                  <a:pt x="220" y="162"/>
                </a:lnTo>
                <a:lnTo>
                  <a:pt x="272" y="179"/>
                </a:lnTo>
                <a:lnTo>
                  <a:pt x="955" y="17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"/>
          <p:cNvSpPr>
            <a:spLocks noChangeAspect="1"/>
          </p:cNvSpPr>
          <p:nvPr/>
        </p:nvSpPr>
        <p:spPr bwMode="auto">
          <a:xfrm>
            <a:off x="3933825" y="1069975"/>
            <a:ext cx="2847975" cy="100013"/>
          </a:xfrm>
          <a:custGeom>
            <a:avLst/>
            <a:gdLst>
              <a:gd name="T0" fmla="*/ 2147483647 w 2987"/>
              <a:gd name="T1" fmla="*/ 0 h 104"/>
              <a:gd name="T2" fmla="*/ 2147483647 w 2987"/>
              <a:gd name="T3" fmla="*/ 2147483647 h 104"/>
              <a:gd name="T4" fmla="*/ 0 w 2987"/>
              <a:gd name="T5" fmla="*/ 2147483647 h 104"/>
              <a:gd name="T6" fmla="*/ 2147483647 w 2987"/>
              <a:gd name="T7" fmla="*/ 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2987"/>
              <a:gd name="T13" fmla="*/ 0 h 104"/>
              <a:gd name="T14" fmla="*/ 2987 w 2987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7" h="104">
                <a:moveTo>
                  <a:pt x="2871" y="0"/>
                </a:moveTo>
                <a:lnTo>
                  <a:pt x="2987" y="104"/>
                </a:lnTo>
                <a:lnTo>
                  <a:pt x="0" y="104"/>
                </a:lnTo>
                <a:lnTo>
                  <a:pt x="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8"/>
          <p:cNvSpPr>
            <a:spLocks noChangeAspect="1" noChangeShapeType="1"/>
          </p:cNvSpPr>
          <p:nvPr/>
        </p:nvSpPr>
        <p:spPr bwMode="auto">
          <a:xfrm flipH="1">
            <a:off x="6681788" y="1169988"/>
            <a:ext cx="100012" cy="109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9"/>
          <p:cNvSpPr>
            <a:spLocks noChangeAspect="1" noChangeShapeType="1"/>
          </p:cNvSpPr>
          <p:nvPr/>
        </p:nvSpPr>
        <p:spPr bwMode="auto">
          <a:xfrm>
            <a:off x="3933825" y="1169988"/>
            <a:ext cx="76200" cy="1000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0"/>
          <p:cNvSpPr>
            <a:spLocks noChangeAspect="1"/>
          </p:cNvSpPr>
          <p:nvPr/>
        </p:nvSpPr>
        <p:spPr bwMode="auto">
          <a:xfrm>
            <a:off x="2927350" y="1401763"/>
            <a:ext cx="287338" cy="66675"/>
          </a:xfrm>
          <a:custGeom>
            <a:avLst/>
            <a:gdLst>
              <a:gd name="T0" fmla="*/ 0 w 301"/>
              <a:gd name="T1" fmla="*/ 2147483647 h 69"/>
              <a:gd name="T2" fmla="*/ 2147483647 w 301"/>
              <a:gd name="T3" fmla="*/ 2147483647 h 69"/>
              <a:gd name="T4" fmla="*/ 2147483647 w 301"/>
              <a:gd name="T5" fmla="*/ 2147483647 h 69"/>
              <a:gd name="T6" fmla="*/ 2147483647 w 301"/>
              <a:gd name="T7" fmla="*/ 2147483647 h 69"/>
              <a:gd name="T8" fmla="*/ 2147483647 w 301"/>
              <a:gd name="T9" fmla="*/ 2147483647 h 69"/>
              <a:gd name="T10" fmla="*/ 2147483647 w 301"/>
              <a:gd name="T11" fmla="*/ 2147483647 h 69"/>
              <a:gd name="T12" fmla="*/ 2147483647 w 301"/>
              <a:gd name="T13" fmla="*/ 2147483647 h 69"/>
              <a:gd name="T14" fmla="*/ 2147483647 w 301"/>
              <a:gd name="T15" fmla="*/ 2147483647 h 69"/>
              <a:gd name="T16" fmla="*/ 2147483647 w 301"/>
              <a:gd name="T17" fmla="*/ 2147483647 h 69"/>
              <a:gd name="T18" fmla="*/ 2147483647 w 301"/>
              <a:gd name="T19" fmla="*/ 2147483647 h 69"/>
              <a:gd name="T20" fmla="*/ 2147483647 w 301"/>
              <a:gd name="T21" fmla="*/ 2147483647 h 69"/>
              <a:gd name="T22" fmla="*/ 2147483647 w 301"/>
              <a:gd name="T23" fmla="*/ 0 h 69"/>
              <a:gd name="T24" fmla="*/ 0 w 301"/>
              <a:gd name="T25" fmla="*/ 2147483647 h 69"/>
              <a:gd name="T26" fmla="*/ 0 w 301"/>
              <a:gd name="T27" fmla="*/ 2147483647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1"/>
              <a:gd name="T43" fmla="*/ 0 h 69"/>
              <a:gd name="T44" fmla="*/ 301 w 301"/>
              <a:gd name="T45" fmla="*/ 69 h 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1" h="69">
                <a:moveTo>
                  <a:pt x="0" y="69"/>
                </a:moveTo>
                <a:lnTo>
                  <a:pt x="52" y="69"/>
                </a:lnTo>
                <a:lnTo>
                  <a:pt x="98" y="69"/>
                </a:lnTo>
                <a:lnTo>
                  <a:pt x="139" y="69"/>
                </a:lnTo>
                <a:lnTo>
                  <a:pt x="174" y="69"/>
                </a:lnTo>
                <a:lnTo>
                  <a:pt x="226" y="69"/>
                </a:lnTo>
                <a:lnTo>
                  <a:pt x="266" y="69"/>
                </a:lnTo>
                <a:lnTo>
                  <a:pt x="284" y="69"/>
                </a:lnTo>
                <a:lnTo>
                  <a:pt x="295" y="69"/>
                </a:lnTo>
                <a:lnTo>
                  <a:pt x="301" y="69"/>
                </a:lnTo>
                <a:lnTo>
                  <a:pt x="220" y="0"/>
                </a:lnTo>
                <a:lnTo>
                  <a:pt x="0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1"/>
          <p:cNvSpPr>
            <a:spLocks noChangeAspect="1"/>
          </p:cNvSpPr>
          <p:nvPr/>
        </p:nvSpPr>
        <p:spPr bwMode="auto">
          <a:xfrm>
            <a:off x="2906713" y="1374775"/>
            <a:ext cx="330200" cy="120650"/>
          </a:xfrm>
          <a:custGeom>
            <a:avLst/>
            <a:gdLst>
              <a:gd name="T0" fmla="*/ 2147483647 w 347"/>
              <a:gd name="T1" fmla="*/ 2147483647 h 127"/>
              <a:gd name="T2" fmla="*/ 2147483647 w 347"/>
              <a:gd name="T3" fmla="*/ 2147483647 h 127"/>
              <a:gd name="T4" fmla="*/ 2147483647 w 347"/>
              <a:gd name="T5" fmla="*/ 2147483647 h 127"/>
              <a:gd name="T6" fmla="*/ 2147483647 w 347"/>
              <a:gd name="T7" fmla="*/ 2147483647 h 127"/>
              <a:gd name="T8" fmla="*/ 2147483647 w 347"/>
              <a:gd name="T9" fmla="*/ 2147483647 h 127"/>
              <a:gd name="T10" fmla="*/ 2147483647 w 347"/>
              <a:gd name="T11" fmla="*/ 2147483647 h 127"/>
              <a:gd name="T12" fmla="*/ 2147483647 w 347"/>
              <a:gd name="T13" fmla="*/ 2147483647 h 127"/>
              <a:gd name="T14" fmla="*/ 2147483647 w 347"/>
              <a:gd name="T15" fmla="*/ 2147483647 h 127"/>
              <a:gd name="T16" fmla="*/ 2147483647 w 347"/>
              <a:gd name="T17" fmla="*/ 2147483647 h 127"/>
              <a:gd name="T18" fmla="*/ 2147483647 w 347"/>
              <a:gd name="T19" fmla="*/ 0 h 127"/>
              <a:gd name="T20" fmla="*/ 2147483647 w 347"/>
              <a:gd name="T21" fmla="*/ 0 h 127"/>
              <a:gd name="T22" fmla="*/ 2147483647 w 347"/>
              <a:gd name="T23" fmla="*/ 2147483647 h 127"/>
              <a:gd name="T24" fmla="*/ 2147483647 w 347"/>
              <a:gd name="T25" fmla="*/ 2147483647 h 127"/>
              <a:gd name="T26" fmla="*/ 2147483647 w 347"/>
              <a:gd name="T27" fmla="*/ 2147483647 h 127"/>
              <a:gd name="T28" fmla="*/ 2147483647 w 347"/>
              <a:gd name="T29" fmla="*/ 2147483647 h 127"/>
              <a:gd name="T30" fmla="*/ 2147483647 w 347"/>
              <a:gd name="T31" fmla="*/ 2147483647 h 127"/>
              <a:gd name="T32" fmla="*/ 2147483647 w 347"/>
              <a:gd name="T33" fmla="*/ 2147483647 h 127"/>
              <a:gd name="T34" fmla="*/ 2147483647 w 347"/>
              <a:gd name="T35" fmla="*/ 2147483647 h 127"/>
              <a:gd name="T36" fmla="*/ 2147483647 w 347"/>
              <a:gd name="T37" fmla="*/ 2147483647 h 127"/>
              <a:gd name="T38" fmla="*/ 2147483647 w 347"/>
              <a:gd name="T39" fmla="*/ 2147483647 h 127"/>
              <a:gd name="T40" fmla="*/ 0 w 347"/>
              <a:gd name="T41" fmla="*/ 2147483647 h 127"/>
              <a:gd name="T42" fmla="*/ 0 w 347"/>
              <a:gd name="T43" fmla="*/ 2147483647 h 127"/>
              <a:gd name="T44" fmla="*/ 2147483647 w 347"/>
              <a:gd name="T45" fmla="*/ 2147483647 h 127"/>
              <a:gd name="T46" fmla="*/ 2147483647 w 347"/>
              <a:gd name="T47" fmla="*/ 2147483647 h 127"/>
              <a:gd name="T48" fmla="*/ 2147483647 w 347"/>
              <a:gd name="T49" fmla="*/ 2147483647 h 127"/>
              <a:gd name="T50" fmla="*/ 2147483647 w 347"/>
              <a:gd name="T51" fmla="*/ 2147483647 h 127"/>
              <a:gd name="T52" fmla="*/ 2147483647 w 347"/>
              <a:gd name="T53" fmla="*/ 2147483647 h 127"/>
              <a:gd name="T54" fmla="*/ 2147483647 w 347"/>
              <a:gd name="T55" fmla="*/ 2147483647 h 127"/>
              <a:gd name="T56" fmla="*/ 2147483647 w 347"/>
              <a:gd name="T57" fmla="*/ 2147483647 h 1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7"/>
              <a:gd name="T88" fmla="*/ 0 h 127"/>
              <a:gd name="T89" fmla="*/ 347 w 347"/>
              <a:gd name="T90" fmla="*/ 127 h 1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7" h="127">
                <a:moveTo>
                  <a:pt x="46" y="127"/>
                </a:moveTo>
                <a:lnTo>
                  <a:pt x="197" y="127"/>
                </a:lnTo>
                <a:lnTo>
                  <a:pt x="347" y="127"/>
                </a:lnTo>
                <a:lnTo>
                  <a:pt x="347" y="121"/>
                </a:lnTo>
                <a:lnTo>
                  <a:pt x="335" y="104"/>
                </a:lnTo>
                <a:lnTo>
                  <a:pt x="324" y="86"/>
                </a:lnTo>
                <a:lnTo>
                  <a:pt x="312" y="75"/>
                </a:lnTo>
                <a:lnTo>
                  <a:pt x="272" y="40"/>
                </a:lnTo>
                <a:lnTo>
                  <a:pt x="231" y="5"/>
                </a:lnTo>
                <a:lnTo>
                  <a:pt x="225" y="0"/>
                </a:lnTo>
                <a:lnTo>
                  <a:pt x="220" y="0"/>
                </a:lnTo>
                <a:lnTo>
                  <a:pt x="220" y="5"/>
                </a:lnTo>
                <a:lnTo>
                  <a:pt x="225" y="11"/>
                </a:lnTo>
                <a:lnTo>
                  <a:pt x="237" y="34"/>
                </a:lnTo>
                <a:lnTo>
                  <a:pt x="260" y="52"/>
                </a:lnTo>
                <a:lnTo>
                  <a:pt x="301" y="86"/>
                </a:lnTo>
                <a:lnTo>
                  <a:pt x="341" y="121"/>
                </a:lnTo>
                <a:lnTo>
                  <a:pt x="318" y="98"/>
                </a:lnTo>
                <a:lnTo>
                  <a:pt x="301" y="69"/>
                </a:lnTo>
                <a:lnTo>
                  <a:pt x="150" y="69"/>
                </a:lnTo>
                <a:lnTo>
                  <a:pt x="0" y="69"/>
                </a:lnTo>
                <a:lnTo>
                  <a:pt x="0" y="75"/>
                </a:lnTo>
                <a:lnTo>
                  <a:pt x="5" y="86"/>
                </a:lnTo>
                <a:lnTo>
                  <a:pt x="11" y="98"/>
                </a:lnTo>
                <a:lnTo>
                  <a:pt x="17" y="104"/>
                </a:lnTo>
                <a:lnTo>
                  <a:pt x="34" y="115"/>
                </a:lnTo>
                <a:lnTo>
                  <a:pt x="40" y="127"/>
                </a:lnTo>
                <a:lnTo>
                  <a:pt x="46" y="127"/>
                </a:lnTo>
                <a:close/>
              </a:path>
            </a:pathLst>
          </a:custGeom>
          <a:solidFill>
            <a:srgbClr val="190C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2"/>
          <p:cNvSpPr>
            <a:spLocks noChangeAspect="1" noChangeShapeType="1"/>
          </p:cNvSpPr>
          <p:nvPr/>
        </p:nvSpPr>
        <p:spPr bwMode="auto">
          <a:xfrm flipH="1">
            <a:off x="3143250" y="1473200"/>
            <a:ext cx="66675" cy="777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3"/>
          <p:cNvSpPr>
            <a:spLocks noChangeAspect="1"/>
          </p:cNvSpPr>
          <p:nvPr/>
        </p:nvSpPr>
        <p:spPr bwMode="auto">
          <a:xfrm>
            <a:off x="3121025" y="1446213"/>
            <a:ext cx="109538" cy="131762"/>
          </a:xfrm>
          <a:custGeom>
            <a:avLst/>
            <a:gdLst>
              <a:gd name="T0" fmla="*/ 2147483647 w 116"/>
              <a:gd name="T1" fmla="*/ 0 h 139"/>
              <a:gd name="T2" fmla="*/ 2147483647 w 116"/>
              <a:gd name="T3" fmla="*/ 2147483647 h 139"/>
              <a:gd name="T4" fmla="*/ 0 w 116"/>
              <a:gd name="T5" fmla="*/ 2147483647 h 139"/>
              <a:gd name="T6" fmla="*/ 0 w 116"/>
              <a:gd name="T7" fmla="*/ 2147483647 h 139"/>
              <a:gd name="T8" fmla="*/ 0 w 116"/>
              <a:gd name="T9" fmla="*/ 2147483647 h 139"/>
              <a:gd name="T10" fmla="*/ 2147483647 w 116"/>
              <a:gd name="T11" fmla="*/ 2147483647 h 139"/>
              <a:gd name="T12" fmla="*/ 2147483647 w 116"/>
              <a:gd name="T13" fmla="*/ 2147483647 h 139"/>
              <a:gd name="T14" fmla="*/ 2147483647 w 116"/>
              <a:gd name="T15" fmla="*/ 2147483647 h 139"/>
              <a:gd name="T16" fmla="*/ 2147483647 w 116"/>
              <a:gd name="T17" fmla="*/ 2147483647 h 139"/>
              <a:gd name="T18" fmla="*/ 2147483647 w 116"/>
              <a:gd name="T19" fmla="*/ 2147483647 h 139"/>
              <a:gd name="T20" fmla="*/ 2147483647 w 116"/>
              <a:gd name="T21" fmla="*/ 2147483647 h 139"/>
              <a:gd name="T22" fmla="*/ 2147483647 w 116"/>
              <a:gd name="T23" fmla="*/ 2147483647 h 139"/>
              <a:gd name="T24" fmla="*/ 2147483647 w 116"/>
              <a:gd name="T25" fmla="*/ 2147483647 h 139"/>
              <a:gd name="T26" fmla="*/ 2147483647 w 116"/>
              <a:gd name="T27" fmla="*/ 2147483647 h 139"/>
              <a:gd name="T28" fmla="*/ 2147483647 w 116"/>
              <a:gd name="T29" fmla="*/ 0 h 139"/>
              <a:gd name="T30" fmla="*/ 2147483647 w 116"/>
              <a:gd name="T31" fmla="*/ 0 h 1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6"/>
              <a:gd name="T49" fmla="*/ 0 h 139"/>
              <a:gd name="T50" fmla="*/ 116 w 116"/>
              <a:gd name="T51" fmla="*/ 139 h 1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6" h="139">
                <a:moveTo>
                  <a:pt x="70" y="0"/>
                </a:moveTo>
                <a:lnTo>
                  <a:pt x="35" y="40"/>
                </a:lnTo>
                <a:lnTo>
                  <a:pt x="0" y="81"/>
                </a:lnTo>
                <a:lnTo>
                  <a:pt x="0" y="87"/>
                </a:lnTo>
                <a:lnTo>
                  <a:pt x="0" y="98"/>
                </a:lnTo>
                <a:lnTo>
                  <a:pt x="18" y="116"/>
                </a:lnTo>
                <a:lnTo>
                  <a:pt x="41" y="133"/>
                </a:lnTo>
                <a:lnTo>
                  <a:pt x="47" y="139"/>
                </a:lnTo>
                <a:lnTo>
                  <a:pt x="82" y="98"/>
                </a:lnTo>
                <a:lnTo>
                  <a:pt x="116" y="58"/>
                </a:lnTo>
                <a:lnTo>
                  <a:pt x="116" y="52"/>
                </a:lnTo>
                <a:lnTo>
                  <a:pt x="116" y="46"/>
                </a:lnTo>
                <a:lnTo>
                  <a:pt x="99" y="29"/>
                </a:lnTo>
                <a:lnTo>
                  <a:pt x="82" y="6"/>
                </a:lnTo>
                <a:lnTo>
                  <a:pt x="70" y="0"/>
                </a:lnTo>
                <a:close/>
              </a:path>
            </a:pathLst>
          </a:custGeom>
          <a:solidFill>
            <a:srgbClr val="190C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4"/>
          <p:cNvSpPr>
            <a:spLocks noChangeAspect="1"/>
          </p:cNvSpPr>
          <p:nvPr/>
        </p:nvSpPr>
        <p:spPr bwMode="auto">
          <a:xfrm>
            <a:off x="4627563" y="1479550"/>
            <a:ext cx="287337" cy="65088"/>
          </a:xfrm>
          <a:custGeom>
            <a:avLst/>
            <a:gdLst>
              <a:gd name="T0" fmla="*/ 2147483647 w 301"/>
              <a:gd name="T1" fmla="*/ 0 h 69"/>
              <a:gd name="T2" fmla="*/ 2147483647 w 301"/>
              <a:gd name="T3" fmla="*/ 0 h 69"/>
              <a:gd name="T4" fmla="*/ 2147483647 w 301"/>
              <a:gd name="T5" fmla="*/ 0 h 69"/>
              <a:gd name="T6" fmla="*/ 2147483647 w 301"/>
              <a:gd name="T7" fmla="*/ 0 h 69"/>
              <a:gd name="T8" fmla="*/ 2147483647 w 301"/>
              <a:gd name="T9" fmla="*/ 0 h 69"/>
              <a:gd name="T10" fmla="*/ 2147483647 w 301"/>
              <a:gd name="T11" fmla="*/ 0 h 69"/>
              <a:gd name="T12" fmla="*/ 2147483647 w 301"/>
              <a:gd name="T13" fmla="*/ 0 h 69"/>
              <a:gd name="T14" fmla="*/ 2147483647 w 301"/>
              <a:gd name="T15" fmla="*/ 0 h 69"/>
              <a:gd name="T16" fmla="*/ 2147483647 w 301"/>
              <a:gd name="T17" fmla="*/ 0 h 69"/>
              <a:gd name="T18" fmla="*/ 0 w 301"/>
              <a:gd name="T19" fmla="*/ 0 h 69"/>
              <a:gd name="T20" fmla="*/ 0 w 301"/>
              <a:gd name="T21" fmla="*/ 0 h 69"/>
              <a:gd name="T22" fmla="*/ 2147483647 w 301"/>
              <a:gd name="T23" fmla="*/ 2147483647 h 69"/>
              <a:gd name="T24" fmla="*/ 2147483647 w 301"/>
              <a:gd name="T25" fmla="*/ 0 h 69"/>
              <a:gd name="T26" fmla="*/ 2147483647 w 301"/>
              <a:gd name="T27" fmla="*/ 0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1"/>
              <a:gd name="T43" fmla="*/ 0 h 69"/>
              <a:gd name="T44" fmla="*/ 301 w 301"/>
              <a:gd name="T45" fmla="*/ 69 h 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1" h="69">
                <a:moveTo>
                  <a:pt x="301" y="0"/>
                </a:moveTo>
                <a:lnTo>
                  <a:pt x="249" y="0"/>
                </a:lnTo>
                <a:lnTo>
                  <a:pt x="203" y="0"/>
                </a:lnTo>
                <a:lnTo>
                  <a:pt x="162" y="0"/>
                </a:lnTo>
                <a:lnTo>
                  <a:pt x="127" y="0"/>
                </a:lnTo>
                <a:lnTo>
                  <a:pt x="75" y="0"/>
                </a:lnTo>
                <a:lnTo>
                  <a:pt x="41" y="0"/>
                </a:lnTo>
                <a:lnTo>
                  <a:pt x="17" y="0"/>
                </a:lnTo>
                <a:lnTo>
                  <a:pt x="6" y="0"/>
                </a:lnTo>
                <a:lnTo>
                  <a:pt x="0" y="0"/>
                </a:lnTo>
                <a:lnTo>
                  <a:pt x="81" y="69"/>
                </a:lnTo>
                <a:lnTo>
                  <a:pt x="30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5"/>
          <p:cNvSpPr>
            <a:spLocks noChangeAspect="1"/>
          </p:cNvSpPr>
          <p:nvPr/>
        </p:nvSpPr>
        <p:spPr bwMode="auto">
          <a:xfrm>
            <a:off x="4606925" y="1452563"/>
            <a:ext cx="330200" cy="120650"/>
          </a:xfrm>
          <a:custGeom>
            <a:avLst/>
            <a:gdLst>
              <a:gd name="T0" fmla="*/ 2147483647 w 347"/>
              <a:gd name="T1" fmla="*/ 0 h 127"/>
              <a:gd name="T2" fmla="*/ 2147483647 w 347"/>
              <a:gd name="T3" fmla="*/ 0 h 127"/>
              <a:gd name="T4" fmla="*/ 0 w 347"/>
              <a:gd name="T5" fmla="*/ 0 h 127"/>
              <a:gd name="T6" fmla="*/ 0 w 347"/>
              <a:gd name="T7" fmla="*/ 2147483647 h 127"/>
              <a:gd name="T8" fmla="*/ 2147483647 w 347"/>
              <a:gd name="T9" fmla="*/ 2147483647 h 127"/>
              <a:gd name="T10" fmla="*/ 2147483647 w 347"/>
              <a:gd name="T11" fmla="*/ 2147483647 h 127"/>
              <a:gd name="T12" fmla="*/ 2147483647 w 347"/>
              <a:gd name="T13" fmla="*/ 2147483647 h 127"/>
              <a:gd name="T14" fmla="*/ 2147483647 w 347"/>
              <a:gd name="T15" fmla="*/ 2147483647 h 127"/>
              <a:gd name="T16" fmla="*/ 2147483647 w 347"/>
              <a:gd name="T17" fmla="*/ 2147483647 h 127"/>
              <a:gd name="T18" fmla="*/ 2147483647 w 347"/>
              <a:gd name="T19" fmla="*/ 2147483647 h 127"/>
              <a:gd name="T20" fmla="*/ 2147483647 w 347"/>
              <a:gd name="T21" fmla="*/ 2147483647 h 127"/>
              <a:gd name="T22" fmla="*/ 2147483647 w 347"/>
              <a:gd name="T23" fmla="*/ 2147483647 h 127"/>
              <a:gd name="T24" fmla="*/ 2147483647 w 347"/>
              <a:gd name="T25" fmla="*/ 2147483647 h 127"/>
              <a:gd name="T26" fmla="*/ 2147483647 w 347"/>
              <a:gd name="T27" fmla="*/ 2147483647 h 127"/>
              <a:gd name="T28" fmla="*/ 2147483647 w 347"/>
              <a:gd name="T29" fmla="*/ 2147483647 h 127"/>
              <a:gd name="T30" fmla="*/ 2147483647 w 347"/>
              <a:gd name="T31" fmla="*/ 2147483647 h 127"/>
              <a:gd name="T32" fmla="*/ 2147483647 w 347"/>
              <a:gd name="T33" fmla="*/ 2147483647 h 127"/>
              <a:gd name="T34" fmla="*/ 2147483647 w 347"/>
              <a:gd name="T35" fmla="*/ 2147483647 h 127"/>
              <a:gd name="T36" fmla="*/ 2147483647 w 347"/>
              <a:gd name="T37" fmla="*/ 2147483647 h 127"/>
              <a:gd name="T38" fmla="*/ 2147483647 w 347"/>
              <a:gd name="T39" fmla="*/ 2147483647 h 127"/>
              <a:gd name="T40" fmla="*/ 2147483647 w 347"/>
              <a:gd name="T41" fmla="*/ 2147483647 h 127"/>
              <a:gd name="T42" fmla="*/ 2147483647 w 347"/>
              <a:gd name="T43" fmla="*/ 2147483647 h 127"/>
              <a:gd name="T44" fmla="*/ 2147483647 w 347"/>
              <a:gd name="T45" fmla="*/ 2147483647 h 127"/>
              <a:gd name="T46" fmla="*/ 2147483647 w 347"/>
              <a:gd name="T47" fmla="*/ 2147483647 h 127"/>
              <a:gd name="T48" fmla="*/ 2147483647 w 347"/>
              <a:gd name="T49" fmla="*/ 2147483647 h 127"/>
              <a:gd name="T50" fmla="*/ 2147483647 w 347"/>
              <a:gd name="T51" fmla="*/ 2147483647 h 127"/>
              <a:gd name="T52" fmla="*/ 2147483647 w 347"/>
              <a:gd name="T53" fmla="*/ 2147483647 h 127"/>
              <a:gd name="T54" fmla="*/ 2147483647 w 347"/>
              <a:gd name="T55" fmla="*/ 0 h 127"/>
              <a:gd name="T56" fmla="*/ 2147483647 w 347"/>
              <a:gd name="T57" fmla="*/ 0 h 1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7"/>
              <a:gd name="T88" fmla="*/ 0 h 127"/>
              <a:gd name="T89" fmla="*/ 347 w 347"/>
              <a:gd name="T90" fmla="*/ 127 h 1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7" h="127">
                <a:moveTo>
                  <a:pt x="301" y="0"/>
                </a:moveTo>
                <a:lnTo>
                  <a:pt x="150" y="0"/>
                </a:lnTo>
                <a:lnTo>
                  <a:pt x="0" y="0"/>
                </a:lnTo>
                <a:lnTo>
                  <a:pt x="0" y="5"/>
                </a:lnTo>
                <a:lnTo>
                  <a:pt x="11" y="23"/>
                </a:lnTo>
                <a:lnTo>
                  <a:pt x="29" y="40"/>
                </a:lnTo>
                <a:lnTo>
                  <a:pt x="35" y="52"/>
                </a:lnTo>
                <a:lnTo>
                  <a:pt x="75" y="87"/>
                </a:lnTo>
                <a:lnTo>
                  <a:pt x="116" y="121"/>
                </a:lnTo>
                <a:lnTo>
                  <a:pt x="121" y="127"/>
                </a:lnTo>
                <a:lnTo>
                  <a:pt x="127" y="127"/>
                </a:lnTo>
                <a:lnTo>
                  <a:pt x="127" y="121"/>
                </a:lnTo>
                <a:lnTo>
                  <a:pt x="121" y="116"/>
                </a:lnTo>
                <a:lnTo>
                  <a:pt x="110" y="98"/>
                </a:lnTo>
                <a:lnTo>
                  <a:pt x="87" y="75"/>
                </a:lnTo>
                <a:lnTo>
                  <a:pt x="46" y="40"/>
                </a:lnTo>
                <a:lnTo>
                  <a:pt x="6" y="5"/>
                </a:lnTo>
                <a:lnTo>
                  <a:pt x="29" y="34"/>
                </a:lnTo>
                <a:lnTo>
                  <a:pt x="46" y="58"/>
                </a:lnTo>
                <a:lnTo>
                  <a:pt x="197" y="58"/>
                </a:lnTo>
                <a:lnTo>
                  <a:pt x="347" y="58"/>
                </a:lnTo>
                <a:lnTo>
                  <a:pt x="347" y="52"/>
                </a:lnTo>
                <a:lnTo>
                  <a:pt x="341" y="46"/>
                </a:lnTo>
                <a:lnTo>
                  <a:pt x="336" y="34"/>
                </a:lnTo>
                <a:lnTo>
                  <a:pt x="330" y="29"/>
                </a:lnTo>
                <a:lnTo>
                  <a:pt x="318" y="11"/>
                </a:lnTo>
                <a:lnTo>
                  <a:pt x="307" y="5"/>
                </a:lnTo>
                <a:lnTo>
                  <a:pt x="301" y="0"/>
                </a:lnTo>
                <a:close/>
              </a:path>
            </a:pathLst>
          </a:custGeom>
          <a:solidFill>
            <a:srgbClr val="DED0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Aspect="1" noChangeShapeType="1"/>
          </p:cNvSpPr>
          <p:nvPr/>
        </p:nvSpPr>
        <p:spPr bwMode="auto">
          <a:xfrm flipV="1">
            <a:off x="4633913" y="1397000"/>
            <a:ext cx="66675" cy="7620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7"/>
          <p:cNvSpPr>
            <a:spLocks noChangeAspect="1"/>
          </p:cNvSpPr>
          <p:nvPr/>
        </p:nvSpPr>
        <p:spPr bwMode="auto">
          <a:xfrm>
            <a:off x="4611688" y="1368425"/>
            <a:ext cx="109537" cy="133350"/>
          </a:xfrm>
          <a:custGeom>
            <a:avLst/>
            <a:gdLst>
              <a:gd name="T0" fmla="*/ 2147483647 w 115"/>
              <a:gd name="T1" fmla="*/ 2147483647 h 139"/>
              <a:gd name="T2" fmla="*/ 2147483647 w 115"/>
              <a:gd name="T3" fmla="*/ 2147483647 h 139"/>
              <a:gd name="T4" fmla="*/ 2147483647 w 115"/>
              <a:gd name="T5" fmla="*/ 2147483647 h 139"/>
              <a:gd name="T6" fmla="*/ 2147483647 w 115"/>
              <a:gd name="T7" fmla="*/ 2147483647 h 139"/>
              <a:gd name="T8" fmla="*/ 2147483647 w 115"/>
              <a:gd name="T9" fmla="*/ 2147483647 h 139"/>
              <a:gd name="T10" fmla="*/ 2147483647 w 115"/>
              <a:gd name="T11" fmla="*/ 2147483647 h 139"/>
              <a:gd name="T12" fmla="*/ 2147483647 w 115"/>
              <a:gd name="T13" fmla="*/ 2147483647 h 139"/>
              <a:gd name="T14" fmla="*/ 2147483647 w 115"/>
              <a:gd name="T15" fmla="*/ 0 h 139"/>
              <a:gd name="T16" fmla="*/ 2147483647 w 115"/>
              <a:gd name="T17" fmla="*/ 2147483647 h 139"/>
              <a:gd name="T18" fmla="*/ 0 w 115"/>
              <a:gd name="T19" fmla="*/ 2147483647 h 139"/>
              <a:gd name="T20" fmla="*/ 2147483647 w 115"/>
              <a:gd name="T21" fmla="*/ 2147483647 h 139"/>
              <a:gd name="T22" fmla="*/ 2147483647 w 115"/>
              <a:gd name="T23" fmla="*/ 2147483647 h 139"/>
              <a:gd name="T24" fmla="*/ 2147483647 w 115"/>
              <a:gd name="T25" fmla="*/ 2147483647 h 139"/>
              <a:gd name="T26" fmla="*/ 2147483647 w 115"/>
              <a:gd name="T27" fmla="*/ 2147483647 h 139"/>
              <a:gd name="T28" fmla="*/ 2147483647 w 115"/>
              <a:gd name="T29" fmla="*/ 2147483647 h 139"/>
              <a:gd name="T30" fmla="*/ 2147483647 w 115"/>
              <a:gd name="T31" fmla="*/ 2147483647 h 1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39"/>
              <a:gd name="T50" fmla="*/ 115 w 115"/>
              <a:gd name="T51" fmla="*/ 139 h 1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39">
                <a:moveTo>
                  <a:pt x="46" y="139"/>
                </a:moveTo>
                <a:lnTo>
                  <a:pt x="81" y="98"/>
                </a:lnTo>
                <a:lnTo>
                  <a:pt x="115" y="58"/>
                </a:lnTo>
                <a:lnTo>
                  <a:pt x="115" y="52"/>
                </a:lnTo>
                <a:lnTo>
                  <a:pt x="115" y="40"/>
                </a:lnTo>
                <a:lnTo>
                  <a:pt x="98" y="23"/>
                </a:lnTo>
                <a:lnTo>
                  <a:pt x="81" y="6"/>
                </a:lnTo>
                <a:lnTo>
                  <a:pt x="69" y="0"/>
                </a:lnTo>
                <a:lnTo>
                  <a:pt x="34" y="40"/>
                </a:lnTo>
                <a:lnTo>
                  <a:pt x="0" y="81"/>
                </a:lnTo>
                <a:lnTo>
                  <a:pt x="5" y="92"/>
                </a:lnTo>
                <a:lnTo>
                  <a:pt x="23" y="116"/>
                </a:lnTo>
                <a:lnTo>
                  <a:pt x="40" y="133"/>
                </a:lnTo>
                <a:lnTo>
                  <a:pt x="46" y="139"/>
                </a:lnTo>
                <a:close/>
              </a:path>
            </a:pathLst>
          </a:custGeom>
          <a:solidFill>
            <a:srgbClr val="DED01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18"/>
          <p:cNvSpPr>
            <a:spLocks noChangeAspect="1" noChangeArrowheads="1"/>
          </p:cNvSpPr>
          <p:nvPr/>
        </p:nvSpPr>
        <p:spPr bwMode="auto">
          <a:xfrm>
            <a:off x="3857625" y="1397000"/>
            <a:ext cx="144463" cy="14605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Freeform 19"/>
          <p:cNvSpPr>
            <a:spLocks noChangeAspect="1"/>
          </p:cNvSpPr>
          <p:nvPr/>
        </p:nvSpPr>
        <p:spPr bwMode="auto">
          <a:xfrm rot="10800000">
            <a:off x="585788" y="1322388"/>
            <a:ext cx="909637" cy="171450"/>
          </a:xfrm>
          <a:custGeom>
            <a:avLst/>
            <a:gdLst>
              <a:gd name="T0" fmla="*/ 0 w 955"/>
              <a:gd name="T1" fmla="*/ 0 h 179"/>
              <a:gd name="T2" fmla="*/ 2147483647 w 955"/>
              <a:gd name="T3" fmla="*/ 2147483647 h 179"/>
              <a:gd name="T4" fmla="*/ 2147483647 w 955"/>
              <a:gd name="T5" fmla="*/ 2147483647 h 179"/>
              <a:gd name="T6" fmla="*/ 2147483647 w 955"/>
              <a:gd name="T7" fmla="*/ 2147483647 h 179"/>
              <a:gd name="T8" fmla="*/ 2147483647 w 955"/>
              <a:gd name="T9" fmla="*/ 2147483647 h 179"/>
              <a:gd name="T10" fmla="*/ 2147483647 w 955"/>
              <a:gd name="T11" fmla="*/ 2147483647 h 179"/>
              <a:gd name="T12" fmla="*/ 2147483647 w 955"/>
              <a:gd name="T13" fmla="*/ 2147483647 h 179"/>
              <a:gd name="T14" fmla="*/ 2147483647 w 955"/>
              <a:gd name="T15" fmla="*/ 2147483647 h 179"/>
              <a:gd name="T16" fmla="*/ 2147483647 w 955"/>
              <a:gd name="T17" fmla="*/ 2147483647 h 179"/>
              <a:gd name="T18" fmla="*/ 2147483647 w 955"/>
              <a:gd name="T19" fmla="*/ 2147483647 h 179"/>
              <a:gd name="T20" fmla="*/ 2147483647 w 955"/>
              <a:gd name="T21" fmla="*/ 2147483647 h 179"/>
              <a:gd name="T22" fmla="*/ 2147483647 w 955"/>
              <a:gd name="T23" fmla="*/ 2147483647 h 1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5"/>
              <a:gd name="T37" fmla="*/ 0 h 179"/>
              <a:gd name="T38" fmla="*/ 955 w 955"/>
              <a:gd name="T39" fmla="*/ 179 h 1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5" h="179">
                <a:moveTo>
                  <a:pt x="0" y="0"/>
                </a:moveTo>
                <a:lnTo>
                  <a:pt x="35" y="6"/>
                </a:lnTo>
                <a:lnTo>
                  <a:pt x="64" y="17"/>
                </a:lnTo>
                <a:lnTo>
                  <a:pt x="81" y="29"/>
                </a:lnTo>
                <a:lnTo>
                  <a:pt x="99" y="40"/>
                </a:lnTo>
                <a:lnTo>
                  <a:pt x="110" y="58"/>
                </a:lnTo>
                <a:lnTo>
                  <a:pt x="116" y="69"/>
                </a:lnTo>
                <a:lnTo>
                  <a:pt x="151" y="104"/>
                </a:lnTo>
                <a:lnTo>
                  <a:pt x="185" y="145"/>
                </a:lnTo>
                <a:lnTo>
                  <a:pt x="220" y="162"/>
                </a:lnTo>
                <a:lnTo>
                  <a:pt x="272" y="179"/>
                </a:lnTo>
                <a:lnTo>
                  <a:pt x="955" y="17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0"/>
          <p:cNvSpPr txBox="1">
            <a:spLocks noChangeAspect="1" noChangeArrowheads="1"/>
          </p:cNvSpPr>
          <p:nvPr/>
        </p:nvSpPr>
        <p:spPr bwMode="auto">
          <a:xfrm>
            <a:off x="4314825" y="7651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b="1">
                <a:latin typeface="Times New Roman" pitchFamily="18" charset="0"/>
              </a:rPr>
              <a:t>～</a:t>
            </a:r>
            <a:r>
              <a:rPr lang="en-US" altLang="ja-JP" sz="2400" b="1">
                <a:latin typeface="Times New Roman" pitchFamily="18" charset="0"/>
              </a:rPr>
              <a:t>1800cm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33425" y="1374775"/>
            <a:ext cx="431800" cy="22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829425" y="1374775"/>
            <a:ext cx="431800" cy="22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7591425" y="1374775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7596188" y="1243013"/>
            <a:ext cx="87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Times" charset="0"/>
                <a:ea typeface="Osaka" charset="-128"/>
              </a:rPr>
              <a:t>10cm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323138" y="1557338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Times" charset="0"/>
                <a:ea typeface="Osaka" charset="-128"/>
              </a:rPr>
              <a:t>±3 mrad</a:t>
            </a: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1266825" y="1374775"/>
            <a:ext cx="304800" cy="228600"/>
          </a:xfrm>
          <a:prstGeom prst="ellipse">
            <a:avLst/>
          </a:prstGeom>
          <a:solidFill>
            <a:srgbClr val="408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372225" y="1374775"/>
            <a:ext cx="304800" cy="228600"/>
          </a:xfrm>
          <a:prstGeom prst="ellipse">
            <a:avLst/>
          </a:prstGeom>
          <a:solidFill>
            <a:srgbClr val="408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5762625" y="1603375"/>
            <a:ext cx="123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408000"/>
                </a:solidFill>
                <a:latin typeface="Times" charset="0"/>
                <a:ea typeface="Osaka" charset="-128"/>
              </a:rPr>
              <a:t>D</a:t>
            </a:r>
            <a:r>
              <a:rPr lang="en-US" altLang="ja-JP" sz="2000" baseline="-25000">
                <a:solidFill>
                  <a:srgbClr val="408000"/>
                </a:solidFill>
                <a:latin typeface="Times" charset="0"/>
                <a:ea typeface="Osaka" charset="-128"/>
              </a:rPr>
              <a:t>x </a:t>
            </a:r>
            <a:r>
              <a:rPr lang="en-US" altLang="ja-JP" sz="2000">
                <a:solidFill>
                  <a:srgbClr val="408000"/>
                </a:solidFill>
                <a:latin typeface="Times" charset="0"/>
                <a:ea typeface="Osaka" charset="-128"/>
              </a:rPr>
              <a:t>magnet</a:t>
            </a:r>
          </a:p>
        </p:txBody>
      </p:sp>
      <p:sp>
        <p:nvSpPr>
          <p:cNvPr id="38" name="Text Box 30"/>
          <p:cNvSpPr txBox="1">
            <a:spLocks noChangeAspect="1" noChangeArrowheads="1"/>
          </p:cNvSpPr>
          <p:nvPr/>
        </p:nvSpPr>
        <p:spPr bwMode="auto">
          <a:xfrm>
            <a:off x="2181225" y="152717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chemeClr val="accent2"/>
                </a:solidFill>
                <a:latin typeface="Times New Roman" pitchFamily="18" charset="0"/>
              </a:rPr>
              <a:t>blue beam</a:t>
            </a:r>
            <a:endParaRPr lang="en-US" altLang="ja-JP" sz="2000">
              <a:latin typeface="Times New Roman" pitchFamily="18" charset="0"/>
            </a:endParaRPr>
          </a:p>
        </p:txBody>
      </p:sp>
      <p:sp>
        <p:nvSpPr>
          <p:cNvPr id="39" name="Text Box 31"/>
          <p:cNvSpPr txBox="1">
            <a:spLocks noChangeAspect="1" noChangeArrowheads="1"/>
          </p:cNvSpPr>
          <p:nvPr/>
        </p:nvSpPr>
        <p:spPr bwMode="auto">
          <a:xfrm>
            <a:off x="3933825" y="15271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rgbClr val="FF8000"/>
                </a:solidFill>
                <a:latin typeface="Times New Roman" pitchFamily="18" charset="0"/>
              </a:rPr>
              <a:t>yellow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Neutron  SSA</a:t>
            </a:r>
            <a:endParaRPr lang="en-US" dirty="0"/>
          </a:p>
        </p:txBody>
      </p:sp>
      <p:pic>
        <p:nvPicPr>
          <p:cNvPr id="7" name="Picture 3" descr="C:\Documents and Settings\Manabu Togawa\Desktop\ptdep_zdcns_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225408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2438400" y="1524000"/>
            <a:ext cx="3778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Inclusive neutron</a:t>
            </a:r>
            <a:endParaRPr lang="ja-JP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648200"/>
          </a:xfrm>
        </p:spPr>
        <p:txBody>
          <a:bodyPr/>
          <a:lstStyle/>
          <a:p>
            <a:r>
              <a:rPr lang="en-US" dirty="0" smtClean="0"/>
              <a:t>OPE fails to predict both the cross section and the asymmetry.</a:t>
            </a:r>
          </a:p>
          <a:p>
            <a:r>
              <a:rPr lang="en-US" dirty="0" smtClean="0"/>
              <a:t>Also possible relation to OAM?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prediction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021121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1828800" y="4953000"/>
            <a:ext cx="266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B.Z. </a:t>
            </a:r>
            <a:r>
              <a:rPr lang="en-US" altLang="ja-JP" sz="2000" dirty="0" err="1"/>
              <a:t>Kopeliovich</a:t>
            </a:r>
            <a:r>
              <a:rPr lang="en-US" altLang="ja-JP" sz="2000" dirty="0"/>
              <a:t> et al.</a:t>
            </a:r>
            <a:br>
              <a:rPr lang="en-US" altLang="ja-JP" sz="2000" dirty="0"/>
            </a:br>
            <a:r>
              <a:rPr lang="en-US" altLang="ja-JP" sz="2000" dirty="0" err="1"/>
              <a:t>arXiv</a:t>
            </a:r>
            <a:r>
              <a:rPr lang="en-US" altLang="ja-JP" sz="2000" dirty="0"/>
              <a:t>: 0807:1449</a:t>
            </a:r>
            <a:endParaRPr lang="ja-JP" altLang="en-US" sz="2000"/>
          </a:p>
        </p:txBody>
      </p:sp>
      <p:pic>
        <p:nvPicPr>
          <p:cNvPr id="9" name="Picture 3" descr="C:\Documents and Settings\Manabu Togawa\Desktop\ptdep_zdcns_f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75" y="1371600"/>
            <a:ext cx="37433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SSAs </a:t>
            </a:r>
            <a:r>
              <a:rPr kumimoji="0" lang="en-US" sz="4200" b="0" kern="1200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(STAR)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11346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289560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Boer &amp; Vogelsang, PRD </a:t>
            </a:r>
            <a:r>
              <a:rPr lang="en-US" sz="1400" b="1" dirty="0"/>
              <a:t>69</a:t>
            </a:r>
            <a:r>
              <a:rPr lang="en-US" sz="1400" dirty="0"/>
              <a:t> (2004) 094025</a:t>
            </a:r>
          </a:p>
        </p:txBody>
      </p:sp>
      <p:pic>
        <p:nvPicPr>
          <p:cNvPr id="9" name="Picture 10" descr="jet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82232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89325" y="220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jet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193925" y="4038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jet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14400" y="1752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</a:rPr>
              <a:t>A</a:t>
            </a:r>
            <a:r>
              <a:rPr lang="en-US" sz="2400" baseline="-25000" dirty="0">
                <a:latin typeface="Times New Roman" pitchFamily="18" charset="0"/>
              </a:rPr>
              <a:t>N</a:t>
            </a:r>
            <a:r>
              <a:rPr lang="en-US" sz="2400" dirty="0">
                <a:sym typeface="Symbol" pitchFamily="18" charset="2"/>
              </a:rPr>
              <a:t> </a:t>
            </a:r>
            <a:r>
              <a:rPr lang="en-US" sz="2400" b="1" i="1" dirty="0" err="1"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b="1" i="1" baseline="-25000" dirty="0" err="1">
                <a:latin typeface="Times New Roman" pitchFamily="18" charset="0"/>
                <a:sym typeface="Symbol" pitchFamily="18" charset="2"/>
              </a:rPr>
              <a:t>beam</a:t>
            </a:r>
            <a:r>
              <a:rPr lang="en-US" sz="2400" dirty="0">
                <a:sym typeface="Symbol" pitchFamily="18" charset="2"/>
              </a:rPr>
              <a:t>  (</a:t>
            </a:r>
            <a:r>
              <a:rPr lang="en-US" sz="2400" b="1" i="1" dirty="0" err="1"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400" baseline="-25000" dirty="0" err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dirty="0">
                <a:sym typeface="Symbol" pitchFamily="18" charset="2"/>
              </a:rPr>
              <a:t>  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400" baseline="-25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dirty="0">
                <a:sym typeface="Symbol" pitchFamily="18" charset="2"/>
              </a:rPr>
              <a:t>)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489325" y="31686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Times New Roman" pitchFamily="18" charset="0"/>
              </a:rPr>
              <a:t>p</a:t>
            </a:r>
            <a:r>
              <a:rPr lang="en-US" b="1" i="1" baseline="-25000">
                <a:latin typeface="Times New Roman" pitchFamily="18" charset="0"/>
              </a:rPr>
              <a:t>beam</a:t>
            </a:r>
            <a:r>
              <a:rPr lang="en-US"/>
              <a:t> </a:t>
            </a:r>
          </a:p>
          <a:p>
            <a:pPr algn="ctr"/>
            <a:r>
              <a:rPr lang="en-US"/>
              <a:t>into page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28800" y="5181600"/>
            <a:ext cx="647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Idea:  directly measure </a:t>
            </a:r>
            <a:r>
              <a:rPr lang="en-US" i="1" dirty="0" err="1">
                <a:latin typeface="Times New Roman" pitchFamily="18" charset="0"/>
              </a:rPr>
              <a:t>k</a:t>
            </a:r>
            <a:r>
              <a:rPr lang="en-US" i="1" baseline="-25000" dirty="0" err="1">
                <a:latin typeface="Times New Roman" pitchFamily="18" charset="0"/>
              </a:rPr>
              <a:t>T</a:t>
            </a:r>
            <a:r>
              <a:rPr lang="en-US" dirty="0"/>
              <a:t> by observing momentum imbalance of a pair of jets produced in </a:t>
            </a:r>
            <a:r>
              <a:rPr lang="en-US" dirty="0" err="1"/>
              <a:t>p+p</a:t>
            </a:r>
            <a:r>
              <a:rPr lang="en-US" dirty="0"/>
              <a:t> collision and attempt to measure if </a:t>
            </a:r>
            <a:r>
              <a:rPr lang="en-US" i="1" dirty="0" err="1">
                <a:latin typeface="Times New Roman" pitchFamily="18" charset="0"/>
              </a:rPr>
              <a:t>k</a:t>
            </a:r>
            <a:r>
              <a:rPr lang="en-US" i="1" baseline="-25000" dirty="0" err="1">
                <a:latin typeface="Times New Roman" pitchFamily="18" charset="0"/>
              </a:rPr>
              <a:t>T</a:t>
            </a:r>
            <a:r>
              <a:rPr lang="en-US" dirty="0"/>
              <a:t> is correlated with incoming proton 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6823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the origin of jet </a:t>
            </a:r>
            <a:r>
              <a:rPr lang="en-US" sz="4400" i="1" dirty="0" err="1" smtClean="0"/>
              <a:t>k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2824076" cy="3505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4273550" cy="415925"/>
          </a:xfrm>
          <a:prstGeom prst="rect">
            <a:avLst/>
          </a:prstGeom>
          <a:solidFill>
            <a:srgbClr val="FFDF85"/>
          </a:solidFill>
          <a:ln w="19050" algn="ctr">
            <a:solidFill>
              <a:srgbClr val="FFDF85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Intrinsic (Confinement)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2000" baseline="-25000" dirty="0" err="1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 200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MeV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/c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62200" y="5181600"/>
            <a:ext cx="199707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Breaks collinear factorization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0" y="2286000"/>
            <a:ext cx="2295525" cy="396875"/>
          </a:xfrm>
          <a:prstGeom prst="rect">
            <a:avLst/>
          </a:prstGeom>
          <a:solidFill>
            <a:srgbClr val="FFDF85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Soft QCD radiation. </a:t>
            </a:r>
          </a:p>
        </p:txBody>
      </p:sp>
      <p:pic>
        <p:nvPicPr>
          <p:cNvPr id="10" name="Picture 7" descr="gluon"/>
          <p:cNvPicPr>
            <a:picLocks noChangeAspect="1" noChangeArrowheads="1"/>
          </p:cNvPicPr>
          <p:nvPr/>
        </p:nvPicPr>
        <p:blipFill>
          <a:blip r:embed="rId3" cstate="print"/>
          <a:srcRect t="51515" r="6522" b="22728"/>
          <a:stretch>
            <a:fillRect/>
          </a:stretch>
        </p:blipFill>
        <p:spPr bwMode="auto">
          <a:xfrm>
            <a:off x="4800600" y="2819400"/>
            <a:ext cx="33543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00600" y="4648200"/>
            <a:ext cx="3367454" cy="39687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An example  - J/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 production.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95800" y="5029200"/>
            <a:ext cx="4075113" cy="13696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</a:rPr>
              <a:t>Extra gluon kick</a:t>
            </a:r>
          </a:p>
          <a:p>
            <a:pPr marL="457200" indent="-457200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 dirty="0">
                <a:latin typeface="Times New Roman" pitchFamily="18" charset="0"/>
                <a:sym typeface="Symbol" pitchFamily="18" charset="2"/>
              </a:rPr>
              <a:t>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baseline="-25000" dirty="0" err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</a:t>
            </a:r>
            <a:r>
              <a:rPr lang="en-US" sz="2400" baseline="-25000" dirty="0" err="1">
                <a:latin typeface="Times New Roman" pitchFamily="18" charset="0"/>
                <a:sym typeface="Symbol" pitchFamily="18" charset="2"/>
              </a:rPr>
              <a:t>J</a:t>
            </a:r>
            <a:r>
              <a:rPr lang="en-US" sz="2400" baseline="-25000" dirty="0">
                <a:latin typeface="Times New Roman" pitchFamily="18" charset="0"/>
                <a:sym typeface="Symbol" pitchFamily="18" charset="2"/>
              </a:rPr>
              <a:t>/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=1.80.230.16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GeV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/c</a:t>
            </a:r>
            <a:endParaRPr lang="en-US" i="1" dirty="0">
              <a:latin typeface="Times New Roman" pitchFamily="18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i="1" dirty="0">
                <a:latin typeface="Times New Roman" pitchFamily="18" charset="0"/>
                <a:sym typeface="Symbol" pitchFamily="18" charset="2"/>
              </a:rPr>
              <a:t>Phys. Rev. </a:t>
            </a:r>
            <a:r>
              <a:rPr lang="en-US" i="1" dirty="0" err="1">
                <a:latin typeface="Times New Roman" pitchFamily="18" charset="0"/>
                <a:sym typeface="Symbol" pitchFamily="18" charset="2"/>
              </a:rPr>
              <a:t>Lett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. 92, 051802, (2004).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54292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Jet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endParaRPr lang="en-US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638800" y="1803400"/>
            <a:ext cx="3276600" cy="1000125"/>
            <a:chOff x="5638800" y="1143000"/>
            <a:chExt cx="3124200" cy="845931"/>
          </a:xfrm>
        </p:grpSpPr>
        <p:sp>
          <p:nvSpPr>
            <p:cNvPr id="8" name="Isosceles Triangle 7"/>
            <p:cNvSpPr/>
            <p:nvPr/>
          </p:nvSpPr>
          <p:spPr>
            <a:xfrm rot="6000000">
              <a:off x="6618288" y="952934"/>
              <a:ext cx="228267" cy="114281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7773213" y="1050953"/>
              <a:ext cx="228267" cy="1142816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H="1" flipV="1">
              <a:off x="7299289" y="1626389"/>
              <a:ext cx="1463711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600000" flipH="1" flipV="1">
              <a:off x="6044462" y="1517627"/>
              <a:ext cx="1280559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52227" y="1626389"/>
              <a:ext cx="1463711" cy="0"/>
            </a:xfrm>
            <a:prstGeom prst="line">
              <a:avLst/>
            </a:prstGeom>
            <a:ln w="15875">
              <a:solidFill>
                <a:schemeClr val="tx2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5843134" y="1399158"/>
              <a:ext cx="237667" cy="219481"/>
            </a:xfrm>
            <a:prstGeom prst="straightConnector1">
              <a:avLst/>
            </a:prstGeom>
            <a:ln w="1905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9"/>
            <p:cNvSpPr txBox="1">
              <a:spLocks noChangeArrowheads="1"/>
            </p:cNvSpPr>
            <p:nvPr/>
          </p:nvSpPr>
          <p:spPr bwMode="auto">
            <a:xfrm>
              <a:off x="6583326" y="1676400"/>
              <a:ext cx="1951075" cy="31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Calibri" pitchFamily="34" charset="0"/>
                </a:rPr>
                <a:t>Di-hadron </a:t>
              </a:r>
              <a:r>
                <a:rPr lang="en-US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i="1" baseline="-25000">
                  <a:solidFill>
                    <a:schemeClr val="tx2"/>
                  </a:solidFill>
                  <a:latin typeface="Calibri" pitchFamily="34" charset="0"/>
                </a:rPr>
                <a:t>T</a:t>
              </a:r>
            </a:p>
          </p:txBody>
        </p:sp>
        <p:sp>
          <p:nvSpPr>
            <p:cNvPr id="15" name="TextBox 30"/>
            <p:cNvSpPr txBox="1">
              <a:spLocks noChangeArrowheads="1"/>
            </p:cNvSpPr>
            <p:nvPr/>
          </p:nvSpPr>
          <p:spPr bwMode="auto">
            <a:xfrm>
              <a:off x="5638800" y="11430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C00000"/>
                  </a:solidFill>
                  <a:latin typeface="Calibri" pitchFamily="34" charset="0"/>
                </a:rPr>
                <a:t>k</a:t>
              </a:r>
              <a:r>
                <a:rPr lang="en-US" i="1" baseline="-25000">
                  <a:solidFill>
                    <a:srgbClr val="C00000"/>
                  </a:solidFill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04800" y="13462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Net transverse momentum of a </a:t>
            </a:r>
            <a:r>
              <a:rPr lang="en-US" sz="2000" dirty="0" err="1">
                <a:latin typeface="Calibri" pitchFamily="34" charset="0"/>
              </a:rPr>
              <a:t>di-hadron</a:t>
            </a:r>
            <a:r>
              <a:rPr lang="en-US" sz="2000" dirty="0">
                <a:latin typeface="Calibri" pitchFamily="34" charset="0"/>
              </a:rPr>
              <a:t> pair in a factorization </a:t>
            </a:r>
            <a:r>
              <a:rPr lang="en-US" sz="2000" dirty="0" err="1">
                <a:latin typeface="Calibri" pitchFamily="34" charset="0"/>
              </a:rPr>
              <a:t>ansatz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228600" y="27178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  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 i="1">
                <a:latin typeface="Calibri" pitchFamily="34" charset="0"/>
                <a:cs typeface="Times New Roman" pitchFamily="18" charset="0"/>
              </a:rPr>
              <a:t>initial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Calibri" pitchFamily="34" charset="0"/>
              </a:rPr>
              <a:t>– fermi motion of the confined partons, initial-state gluon radiation… 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  </a:t>
            </a:r>
            <a:r>
              <a:rPr lang="en-US" sz="2000" i="1">
                <a:latin typeface="Calibri" pitchFamily="34" charset="0"/>
              </a:rPr>
              <a:t>S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 i="1">
                <a:latin typeface="Calibri" pitchFamily="34" charset="0"/>
              </a:rPr>
              <a:t>soft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Calibri" pitchFamily="34" charset="0"/>
              </a:rPr>
              <a:t>– one or several soft gluons emitted</a:t>
            </a:r>
          </a:p>
          <a:p>
            <a:pPr>
              <a:buFont typeface="Arial" pitchFamily="34" charset="0"/>
              <a:buChar char="•"/>
            </a:pPr>
            <a:r>
              <a:rPr lang="en-US" sz="2000" i="1">
                <a:latin typeface="Calibri" pitchFamily="34" charset="0"/>
                <a:cs typeface="Times New Roman" pitchFamily="18" charset="0"/>
              </a:rPr>
              <a:t>  H = hard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Calibri" pitchFamily="34" charset="0"/>
              </a:rPr>
              <a:t>– final-state radiation (three-jet)…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03400"/>
            <a:ext cx="449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04800" y="3886200"/>
            <a:ext cx="7924800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 Possibility: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Spin-correlated transverse momentum –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partonic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orbital angular momentum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examine the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helicity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dependence of each term: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7010400" y="4800600"/>
          <a:ext cx="1466850" cy="1371600"/>
        </p:xfrm>
        <a:graphic>
          <a:graphicData uri="http://schemas.openxmlformats.org/presentationml/2006/ole">
            <p:oleObj spid="_x0000_s29698" name="Equation" r:id="rId4" imgW="977760" imgH="914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054350" y="1905000"/>
            <a:ext cx="5762625" cy="1630363"/>
            <a:chOff x="1924" y="1200"/>
            <a:chExt cx="3630" cy="1027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4128" y="1392"/>
              <a:ext cx="1426" cy="577"/>
              <a:chOff x="4128" y="1392"/>
              <a:chExt cx="1426" cy="577"/>
            </a:xfrm>
          </p:grpSpPr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4128" y="1392"/>
                <a:ext cx="1426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latin typeface="Arial" charset="0"/>
                  </a:rPr>
                  <a:t>Peripheral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dirty="0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latin typeface="Arial" charset="0"/>
                  </a:rPr>
                  <a:t>Larger     </a:t>
                </a:r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4800" y="1632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924" y="1200"/>
              <a:ext cx="2204" cy="1027"/>
              <a:chOff x="1924" y="1200"/>
              <a:chExt cx="2204" cy="1027"/>
            </a:xfrm>
          </p:grpSpPr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2303" y="1377"/>
                <a:ext cx="1393" cy="731"/>
                <a:chOff x="2303" y="1377"/>
                <a:chExt cx="1393" cy="731"/>
              </a:xfrm>
            </p:grpSpPr>
            <p:sp>
              <p:nvSpPr>
                <p:cNvPr id="14" name="Oval 38"/>
                <p:cNvSpPr>
                  <a:spLocks noChangeArrowheads="1"/>
                </p:cNvSpPr>
                <p:nvPr/>
              </p:nvSpPr>
              <p:spPr bwMode="auto">
                <a:xfrm>
                  <a:off x="244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94000"/>
                  </a:srgbClr>
                </a:solidFill>
                <a:ln w="9398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39"/>
                <p:cNvSpPr>
                  <a:spLocks noChangeArrowheads="1"/>
                </p:cNvSpPr>
                <p:nvPr/>
              </p:nvSpPr>
              <p:spPr bwMode="auto">
                <a:xfrm>
                  <a:off x="292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67000"/>
                  </a:srgbClr>
                </a:solidFill>
                <a:ln w="9398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2600" y="1508"/>
                  <a:ext cx="384" cy="432"/>
                  <a:chOff x="2600" y="1508"/>
                  <a:chExt cx="384" cy="432"/>
                </a:xfrm>
              </p:grpSpPr>
              <p:sp>
                <p:nvSpPr>
                  <p:cNvPr id="24" name="AutoShape 41"/>
                  <p:cNvSpPr>
                    <a:spLocks noChangeArrowheads="1"/>
                  </p:cNvSpPr>
                  <p:nvPr/>
                </p:nvSpPr>
                <p:spPr bwMode="auto">
                  <a:xfrm rot="19980000">
                    <a:off x="2600" y="1508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AutoShape 42"/>
                  <p:cNvSpPr>
                    <a:spLocks noChangeArrowheads="1"/>
                  </p:cNvSpPr>
                  <p:nvPr/>
                </p:nvSpPr>
                <p:spPr bwMode="auto">
                  <a:xfrm rot="660000">
                    <a:off x="2718" y="1637"/>
                    <a:ext cx="110" cy="108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>
                  <a:off x="3047" y="1499"/>
                  <a:ext cx="384" cy="432"/>
                  <a:chOff x="3047" y="1499"/>
                  <a:chExt cx="384" cy="432"/>
                </a:xfrm>
              </p:grpSpPr>
              <p:sp>
                <p:nvSpPr>
                  <p:cNvPr id="22" name="Oval 44"/>
                  <p:cNvSpPr>
                    <a:spLocks noChangeArrowheads="1"/>
                  </p:cNvSpPr>
                  <p:nvPr/>
                </p:nvSpPr>
                <p:spPr bwMode="auto">
                  <a:xfrm rot="1440000">
                    <a:off x="3200" y="1684"/>
                    <a:ext cx="55" cy="54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AutoShape 45"/>
                  <p:cNvSpPr>
                    <a:spLocks noChangeArrowheads="1"/>
                  </p:cNvSpPr>
                  <p:nvPr/>
                </p:nvSpPr>
                <p:spPr bwMode="auto">
                  <a:xfrm rot="1440000" flipH="1">
                    <a:off x="3047" y="1499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46"/>
                <p:cNvSpPr>
                  <a:spLocks noChangeShapeType="1"/>
                </p:cNvSpPr>
                <p:nvPr/>
              </p:nvSpPr>
              <p:spPr bwMode="auto">
                <a:xfrm>
                  <a:off x="2976" y="1761"/>
                  <a:ext cx="672" cy="288"/>
                </a:xfrm>
                <a:prstGeom prst="line">
                  <a:avLst/>
                </a:prstGeom>
                <a:noFill/>
                <a:ln w="34925">
                  <a:solidFill>
                    <a:srgbClr val="FF99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03" y="1761"/>
                  <a:ext cx="674" cy="347"/>
                </a:xfrm>
                <a:prstGeom prst="line">
                  <a:avLst/>
                </a:prstGeom>
                <a:noFill/>
                <a:ln w="34925">
                  <a:solidFill>
                    <a:srgbClr val="FFCC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AutoShape 48"/>
                <p:cNvSpPr>
                  <a:spLocks noChangeArrowheads="1"/>
                </p:cNvSpPr>
                <p:nvPr/>
              </p:nvSpPr>
              <p:spPr bwMode="auto">
                <a:xfrm>
                  <a:off x="2928" y="1713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024" y="1391"/>
                  <a:ext cx="672" cy="349"/>
                </a:xfrm>
                <a:prstGeom prst="line">
                  <a:avLst/>
                </a:prstGeom>
                <a:noFill/>
                <a:ln w="34925">
                  <a:solidFill>
                    <a:srgbClr val="FF6600"/>
                  </a:solidFill>
                  <a:prstDash val="sysDot"/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 Box 50"/>
              <p:cNvSpPr txBox="1">
                <a:spLocks noChangeArrowheads="1"/>
              </p:cNvSpPr>
              <p:nvPr/>
            </p:nvSpPr>
            <p:spPr bwMode="auto">
              <a:xfrm>
                <a:off x="1924" y="1995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12" name="Text Box 51"/>
              <p:cNvSpPr txBox="1">
                <a:spLocks noChangeArrowheads="1"/>
              </p:cNvSpPr>
              <p:nvPr/>
            </p:nvSpPr>
            <p:spPr bwMode="auto">
              <a:xfrm>
                <a:off x="2784" y="1200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latin typeface="Arial" charset="0"/>
                  </a:rPr>
                  <a:t>Jet 2 w/&lt;</a:t>
                </a:r>
                <a:r>
                  <a:rPr lang="en-GB" dirty="0" err="1">
                    <a:latin typeface="Arial" charset="0"/>
                  </a:rPr>
                  <a:t>k</a:t>
                </a:r>
                <a:r>
                  <a:rPr lang="en-GB" baseline="-25000" dirty="0" err="1">
                    <a:latin typeface="Arial" charset="0"/>
                  </a:rPr>
                  <a:t>T</a:t>
                </a:r>
                <a:r>
                  <a:rPr lang="en-GB" dirty="0">
                    <a:latin typeface="Arial" charset="0"/>
                  </a:rPr>
                  <a:t>&gt;=0</a:t>
                </a:r>
              </a:p>
            </p:txBody>
          </p:sp>
          <p:sp>
            <p:nvSpPr>
              <p:cNvPr id="13" name="Text Box 52"/>
              <p:cNvSpPr txBox="1">
                <a:spLocks noChangeArrowheads="1"/>
              </p:cNvSpPr>
              <p:nvPr/>
            </p:nvSpPr>
            <p:spPr bwMode="auto">
              <a:xfrm>
                <a:off x="3600" y="1968"/>
                <a:ext cx="528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</p:grp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6324600" y="1219200"/>
            <a:ext cx="2536825" cy="4799013"/>
            <a:chOff x="3984" y="1008"/>
            <a:chExt cx="1598" cy="3023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3984" y="1008"/>
              <a:ext cx="144" cy="3024"/>
            </a:xfrm>
            <a:prstGeom prst="downArrow">
              <a:avLst>
                <a:gd name="adj1" fmla="val 50000"/>
                <a:gd name="adj2" fmla="val 246556"/>
              </a:avLst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118" y="2423"/>
              <a:ext cx="1465" cy="429"/>
            </a:xfrm>
            <a:prstGeom prst="rect">
              <a:avLst/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Integrate over b, left</a:t>
              </a:r>
            </a:p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with some residual k</a:t>
              </a:r>
              <a:r>
                <a:rPr lang="en-GB" baseline="-25000">
                  <a:solidFill>
                    <a:srgbClr val="FFFFFF"/>
                  </a:solidFill>
                  <a:latin typeface="Arial" charset="0"/>
                </a:rPr>
                <a:t>T</a:t>
              </a:r>
            </a:p>
          </p:txBody>
        </p:sp>
      </p:grp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7772400" y="2667000"/>
          <a:ext cx="609600" cy="481013"/>
        </p:xfrm>
        <a:graphic>
          <a:graphicData uri="http://schemas.openxmlformats.org/presentationml/2006/ole">
            <p:oleObj spid="_x0000_s20482" r:id="rId3" imgW="419040" imgH="330120" progId="Equation.DSMT4">
              <p:embed/>
            </p:oleObj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908425" y="3505200"/>
            <a:ext cx="12573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eaLnBrk="1" hangingPunct="1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charset="0"/>
              </a:rPr>
              <a:t>Net p</a:t>
            </a:r>
            <a:r>
              <a:rPr lang="en-GB" baseline="-25000">
                <a:latin typeface="Arial" charset="0"/>
              </a:rPr>
              <a:t>T </a:t>
            </a:r>
            <a:r>
              <a:rPr lang="en-GB">
                <a:latin typeface="Arial" charset="0"/>
              </a:rPr>
              <a:t>kick</a:t>
            </a:r>
          </a:p>
        </p:txBody>
      </p: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3048000" y="4419600"/>
            <a:ext cx="5465763" cy="1598613"/>
            <a:chOff x="1920" y="3024"/>
            <a:chExt cx="3443" cy="1007"/>
          </a:xfrm>
        </p:grpSpPr>
        <p:grpSp>
          <p:nvGrpSpPr>
            <p:cNvPr id="35" name="Group 11"/>
            <p:cNvGrpSpPr>
              <a:grpSpLocks/>
            </p:cNvGrpSpPr>
            <p:nvPr/>
          </p:nvGrpSpPr>
          <p:grpSpPr bwMode="auto">
            <a:xfrm>
              <a:off x="4129" y="3168"/>
              <a:ext cx="1234" cy="577"/>
              <a:chOff x="4129" y="3168"/>
              <a:chExt cx="1234" cy="577"/>
            </a:xfrm>
          </p:grpSpPr>
          <p:sp>
            <p:nvSpPr>
              <p:cNvPr id="54" name="Text Box 12"/>
              <p:cNvSpPr txBox="1">
                <a:spLocks noChangeArrowheads="1"/>
              </p:cNvSpPr>
              <p:nvPr/>
            </p:nvSpPr>
            <p:spPr bwMode="auto">
              <a:xfrm>
                <a:off x="4129" y="3168"/>
                <a:ext cx="1234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Central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Smaller    </a:t>
                </a: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4704" y="3408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6" name="Object 14"/>
            <p:cNvGraphicFramePr>
              <a:graphicFrameLocks noChangeAspect="1"/>
            </p:cNvGraphicFramePr>
            <p:nvPr/>
          </p:nvGraphicFramePr>
          <p:xfrm>
            <a:off x="4944" y="3456"/>
            <a:ext cx="384" cy="303"/>
          </p:xfrm>
          <a:graphic>
            <a:graphicData uri="http://schemas.openxmlformats.org/presentationml/2006/ole">
              <p:oleObj spid="_x0000_s20483" r:id="rId4" imgW="419040" imgH="330120" progId="Equation.DSMT4">
                <p:embed/>
              </p:oleObj>
            </a:graphicData>
          </a:graphic>
        </p:graphicFrame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920" y="3024"/>
              <a:ext cx="2204" cy="768"/>
              <a:chOff x="1920" y="3024"/>
              <a:chExt cx="2204" cy="768"/>
            </a:xfrm>
          </p:grpSpPr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3504" y="3408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  <p:grpSp>
            <p:nvGrpSpPr>
              <p:cNvPr id="39" name="Group 17"/>
              <p:cNvGrpSpPr>
                <a:grpSpLocks/>
              </p:cNvGrpSpPr>
              <p:nvPr/>
            </p:nvGrpSpPr>
            <p:grpSpPr bwMode="auto">
              <a:xfrm>
                <a:off x="2063" y="3024"/>
                <a:ext cx="1777" cy="768"/>
                <a:chOff x="2063" y="3024"/>
                <a:chExt cx="1777" cy="768"/>
              </a:xfrm>
            </p:grpSpPr>
            <p:sp>
              <p:nvSpPr>
                <p:cNvPr id="42" name="Oval 18"/>
                <p:cNvSpPr>
                  <a:spLocks noChangeArrowheads="1"/>
                </p:cNvSpPr>
                <p:nvPr/>
              </p:nvSpPr>
              <p:spPr bwMode="auto">
                <a:xfrm>
                  <a:off x="2544" y="3024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19"/>
                <p:cNvSpPr>
                  <a:spLocks noChangeArrowheads="1"/>
                </p:cNvSpPr>
                <p:nvPr/>
              </p:nvSpPr>
              <p:spPr bwMode="auto">
                <a:xfrm>
                  <a:off x="2544" y="3120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4" name="Group 20"/>
                <p:cNvGrpSpPr>
                  <a:grpSpLocks/>
                </p:cNvGrpSpPr>
                <p:nvPr/>
              </p:nvGrpSpPr>
              <p:grpSpPr bwMode="auto">
                <a:xfrm>
                  <a:off x="2687" y="3217"/>
                  <a:ext cx="336" cy="384"/>
                  <a:chOff x="2687" y="3217"/>
                  <a:chExt cx="336" cy="384"/>
                </a:xfrm>
              </p:grpSpPr>
              <p:sp>
                <p:nvSpPr>
                  <p:cNvPr id="52" name="AutoShape 21"/>
                  <p:cNvSpPr>
                    <a:spLocks noChangeArrowheads="1"/>
                  </p:cNvSpPr>
                  <p:nvPr/>
                </p:nvSpPr>
                <p:spPr bwMode="auto">
                  <a:xfrm rot="20940000">
                    <a:off x="2687" y="3217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AutoShape 22"/>
                  <p:cNvSpPr>
                    <a:spLocks noChangeArrowheads="1"/>
                  </p:cNvSpPr>
                  <p:nvPr/>
                </p:nvSpPr>
                <p:spPr bwMode="auto">
                  <a:xfrm rot="1620000">
                    <a:off x="2799" y="3328"/>
                    <a:ext cx="96" cy="96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23"/>
                <p:cNvGrpSpPr>
                  <a:grpSpLocks/>
                </p:cNvGrpSpPr>
                <p:nvPr/>
              </p:nvGrpSpPr>
              <p:grpSpPr bwMode="auto">
                <a:xfrm>
                  <a:off x="2688" y="3265"/>
                  <a:ext cx="336" cy="384"/>
                  <a:chOff x="2688" y="3265"/>
                  <a:chExt cx="336" cy="384"/>
                </a:xfrm>
              </p:grpSpPr>
              <p:sp>
                <p:nvSpPr>
                  <p:cNvPr id="50" name="Oval 2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832" y="3457"/>
                    <a:ext cx="48" cy="48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AutoShape 25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2688" y="3265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72" y="3359"/>
                  <a:ext cx="768" cy="50"/>
                </a:xfrm>
                <a:prstGeom prst="line">
                  <a:avLst/>
                </a:prstGeom>
                <a:noFill/>
                <a:ln w="34925">
                  <a:solidFill>
                    <a:srgbClr val="FF99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063" y="3408"/>
                  <a:ext cx="866" cy="96"/>
                </a:xfrm>
                <a:prstGeom prst="line">
                  <a:avLst/>
                </a:prstGeom>
                <a:noFill/>
                <a:ln w="34925">
                  <a:solidFill>
                    <a:srgbClr val="FFCC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AutoShape 28"/>
                <p:cNvSpPr>
                  <a:spLocks noChangeArrowheads="1"/>
                </p:cNvSpPr>
                <p:nvPr/>
              </p:nvSpPr>
              <p:spPr bwMode="auto">
                <a:xfrm>
                  <a:off x="2976" y="3360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928" y="3310"/>
                  <a:ext cx="815" cy="100"/>
                </a:xfrm>
                <a:prstGeom prst="line">
                  <a:avLst/>
                </a:prstGeom>
                <a:noFill/>
                <a:ln w="38227">
                  <a:solidFill>
                    <a:srgbClr val="FF6600"/>
                  </a:solidFill>
                  <a:prstDash val="sysDot"/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30"/>
              <p:cNvSpPr txBox="1">
                <a:spLocks noChangeArrowheads="1"/>
              </p:cNvSpPr>
              <p:nvPr/>
            </p:nvSpPr>
            <p:spPr bwMode="auto">
              <a:xfrm>
                <a:off x="1920" y="3552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2880" y="3072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 w/&lt;k</a:t>
                </a:r>
                <a:r>
                  <a:rPr lang="en-GB" baseline="-25000">
                    <a:latin typeface="Arial" charset="0"/>
                  </a:rPr>
                  <a:t>T</a:t>
                </a:r>
                <a:r>
                  <a:rPr lang="en-GB">
                    <a:latin typeface="Arial" charset="0"/>
                  </a:rPr>
                  <a:t>&gt;=0</a:t>
                </a:r>
              </a:p>
            </p:txBody>
          </p:sp>
        </p:grpSp>
      </p:grp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6613525" y="1266825"/>
            <a:ext cx="201559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DF611B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0000"/>
                </a:solidFill>
                <a:latin typeface="Arial" charset="0"/>
              </a:rPr>
              <a:t>Like </a:t>
            </a:r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helicities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2286000" y="1219200"/>
            <a:ext cx="228970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A039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0000"/>
                </a:solidFill>
                <a:latin typeface="Symbol" pitchFamily="18" charset="2"/>
              </a:rPr>
              <a:t></a:t>
            </a:r>
            <a:r>
              <a:rPr lang="en-GB" sz="2400" dirty="0">
                <a:latin typeface="Arial" charset="0"/>
              </a:rPr>
              <a:t>: </a:t>
            </a:r>
            <a:r>
              <a:rPr lang="en-GB" dirty="0">
                <a:latin typeface="Arial" charset="0"/>
              </a:rPr>
              <a:t>Beam </a:t>
            </a:r>
            <a:r>
              <a:rPr lang="en-GB" dirty="0" err="1">
                <a:latin typeface="Arial" charset="0"/>
              </a:rPr>
              <a:t>momenta</a:t>
            </a:r>
            <a:endParaRPr lang="en-GB" dirty="0">
              <a:latin typeface="Arial" charset="0"/>
            </a:endParaRPr>
          </a:p>
        </p:txBody>
      </p:sp>
      <p:sp>
        <p:nvSpPr>
          <p:cNvPr id="58" name="Rectangle 55"/>
          <p:cNvSpPr txBox="1">
            <a:spLocks noRot="1" noChangeArrowheads="1"/>
          </p:cNvSpPr>
          <p:nvPr/>
        </p:nvSpPr>
        <p:spPr>
          <a:xfrm>
            <a:off x="228600" y="2057400"/>
            <a:ext cx="3048000" cy="3397250"/>
          </a:xfrm>
          <a:prstGeom prst="rect">
            <a:avLst/>
          </a:prstGeom>
          <a:ln/>
        </p:spPr>
        <p:txBody>
          <a:bodyPr vert="horz" lIns="90000" tIns="46800" rIns="90000" bIns="468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Partonic orbital angular momentum leads to rotation of partons correlated with the proton spin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This leads to different 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imbalances (p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-kicks) of jet pairs in semiclassical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Can be measured by measuring helicity dependence of &lt;k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&gt;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1143000" y="5955268"/>
            <a:ext cx="5484322" cy="369332"/>
          </a:xfrm>
          <a:prstGeom prst="rect">
            <a:avLst/>
          </a:prstGeom>
          <a:noFill/>
          <a:ln w="349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details on jets 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see: </a:t>
            </a:r>
            <a:r>
              <a:rPr lang="en-GB" dirty="0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Phys. Rev. D </a:t>
            </a:r>
            <a:r>
              <a:rPr lang="en-GB" b="1" dirty="0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74</a:t>
            </a:r>
            <a:r>
              <a:rPr lang="en-GB" dirty="0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072002 (2006)</a:t>
            </a:r>
            <a:endParaRPr lang="en-US" dirty="0">
              <a:solidFill>
                <a:srgbClr val="DF611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" name="Title 5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Asymmetry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“Directly” measured quantity</a:t>
            </a:r>
          </a:p>
          <a:p>
            <a:endParaRPr lang="en-US" dirty="0" smtClean="0"/>
          </a:p>
          <a:p>
            <a:r>
              <a:rPr lang="en-US" dirty="0" smtClean="0"/>
              <a:t>Theory basis for implying indirect measurement</a:t>
            </a:r>
          </a:p>
          <a:p>
            <a:endParaRPr lang="en-US" dirty="0" smtClean="0"/>
          </a:p>
          <a:p>
            <a:r>
              <a:rPr lang="en-US" dirty="0" smtClean="0"/>
              <a:t>Limits on indirect measurement from experimental and theoretical uncertainties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Template for Indirect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76200" y="2133600"/>
            <a:ext cx="3048000" cy="3397250"/>
          </a:xfrm>
          <a:prstGeom prst="rect">
            <a:avLst/>
          </a:prstGeom>
          <a:ln/>
        </p:spPr>
        <p:txBody>
          <a:bodyPr vert="horz" lIns="90000" tIns="46800" rIns="90000" bIns="468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Partonic orbital angular momentum leads to rotation of partons correlated with the proton spin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This leads to different 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imbalances (p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-kicks) of jet pairs in semiclassical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Can be measured by measuring helicity dependence of &lt;k</a:t>
            </a:r>
            <a:r>
              <a:rPr kumimoji="0" lang="en-GB" sz="20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&gt;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172200" y="1295400"/>
            <a:ext cx="2803525" cy="4799013"/>
            <a:chOff x="3984" y="1008"/>
            <a:chExt cx="1766" cy="3023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984" y="1008"/>
              <a:ext cx="144" cy="3024"/>
            </a:xfrm>
            <a:prstGeom prst="downArrow">
              <a:avLst>
                <a:gd name="adj1" fmla="val 50000"/>
                <a:gd name="adj2" fmla="val 246556"/>
              </a:avLst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118" y="2423"/>
              <a:ext cx="1633" cy="429"/>
            </a:xfrm>
            <a:prstGeom prst="rect">
              <a:avLst/>
            </a:prstGeom>
            <a:solidFill>
              <a:srgbClr val="A039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Integrate over b, left</a:t>
              </a:r>
            </a:p>
            <a:p>
              <a:pPr algn="l" eaLnBrk="1" hangingPunct="1"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FFFF"/>
                  </a:solidFill>
                  <a:latin typeface="Arial" charset="0"/>
                </a:rPr>
                <a:t>with </a:t>
              </a:r>
              <a:r>
                <a:rPr lang="en-GB">
                  <a:solidFill>
                    <a:srgbClr val="000066"/>
                  </a:solidFill>
                  <a:latin typeface="Arial" charset="0"/>
                </a:rPr>
                <a:t>different</a:t>
              </a:r>
              <a:r>
                <a:rPr lang="en-GB">
                  <a:solidFill>
                    <a:srgbClr val="FFFFFF"/>
                  </a:solidFill>
                  <a:latin typeface="Arial" charset="0"/>
                </a:rPr>
                <a:t> residual k</a:t>
              </a:r>
              <a:r>
                <a:rPr lang="en-GB" baseline="-25000">
                  <a:solidFill>
                    <a:srgbClr val="FFFFFF"/>
                  </a:solidFill>
                  <a:latin typeface="Arial" charset="0"/>
                </a:rPr>
                <a:t>T</a:t>
              </a: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38600" y="3657600"/>
            <a:ext cx="12573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eaLnBrk="1" hangingPunct="1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Arial" charset="0"/>
              </a:rPr>
              <a:t>Net </a:t>
            </a:r>
            <a:r>
              <a:rPr lang="en-GB" dirty="0" err="1">
                <a:latin typeface="Arial" charset="0"/>
              </a:rPr>
              <a:t>p</a:t>
            </a:r>
            <a:r>
              <a:rPr lang="en-GB" baseline="-25000" dirty="0" err="1">
                <a:latin typeface="Arial" charset="0"/>
              </a:rPr>
              <a:t>T</a:t>
            </a:r>
            <a:r>
              <a:rPr lang="en-GB" baseline="-25000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kick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895600" y="4495798"/>
            <a:ext cx="5465763" cy="1219200"/>
            <a:chOff x="1920" y="3024"/>
            <a:chExt cx="3443" cy="768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4129" y="3168"/>
              <a:ext cx="1234" cy="577"/>
              <a:chOff x="4129" y="3168"/>
              <a:chExt cx="1234" cy="577"/>
            </a:xfrm>
          </p:grpSpPr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4129" y="3168"/>
                <a:ext cx="1234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Central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Larger    </a:t>
                </a:r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4704" y="3408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4" name="Object 11"/>
            <p:cNvGraphicFramePr>
              <a:graphicFrameLocks noChangeAspect="1"/>
            </p:cNvGraphicFramePr>
            <p:nvPr/>
          </p:nvGraphicFramePr>
          <p:xfrm>
            <a:off x="4944" y="3456"/>
            <a:ext cx="384" cy="303"/>
          </p:xfrm>
          <a:graphic>
            <a:graphicData uri="http://schemas.openxmlformats.org/presentationml/2006/ole">
              <p:oleObj spid="_x0000_s21506" r:id="rId3" imgW="419040" imgH="330120" progId="Equation.DSMT4">
                <p:embed/>
              </p:oleObj>
            </a:graphicData>
          </a:graphic>
        </p:graphicFrame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920" y="3024"/>
              <a:ext cx="2300" cy="768"/>
              <a:chOff x="1920" y="3024"/>
              <a:chExt cx="2300" cy="768"/>
            </a:xfrm>
          </p:grpSpPr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3504" y="3408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3091" y="3407"/>
                <a:ext cx="731" cy="241"/>
              </a:xfrm>
              <a:prstGeom prst="line">
                <a:avLst/>
              </a:prstGeom>
              <a:noFill/>
              <a:ln w="34925">
                <a:solidFill>
                  <a:srgbClr val="FF99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63" y="3408"/>
                <a:ext cx="866" cy="96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2544" y="3024"/>
                <a:ext cx="624" cy="768"/>
                <a:chOff x="2544" y="3024"/>
                <a:chExt cx="624" cy="768"/>
              </a:xfrm>
            </p:grpSpPr>
            <p:sp>
              <p:nvSpPr>
                <p:cNvPr id="23" name="Oval 17"/>
                <p:cNvSpPr>
                  <a:spLocks noChangeArrowheads="1"/>
                </p:cNvSpPr>
                <p:nvPr/>
              </p:nvSpPr>
              <p:spPr bwMode="auto">
                <a:xfrm>
                  <a:off x="2544" y="3024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8"/>
                <p:cNvSpPr>
                  <a:spLocks noChangeArrowheads="1"/>
                </p:cNvSpPr>
                <p:nvPr/>
              </p:nvSpPr>
              <p:spPr bwMode="auto">
                <a:xfrm>
                  <a:off x="2544" y="3120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134"/>
                <p:cNvGrpSpPr>
                  <a:grpSpLocks/>
                </p:cNvGrpSpPr>
                <p:nvPr/>
              </p:nvGrpSpPr>
              <p:grpSpPr bwMode="auto">
                <a:xfrm>
                  <a:off x="2687" y="3217"/>
                  <a:ext cx="336" cy="384"/>
                  <a:chOff x="2687" y="3217"/>
                  <a:chExt cx="336" cy="384"/>
                </a:xfrm>
              </p:grpSpPr>
              <p:sp>
                <p:nvSpPr>
                  <p:cNvPr id="30" name="AutoShape 20"/>
                  <p:cNvSpPr>
                    <a:spLocks noChangeArrowheads="1"/>
                  </p:cNvSpPr>
                  <p:nvPr/>
                </p:nvSpPr>
                <p:spPr bwMode="auto">
                  <a:xfrm rot="20940000">
                    <a:off x="2687" y="3217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utoShape 21"/>
                  <p:cNvSpPr>
                    <a:spLocks noChangeArrowheads="1"/>
                  </p:cNvSpPr>
                  <p:nvPr/>
                </p:nvSpPr>
                <p:spPr bwMode="auto">
                  <a:xfrm rot="1620000">
                    <a:off x="2799" y="3328"/>
                    <a:ext cx="96" cy="96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22"/>
                <p:cNvGrpSpPr>
                  <a:grpSpLocks/>
                </p:cNvGrpSpPr>
                <p:nvPr/>
              </p:nvGrpSpPr>
              <p:grpSpPr bwMode="auto">
                <a:xfrm>
                  <a:off x="2688" y="3168"/>
                  <a:ext cx="336" cy="384"/>
                  <a:chOff x="2688" y="3168"/>
                  <a:chExt cx="336" cy="384"/>
                </a:xfrm>
              </p:grpSpPr>
              <p:sp>
                <p:nvSpPr>
                  <p:cNvPr id="28" name="Oval 23"/>
                  <p:cNvSpPr>
                    <a:spLocks noChangeArrowheads="1"/>
                  </p:cNvSpPr>
                  <p:nvPr/>
                </p:nvSpPr>
                <p:spPr bwMode="auto">
                  <a:xfrm rot="10800000" flipV="1">
                    <a:off x="2832" y="3409"/>
                    <a:ext cx="48" cy="48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utoShape 24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2688" y="3168"/>
                    <a:ext cx="336" cy="384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" name="AutoShape 25"/>
                <p:cNvSpPr>
                  <a:spLocks noChangeArrowheads="1"/>
                </p:cNvSpPr>
                <p:nvPr/>
              </p:nvSpPr>
              <p:spPr bwMode="auto">
                <a:xfrm>
                  <a:off x="2976" y="3360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V="1">
                <a:off x="2928" y="3310"/>
                <a:ext cx="815" cy="100"/>
              </a:xfrm>
              <a:prstGeom prst="line">
                <a:avLst/>
              </a:prstGeom>
              <a:noFill/>
              <a:ln w="38227">
                <a:solidFill>
                  <a:srgbClr val="FF660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920" y="3552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>
                <a:off x="2976" y="3024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latin typeface="Arial" charset="0"/>
                  </a:rPr>
                  <a:t>Jet 2 w/&lt;</a:t>
                </a:r>
                <a:r>
                  <a:rPr lang="en-GB" dirty="0" err="1">
                    <a:latin typeface="Arial" charset="0"/>
                  </a:rPr>
                  <a:t>k</a:t>
                </a:r>
                <a:r>
                  <a:rPr lang="en-GB" baseline="-25000" dirty="0" err="1">
                    <a:latin typeface="Arial" charset="0"/>
                  </a:rPr>
                  <a:t>T</a:t>
                </a:r>
                <a:r>
                  <a:rPr lang="en-GB" dirty="0">
                    <a:latin typeface="Arial" charset="0"/>
                  </a:rPr>
                  <a:t>&gt;=0</a:t>
                </a:r>
              </a:p>
            </p:txBody>
          </p:sp>
        </p:grpSp>
      </p:grpSp>
      <p:grpSp>
        <p:nvGrpSpPr>
          <p:cNvPr id="34" name="Group 29"/>
          <p:cNvGrpSpPr>
            <a:grpSpLocks/>
          </p:cNvGrpSpPr>
          <p:nvPr/>
        </p:nvGrpSpPr>
        <p:grpSpPr bwMode="auto">
          <a:xfrm>
            <a:off x="2895600" y="1600200"/>
            <a:ext cx="5765800" cy="1630363"/>
            <a:chOff x="1924" y="1200"/>
            <a:chExt cx="3632" cy="1027"/>
          </a:xfrm>
        </p:grpSpPr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4130" y="1536"/>
              <a:ext cx="1426" cy="591"/>
              <a:chOff x="4130" y="1536"/>
              <a:chExt cx="1426" cy="591"/>
            </a:xfrm>
          </p:grpSpPr>
          <p:graphicFrame>
            <p:nvGraphicFramePr>
              <p:cNvPr id="53" name="Object 31"/>
              <p:cNvGraphicFramePr>
                <a:graphicFrameLocks noChangeAspect="1"/>
              </p:cNvGraphicFramePr>
              <p:nvPr/>
            </p:nvGraphicFramePr>
            <p:xfrm>
              <a:off x="4992" y="1824"/>
              <a:ext cx="384" cy="303"/>
            </p:xfrm>
            <a:graphic>
              <a:graphicData uri="http://schemas.openxmlformats.org/presentationml/2006/ole">
                <p:oleObj spid="_x0000_s21507" r:id="rId4" imgW="419040" imgH="330120" progId="Equation.DSMT4">
                  <p:embed/>
                </p:oleObj>
              </a:graphicData>
            </a:graphic>
          </p:graphicFrame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4130" y="1536"/>
                <a:ext cx="1426" cy="5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Peripheral Collisions</a:t>
                </a: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>
                  <a:latin typeface="Arial" charset="0"/>
                </a:endParaRPr>
              </a:p>
              <a:p>
                <a:pPr eaLnBrk="1" hangingPunct="1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Smaller</a:t>
                </a:r>
                <a:r>
                  <a:rPr lang="en-GB">
                    <a:solidFill>
                      <a:srgbClr val="FFFFFF"/>
                    </a:solidFill>
                    <a:latin typeface="Arial" charset="0"/>
                  </a:rPr>
                  <a:t>    </a:t>
                </a:r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>
                <a:off x="4780" y="1776"/>
                <a:ext cx="1" cy="144"/>
              </a:xfrm>
              <a:prstGeom prst="line">
                <a:avLst/>
              </a:prstGeom>
              <a:noFill/>
              <a:ln w="9398">
                <a:solidFill>
                  <a:srgbClr val="9933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1924" y="1200"/>
              <a:ext cx="2204" cy="1027"/>
              <a:chOff x="1924" y="1200"/>
              <a:chExt cx="2204" cy="1027"/>
            </a:xfrm>
          </p:grpSpPr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V="1">
                <a:off x="3017" y="1503"/>
                <a:ext cx="685" cy="257"/>
              </a:xfrm>
              <a:prstGeom prst="line">
                <a:avLst/>
              </a:prstGeom>
              <a:noFill/>
              <a:ln w="34925">
                <a:solidFill>
                  <a:srgbClr val="FF99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H="1">
                <a:off x="2303" y="1761"/>
                <a:ext cx="674" cy="347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" name="Group 37"/>
              <p:cNvGrpSpPr>
                <a:grpSpLocks/>
              </p:cNvGrpSpPr>
              <p:nvPr/>
            </p:nvGrpSpPr>
            <p:grpSpPr bwMode="auto">
              <a:xfrm>
                <a:off x="2448" y="1377"/>
                <a:ext cx="1104" cy="672"/>
                <a:chOff x="2448" y="1377"/>
                <a:chExt cx="1104" cy="672"/>
              </a:xfrm>
            </p:grpSpPr>
            <p:sp>
              <p:nvSpPr>
                <p:cNvPr id="44" name="Oval 38"/>
                <p:cNvSpPr>
                  <a:spLocks noChangeArrowheads="1"/>
                </p:cNvSpPr>
                <p:nvPr/>
              </p:nvSpPr>
              <p:spPr bwMode="auto">
                <a:xfrm>
                  <a:off x="244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39"/>
                <p:cNvSpPr>
                  <a:spLocks noChangeArrowheads="1"/>
                </p:cNvSpPr>
                <p:nvPr/>
              </p:nvSpPr>
              <p:spPr bwMode="auto">
                <a:xfrm>
                  <a:off x="292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000"/>
                  </a:srgbClr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6" name="Group 155"/>
                <p:cNvGrpSpPr>
                  <a:grpSpLocks/>
                </p:cNvGrpSpPr>
                <p:nvPr/>
              </p:nvGrpSpPr>
              <p:grpSpPr bwMode="auto">
                <a:xfrm>
                  <a:off x="2600" y="1508"/>
                  <a:ext cx="384" cy="432"/>
                  <a:chOff x="2600" y="1508"/>
                  <a:chExt cx="384" cy="432"/>
                </a:xfrm>
              </p:grpSpPr>
              <p:sp>
                <p:nvSpPr>
                  <p:cNvPr id="51" name="AutoShape 41"/>
                  <p:cNvSpPr>
                    <a:spLocks noChangeArrowheads="1"/>
                  </p:cNvSpPr>
                  <p:nvPr/>
                </p:nvSpPr>
                <p:spPr bwMode="auto">
                  <a:xfrm rot="19980000">
                    <a:off x="2600" y="1508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660000">
                    <a:off x="2718" y="1637"/>
                    <a:ext cx="110" cy="108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43"/>
                <p:cNvGrpSpPr>
                  <a:grpSpLocks/>
                </p:cNvGrpSpPr>
                <p:nvPr/>
              </p:nvGrpSpPr>
              <p:grpSpPr bwMode="auto">
                <a:xfrm>
                  <a:off x="3051" y="1547"/>
                  <a:ext cx="384" cy="432"/>
                  <a:chOff x="3051" y="1547"/>
                  <a:chExt cx="384" cy="432"/>
                </a:xfrm>
              </p:grpSpPr>
              <p:sp>
                <p:nvSpPr>
                  <p:cNvPr id="49" name="Oval 44"/>
                  <p:cNvSpPr>
                    <a:spLocks noChangeArrowheads="1"/>
                  </p:cNvSpPr>
                  <p:nvPr/>
                </p:nvSpPr>
                <p:spPr bwMode="auto">
                  <a:xfrm rot="20160000" flipV="1">
                    <a:off x="3200" y="1733"/>
                    <a:ext cx="55" cy="54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AutoShape 45"/>
                  <p:cNvSpPr>
                    <a:spLocks noChangeArrowheads="1"/>
                  </p:cNvSpPr>
                  <p:nvPr/>
                </p:nvSpPr>
                <p:spPr bwMode="auto">
                  <a:xfrm rot="20160000" flipH="1" flipV="1">
                    <a:off x="3051" y="1547"/>
                    <a:ext cx="384" cy="432"/>
                  </a:xfrm>
                  <a:custGeom>
                    <a:avLst/>
                    <a:gdLst>
                      <a:gd name="G0" fmla="+- 84025 0 0"/>
                      <a:gd name="G1" fmla="+- 10370459 0 0"/>
                      <a:gd name="G2" fmla="+- 84025 0 10370459"/>
                      <a:gd name="G3" fmla="+- 10800 0 0"/>
                      <a:gd name="G4" fmla="+- 0 0 84025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8402 0 0"/>
                      <a:gd name="G9" fmla="+- 0 0 10370459"/>
                      <a:gd name="G10" fmla="+- 8402 0 2700"/>
                      <a:gd name="G11" fmla="cos G10 84025"/>
                      <a:gd name="G12" fmla="sin G10 84025"/>
                      <a:gd name="G13" fmla="cos 13500 84025"/>
                      <a:gd name="G14" fmla="sin 13500 84025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8402 1 2"/>
                      <a:gd name="G20" fmla="+- G19 5400 0"/>
                      <a:gd name="G21" fmla="cos G20 84025"/>
                      <a:gd name="G22" fmla="sin G20 84025"/>
                      <a:gd name="G23" fmla="+- G21 10800 0"/>
                      <a:gd name="G24" fmla="+- G12 G23 G22"/>
                      <a:gd name="G25" fmla="+- G22 G23 G11"/>
                      <a:gd name="G26" fmla="cos 10800 84025"/>
                      <a:gd name="G27" fmla="sin 10800 84025"/>
                      <a:gd name="G28" fmla="cos 8402 84025"/>
                      <a:gd name="G29" fmla="sin 8402 84025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0370459"/>
                      <a:gd name="G36" fmla="sin G34 10370459"/>
                      <a:gd name="G37" fmla="+/ 10370459 84025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8402 G39"/>
                      <a:gd name="G43" fmla="sin 8402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8880 w 21600"/>
                      <a:gd name="T5" fmla="*/ 171 h 21600"/>
                      <a:gd name="T6" fmla="*/ 1883 w 21600"/>
                      <a:gd name="T7" fmla="*/ 14359 h 21600"/>
                      <a:gd name="T8" fmla="*/ 9306 w 21600"/>
                      <a:gd name="T9" fmla="*/ 2531 h 21600"/>
                      <a:gd name="T10" fmla="*/ 24296 w 21600"/>
                      <a:gd name="T11" fmla="*/ 11102 h 21600"/>
                      <a:gd name="T12" fmla="*/ 20311 w 21600"/>
                      <a:gd name="T13" fmla="*/ 14912 h 21600"/>
                      <a:gd name="T14" fmla="*/ 16500 w 21600"/>
                      <a:gd name="T15" fmla="*/ 1092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rgbClr val="A03900"/>
                  </a:solidFill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" name="AutoShape 46"/>
                <p:cNvSpPr>
                  <a:spLocks noChangeArrowheads="1"/>
                </p:cNvSpPr>
                <p:nvPr/>
              </p:nvSpPr>
              <p:spPr bwMode="auto">
                <a:xfrm>
                  <a:off x="2928" y="1713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47"/>
              <p:cNvSpPr>
                <a:spLocks noChangeShapeType="1"/>
              </p:cNvSpPr>
              <p:nvPr/>
            </p:nvSpPr>
            <p:spPr bwMode="auto">
              <a:xfrm flipV="1">
                <a:off x="3024" y="1391"/>
                <a:ext cx="672" cy="349"/>
              </a:xfrm>
              <a:prstGeom prst="line">
                <a:avLst/>
              </a:prstGeom>
              <a:noFill/>
              <a:ln w="34925">
                <a:solidFill>
                  <a:srgbClr val="FF660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48"/>
              <p:cNvSpPr txBox="1">
                <a:spLocks noChangeArrowheads="1"/>
              </p:cNvSpPr>
              <p:nvPr/>
            </p:nvSpPr>
            <p:spPr bwMode="auto">
              <a:xfrm>
                <a:off x="1924" y="1995"/>
                <a:ext cx="42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1</a:t>
                </a:r>
              </a:p>
            </p:txBody>
          </p:sp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2784" y="1200"/>
                <a:ext cx="1244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 w/&lt;k</a:t>
                </a:r>
                <a:r>
                  <a:rPr lang="en-GB" baseline="-25000">
                    <a:latin typeface="Arial" charset="0"/>
                  </a:rPr>
                  <a:t>T</a:t>
                </a:r>
                <a:r>
                  <a:rPr lang="en-GB">
                    <a:latin typeface="Arial" charset="0"/>
                  </a:rPr>
                  <a:t>&gt;=0</a:t>
                </a:r>
              </a:p>
            </p:txBody>
          </p:sp>
          <p:sp>
            <p:nvSpPr>
              <p:cNvPr id="43" name="Text Box 50"/>
              <p:cNvSpPr txBox="1">
                <a:spLocks noChangeArrowheads="1"/>
              </p:cNvSpPr>
              <p:nvPr/>
            </p:nvSpPr>
            <p:spPr bwMode="auto">
              <a:xfrm>
                <a:off x="3600" y="1488"/>
                <a:ext cx="528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>
                  <a:buClr>
                    <a:srgbClr val="FFFFFF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latin typeface="Arial" charset="0"/>
                  </a:rPr>
                  <a:t>Jet 2</a:t>
                </a:r>
              </a:p>
            </p:txBody>
          </p:sp>
        </p:grpSp>
      </p:grp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6461125" y="1343025"/>
            <a:ext cx="230734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DF611B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0000"/>
                </a:solidFill>
                <a:latin typeface="Arial" charset="0"/>
              </a:rPr>
              <a:t>Unlike </a:t>
            </a:r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helicities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2133600" y="1295400"/>
            <a:ext cx="228970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A039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0000"/>
                </a:solidFill>
                <a:latin typeface="Symbol" pitchFamily="18" charset="2"/>
              </a:rPr>
              <a:t></a:t>
            </a:r>
            <a:r>
              <a:rPr lang="en-GB" sz="2400" dirty="0">
                <a:latin typeface="Arial" charset="0"/>
              </a:rPr>
              <a:t>: </a:t>
            </a:r>
            <a:r>
              <a:rPr lang="en-GB" dirty="0">
                <a:latin typeface="Arial" charset="0"/>
              </a:rPr>
              <a:t>Beam </a:t>
            </a:r>
            <a:r>
              <a:rPr lang="en-GB" dirty="0" err="1">
                <a:latin typeface="Arial" charset="0"/>
              </a:rPr>
              <a:t>momenta</a:t>
            </a:r>
            <a:endParaRPr lang="en-GB" dirty="0">
              <a:latin typeface="Arial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38200" y="5867400"/>
            <a:ext cx="5086350" cy="366713"/>
          </a:xfrm>
          <a:prstGeom prst="rect">
            <a:avLst/>
          </a:prstGeom>
          <a:noFill/>
          <a:ln w="349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For details see: </a:t>
            </a:r>
            <a:r>
              <a:rPr lang="en-GB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Phys. Rev. D </a:t>
            </a:r>
            <a:r>
              <a:rPr lang="en-GB" b="1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74</a:t>
            </a:r>
            <a:r>
              <a:rPr lang="en-GB">
                <a:solidFill>
                  <a:srgbClr val="DF61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072002 (2006)</a:t>
            </a:r>
            <a:endParaRPr lang="en-US">
              <a:solidFill>
                <a:srgbClr val="DF611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Asymmetry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over Impact Parameter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229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alibri" pitchFamily="34" charset="0"/>
              </a:rPr>
              <a:t>Drell</a:t>
            </a:r>
            <a:r>
              <a:rPr lang="en-US" dirty="0">
                <a:latin typeface="Calibri" pitchFamily="34" charset="0"/>
              </a:rPr>
              <a:t>-Yan pair production in polarized </a:t>
            </a:r>
            <a:r>
              <a:rPr lang="en-US" i="1" dirty="0" err="1">
                <a:latin typeface="Calibri" pitchFamily="34" charset="0"/>
              </a:rPr>
              <a:t>p+p</a:t>
            </a:r>
            <a:r>
              <a:rPr lang="en-US" dirty="0">
                <a:latin typeface="Calibri" pitchFamily="34" charset="0"/>
              </a:rPr>
              <a:t> collisions.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Meng</a:t>
            </a:r>
            <a:r>
              <a:rPr lang="en-US" dirty="0">
                <a:latin typeface="Calibri" pitchFamily="34" charset="0"/>
              </a:rPr>
              <a:t> Ta-Chung et al. Phys. Rev. D 1989)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562599" y="2362372"/>
            <a:ext cx="3355092" cy="4037740"/>
            <a:chOff x="336" y="1010"/>
            <a:chExt cx="2179" cy="2443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200"/>
              <a:ext cx="2179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256"/>
              <a:ext cx="2179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505" y="1550"/>
              <a:ext cx="127" cy="27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344" y="1548"/>
              <a:ext cx="161" cy="2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00" y="1776"/>
              <a:ext cx="21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Calibri" pitchFamily="34" charset="0"/>
                </a:rPr>
                <a:t>k</a:t>
              </a:r>
              <a:r>
                <a:rPr lang="en-US" sz="1000" baseline="-25000" dirty="0" err="1">
                  <a:solidFill>
                    <a:schemeClr val="bg1"/>
                  </a:solidFill>
                  <a:latin typeface="Calibri" pitchFamily="34" charset="0"/>
                </a:rPr>
                <a:t>PR</a:t>
              </a:r>
              <a:endParaRPr lang="en-US" sz="1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425" y="1517"/>
              <a:ext cx="96" cy="9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700" y="1680"/>
              <a:ext cx="48" cy="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2278369">
              <a:off x="1063" y="1673"/>
              <a:ext cx="96" cy="96"/>
            </a:xfrm>
            <a:prstGeom prst="plus">
              <a:avLst>
                <a:gd name="adj" fmla="val 41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457" y="2606"/>
              <a:ext cx="127" cy="27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1457" y="2304"/>
              <a:ext cx="175" cy="3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536" y="2832"/>
              <a:ext cx="21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Calibri" pitchFamily="34" charset="0"/>
                </a:rPr>
                <a:t>k</a:t>
              </a:r>
              <a:r>
                <a:rPr lang="en-US" sz="1000" baseline="-25000" dirty="0" err="1">
                  <a:solidFill>
                    <a:schemeClr val="bg1"/>
                  </a:solidFill>
                  <a:latin typeface="Calibri" pitchFamily="34" charset="0"/>
                </a:rPr>
                <a:t>TR</a:t>
              </a:r>
              <a:endParaRPr lang="en-US" sz="1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632" y="2208"/>
              <a:ext cx="21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Calibri" pitchFamily="34" charset="0"/>
                </a:rPr>
                <a:t>k</a:t>
              </a:r>
              <a:r>
                <a:rPr lang="en-US" sz="1000" baseline="-25000" dirty="0" err="1">
                  <a:solidFill>
                    <a:schemeClr val="bg1"/>
                  </a:solidFill>
                  <a:latin typeface="Calibri" pitchFamily="34" charset="0"/>
                </a:rPr>
                <a:t>PR</a:t>
              </a:r>
              <a:endParaRPr lang="en-US" sz="1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1415" y="2573"/>
              <a:ext cx="96" cy="9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652" y="2736"/>
              <a:ext cx="48" cy="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 rot="2278369">
              <a:off x="1015" y="2729"/>
              <a:ext cx="96" cy="96"/>
            </a:xfrm>
            <a:prstGeom prst="plus">
              <a:avLst>
                <a:gd name="adj" fmla="val 41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057" y="1010"/>
              <a:ext cx="91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Like </a:t>
              </a:r>
              <a:r>
                <a:rPr lang="en-US" dirty="0" err="1">
                  <a:latin typeface="Calibri" pitchFamily="34" charset="0"/>
                </a:rPr>
                <a:t>Helicity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867" y="3232"/>
              <a:ext cx="1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Un-like </a:t>
              </a:r>
              <a:r>
                <a:rPr lang="en-US" dirty="0" err="1">
                  <a:latin typeface="Calibri" pitchFamily="34" charset="0"/>
                </a:rPr>
                <a:t>Helicity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584" y="1776"/>
              <a:ext cx="21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latin typeface="Calibri" pitchFamily="34" charset="0"/>
                </a:rPr>
                <a:t>k</a:t>
              </a:r>
              <a:r>
                <a:rPr lang="en-US" sz="1000" baseline="-25000" dirty="0" err="1">
                  <a:solidFill>
                    <a:schemeClr val="bg1"/>
                  </a:solidFill>
                  <a:latin typeface="Calibri" pitchFamily="34" charset="0"/>
                </a:rPr>
                <a:t>TR</a:t>
              </a:r>
              <a:endParaRPr lang="en-US" sz="1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457200" y="3429000"/>
          <a:ext cx="4014788" cy="544513"/>
        </p:xfrm>
        <a:graphic>
          <a:graphicData uri="http://schemas.openxmlformats.org/presentationml/2006/ole">
            <p:oleObj spid="_x0000_s25602" name="Equation" r:id="rId4" imgW="2057400" imgH="279360" progId="Equation.3">
              <p:embed/>
            </p:oleObj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381000" y="2047875"/>
          <a:ext cx="5791200" cy="619125"/>
        </p:xfrm>
        <a:graphic>
          <a:graphicData uri="http://schemas.openxmlformats.org/presentationml/2006/ole">
            <p:oleObj spid="_x0000_s25603" name="Equation" r:id="rId5" imgW="3200400" imgH="342720" progId="Equation.3">
              <p:embed/>
            </p:oleObj>
          </a:graphicData>
        </a:graphic>
      </p:graphicFrame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81000" y="2895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Averaging over </a:t>
            </a:r>
            <a:r>
              <a:rPr lang="en-US" i="1">
                <a:latin typeface="Calibri" pitchFamily="34" charset="0"/>
              </a:rPr>
              <a:t>D(b)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381000" y="4267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Integrating over impact parameter </a:t>
            </a:r>
            <a:r>
              <a:rPr lang="en-US" i="1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1524000" y="4800600"/>
          <a:ext cx="2590800" cy="1233488"/>
        </p:xfrm>
        <a:graphic>
          <a:graphicData uri="http://schemas.openxmlformats.org/presentationml/2006/ole">
            <p:oleObj spid="_x0000_s25604" name="Equation" r:id="rId6" imgW="133344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Measuring jet </a:t>
            </a:r>
            <a:r>
              <a:rPr lang="en-US" sz="4400" i="1" dirty="0" err="1" smtClean="0"/>
              <a:t>k</a:t>
            </a:r>
            <a:r>
              <a:rPr lang="en-US" sz="4400" i="1" baseline="-25000" dirty="0" err="1" smtClean="0"/>
              <a:t>T</a:t>
            </a:r>
            <a:r>
              <a:rPr lang="en-US" sz="4400" i="1" dirty="0" smtClean="0"/>
              <a:t> </a:t>
            </a:r>
            <a:r>
              <a:rPr lang="en-US" sz="4400" dirty="0" smtClean="0"/>
              <a:t>– </a:t>
            </a:r>
            <a:r>
              <a:rPr lang="en-US" sz="4400" dirty="0" err="1" smtClean="0"/>
              <a:t>di-hadron</a:t>
            </a:r>
            <a:r>
              <a:rPr lang="en-US" sz="4400" dirty="0" smtClean="0"/>
              <a:t> correlation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5257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Intra-jet pairs angular width :	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near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 dirty="0" err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 dirty="0" err="1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 </a:t>
            </a:r>
          </a:p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Inter-jet pairs angular width :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far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 dirty="0" err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 dirty="0" err="1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</a:t>
            </a:r>
          </a:p>
        </p:txBody>
      </p:sp>
      <p:grpSp>
        <p:nvGrpSpPr>
          <p:cNvPr id="8" name="Group 16"/>
          <p:cNvGrpSpPr>
            <a:grpSpLocks noChangeAspect="1"/>
          </p:cNvGrpSpPr>
          <p:nvPr/>
        </p:nvGrpSpPr>
        <p:grpSpPr bwMode="auto">
          <a:xfrm rot="-2100000">
            <a:off x="2743200" y="2778125"/>
            <a:ext cx="6069013" cy="1395413"/>
            <a:chOff x="1066800" y="4850641"/>
            <a:chExt cx="6675120" cy="1534919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1660790" y="5698554"/>
              <a:ext cx="1372389" cy="174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401336" y="5689995"/>
              <a:ext cx="1370643" cy="17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75232" y="5697696"/>
              <a:ext cx="1372389" cy="174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775070" y="5695677"/>
              <a:ext cx="1372389" cy="274155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033558" y="5698458"/>
              <a:ext cx="1372389" cy="17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xplosion 1 13"/>
            <p:cNvSpPr/>
            <p:nvPr/>
          </p:nvSpPr>
          <p:spPr>
            <a:xfrm>
              <a:off x="4312396" y="5602959"/>
              <a:ext cx="183335" cy="183351"/>
            </a:xfrm>
            <a:prstGeom prst="irregularSeal1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>
              <a:off x="1659093" y="5424730"/>
              <a:ext cx="1372389" cy="274154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376807" y="5014551"/>
              <a:ext cx="364923" cy="13707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6682" y="5012671"/>
              <a:ext cx="364922" cy="13707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914513" y="5462108"/>
              <a:ext cx="457507" cy="1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775621" y="5240928"/>
              <a:ext cx="1372389" cy="45750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8"/>
            <p:cNvSpPr txBox="1">
              <a:spLocks noChangeArrowheads="1"/>
            </p:cNvSpPr>
            <p:nvPr/>
          </p:nvSpPr>
          <p:spPr bwMode="auto">
            <a:xfrm>
              <a:off x="6617819" y="5219476"/>
              <a:ext cx="60594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latin typeface="Calibri" pitchFamily="34" charset="0"/>
                </a:rPr>
                <a:t>j</a:t>
              </a:r>
              <a:r>
                <a:rPr lang="en-US" sz="2400" i="1" baseline="-25000">
                  <a:latin typeface="Calibri" pitchFamily="34" charset="0"/>
                </a:rPr>
                <a:t>Ty</a:t>
              </a:r>
            </a:p>
          </p:txBody>
        </p: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6050280" y="487680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2118360" y="4850641"/>
              <a:ext cx="683835" cy="57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00B0F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00B0F0"/>
                  </a:solidFill>
                  <a:latin typeface="Calibri" pitchFamily="34" charset="0"/>
                </a:rPr>
                <a:t>Ta</a:t>
              </a:r>
            </a:p>
          </p:txBody>
        </p:sp>
        <p:grpSp>
          <p:nvGrpSpPr>
            <p:cNvPr id="23" name="Group 81"/>
            <p:cNvGrpSpPr>
              <a:grpSpLocks/>
            </p:cNvGrpSpPr>
            <p:nvPr/>
          </p:nvGrpSpPr>
          <p:grpSpPr bwMode="auto">
            <a:xfrm>
              <a:off x="3398520" y="4976060"/>
              <a:ext cx="781608" cy="633000"/>
              <a:chOff x="3337560" y="2476700"/>
              <a:chExt cx="781608" cy="633000"/>
            </a:xfrm>
          </p:grpSpPr>
          <p:sp>
            <p:nvSpPr>
              <p:cNvPr id="27" name="TextBox 35"/>
              <p:cNvSpPr txBox="1">
                <a:spLocks noChangeArrowheads="1"/>
              </p:cNvSpPr>
              <p:nvPr/>
            </p:nvSpPr>
            <p:spPr bwMode="auto">
              <a:xfrm>
                <a:off x="3337560" y="2534158"/>
                <a:ext cx="781608" cy="575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Ta</a:t>
                </a:r>
              </a:p>
            </p:txBody>
          </p:sp>
          <p:sp>
            <p:nvSpPr>
              <p:cNvPr id="28" name="TextBox 36"/>
              <p:cNvSpPr txBox="1">
                <a:spLocks noChangeArrowheads="1"/>
              </p:cNvSpPr>
              <p:nvPr/>
            </p:nvSpPr>
            <p:spPr bwMode="auto">
              <a:xfrm>
                <a:off x="3482977" y="2476700"/>
                <a:ext cx="304800" cy="46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>
              <a:off x="4770120" y="5013960"/>
              <a:ext cx="640080" cy="594360"/>
              <a:chOff x="4709160" y="2514600"/>
              <a:chExt cx="640080" cy="594360"/>
            </a:xfrm>
          </p:grpSpPr>
          <p:sp>
            <p:nvSpPr>
              <p:cNvPr id="25" name="TextBox 33"/>
              <p:cNvSpPr txBox="1">
                <a:spLocks noChangeArrowheads="1"/>
              </p:cNvSpPr>
              <p:nvPr/>
            </p:nvSpPr>
            <p:spPr bwMode="auto">
              <a:xfrm>
                <a:off x="4709160" y="2560320"/>
                <a:ext cx="64008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Tt</a:t>
                </a:r>
              </a:p>
            </p:txBody>
          </p:sp>
          <p:sp>
            <p:nvSpPr>
              <p:cNvPr id="26" name="TextBox 34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  <a:sym typeface="Symbol" pitchFamily="18" charset="2"/>
              </a:rPr>
              <a:t>  Zero </a:t>
            </a:r>
            <a:r>
              <a:rPr lang="en-US" sz="3200" i="1" dirty="0" err="1">
                <a:latin typeface="Calibri" pitchFamily="34" charset="0"/>
                <a:sym typeface="Symbol" pitchFamily="18" charset="2"/>
              </a:rPr>
              <a:t>k</a:t>
            </a:r>
            <a:r>
              <a:rPr lang="en-US" sz="3200" i="1" baseline="-25000" dirty="0" err="1">
                <a:latin typeface="Calibri" pitchFamily="34" charset="0"/>
                <a:sym typeface="Symbol" pitchFamily="18" charset="2"/>
              </a:rPr>
              <a:t>T</a:t>
            </a:r>
            <a:endParaRPr lang="en-US" sz="3200" i="1" baseline="-25000" dirty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0" name="Picture 67" descr="dihadronCorrFunction_jtAndkt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Measuring jet </a:t>
            </a:r>
            <a:r>
              <a:rPr lang="en-US" sz="4400" i="1" dirty="0" err="1" smtClean="0"/>
              <a:t>k</a:t>
            </a:r>
            <a:r>
              <a:rPr lang="en-US" sz="4400" i="1" baseline="-25000" dirty="0" err="1" smtClean="0"/>
              <a:t>T</a:t>
            </a:r>
            <a:r>
              <a:rPr lang="en-US" sz="4400" i="1" dirty="0" smtClean="0"/>
              <a:t> </a:t>
            </a:r>
            <a:r>
              <a:rPr lang="en-US" sz="4400" dirty="0" smtClean="0"/>
              <a:t>– </a:t>
            </a:r>
            <a:r>
              <a:rPr lang="en-US" sz="4400" dirty="0" err="1" smtClean="0"/>
              <a:t>di-hadron</a:t>
            </a:r>
            <a:r>
              <a:rPr lang="en-US" sz="4400" dirty="0" smtClean="0"/>
              <a:t> correlation</a:t>
            </a:r>
            <a:endParaRPr lang="en-US" dirty="0"/>
          </a:p>
        </p:txBody>
      </p:sp>
      <p:sp>
        <p:nvSpPr>
          <p:cNvPr id="7" name="Rectangle 4" descr="Bouquet"/>
          <p:cNvSpPr>
            <a:spLocks noChangeArrowheads="1"/>
          </p:cNvSpPr>
          <p:nvPr/>
        </p:nvSpPr>
        <p:spPr bwMode="auto">
          <a:xfrm>
            <a:off x="685800" y="274320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  <a:sym typeface="Symbol" pitchFamily="18" charset="2"/>
              </a:rPr>
              <a:t>Non-Zero </a:t>
            </a:r>
            <a:r>
              <a:rPr lang="en-US" sz="3200" i="1" dirty="0" err="1">
                <a:latin typeface="Calibri" pitchFamily="34" charset="0"/>
                <a:sym typeface="Symbol" pitchFamily="18" charset="2"/>
              </a:rPr>
              <a:t>k</a:t>
            </a:r>
            <a:r>
              <a:rPr lang="en-US" sz="3200" i="1" baseline="-25000" dirty="0" err="1">
                <a:latin typeface="Calibri" pitchFamily="34" charset="0"/>
                <a:sym typeface="Symbol" pitchFamily="18" charset="2"/>
              </a:rPr>
              <a:t>T</a:t>
            </a:r>
            <a:endParaRPr lang="en-US" sz="3200" i="1" baseline="-250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486400" y="1905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  <a:sym typeface="Symbol" pitchFamily="18" charset="2"/>
              </a:rPr>
              <a:t>  </a:t>
            </a:r>
            <a:r>
              <a:rPr lang="en-US" sz="2400" i="1" dirty="0" err="1">
                <a:latin typeface="Calibri" pitchFamily="34" charset="0"/>
                <a:sym typeface="Symbol" pitchFamily="18" charset="2"/>
              </a:rPr>
              <a:t>k</a:t>
            </a:r>
            <a:r>
              <a:rPr lang="en-US" sz="2400" i="1" baseline="-25000" dirty="0" err="1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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1346200"/>
            <a:ext cx="5257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Intra-jet pairs angular width :	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near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 dirty="0" err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 dirty="0" err="1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 </a:t>
            </a:r>
          </a:p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Inter-jet pairs angular width :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far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 dirty="0" err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 dirty="0" err="1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</a:t>
            </a:r>
          </a:p>
        </p:txBody>
      </p:sp>
      <p:pic>
        <p:nvPicPr>
          <p:cNvPr id="10" name="Picture 61" descr="dihadronCorrFunction_jtOnly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7"/>
          <p:cNvGrpSpPr>
            <a:grpSpLocks noChangeAspect="1"/>
          </p:cNvGrpSpPr>
          <p:nvPr/>
        </p:nvGrpSpPr>
        <p:grpSpPr bwMode="auto">
          <a:xfrm rot="-2100000">
            <a:off x="2733675" y="2332038"/>
            <a:ext cx="6072188" cy="2259012"/>
            <a:chOff x="1005840" y="1860349"/>
            <a:chExt cx="6675120" cy="248305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344662" y="3198018"/>
              <a:ext cx="1369927" cy="1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12695" y="3197851"/>
              <a:ext cx="1371672" cy="17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12962" y="3198265"/>
              <a:ext cx="1371672" cy="27395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xplosion 1 14"/>
            <p:cNvSpPr/>
            <p:nvPr/>
          </p:nvSpPr>
          <p:spPr>
            <a:xfrm>
              <a:off x="4245835" y="3101768"/>
              <a:ext cx="183238" cy="181474"/>
            </a:xfrm>
            <a:prstGeom prst="irregularSeal1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13775" y="2514116"/>
              <a:ext cx="366477" cy="13715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857572" y="2968868"/>
              <a:ext cx="457175" cy="17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708367" y="2735983"/>
              <a:ext cx="1371672" cy="45717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45"/>
            <p:cNvSpPr txBox="1">
              <a:spLocks noChangeArrowheads="1"/>
            </p:cNvSpPr>
            <p:nvPr/>
          </p:nvSpPr>
          <p:spPr bwMode="auto">
            <a:xfrm>
              <a:off x="6551463" y="2720255"/>
              <a:ext cx="611338" cy="50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latin typeface="Calibri" pitchFamily="34" charset="0"/>
                </a:rPr>
                <a:t>j</a:t>
              </a:r>
              <a:r>
                <a:rPr lang="en-US" sz="2400" i="1" baseline="-25000">
                  <a:latin typeface="Calibri" pitchFamily="34" charset="0"/>
                </a:rPr>
                <a:t>Ty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/>
          </p:nvSpPr>
          <p:spPr bwMode="auto">
            <a:xfrm>
              <a:off x="5989320" y="237744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1712441">
              <a:off x="2931736" y="3010341"/>
              <a:ext cx="1371672" cy="1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1712441">
              <a:off x="1606344" y="2642629"/>
              <a:ext cx="1371672" cy="174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1712441">
              <a:off x="1642175" y="2378430"/>
              <a:ext cx="1371672" cy="275701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50"/>
            <p:cNvSpPr txBox="1">
              <a:spLocks noChangeArrowheads="1"/>
            </p:cNvSpPr>
            <p:nvPr/>
          </p:nvSpPr>
          <p:spPr bwMode="auto">
            <a:xfrm rot="912441">
              <a:off x="2207983" y="1860349"/>
              <a:ext cx="756221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00B0F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00B0F0"/>
                  </a:solidFill>
                  <a:latin typeface="Calibri" pitchFamily="34" charset="0"/>
                </a:rPr>
                <a:t>Ta</a:t>
              </a:r>
            </a:p>
          </p:txBody>
        </p:sp>
        <p:grpSp>
          <p:nvGrpSpPr>
            <p:cNvPr id="25" name="Group 35"/>
            <p:cNvGrpSpPr>
              <a:grpSpLocks/>
            </p:cNvGrpSpPr>
            <p:nvPr/>
          </p:nvGrpSpPr>
          <p:grpSpPr bwMode="auto">
            <a:xfrm rot="912441">
              <a:off x="3401151" y="2329140"/>
              <a:ext cx="850730" cy="632109"/>
              <a:chOff x="3337560" y="2477436"/>
              <a:chExt cx="850730" cy="632109"/>
            </a:xfrm>
          </p:grpSpPr>
          <p:sp>
            <p:nvSpPr>
              <p:cNvPr id="33" name="TextBox 59"/>
              <p:cNvSpPr txBox="1">
                <a:spLocks noChangeArrowheads="1"/>
              </p:cNvSpPr>
              <p:nvPr/>
            </p:nvSpPr>
            <p:spPr bwMode="auto">
              <a:xfrm>
                <a:off x="3337560" y="2534318"/>
                <a:ext cx="850730" cy="575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Ta</a:t>
                </a:r>
              </a:p>
            </p:txBody>
          </p:sp>
          <p:sp>
            <p:nvSpPr>
              <p:cNvPr id="34" name="TextBox 60"/>
              <p:cNvSpPr txBox="1">
                <a:spLocks noChangeArrowheads="1"/>
              </p:cNvSpPr>
              <p:nvPr/>
            </p:nvSpPr>
            <p:spPr bwMode="auto">
              <a:xfrm>
                <a:off x="3487783" y="2477436"/>
                <a:ext cx="304800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1001659" y="2053489"/>
              <a:ext cx="366477" cy="228587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7" name="Group 36"/>
            <p:cNvGrpSpPr>
              <a:grpSpLocks/>
            </p:cNvGrpSpPr>
            <p:nvPr/>
          </p:nvGrpSpPr>
          <p:grpSpPr bwMode="auto">
            <a:xfrm>
              <a:off x="4709160" y="2514600"/>
              <a:ext cx="640080" cy="594360"/>
              <a:chOff x="4709160" y="2514600"/>
              <a:chExt cx="640080" cy="594360"/>
            </a:xfrm>
          </p:grpSpPr>
          <p:sp>
            <p:nvSpPr>
              <p:cNvPr id="31" name="TextBox 57"/>
              <p:cNvSpPr txBox="1">
                <a:spLocks noChangeArrowheads="1"/>
              </p:cNvSpPr>
              <p:nvPr/>
            </p:nvSpPr>
            <p:spPr bwMode="auto">
              <a:xfrm>
                <a:off x="4709160" y="2560320"/>
                <a:ext cx="64008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Tt</a:t>
                </a:r>
              </a:p>
            </p:txBody>
          </p:sp>
          <p:sp>
            <p:nvSpPr>
              <p:cNvPr id="32" name="TextBox 58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rot="10800000" flipV="1">
              <a:off x="2971954" y="3200201"/>
              <a:ext cx="137167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788098" y="3009038"/>
              <a:ext cx="380397" cy="174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56"/>
            <p:cNvSpPr txBox="1">
              <a:spLocks noChangeArrowheads="1"/>
            </p:cNvSpPr>
            <p:nvPr/>
          </p:nvSpPr>
          <p:spPr bwMode="auto">
            <a:xfrm>
              <a:off x="2438400" y="2803577"/>
              <a:ext cx="914400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rgbClr val="00B050"/>
                  </a:solidFill>
                  <a:latin typeface="Calibri" pitchFamily="34" charset="0"/>
                </a:rPr>
                <a:t>k</a:t>
              </a:r>
              <a:r>
                <a:rPr lang="en-US" sz="2800" i="1" baseline="-25000">
                  <a:solidFill>
                    <a:srgbClr val="00B050"/>
                  </a:solidFill>
                  <a:latin typeface="Calibri" pitchFamily="34" charset="0"/>
                </a:rPr>
                <a:t>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Kinematics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6812"/>
            <a:ext cx="5638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45799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3365500"/>
            <a:ext cx="45148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3400" y="4122737"/>
          <a:ext cx="1119188" cy="685800"/>
        </p:xfrm>
        <a:graphic>
          <a:graphicData uri="http://schemas.openxmlformats.org/presentationml/2006/ole">
            <p:oleObj spid="_x0000_s26626" name="Equation" r:id="rId6" imgW="787320" imgH="482400" progId="Equation.3">
              <p:embed/>
            </p:oleObj>
          </a:graphicData>
        </a:graphic>
      </p:graphicFrame>
      <p:grpSp>
        <p:nvGrpSpPr>
          <p:cNvPr id="11" name="Group 49"/>
          <p:cNvGrpSpPr>
            <a:grpSpLocks noChangeAspect="1"/>
          </p:cNvGrpSpPr>
          <p:nvPr/>
        </p:nvGrpSpPr>
        <p:grpSpPr bwMode="auto">
          <a:xfrm rot="-2100000">
            <a:off x="3128963" y="2680569"/>
            <a:ext cx="6070600" cy="2249487"/>
            <a:chOff x="1005840" y="1870240"/>
            <a:chExt cx="6675120" cy="247316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340217" y="3189831"/>
              <a:ext cx="1372030" cy="17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15342" y="3198029"/>
              <a:ext cx="1372030" cy="174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13321" y="3192580"/>
              <a:ext cx="1372030" cy="27402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xplosion 1 14"/>
            <p:cNvSpPr/>
            <p:nvPr/>
          </p:nvSpPr>
          <p:spPr>
            <a:xfrm>
              <a:off x="4251043" y="3105698"/>
              <a:ext cx="181541" cy="183262"/>
            </a:xfrm>
            <a:prstGeom prst="irregularSeal1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13981" y="2512132"/>
              <a:ext cx="366573" cy="13718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852946" y="2961557"/>
              <a:ext cx="457282" cy="17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712014" y="2734623"/>
              <a:ext cx="1372030" cy="45728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57"/>
            <p:cNvSpPr txBox="1">
              <a:spLocks noChangeArrowheads="1"/>
            </p:cNvSpPr>
            <p:nvPr/>
          </p:nvSpPr>
          <p:spPr bwMode="auto">
            <a:xfrm>
              <a:off x="6520992" y="2720255"/>
              <a:ext cx="641809" cy="50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latin typeface="Calibri" pitchFamily="34" charset="0"/>
                </a:rPr>
                <a:t>j</a:t>
              </a:r>
              <a:r>
                <a:rPr lang="en-US" sz="2400" i="1" baseline="-25000">
                  <a:latin typeface="Calibri" pitchFamily="34" charset="0"/>
                </a:rPr>
                <a:t>Ty</a:t>
              </a:r>
            </a:p>
          </p:txBody>
        </p:sp>
        <p:sp>
          <p:nvSpPr>
            <p:cNvPr id="20" name="TextBox 58"/>
            <p:cNvSpPr txBox="1">
              <a:spLocks noChangeArrowheads="1"/>
            </p:cNvSpPr>
            <p:nvPr/>
          </p:nvSpPr>
          <p:spPr bwMode="auto">
            <a:xfrm>
              <a:off x="5989320" y="237744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1712441">
              <a:off x="2928237" y="2999680"/>
              <a:ext cx="1370284" cy="1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1712441">
              <a:off x="1605056" y="2640675"/>
              <a:ext cx="1372030" cy="17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1712441">
              <a:off x="1644686" y="2381004"/>
              <a:ext cx="1372030" cy="27402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 rot="912441">
              <a:off x="2206663" y="1870240"/>
              <a:ext cx="831632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00B0F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00B0F0"/>
                  </a:solidFill>
                  <a:latin typeface="Calibri" pitchFamily="34" charset="0"/>
                </a:rPr>
                <a:t>Ta</a:t>
              </a:r>
            </a:p>
          </p:txBody>
        </p:sp>
        <p:grpSp>
          <p:nvGrpSpPr>
            <p:cNvPr id="25" name="Group 35"/>
            <p:cNvGrpSpPr>
              <a:grpSpLocks/>
            </p:cNvGrpSpPr>
            <p:nvPr/>
          </p:nvGrpSpPr>
          <p:grpSpPr bwMode="auto">
            <a:xfrm rot="912441">
              <a:off x="3397915" y="2353376"/>
              <a:ext cx="790581" cy="599410"/>
              <a:chOff x="3337560" y="2510135"/>
              <a:chExt cx="790581" cy="599410"/>
            </a:xfrm>
          </p:grpSpPr>
          <p:sp>
            <p:nvSpPr>
              <p:cNvPr id="37" name="TextBox 75"/>
              <p:cNvSpPr txBox="1">
                <a:spLocks noChangeArrowheads="1"/>
              </p:cNvSpPr>
              <p:nvPr/>
            </p:nvSpPr>
            <p:spPr bwMode="auto">
              <a:xfrm>
                <a:off x="3337560" y="2534318"/>
                <a:ext cx="790581" cy="575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Ta</a:t>
                </a:r>
              </a:p>
            </p:txBody>
          </p:sp>
          <p:sp>
            <p:nvSpPr>
              <p:cNvPr id="38" name="TextBox 76"/>
              <p:cNvSpPr txBox="1">
                <a:spLocks noChangeArrowheads="1"/>
              </p:cNvSpPr>
              <p:nvPr/>
            </p:nvSpPr>
            <p:spPr bwMode="auto">
              <a:xfrm>
                <a:off x="3419856" y="2510135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999785" y="2048967"/>
              <a:ext cx="366573" cy="22864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7" name="Group 36"/>
            <p:cNvGrpSpPr>
              <a:grpSpLocks/>
            </p:cNvGrpSpPr>
            <p:nvPr/>
          </p:nvGrpSpPr>
          <p:grpSpPr bwMode="auto">
            <a:xfrm>
              <a:off x="4709160" y="2514600"/>
              <a:ext cx="640080" cy="594360"/>
              <a:chOff x="4709160" y="2514600"/>
              <a:chExt cx="640080" cy="594360"/>
            </a:xfrm>
          </p:grpSpPr>
          <p:sp>
            <p:nvSpPr>
              <p:cNvPr id="35" name="TextBox 73"/>
              <p:cNvSpPr txBox="1">
                <a:spLocks noChangeArrowheads="1"/>
              </p:cNvSpPr>
              <p:nvPr/>
            </p:nvSpPr>
            <p:spPr bwMode="auto">
              <a:xfrm>
                <a:off x="4709160" y="2560320"/>
                <a:ext cx="64008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Tt</a:t>
                </a:r>
              </a:p>
            </p:txBody>
          </p:sp>
          <p:sp>
            <p:nvSpPr>
              <p:cNvPr id="36" name="TextBox 74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rot="10800000" flipV="1">
              <a:off x="2966879" y="3189083"/>
              <a:ext cx="1372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788182" y="3007455"/>
              <a:ext cx="382232" cy="17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68"/>
            <p:cNvSpPr txBox="1">
              <a:spLocks noChangeArrowheads="1"/>
            </p:cNvSpPr>
            <p:nvPr/>
          </p:nvSpPr>
          <p:spPr bwMode="auto">
            <a:xfrm>
              <a:off x="2438400" y="2803577"/>
              <a:ext cx="914400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rgbClr val="00B050"/>
                  </a:solidFill>
                  <a:latin typeface="Calibri" pitchFamily="34" charset="0"/>
                </a:rPr>
                <a:t>k</a:t>
              </a:r>
              <a:r>
                <a:rPr lang="en-US" sz="2800" i="1" baseline="-25000">
                  <a:solidFill>
                    <a:srgbClr val="00B050"/>
                  </a:solidFill>
                  <a:latin typeface="Calibri" pitchFamily="34" charset="0"/>
                </a:rPr>
                <a:t>Ty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598921" y="2829420"/>
              <a:ext cx="1372030" cy="457282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70"/>
            <p:cNvSpPr txBox="1">
              <a:spLocks noChangeArrowheads="1"/>
            </p:cNvSpPr>
            <p:nvPr/>
          </p:nvSpPr>
          <p:spPr bwMode="auto">
            <a:xfrm>
              <a:off x="1524000" y="313438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V="1">
              <a:off x="1420522" y="2491332"/>
              <a:ext cx="912817" cy="329915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72"/>
            <p:cNvSpPr txBox="1">
              <a:spLocks noChangeArrowheads="1"/>
            </p:cNvSpPr>
            <p:nvPr/>
          </p:nvSpPr>
          <p:spPr bwMode="auto">
            <a:xfrm>
              <a:off x="1295400" y="2590800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rgbClr val="C0000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C00000"/>
                  </a:solidFill>
                  <a:latin typeface="Calibri" pitchFamily="34" charset="0"/>
                </a:rPr>
                <a:t>out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3505200" y="4343400"/>
            <a:ext cx="11430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419600" y="56388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For details, see PRD </a:t>
            </a:r>
            <a:r>
              <a:rPr lang="en-US" sz="2000" dirty="0" smtClean="0">
                <a:latin typeface="Calibri" pitchFamily="34" charset="0"/>
              </a:rPr>
              <a:t>74, 072002 </a:t>
            </a:r>
            <a:r>
              <a:rPr lang="en-US" sz="2000" dirty="0">
                <a:latin typeface="Calibri" pitchFamily="34" charset="0"/>
              </a:rPr>
              <a:t>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Measuring jet </a:t>
            </a:r>
            <a:r>
              <a:rPr lang="en-US" sz="4400" i="1" dirty="0" err="1" smtClean="0"/>
              <a:t>k</a:t>
            </a:r>
            <a:r>
              <a:rPr lang="en-US" sz="4400" i="1" baseline="-25000" dirty="0" err="1" smtClean="0"/>
              <a:t>T</a:t>
            </a:r>
            <a:r>
              <a:rPr lang="en-US" sz="4400" i="1" dirty="0" smtClean="0"/>
              <a:t> </a:t>
            </a:r>
            <a:r>
              <a:rPr lang="en-US" sz="4400" dirty="0" smtClean="0"/>
              <a:t>– </a:t>
            </a:r>
            <a:r>
              <a:rPr lang="en-US" sz="4400" dirty="0" err="1" smtClean="0"/>
              <a:t>di-hadron</a:t>
            </a:r>
            <a:r>
              <a:rPr lang="en-US" sz="4400" dirty="0" smtClean="0"/>
              <a:t> correlation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914400"/>
            <a:ext cx="321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Symbol" pitchFamily="18" charset="2"/>
              </a:rPr>
              <a:t></a:t>
            </a:r>
            <a:r>
              <a:rPr lang="en-GB" sz="2000" b="1" baseline="30000" dirty="0">
                <a:latin typeface="Comic Sans MS" pitchFamily="66" charset="0"/>
              </a:rPr>
              <a:t>o</a:t>
            </a:r>
            <a:r>
              <a:rPr lang="en-GB" sz="2000" b="1" dirty="0">
                <a:latin typeface="+mj-lt"/>
              </a:rPr>
              <a:t>- </a:t>
            </a:r>
            <a:r>
              <a:rPr lang="en-GB" sz="2000" b="1" i="1" dirty="0">
                <a:latin typeface="+mj-lt"/>
              </a:rPr>
              <a:t>h</a:t>
            </a:r>
            <a:r>
              <a:rPr lang="en-GB" sz="2000" b="1" i="1" baseline="30000" dirty="0">
                <a:latin typeface="+mj-lt"/>
              </a:rPr>
              <a:t>±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azimuthal</a:t>
            </a:r>
            <a:r>
              <a:rPr lang="en-GB" sz="2000" b="1" dirty="0">
                <a:latin typeface="+mj-lt"/>
              </a:rPr>
              <a:t> correlation</a:t>
            </a:r>
            <a:endParaRPr lang="en-US" sz="2000" b="1" dirty="0">
              <a:latin typeface="+mj-lt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228600" y="12954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Trigger on a particle, e.g. </a:t>
            </a:r>
            <a:r>
              <a:rPr lang="en-GB" sz="2000" dirty="0">
                <a:latin typeface="Symbol" pitchFamily="18" charset="2"/>
              </a:rPr>
              <a:t></a:t>
            </a:r>
            <a:r>
              <a:rPr lang="en-GB" sz="2000" baseline="30000" dirty="0">
                <a:latin typeface="Comic Sans MS" pitchFamily="66" charset="0"/>
              </a:rPr>
              <a:t>o</a:t>
            </a:r>
            <a:r>
              <a:rPr lang="en-US" sz="2000" dirty="0">
                <a:latin typeface="Calibri" pitchFamily="34" charset="0"/>
              </a:rPr>
              <a:t>, with transverse momentum </a:t>
            </a:r>
            <a:r>
              <a:rPr lang="en-US" sz="2000" i="1" dirty="0" err="1">
                <a:latin typeface="Calibri" pitchFamily="34" charset="0"/>
              </a:rPr>
              <a:t>p</a:t>
            </a:r>
            <a:r>
              <a:rPr lang="en-US" sz="2000" i="1" baseline="-25000" dirty="0" err="1">
                <a:latin typeface="Calibri" pitchFamily="34" charset="0"/>
              </a:rPr>
              <a:t>Tt</a:t>
            </a:r>
            <a:r>
              <a:rPr lang="en-US" sz="2000" dirty="0">
                <a:latin typeface="Calibri" pitchFamily="34" charset="0"/>
              </a:rPr>
              <a:t>. Measure </a:t>
            </a:r>
            <a:r>
              <a:rPr lang="en-US" sz="2000" dirty="0" err="1">
                <a:latin typeface="Calibri" pitchFamily="34" charset="0"/>
              </a:rPr>
              <a:t>azimuthal</a:t>
            </a:r>
            <a:r>
              <a:rPr lang="en-US" sz="2000" dirty="0">
                <a:latin typeface="Calibri" pitchFamily="34" charset="0"/>
              </a:rPr>
              <a:t> angular distribution </a:t>
            </a:r>
            <a:r>
              <a:rPr lang="en-US" sz="2000" i="1" dirty="0" err="1">
                <a:latin typeface="Calibri" pitchFamily="34" charset="0"/>
              </a:rPr>
              <a:t>w.r.t</a:t>
            </a:r>
            <a:r>
              <a:rPr lang="en-US" sz="2000" i="1" dirty="0">
                <a:latin typeface="Calibri" pitchFamily="34" charset="0"/>
              </a:rPr>
              <a:t>.</a:t>
            </a:r>
            <a:r>
              <a:rPr lang="en-US" sz="2000" dirty="0">
                <a:latin typeface="Calibri" pitchFamily="34" charset="0"/>
              </a:rPr>
              <a:t> the azimuth of associated (charged) particle with transverse momentum </a:t>
            </a:r>
            <a:r>
              <a:rPr lang="en-US" sz="2000" i="1" dirty="0" err="1">
                <a:latin typeface="Calibri" pitchFamily="34" charset="0"/>
              </a:rPr>
              <a:t>p</a:t>
            </a:r>
            <a:r>
              <a:rPr lang="en-US" sz="2000" i="1" baseline="-25000" dirty="0" err="1">
                <a:latin typeface="Calibri" pitchFamily="34" charset="0"/>
              </a:rPr>
              <a:t>Ta</a:t>
            </a:r>
            <a:r>
              <a:rPr lang="en-US" sz="2000" dirty="0" err="1">
                <a:latin typeface="Calibri" pitchFamily="34" charset="0"/>
              </a:rPr>
              <a:t>.</a:t>
            </a:r>
            <a:r>
              <a:rPr lang="en-US" sz="2000" dirty="0">
                <a:latin typeface="Calibri" pitchFamily="34" charset="0"/>
              </a:rPr>
              <a:t> The strong </a:t>
            </a:r>
            <a:r>
              <a:rPr lang="en-US" sz="2000" b="1" i="1" dirty="0">
                <a:latin typeface="Calibri" pitchFamily="34" charset="0"/>
              </a:rPr>
              <a:t>same</a:t>
            </a:r>
            <a:r>
              <a:rPr lang="en-US" sz="2000" dirty="0">
                <a:latin typeface="Calibri" pitchFamily="34" charset="0"/>
              </a:rPr>
              <a:t> and </a:t>
            </a:r>
            <a:r>
              <a:rPr lang="en-US" sz="2000" b="1" i="1" dirty="0">
                <a:latin typeface="Calibri" pitchFamily="34" charset="0"/>
              </a:rPr>
              <a:t>away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side peaks</a:t>
            </a:r>
            <a:r>
              <a:rPr lang="en-US" sz="2000" dirty="0">
                <a:latin typeface="Calibri" pitchFamily="34" charset="0"/>
              </a:rPr>
              <a:t> in p-p collisions indicate </a:t>
            </a:r>
            <a:r>
              <a:rPr lang="en-US" sz="2000" dirty="0" err="1">
                <a:latin typeface="Calibri" pitchFamily="34" charset="0"/>
              </a:rPr>
              <a:t>di</a:t>
            </a:r>
            <a:r>
              <a:rPr lang="en-US" sz="2000" dirty="0">
                <a:latin typeface="Calibri" pitchFamily="34" charset="0"/>
              </a:rPr>
              <a:t>-jet origin from hard scattering </a:t>
            </a:r>
            <a:r>
              <a:rPr lang="en-US" sz="2000" dirty="0" err="1">
                <a:latin typeface="Calibri" pitchFamily="34" charset="0"/>
              </a:rPr>
              <a:t>partons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657600" cy="356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t="22134" r="25301" b="43956"/>
          <a:stretch>
            <a:fillRect/>
          </a:stretch>
        </p:blipFill>
        <p:spPr bwMode="auto">
          <a:xfrm>
            <a:off x="228600" y="2971800"/>
            <a:ext cx="4343400" cy="175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r>
              <a:rPr lang="en-US" dirty="0" smtClean="0"/>
              <a:t>Both </a:t>
            </a:r>
            <a:r>
              <a:rPr lang="en-GB" sz="2800" dirty="0" smtClean="0">
                <a:sym typeface="Symbol" pitchFamily="18" charset="2"/>
              </a:rPr>
              <a:t></a:t>
            </a:r>
            <a:r>
              <a:rPr lang="en-US" dirty="0" err="1" smtClean="0"/>
              <a:t>j</a:t>
            </a:r>
            <a:r>
              <a:rPr lang="en-US" baseline="-25000" dirty="0" err="1" smtClean="0"/>
              <a:t>T</a:t>
            </a:r>
            <a:r>
              <a:rPr lang="en-US" dirty="0" smtClean="0"/>
              <a:t> and </a:t>
            </a:r>
            <a:r>
              <a:rPr lang="en-GB" sz="2800" dirty="0" smtClean="0">
                <a:sym typeface="Symbol" pitchFamily="18" charset="2"/>
              </a:rPr>
              <a:t>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 consistent with zero. </a:t>
            </a:r>
          </a:p>
          <a:p>
            <a:r>
              <a:rPr lang="en-US" dirty="0" smtClean="0"/>
              <a:t>We now have higher statistics data which we will soon analyze.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Results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2" y="1676400"/>
            <a:ext cx="48339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first term can be related in the “</a:t>
            </a:r>
            <a:r>
              <a:rPr lang="en-US" dirty="0" err="1" smtClean="0"/>
              <a:t>Meng</a:t>
            </a:r>
            <a:r>
              <a:rPr lang="en-US" dirty="0" smtClean="0"/>
              <a:t> conjecture” to </a:t>
            </a:r>
            <a:r>
              <a:rPr lang="en-US" dirty="0" err="1" smtClean="0"/>
              <a:t>partonic</a:t>
            </a:r>
            <a:r>
              <a:rPr lang="en-US" dirty="0" smtClean="0"/>
              <a:t> transverse momentum: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where </a:t>
            </a:r>
            <a:r>
              <a:rPr lang="en-US" dirty="0" err="1" smtClean="0"/>
              <a:t>c</a:t>
            </a:r>
            <a:r>
              <a:rPr lang="en-US" baseline="30000" dirty="0" err="1" smtClean="0"/>
              <a:t>ij</a:t>
            </a:r>
            <a:r>
              <a:rPr lang="en-US" dirty="0" smtClean="0"/>
              <a:t> give the initial state weights and </a:t>
            </a:r>
            <a:r>
              <a:rPr lang="en-US" dirty="0" err="1" smtClean="0"/>
              <a:t>W</a:t>
            </a:r>
            <a:r>
              <a:rPr lang="en-US" baseline="30000" dirty="0" err="1" smtClean="0"/>
              <a:t>ij</a:t>
            </a:r>
            <a:r>
              <a:rPr lang="en-US" dirty="0" smtClean="0"/>
              <a:t> give the impact parameter weighting.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52700"/>
            <a:ext cx="5476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</a:t>
            </a:r>
            <a:r>
              <a:rPr lang="en-US" dirty="0" err="1" smtClean="0"/>
              <a:t>Meng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2462213"/>
            <a:ext cx="54673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3434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Since PYTHIA studies show that the final state studied here is dominated by </a:t>
            </a:r>
            <a:r>
              <a:rPr lang="en-US" dirty="0" err="1" smtClean="0"/>
              <a:t>gg</a:t>
            </a:r>
            <a:r>
              <a:rPr lang="en-US" dirty="0" smtClean="0"/>
              <a:t> scattering (~50%),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 can interpret this as a (rather  weak) constraint on the gluon orbital angular momentum.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Consistent with previous (</a:t>
            </a:r>
            <a:r>
              <a:rPr lang="en-US" dirty="0" err="1" smtClean="0"/>
              <a:t>Sivers</a:t>
            </a:r>
            <a:r>
              <a:rPr lang="en-US" dirty="0" smtClean="0"/>
              <a:t>) measurements, and complimentary, since one naïvely needs no initial or final state interactions (although </a:t>
            </a:r>
            <a:r>
              <a:rPr lang="en-US" dirty="0" err="1" smtClean="0"/>
              <a:t>Sivers</a:t>
            </a:r>
            <a:r>
              <a:rPr lang="en-US" dirty="0" smtClean="0"/>
              <a:t> measures orbital in </a:t>
            </a:r>
            <a:r>
              <a:rPr lang="en-US" i="1" dirty="0" smtClean="0"/>
              <a:t>transversely</a:t>
            </a:r>
            <a:r>
              <a:rPr lang="en-US" dirty="0" smtClean="0"/>
              <a:t> polarized proton).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629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Spin</a:t>
            </a:r>
            <a:endParaRPr lang="en-US" dirty="0"/>
          </a:p>
        </p:txBody>
      </p:sp>
      <p:sp>
        <p:nvSpPr>
          <p:cNvPr id="146" name="Line 3"/>
          <p:cNvSpPr>
            <a:spLocks noChangeShapeType="1"/>
          </p:cNvSpPr>
          <p:nvPr/>
        </p:nvSpPr>
        <p:spPr bwMode="auto">
          <a:xfrm>
            <a:off x="2952750" y="5080000"/>
            <a:ext cx="109538" cy="42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4"/>
          <p:cNvSpPr>
            <a:spLocks/>
          </p:cNvSpPr>
          <p:nvPr/>
        </p:nvSpPr>
        <p:spPr bwMode="auto">
          <a:xfrm>
            <a:off x="6461125" y="3363913"/>
            <a:ext cx="463550" cy="39052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64" y="214"/>
              </a:cxn>
              <a:cxn ang="0">
                <a:pos x="66" y="172"/>
              </a:cxn>
              <a:cxn ang="0">
                <a:pos x="232" y="106"/>
              </a:cxn>
              <a:cxn ang="0">
                <a:pos x="232" y="61"/>
              </a:cxn>
              <a:cxn ang="0">
                <a:pos x="292" y="0"/>
              </a:cxn>
            </a:cxnLst>
            <a:rect l="0" t="0" r="r" b="b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Oval 5"/>
          <p:cNvSpPr>
            <a:spLocks noChangeArrowheads="1"/>
          </p:cNvSpPr>
          <p:nvPr/>
        </p:nvSpPr>
        <p:spPr bwMode="auto">
          <a:xfrm>
            <a:off x="1685925" y="2338388"/>
            <a:ext cx="5510213" cy="15875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Rectangle 6"/>
          <p:cNvSpPr>
            <a:spLocks noChangeArrowheads="1"/>
          </p:cNvSpPr>
          <p:nvPr/>
        </p:nvSpPr>
        <p:spPr bwMode="auto">
          <a:xfrm>
            <a:off x="4056063" y="18986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Rectangle 7"/>
          <p:cNvSpPr>
            <a:spLocks noChangeArrowheads="1"/>
          </p:cNvSpPr>
          <p:nvPr/>
        </p:nvSpPr>
        <p:spPr bwMode="auto">
          <a:xfrm>
            <a:off x="6172200" y="20066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Rectangle 8"/>
          <p:cNvSpPr>
            <a:spLocks noChangeArrowheads="1"/>
          </p:cNvSpPr>
          <p:nvPr/>
        </p:nvSpPr>
        <p:spPr bwMode="auto">
          <a:xfrm>
            <a:off x="6729413" y="3581400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Rectangle 9"/>
          <p:cNvSpPr>
            <a:spLocks noChangeArrowheads="1"/>
          </p:cNvSpPr>
          <p:nvPr/>
        </p:nvSpPr>
        <p:spPr bwMode="auto">
          <a:xfrm>
            <a:off x="4486275" y="3995738"/>
            <a:ext cx="10207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Rectangle 10"/>
          <p:cNvSpPr>
            <a:spLocks noChangeArrowheads="1"/>
          </p:cNvSpPr>
          <p:nvPr/>
        </p:nvSpPr>
        <p:spPr bwMode="auto">
          <a:xfrm>
            <a:off x="1481138" y="3813175"/>
            <a:ext cx="10398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4" name="Group 11"/>
          <p:cNvGrpSpPr>
            <a:grpSpLocks/>
          </p:cNvGrpSpPr>
          <p:nvPr/>
        </p:nvGrpSpPr>
        <p:grpSpPr bwMode="auto">
          <a:xfrm>
            <a:off x="5994400" y="2152650"/>
            <a:ext cx="1751013" cy="212725"/>
            <a:chOff x="3704" y="976"/>
            <a:chExt cx="1103" cy="134"/>
          </a:xfrm>
        </p:grpSpPr>
        <p:sp>
          <p:nvSpPr>
            <p:cNvPr id="155" name="Rectangle 12"/>
            <p:cNvSpPr>
              <a:spLocks noChangeArrowheads="1"/>
            </p:cNvSpPr>
            <p:nvPr/>
          </p:nvSpPr>
          <p:spPr bwMode="auto">
            <a:xfrm>
              <a:off x="3704" y="976"/>
              <a:ext cx="11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b="1" i="1" u="sng">
                  <a:solidFill>
                    <a:srgbClr val="0000FF"/>
                  </a:solidFill>
                  <a:latin typeface="Times New Roman" pitchFamily="18" charset="0"/>
                </a:rPr>
                <a:t>BRAHMS &amp; PP2PP (p)</a:t>
              </a:r>
              <a:endParaRPr lang="en-US" altLang="zh-CN" sz="2400">
                <a:latin typeface="Times New Roman" pitchFamily="18" charset="0"/>
              </a:endParaRPr>
            </a:p>
          </p:txBody>
        </p:sp>
        <p:grpSp>
          <p:nvGrpSpPr>
            <p:cNvPr id="156" name="Group 13"/>
            <p:cNvGrpSpPr>
              <a:grpSpLocks/>
            </p:cNvGrpSpPr>
            <p:nvPr/>
          </p:nvGrpSpPr>
          <p:grpSpPr bwMode="auto">
            <a:xfrm>
              <a:off x="4722" y="983"/>
              <a:ext cx="57" cy="37"/>
              <a:chOff x="4845" y="916"/>
              <a:chExt cx="57" cy="37"/>
            </a:xfrm>
          </p:grpSpPr>
          <p:sp>
            <p:nvSpPr>
              <p:cNvPr id="157" name="Rectangle 14"/>
              <p:cNvSpPr>
                <a:spLocks noChangeArrowheads="1"/>
              </p:cNvSpPr>
              <p:nvPr/>
            </p:nvSpPr>
            <p:spPr bwMode="auto">
              <a:xfrm>
                <a:off x="4845" y="92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"/>
              <p:cNvSpPr>
                <a:spLocks/>
              </p:cNvSpPr>
              <p:nvPr/>
            </p:nvSpPr>
            <p:spPr bwMode="auto">
              <a:xfrm>
                <a:off x="4865" y="916"/>
                <a:ext cx="37" cy="3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3"/>
                  </a:cxn>
                </a:cxnLst>
                <a:rect l="0" t="0" r="r" b="b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9" name="Group 16"/>
          <p:cNvGrpSpPr>
            <a:grpSpLocks/>
          </p:cNvGrpSpPr>
          <p:nvPr/>
        </p:nvGrpSpPr>
        <p:grpSpPr bwMode="auto">
          <a:xfrm>
            <a:off x="4051300" y="3529013"/>
            <a:ext cx="695325" cy="212725"/>
            <a:chOff x="2544" y="1699"/>
            <a:chExt cx="438" cy="134"/>
          </a:xfrm>
        </p:grpSpPr>
        <p:sp>
          <p:nvSpPr>
            <p:cNvPr id="160" name="Rectangle 17"/>
            <p:cNvSpPr>
              <a:spLocks noChangeArrowheads="1"/>
            </p:cNvSpPr>
            <p:nvPr/>
          </p:nvSpPr>
          <p:spPr bwMode="auto">
            <a:xfrm>
              <a:off x="2544" y="1699"/>
              <a:ext cx="4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b="1" i="1" u="sng">
                  <a:solidFill>
                    <a:srgbClr val="0000FF"/>
                  </a:solidFill>
                  <a:latin typeface="Times New Roman" pitchFamily="18" charset="0"/>
                </a:rPr>
                <a:t>STAR (p)</a:t>
              </a:r>
              <a:endParaRPr lang="en-US" altLang="zh-CN" sz="2400">
                <a:latin typeface="Times New Roman" pitchFamily="18" charset="0"/>
              </a:endParaRPr>
            </a:p>
          </p:txBody>
        </p:sp>
        <p:grpSp>
          <p:nvGrpSpPr>
            <p:cNvPr id="161" name="Group 18"/>
            <p:cNvGrpSpPr>
              <a:grpSpLocks/>
            </p:cNvGrpSpPr>
            <p:nvPr/>
          </p:nvGrpSpPr>
          <p:grpSpPr bwMode="auto">
            <a:xfrm>
              <a:off x="2899" y="1712"/>
              <a:ext cx="56" cy="36"/>
              <a:chOff x="3140" y="2171"/>
              <a:chExt cx="56" cy="36"/>
            </a:xfrm>
          </p:grpSpPr>
          <p:sp>
            <p:nvSpPr>
              <p:cNvPr id="162" name="Rectangle 19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20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4"/>
                  </a:cxn>
                </a:cxnLst>
                <a:rect l="0" t="0" r="r" b="b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" name="Group 21"/>
          <p:cNvGrpSpPr>
            <a:grpSpLocks/>
          </p:cNvGrpSpPr>
          <p:nvPr/>
        </p:nvGrpSpPr>
        <p:grpSpPr bwMode="auto">
          <a:xfrm>
            <a:off x="2101850" y="3251200"/>
            <a:ext cx="933450" cy="212725"/>
            <a:chOff x="1296" y="1480"/>
            <a:chExt cx="588" cy="134"/>
          </a:xfrm>
        </p:grpSpPr>
        <p:sp>
          <p:nvSpPr>
            <p:cNvPr id="165" name="Rectangle 22"/>
            <p:cNvSpPr>
              <a:spLocks noChangeArrowheads="1"/>
            </p:cNvSpPr>
            <p:nvPr/>
          </p:nvSpPr>
          <p:spPr bwMode="auto">
            <a:xfrm>
              <a:off x="1296" y="1480"/>
              <a:ext cx="5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b="1" i="1" u="sng">
                  <a:solidFill>
                    <a:srgbClr val="0000FF"/>
                  </a:solidFill>
                  <a:latin typeface="Times New Roman" pitchFamily="18" charset="0"/>
                </a:rPr>
                <a:t>PHENIX (p)</a:t>
              </a:r>
              <a:endParaRPr lang="en-US" altLang="zh-CN" sz="2400">
                <a:latin typeface="Times New Roman" pitchFamily="18" charset="0"/>
              </a:endParaRPr>
            </a:p>
          </p:txBody>
        </p:sp>
        <p:grpSp>
          <p:nvGrpSpPr>
            <p:cNvPr id="166" name="Group 23"/>
            <p:cNvGrpSpPr>
              <a:grpSpLocks/>
            </p:cNvGrpSpPr>
            <p:nvPr/>
          </p:nvGrpSpPr>
          <p:grpSpPr bwMode="auto">
            <a:xfrm>
              <a:off x="1805" y="1492"/>
              <a:ext cx="57" cy="37"/>
              <a:chOff x="1391" y="2056"/>
              <a:chExt cx="57" cy="37"/>
            </a:xfrm>
          </p:grpSpPr>
          <p:sp>
            <p:nvSpPr>
              <p:cNvPr id="167" name="Rectangle 24"/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25"/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3"/>
                  </a:cxn>
                </a:cxnLst>
                <a:rect l="0" t="0" r="r" b="b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9" name="Rectangle 26"/>
          <p:cNvSpPr>
            <a:spLocks noChangeArrowheads="1"/>
          </p:cNvSpPr>
          <p:nvPr/>
        </p:nvSpPr>
        <p:spPr bwMode="auto">
          <a:xfrm>
            <a:off x="3927475" y="2838450"/>
            <a:ext cx="9032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3727450" y="49815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Rectangle 28"/>
          <p:cNvSpPr>
            <a:spLocks noChangeArrowheads="1"/>
          </p:cNvSpPr>
          <p:nvPr/>
        </p:nvSpPr>
        <p:spPr bwMode="auto">
          <a:xfrm>
            <a:off x="3892550" y="5081588"/>
            <a:ext cx="392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500" b="1">
                <a:solidFill>
                  <a:srgbClr val="000000"/>
                </a:solidFill>
                <a:latin typeface="Times New Roman" pitchFamily="18" charset="0"/>
              </a:rPr>
              <a:t>AGS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172" name="Rectangle 29"/>
          <p:cNvSpPr>
            <a:spLocks noChangeArrowheads="1"/>
          </p:cNvSpPr>
          <p:nvPr/>
        </p:nvSpPr>
        <p:spPr bwMode="auto">
          <a:xfrm>
            <a:off x="1774825" y="48768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Rectangle 30"/>
          <p:cNvSpPr>
            <a:spLocks noChangeArrowheads="1"/>
          </p:cNvSpPr>
          <p:nvPr/>
        </p:nvSpPr>
        <p:spPr bwMode="auto">
          <a:xfrm>
            <a:off x="2400300" y="4640263"/>
            <a:ext cx="409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000" b="1">
                <a:solidFill>
                  <a:srgbClr val="000000"/>
                </a:solidFill>
                <a:latin typeface="Times New Roman" pitchFamily="18" charset="0"/>
              </a:rPr>
              <a:t>LINAC</a:t>
            </a:r>
            <a:endParaRPr lang="en-US" altLang="zh-CN" sz="800">
              <a:latin typeface="Times New Roman" pitchFamily="18" charset="0"/>
            </a:endParaRPr>
          </a:p>
        </p:txBody>
      </p:sp>
      <p:sp>
        <p:nvSpPr>
          <p:cNvPr id="174" name="Rectangle 31"/>
          <p:cNvSpPr>
            <a:spLocks noChangeArrowheads="1"/>
          </p:cNvSpPr>
          <p:nvPr/>
        </p:nvSpPr>
        <p:spPr bwMode="auto">
          <a:xfrm>
            <a:off x="2971800" y="4730750"/>
            <a:ext cx="4937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800" b="1">
                <a:solidFill>
                  <a:srgbClr val="000000"/>
                </a:solidFill>
                <a:latin typeface="Times New Roman" pitchFamily="18" charset="0"/>
              </a:rPr>
              <a:t>BOOSTER</a:t>
            </a:r>
            <a:endParaRPr lang="en-US" altLang="zh-CN" sz="800">
              <a:latin typeface="Times New Roman" pitchFamily="18" charset="0"/>
            </a:endParaRPr>
          </a:p>
        </p:txBody>
      </p:sp>
      <p:sp>
        <p:nvSpPr>
          <p:cNvPr id="175" name="Rectangle 32"/>
          <p:cNvSpPr>
            <a:spLocks noChangeArrowheads="1"/>
          </p:cNvSpPr>
          <p:nvPr/>
        </p:nvSpPr>
        <p:spPr bwMode="auto">
          <a:xfrm>
            <a:off x="2403475" y="4322763"/>
            <a:ext cx="9953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Oval 33"/>
          <p:cNvSpPr>
            <a:spLocks noChangeArrowheads="1"/>
          </p:cNvSpPr>
          <p:nvPr/>
        </p:nvSpPr>
        <p:spPr bwMode="auto">
          <a:xfrm>
            <a:off x="3252788" y="4843463"/>
            <a:ext cx="1658937" cy="744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Arc 34"/>
          <p:cNvSpPr>
            <a:spLocks/>
          </p:cNvSpPr>
          <p:nvPr/>
        </p:nvSpPr>
        <p:spPr bwMode="auto">
          <a:xfrm flipH="1">
            <a:off x="2600325" y="2411413"/>
            <a:ext cx="1897063" cy="711200"/>
          </a:xfrm>
          <a:custGeom>
            <a:avLst/>
            <a:gdLst>
              <a:gd name="G0" fmla="+- 0 0 0"/>
              <a:gd name="G1" fmla="+- 21120 0 0"/>
              <a:gd name="G2" fmla="+- 21600 0 0"/>
              <a:gd name="T0" fmla="*/ 4530 w 15493"/>
              <a:gd name="T1" fmla="*/ 0 h 21120"/>
              <a:gd name="T2" fmla="*/ 15493 w 15493"/>
              <a:gd name="T3" fmla="*/ 6069 h 21120"/>
              <a:gd name="T4" fmla="*/ 0 w 15493"/>
              <a:gd name="T5" fmla="*/ 21120 h 2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Arc 35"/>
          <p:cNvSpPr>
            <a:spLocks/>
          </p:cNvSpPr>
          <p:nvPr/>
        </p:nvSpPr>
        <p:spPr bwMode="auto">
          <a:xfrm flipH="1">
            <a:off x="1790700" y="2832100"/>
            <a:ext cx="2646363" cy="544513"/>
          </a:xfrm>
          <a:custGeom>
            <a:avLst/>
            <a:gdLst>
              <a:gd name="G0" fmla="+- 0 0 0"/>
              <a:gd name="G1" fmla="+- 8522 0 0"/>
              <a:gd name="G2" fmla="+- 21600 0 0"/>
              <a:gd name="T0" fmla="*/ 19848 w 21600"/>
              <a:gd name="T1" fmla="*/ 0 h 16156"/>
              <a:gd name="T2" fmla="*/ 20206 w 21600"/>
              <a:gd name="T3" fmla="*/ 16156 h 16156"/>
              <a:gd name="T4" fmla="*/ 0 w 21600"/>
              <a:gd name="T5" fmla="*/ 8522 h 16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Arc 36"/>
          <p:cNvSpPr>
            <a:spLocks/>
          </p:cNvSpPr>
          <p:nvPr/>
        </p:nvSpPr>
        <p:spPr bwMode="auto">
          <a:xfrm flipH="1">
            <a:off x="4433888" y="2825750"/>
            <a:ext cx="2646362" cy="538163"/>
          </a:xfrm>
          <a:custGeom>
            <a:avLst/>
            <a:gdLst>
              <a:gd name="G0" fmla="+- 21600 0 0"/>
              <a:gd name="G1" fmla="+- 8570 0 0"/>
              <a:gd name="G2" fmla="+- 21600 0 0"/>
              <a:gd name="T0" fmla="*/ 1307 w 21600"/>
              <a:gd name="T1" fmla="*/ 15969 h 15969"/>
              <a:gd name="T2" fmla="*/ 1773 w 21600"/>
              <a:gd name="T3" fmla="*/ 0 h 15969"/>
              <a:gd name="T4" fmla="*/ 21600 w 21600"/>
              <a:gd name="T5" fmla="*/ 8570 h 15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  <a:lnTo>
                  <a:pt x="21600" y="857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Arc 37"/>
          <p:cNvSpPr>
            <a:spLocks/>
          </p:cNvSpPr>
          <p:nvPr/>
        </p:nvSpPr>
        <p:spPr bwMode="auto">
          <a:xfrm flipH="1">
            <a:off x="4572000" y="3009900"/>
            <a:ext cx="1779588" cy="828675"/>
          </a:xfrm>
          <a:custGeom>
            <a:avLst/>
            <a:gdLst>
              <a:gd name="G0" fmla="+- 14614 0 0"/>
              <a:gd name="G1" fmla="+- 0 0 0"/>
              <a:gd name="G2" fmla="+- 21600 0 0"/>
              <a:gd name="T0" fmla="*/ 11646 w 14614"/>
              <a:gd name="T1" fmla="*/ 21395 h 21395"/>
              <a:gd name="T2" fmla="*/ 0 w 14614"/>
              <a:gd name="T3" fmla="*/ 15906 h 21395"/>
              <a:gd name="T4" fmla="*/ 14614 w 14614"/>
              <a:gd name="T5" fmla="*/ 0 h 2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Arc 38"/>
          <p:cNvSpPr>
            <a:spLocks/>
          </p:cNvSpPr>
          <p:nvPr/>
        </p:nvSpPr>
        <p:spPr bwMode="auto">
          <a:xfrm flipH="1">
            <a:off x="2578100" y="3200400"/>
            <a:ext cx="1970088" cy="6318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6143 w 16143"/>
              <a:gd name="T1" fmla="*/ 14351 h 21035"/>
              <a:gd name="T2" fmla="*/ 4907 w 16143"/>
              <a:gd name="T3" fmla="*/ 21035 h 21035"/>
              <a:gd name="T4" fmla="*/ 0 w 16143"/>
              <a:gd name="T5" fmla="*/ 0 h 2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Arc 39"/>
          <p:cNvSpPr>
            <a:spLocks/>
          </p:cNvSpPr>
          <p:nvPr/>
        </p:nvSpPr>
        <p:spPr bwMode="auto">
          <a:xfrm flipH="1">
            <a:off x="4427538" y="2417763"/>
            <a:ext cx="1852612" cy="700087"/>
          </a:xfrm>
          <a:custGeom>
            <a:avLst/>
            <a:gdLst>
              <a:gd name="G0" fmla="+- 15115 0 0"/>
              <a:gd name="G1" fmla="+- 21197 0 0"/>
              <a:gd name="G2" fmla="+- 21600 0 0"/>
              <a:gd name="T0" fmla="*/ 0 w 15115"/>
              <a:gd name="T1" fmla="*/ 5766 h 21197"/>
              <a:gd name="T2" fmla="*/ 10963 w 15115"/>
              <a:gd name="T3" fmla="*/ 0 h 21197"/>
              <a:gd name="T4" fmla="*/ 15115 w 15115"/>
              <a:gd name="T5" fmla="*/ 21197 h 2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Arc 40"/>
          <p:cNvSpPr>
            <a:spLocks/>
          </p:cNvSpPr>
          <p:nvPr/>
        </p:nvSpPr>
        <p:spPr bwMode="auto">
          <a:xfrm>
            <a:off x="4440238" y="3144838"/>
            <a:ext cx="2019300" cy="8477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361 w 15361"/>
              <a:gd name="T1" fmla="*/ 15185 h 21244"/>
              <a:gd name="T2" fmla="*/ 3907 w 15361"/>
              <a:gd name="T3" fmla="*/ 21244 h 21244"/>
              <a:gd name="T4" fmla="*/ 0 w 15361"/>
              <a:gd name="T5" fmla="*/ 0 h 2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Arc 41"/>
          <p:cNvSpPr>
            <a:spLocks/>
          </p:cNvSpPr>
          <p:nvPr/>
        </p:nvSpPr>
        <p:spPr bwMode="auto">
          <a:xfrm>
            <a:off x="2474913" y="3144838"/>
            <a:ext cx="1973262" cy="847725"/>
          </a:xfrm>
          <a:custGeom>
            <a:avLst/>
            <a:gdLst>
              <a:gd name="G0" fmla="+- 15013 0 0"/>
              <a:gd name="G1" fmla="+- 0 0 0"/>
              <a:gd name="G2" fmla="+- 21600 0 0"/>
              <a:gd name="T0" fmla="*/ 11120 w 15013"/>
              <a:gd name="T1" fmla="*/ 21246 h 21246"/>
              <a:gd name="T2" fmla="*/ 0 w 15013"/>
              <a:gd name="T3" fmla="*/ 15530 h 21246"/>
              <a:gd name="T4" fmla="*/ 15013 w 15013"/>
              <a:gd name="T5" fmla="*/ 0 h 2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Arc 42"/>
          <p:cNvSpPr>
            <a:spLocks/>
          </p:cNvSpPr>
          <p:nvPr/>
        </p:nvSpPr>
        <p:spPr bwMode="auto">
          <a:xfrm>
            <a:off x="1611313" y="2776538"/>
            <a:ext cx="2838450" cy="704850"/>
          </a:xfrm>
          <a:custGeom>
            <a:avLst/>
            <a:gdLst>
              <a:gd name="G0" fmla="+- 21600 0 0"/>
              <a:gd name="G1" fmla="+- 9253 0 0"/>
              <a:gd name="G2" fmla="+- 21600 0 0"/>
              <a:gd name="T0" fmla="*/ 1689 w 21600"/>
              <a:gd name="T1" fmla="*/ 17626 h 17626"/>
              <a:gd name="T2" fmla="*/ 2082 w 21600"/>
              <a:gd name="T3" fmla="*/ 0 h 17626"/>
              <a:gd name="T4" fmla="*/ 21600 w 21600"/>
              <a:gd name="T5" fmla="*/ 9253 h 17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  <a:lnTo>
                  <a:pt x="21600" y="925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Arc 43"/>
          <p:cNvSpPr>
            <a:spLocks/>
          </p:cNvSpPr>
          <p:nvPr/>
        </p:nvSpPr>
        <p:spPr bwMode="auto">
          <a:xfrm>
            <a:off x="2509838" y="2292350"/>
            <a:ext cx="1939925" cy="860425"/>
          </a:xfrm>
          <a:custGeom>
            <a:avLst/>
            <a:gdLst>
              <a:gd name="G0" fmla="+- 14768 0 0"/>
              <a:gd name="G1" fmla="+- 21256 0 0"/>
              <a:gd name="G2" fmla="+- 21600 0 0"/>
              <a:gd name="T0" fmla="*/ 0 w 14768"/>
              <a:gd name="T1" fmla="*/ 5493 h 21256"/>
              <a:gd name="T2" fmla="*/ 10930 w 14768"/>
              <a:gd name="T3" fmla="*/ 0 h 21256"/>
              <a:gd name="T4" fmla="*/ 14768 w 14768"/>
              <a:gd name="T5" fmla="*/ 21256 h 2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Arc 44"/>
          <p:cNvSpPr>
            <a:spLocks/>
          </p:cNvSpPr>
          <p:nvPr/>
        </p:nvSpPr>
        <p:spPr bwMode="auto">
          <a:xfrm>
            <a:off x="4440238" y="2297113"/>
            <a:ext cx="1924050" cy="854075"/>
          </a:xfrm>
          <a:custGeom>
            <a:avLst/>
            <a:gdLst>
              <a:gd name="G0" fmla="+- 0 0 0"/>
              <a:gd name="G1" fmla="+- 21263 0 0"/>
              <a:gd name="G2" fmla="+- 21600 0 0"/>
              <a:gd name="T0" fmla="*/ 3803 w 14647"/>
              <a:gd name="T1" fmla="*/ 0 h 21263"/>
              <a:gd name="T2" fmla="*/ 14647 w 14647"/>
              <a:gd name="T3" fmla="*/ 5388 h 21263"/>
              <a:gd name="T4" fmla="*/ 0 w 14647"/>
              <a:gd name="T5" fmla="*/ 21263 h 2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Arc 45"/>
          <p:cNvSpPr>
            <a:spLocks/>
          </p:cNvSpPr>
          <p:nvPr/>
        </p:nvSpPr>
        <p:spPr bwMode="auto">
          <a:xfrm>
            <a:off x="4440238" y="2762250"/>
            <a:ext cx="2838450" cy="715963"/>
          </a:xfrm>
          <a:custGeom>
            <a:avLst/>
            <a:gdLst>
              <a:gd name="G0" fmla="+- 0 0 0"/>
              <a:gd name="G1" fmla="+- 9577 0 0"/>
              <a:gd name="G2" fmla="+- 21600 0 0"/>
              <a:gd name="T0" fmla="*/ 19361 w 21600"/>
              <a:gd name="T1" fmla="*/ 0 h 17979"/>
              <a:gd name="T2" fmla="*/ 19899 w 21600"/>
              <a:gd name="T3" fmla="*/ 17979 h 17979"/>
              <a:gd name="T4" fmla="*/ 0 w 21600"/>
              <a:gd name="T5" fmla="*/ 9577 h 17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46"/>
          <p:cNvSpPr>
            <a:spLocks/>
          </p:cNvSpPr>
          <p:nvPr/>
        </p:nvSpPr>
        <p:spPr bwMode="auto">
          <a:xfrm>
            <a:off x="3941763" y="3832225"/>
            <a:ext cx="1014412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18"/>
              </a:cxn>
              <a:cxn ang="0">
                <a:pos x="220" y="57"/>
              </a:cxn>
              <a:cxn ang="0">
                <a:pos x="406" y="57"/>
              </a:cxn>
              <a:cxn ang="0">
                <a:pos x="445" y="95"/>
              </a:cxn>
              <a:cxn ang="0">
                <a:pos x="639" y="99"/>
              </a:cxn>
            </a:cxnLst>
            <a:rect l="0" t="0" r="r" b="b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47"/>
          <p:cNvSpPr>
            <a:spLocks/>
          </p:cNvSpPr>
          <p:nvPr/>
        </p:nvSpPr>
        <p:spPr bwMode="auto">
          <a:xfrm>
            <a:off x="3933825" y="3836988"/>
            <a:ext cx="1000125" cy="153987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77" y="96"/>
              </a:cxn>
              <a:cxn ang="0">
                <a:pos x="225" y="51"/>
              </a:cxn>
              <a:cxn ang="0">
                <a:pos x="408" y="51"/>
              </a:cxn>
              <a:cxn ang="0">
                <a:pos x="449" y="15"/>
              </a:cxn>
              <a:cxn ang="0">
                <a:pos x="630" y="0"/>
              </a:cxn>
            </a:cxnLst>
            <a:rect l="0" t="0" r="r" b="b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48"/>
          <p:cNvSpPr>
            <a:spLocks noChangeArrowheads="1"/>
          </p:cNvSpPr>
          <p:nvPr/>
        </p:nvSpPr>
        <p:spPr bwMode="auto">
          <a:xfrm>
            <a:off x="4365625" y="3878263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Arc 49"/>
          <p:cNvSpPr>
            <a:spLocks/>
          </p:cNvSpPr>
          <p:nvPr/>
        </p:nvSpPr>
        <p:spPr bwMode="auto">
          <a:xfrm>
            <a:off x="3424238" y="3967163"/>
            <a:ext cx="1017587" cy="492125"/>
          </a:xfrm>
          <a:custGeom>
            <a:avLst/>
            <a:gdLst>
              <a:gd name="G0" fmla="+- 0 0 0"/>
              <a:gd name="G1" fmla="+- 21188 0 0"/>
              <a:gd name="G2" fmla="+- 21600 0 0"/>
              <a:gd name="T0" fmla="*/ 4198 w 21600"/>
              <a:gd name="T1" fmla="*/ 0 h 21188"/>
              <a:gd name="T2" fmla="*/ 21600 w 21600"/>
              <a:gd name="T3" fmla="*/ 21188 h 21188"/>
              <a:gd name="T4" fmla="*/ 0 w 21600"/>
              <a:gd name="T5" fmla="*/ 21188 h 2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Arc 50"/>
          <p:cNvSpPr>
            <a:spLocks/>
          </p:cNvSpPr>
          <p:nvPr/>
        </p:nvSpPr>
        <p:spPr bwMode="auto">
          <a:xfrm flipH="1">
            <a:off x="4446588" y="3967163"/>
            <a:ext cx="1017587" cy="492125"/>
          </a:xfrm>
          <a:custGeom>
            <a:avLst/>
            <a:gdLst>
              <a:gd name="G0" fmla="+- 0 0 0"/>
              <a:gd name="G1" fmla="+- 21188 0 0"/>
              <a:gd name="G2" fmla="+- 21600 0 0"/>
              <a:gd name="T0" fmla="*/ 4198 w 21600"/>
              <a:gd name="T1" fmla="*/ 0 h 21188"/>
              <a:gd name="T2" fmla="*/ 21600 w 21600"/>
              <a:gd name="T3" fmla="*/ 21188 h 21188"/>
              <a:gd name="T4" fmla="*/ 0 w 21600"/>
              <a:gd name="T5" fmla="*/ 21188 h 2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51"/>
          <p:cNvSpPr>
            <a:spLocks/>
          </p:cNvSpPr>
          <p:nvPr/>
        </p:nvSpPr>
        <p:spPr bwMode="auto">
          <a:xfrm>
            <a:off x="3937000" y="2292350"/>
            <a:ext cx="100965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2"/>
              </a:cxn>
              <a:cxn ang="0">
                <a:pos x="222" y="32"/>
              </a:cxn>
              <a:cxn ang="0">
                <a:pos x="400" y="30"/>
              </a:cxn>
              <a:cxn ang="0">
                <a:pos x="446" y="68"/>
              </a:cxn>
              <a:cxn ang="0">
                <a:pos x="636" y="80"/>
              </a:cxn>
            </a:cxnLst>
            <a:rect l="0" t="0" r="r" b="b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52"/>
          <p:cNvSpPr>
            <a:spLocks/>
          </p:cNvSpPr>
          <p:nvPr/>
        </p:nvSpPr>
        <p:spPr bwMode="auto">
          <a:xfrm>
            <a:off x="3933825" y="2289175"/>
            <a:ext cx="1012825" cy="127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78" y="74"/>
              </a:cxn>
              <a:cxn ang="0">
                <a:pos x="222" y="32"/>
              </a:cxn>
              <a:cxn ang="0">
                <a:pos x="398" y="32"/>
              </a:cxn>
              <a:cxn ang="0">
                <a:pos x="452" y="0"/>
              </a:cxn>
              <a:cxn ang="0">
                <a:pos x="638" y="4"/>
              </a:cxn>
            </a:cxnLst>
            <a:rect l="0" t="0" r="r" b="b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53"/>
          <p:cNvSpPr>
            <a:spLocks/>
          </p:cNvSpPr>
          <p:nvPr/>
        </p:nvSpPr>
        <p:spPr bwMode="auto">
          <a:xfrm>
            <a:off x="1835150" y="3482975"/>
            <a:ext cx="7461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54"/>
              </a:cxn>
              <a:cxn ang="0">
                <a:pos x="152" y="44"/>
              </a:cxn>
              <a:cxn ang="0">
                <a:pos x="270" y="90"/>
              </a:cxn>
              <a:cxn ang="0">
                <a:pos x="344" y="68"/>
              </a:cxn>
              <a:cxn ang="0">
                <a:pos x="470" y="96"/>
              </a:cxn>
            </a:cxnLst>
            <a:rect l="0" t="0" r="r" b="b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4"/>
          <p:cNvSpPr>
            <a:spLocks/>
          </p:cNvSpPr>
          <p:nvPr/>
        </p:nvSpPr>
        <p:spPr bwMode="auto">
          <a:xfrm>
            <a:off x="1958975" y="3375025"/>
            <a:ext cx="523875" cy="393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46"/>
              </a:cxn>
              <a:cxn ang="0">
                <a:pos x="78" y="110"/>
              </a:cxn>
              <a:cxn ang="0">
                <a:pos x="192" y="156"/>
              </a:cxn>
              <a:cxn ang="0">
                <a:pos x="196" y="202"/>
              </a:cxn>
              <a:cxn ang="0">
                <a:pos x="330" y="248"/>
              </a:cxn>
            </a:cxnLst>
            <a:rect l="0" t="0" r="r" b="b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55"/>
          <p:cNvSpPr>
            <a:spLocks noChangeArrowheads="1"/>
          </p:cNvSpPr>
          <p:nvPr/>
        </p:nvSpPr>
        <p:spPr bwMode="auto">
          <a:xfrm rot="1511052">
            <a:off x="2101850" y="3530600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56"/>
          <p:cNvSpPr>
            <a:spLocks/>
          </p:cNvSpPr>
          <p:nvPr/>
        </p:nvSpPr>
        <p:spPr bwMode="auto">
          <a:xfrm>
            <a:off x="1882775" y="2609850"/>
            <a:ext cx="723900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80" y="70"/>
              </a:cxn>
              <a:cxn ang="0">
                <a:pos x="136" y="68"/>
              </a:cxn>
              <a:cxn ang="0">
                <a:pos x="296" y="2"/>
              </a:cxn>
              <a:cxn ang="0">
                <a:pos x="348" y="22"/>
              </a:cxn>
              <a:cxn ang="0">
                <a:pos x="456" y="0"/>
              </a:cxn>
            </a:cxnLst>
            <a:rect l="0" t="0" r="r" b="b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Freeform 57"/>
          <p:cNvSpPr>
            <a:spLocks/>
          </p:cNvSpPr>
          <p:nvPr/>
        </p:nvSpPr>
        <p:spPr bwMode="auto">
          <a:xfrm>
            <a:off x="2003425" y="2511425"/>
            <a:ext cx="511175" cy="323850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58" y="164"/>
              </a:cxn>
              <a:cxn ang="0">
                <a:pos x="58" y="130"/>
              </a:cxn>
              <a:cxn ang="0">
                <a:pos x="218" y="66"/>
              </a:cxn>
              <a:cxn ang="0">
                <a:pos x="222" y="30"/>
              </a:cxn>
              <a:cxn ang="0">
                <a:pos x="322" y="0"/>
              </a:cxn>
            </a:cxnLst>
            <a:rect l="0" t="0" r="r" b="b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58"/>
          <p:cNvSpPr>
            <a:spLocks noChangeArrowheads="1"/>
          </p:cNvSpPr>
          <p:nvPr/>
        </p:nvSpPr>
        <p:spPr bwMode="auto">
          <a:xfrm rot="20322718">
            <a:off x="2162175" y="2613025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Rectangle 59"/>
          <p:cNvSpPr>
            <a:spLocks noChangeArrowheads="1"/>
          </p:cNvSpPr>
          <p:nvPr/>
        </p:nvSpPr>
        <p:spPr bwMode="auto">
          <a:xfrm>
            <a:off x="4356100" y="2292350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Freeform 60"/>
          <p:cNvSpPr>
            <a:spLocks/>
          </p:cNvSpPr>
          <p:nvPr/>
        </p:nvSpPr>
        <p:spPr bwMode="auto">
          <a:xfrm>
            <a:off x="6365875" y="2513013"/>
            <a:ext cx="501650" cy="312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4"/>
              </a:cxn>
              <a:cxn ang="0">
                <a:pos x="87" y="57"/>
              </a:cxn>
              <a:cxn ang="0">
                <a:pos x="264" y="125"/>
              </a:cxn>
              <a:cxn ang="0">
                <a:pos x="262" y="164"/>
              </a:cxn>
              <a:cxn ang="0">
                <a:pos x="316" y="197"/>
              </a:cxn>
            </a:cxnLst>
            <a:rect l="0" t="0" r="r" b="b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 cmpd="sng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Freeform 61"/>
          <p:cNvSpPr>
            <a:spLocks/>
          </p:cNvSpPr>
          <p:nvPr/>
        </p:nvSpPr>
        <p:spPr bwMode="auto">
          <a:xfrm>
            <a:off x="6346825" y="3478213"/>
            <a:ext cx="711200" cy="158750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93" y="72"/>
              </a:cxn>
              <a:cxn ang="0">
                <a:pos x="141" y="99"/>
              </a:cxn>
              <a:cxn ang="0">
                <a:pos x="304" y="33"/>
              </a:cxn>
              <a:cxn ang="0">
                <a:pos x="354" y="51"/>
              </a:cxn>
              <a:cxn ang="0">
                <a:pos x="448" y="0"/>
              </a:cxn>
            </a:cxnLst>
            <a:rect l="0" t="0" r="r" b="b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62"/>
          <p:cNvSpPr>
            <a:spLocks noChangeArrowheads="1"/>
          </p:cNvSpPr>
          <p:nvPr/>
        </p:nvSpPr>
        <p:spPr bwMode="auto">
          <a:xfrm rot="20322718">
            <a:off x="6624638" y="3532188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63"/>
          <p:cNvSpPr>
            <a:spLocks/>
          </p:cNvSpPr>
          <p:nvPr/>
        </p:nvSpPr>
        <p:spPr bwMode="auto">
          <a:xfrm>
            <a:off x="6275388" y="2606675"/>
            <a:ext cx="712787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19"/>
              </a:cxn>
              <a:cxn ang="0">
                <a:pos x="147" y="0"/>
              </a:cxn>
              <a:cxn ang="0">
                <a:pos x="319" y="66"/>
              </a:cxn>
              <a:cxn ang="0">
                <a:pos x="379" y="57"/>
              </a:cxn>
              <a:cxn ang="0">
                <a:pos x="450" y="96"/>
              </a:cxn>
            </a:cxnLst>
            <a:rect l="0" t="0" r="r" b="b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Rectangle 64"/>
          <p:cNvSpPr>
            <a:spLocks noChangeArrowheads="1"/>
          </p:cNvSpPr>
          <p:nvPr/>
        </p:nvSpPr>
        <p:spPr bwMode="auto">
          <a:xfrm rot="1511052">
            <a:off x="6573838" y="2611438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8" name="Group 65"/>
          <p:cNvGrpSpPr>
            <a:grpSpLocks/>
          </p:cNvGrpSpPr>
          <p:nvPr/>
        </p:nvGrpSpPr>
        <p:grpSpPr bwMode="auto">
          <a:xfrm>
            <a:off x="4649788" y="3921125"/>
            <a:ext cx="228600" cy="127000"/>
            <a:chOff x="2857" y="2090"/>
            <a:chExt cx="144" cy="80"/>
          </a:xfrm>
        </p:grpSpPr>
        <p:sp>
          <p:nvSpPr>
            <p:cNvPr id="209" name="Oval 66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AutoShape 67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" name="Group 68"/>
          <p:cNvGrpSpPr>
            <a:grpSpLocks/>
          </p:cNvGrpSpPr>
          <p:nvPr/>
        </p:nvGrpSpPr>
        <p:grpSpPr bwMode="auto">
          <a:xfrm>
            <a:off x="4641850" y="3779838"/>
            <a:ext cx="228600" cy="127000"/>
            <a:chOff x="2852" y="2001"/>
            <a:chExt cx="144" cy="80"/>
          </a:xfrm>
        </p:grpSpPr>
        <p:sp>
          <p:nvSpPr>
            <p:cNvPr id="212" name="Oval 69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AutoShape 70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4" name="Group 71"/>
          <p:cNvGrpSpPr>
            <a:grpSpLocks/>
          </p:cNvGrpSpPr>
          <p:nvPr/>
        </p:nvGrpSpPr>
        <p:grpSpPr bwMode="auto">
          <a:xfrm>
            <a:off x="3992563" y="3917950"/>
            <a:ext cx="228600" cy="127000"/>
            <a:chOff x="2852" y="2001"/>
            <a:chExt cx="144" cy="80"/>
          </a:xfrm>
        </p:grpSpPr>
        <p:sp>
          <p:nvSpPr>
            <p:cNvPr id="215" name="Oval 72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AutoShape 73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" name="Group 74"/>
          <p:cNvGrpSpPr>
            <a:grpSpLocks/>
          </p:cNvGrpSpPr>
          <p:nvPr/>
        </p:nvGrpSpPr>
        <p:grpSpPr bwMode="auto">
          <a:xfrm>
            <a:off x="3986213" y="3776663"/>
            <a:ext cx="228600" cy="127000"/>
            <a:chOff x="2857" y="2090"/>
            <a:chExt cx="144" cy="80"/>
          </a:xfrm>
        </p:grpSpPr>
        <p:sp>
          <p:nvSpPr>
            <p:cNvPr id="218" name="Oval 75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AutoShape 76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0" name="Group 77"/>
          <p:cNvGrpSpPr>
            <a:grpSpLocks/>
          </p:cNvGrpSpPr>
          <p:nvPr/>
        </p:nvGrpSpPr>
        <p:grpSpPr bwMode="auto">
          <a:xfrm rot="-20879874">
            <a:off x="2409825" y="3562350"/>
            <a:ext cx="228600" cy="127000"/>
            <a:chOff x="2857" y="2090"/>
            <a:chExt cx="144" cy="80"/>
          </a:xfrm>
        </p:grpSpPr>
        <p:sp>
          <p:nvSpPr>
            <p:cNvPr id="221" name="Oval 78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AutoShape 79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3" name="Group 80"/>
          <p:cNvGrpSpPr>
            <a:grpSpLocks/>
          </p:cNvGrpSpPr>
          <p:nvPr/>
        </p:nvGrpSpPr>
        <p:grpSpPr bwMode="auto">
          <a:xfrm rot="-20343571">
            <a:off x="2295525" y="3679825"/>
            <a:ext cx="228600" cy="127000"/>
            <a:chOff x="2852" y="2001"/>
            <a:chExt cx="144" cy="80"/>
          </a:xfrm>
        </p:grpSpPr>
        <p:sp>
          <p:nvSpPr>
            <p:cNvPr id="224" name="Oval 81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AutoShape 82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" name="Group 83"/>
          <p:cNvGrpSpPr>
            <a:grpSpLocks/>
          </p:cNvGrpSpPr>
          <p:nvPr/>
        </p:nvGrpSpPr>
        <p:grpSpPr bwMode="auto">
          <a:xfrm rot="-19483152">
            <a:off x="1846263" y="3305175"/>
            <a:ext cx="228600" cy="127000"/>
            <a:chOff x="2852" y="2001"/>
            <a:chExt cx="144" cy="80"/>
          </a:xfrm>
        </p:grpSpPr>
        <p:sp>
          <p:nvSpPr>
            <p:cNvPr id="227" name="Oval 84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AutoShape 85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9" name="Group 86"/>
          <p:cNvGrpSpPr>
            <a:grpSpLocks/>
          </p:cNvGrpSpPr>
          <p:nvPr/>
        </p:nvGrpSpPr>
        <p:grpSpPr bwMode="auto">
          <a:xfrm rot="-20098894">
            <a:off x="1746250" y="3416300"/>
            <a:ext cx="228600" cy="127000"/>
            <a:chOff x="2857" y="2090"/>
            <a:chExt cx="144" cy="80"/>
          </a:xfrm>
        </p:grpSpPr>
        <p:sp>
          <p:nvSpPr>
            <p:cNvPr id="230" name="Oval 87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AutoShape 88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" name="Group 89"/>
          <p:cNvGrpSpPr>
            <a:grpSpLocks/>
          </p:cNvGrpSpPr>
          <p:nvPr/>
        </p:nvGrpSpPr>
        <p:grpSpPr bwMode="auto">
          <a:xfrm rot="-24344604">
            <a:off x="1631950" y="2817813"/>
            <a:ext cx="228600" cy="127000"/>
            <a:chOff x="2857" y="2090"/>
            <a:chExt cx="144" cy="80"/>
          </a:xfrm>
        </p:grpSpPr>
        <p:sp>
          <p:nvSpPr>
            <p:cNvPr id="233" name="Oval 90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AutoShape 91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" name="Group 92"/>
          <p:cNvGrpSpPr>
            <a:grpSpLocks/>
          </p:cNvGrpSpPr>
          <p:nvPr/>
        </p:nvGrpSpPr>
        <p:grpSpPr bwMode="auto">
          <a:xfrm rot="-24113817">
            <a:off x="1784350" y="2865438"/>
            <a:ext cx="228600" cy="127000"/>
            <a:chOff x="2852" y="2001"/>
            <a:chExt cx="144" cy="80"/>
          </a:xfrm>
        </p:grpSpPr>
        <p:sp>
          <p:nvSpPr>
            <p:cNvPr id="236" name="Oval 93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AutoShape 94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" name="Group 95"/>
          <p:cNvGrpSpPr>
            <a:grpSpLocks/>
          </p:cNvGrpSpPr>
          <p:nvPr/>
        </p:nvGrpSpPr>
        <p:grpSpPr bwMode="auto">
          <a:xfrm rot="-2669937">
            <a:off x="7056438" y="3300413"/>
            <a:ext cx="228600" cy="127000"/>
            <a:chOff x="2852" y="2001"/>
            <a:chExt cx="144" cy="80"/>
          </a:xfrm>
        </p:grpSpPr>
        <p:sp>
          <p:nvSpPr>
            <p:cNvPr id="239" name="Oval 96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AutoShape 97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" name="Group 98"/>
          <p:cNvGrpSpPr>
            <a:grpSpLocks/>
          </p:cNvGrpSpPr>
          <p:nvPr/>
        </p:nvGrpSpPr>
        <p:grpSpPr bwMode="auto">
          <a:xfrm rot="-2775890">
            <a:off x="6861175" y="3241675"/>
            <a:ext cx="228600" cy="127000"/>
            <a:chOff x="2857" y="2090"/>
            <a:chExt cx="144" cy="80"/>
          </a:xfrm>
        </p:grpSpPr>
        <p:sp>
          <p:nvSpPr>
            <p:cNvPr id="242" name="Oval 99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AutoShape 100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4" name="Freeform 101"/>
          <p:cNvSpPr>
            <a:spLocks/>
          </p:cNvSpPr>
          <p:nvPr/>
        </p:nvSpPr>
        <p:spPr bwMode="auto">
          <a:xfrm>
            <a:off x="2705100" y="4941888"/>
            <a:ext cx="280988" cy="141287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138" y="44"/>
              </a:cxn>
              <a:cxn ang="0">
                <a:pos x="155" y="89"/>
              </a:cxn>
              <a:cxn ang="0">
                <a:pos x="0" y="36"/>
              </a:cxn>
            </a:cxnLst>
            <a:rect l="0" t="0" r="r" b="b"/>
            <a:pathLst>
              <a:path w="177" h="89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Line 102"/>
          <p:cNvSpPr>
            <a:spLocks noChangeShapeType="1"/>
          </p:cNvSpPr>
          <p:nvPr/>
        </p:nvSpPr>
        <p:spPr bwMode="auto">
          <a:xfrm>
            <a:off x="1892300" y="4718050"/>
            <a:ext cx="200025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Freeform 103"/>
          <p:cNvSpPr>
            <a:spLocks/>
          </p:cNvSpPr>
          <p:nvPr/>
        </p:nvSpPr>
        <p:spPr bwMode="auto">
          <a:xfrm>
            <a:off x="1836738" y="4759325"/>
            <a:ext cx="163512" cy="14446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73" y="91"/>
              </a:cxn>
              <a:cxn ang="0">
                <a:pos x="103" y="0"/>
              </a:cxn>
            </a:cxnLst>
            <a:rect l="0" t="0" r="r" b="b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Freeform 104"/>
          <p:cNvSpPr>
            <a:spLocks/>
          </p:cNvSpPr>
          <p:nvPr/>
        </p:nvSpPr>
        <p:spPr bwMode="auto">
          <a:xfrm>
            <a:off x="3257550" y="4899025"/>
            <a:ext cx="80963" cy="2667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54" y="54"/>
              </a:cxn>
              <a:cxn ang="0">
                <a:pos x="0" y="168"/>
              </a:cxn>
            </a:cxnLst>
            <a:rect l="0" t="0" r="r" b="b"/>
            <a:pathLst>
              <a:path w="54" h="168">
                <a:moveTo>
                  <a:pt x="9" y="0"/>
                </a:moveTo>
                <a:lnTo>
                  <a:pt x="54" y="54"/>
                </a:lnTo>
                <a:lnTo>
                  <a:pt x="0" y="168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Oval 105"/>
          <p:cNvSpPr>
            <a:spLocks noChangeArrowheads="1"/>
          </p:cNvSpPr>
          <p:nvPr/>
        </p:nvSpPr>
        <p:spPr bwMode="auto">
          <a:xfrm>
            <a:off x="2986088" y="4875213"/>
            <a:ext cx="322262" cy="171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106"/>
          <p:cNvSpPr>
            <a:spLocks/>
          </p:cNvSpPr>
          <p:nvPr/>
        </p:nvSpPr>
        <p:spPr bwMode="auto">
          <a:xfrm>
            <a:off x="4443413" y="4446588"/>
            <a:ext cx="385762" cy="600075"/>
          </a:xfrm>
          <a:custGeom>
            <a:avLst/>
            <a:gdLst/>
            <a:ahLst/>
            <a:cxnLst>
              <a:cxn ang="0">
                <a:pos x="243" y="378"/>
              </a:cxn>
              <a:cxn ang="0">
                <a:pos x="90" y="252"/>
              </a:cxn>
              <a:cxn ang="0">
                <a:pos x="42" y="180"/>
              </a:cxn>
              <a:cxn ang="0">
                <a:pos x="0" y="0"/>
              </a:cxn>
            </a:cxnLst>
            <a:rect l="0" t="0" r="r" b="b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Rectangle 107"/>
          <p:cNvSpPr>
            <a:spLocks noChangeArrowheads="1"/>
          </p:cNvSpPr>
          <p:nvPr/>
        </p:nvSpPr>
        <p:spPr bwMode="auto">
          <a:xfrm rot="1147844">
            <a:off x="1660525" y="4783138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ectangle 108"/>
          <p:cNvSpPr>
            <a:spLocks noChangeArrowheads="1"/>
          </p:cNvSpPr>
          <p:nvPr/>
        </p:nvSpPr>
        <p:spPr bwMode="auto">
          <a:xfrm rot="1147844">
            <a:off x="1714500" y="4633913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109"/>
          <p:cNvSpPr>
            <a:spLocks noChangeArrowheads="1"/>
          </p:cNvSpPr>
          <p:nvPr/>
        </p:nvSpPr>
        <p:spPr bwMode="auto">
          <a:xfrm rot="1147844">
            <a:off x="2071688" y="4841875"/>
            <a:ext cx="679450" cy="109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Rectangle 110"/>
          <p:cNvSpPr>
            <a:spLocks noChangeArrowheads="1"/>
          </p:cNvSpPr>
          <p:nvPr/>
        </p:nvSpPr>
        <p:spPr bwMode="auto">
          <a:xfrm>
            <a:off x="603250" y="4987925"/>
            <a:ext cx="1336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</a:rPr>
              <a:t>Pol. Proton Source</a:t>
            </a:r>
          </a:p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</a:rPr>
              <a:t>500 </a:t>
            </a:r>
            <a:r>
              <a:rPr lang="en-US" altLang="zh-CN" sz="1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</a:rPr>
              <a:t>A, 300 </a:t>
            </a:r>
            <a:r>
              <a:rPr lang="en-US" altLang="zh-CN" sz="1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 altLang="zh-CN" sz="1400">
              <a:latin typeface="Times New Roman" pitchFamily="18" charset="0"/>
            </a:endParaRPr>
          </a:p>
        </p:txBody>
      </p:sp>
      <p:graphicFrame>
        <p:nvGraphicFramePr>
          <p:cNvPr id="254" name="Object 111"/>
          <p:cNvGraphicFramePr>
            <a:graphicFrameLocks noChangeAspect="1"/>
          </p:cNvGraphicFramePr>
          <p:nvPr/>
        </p:nvGraphicFramePr>
        <p:xfrm>
          <a:off x="3581400" y="2628900"/>
          <a:ext cx="1931988" cy="682625"/>
        </p:xfrm>
        <a:graphic>
          <a:graphicData uri="http://schemas.openxmlformats.org/presentationml/2006/ole">
            <p:oleObj spid="_x0000_s38914" name="Equation" r:id="rId3" imgW="1218960" imgH="482400" progId="Equation.3">
              <p:embed/>
            </p:oleObj>
          </a:graphicData>
        </a:graphic>
      </p:graphicFrame>
      <p:sp>
        <p:nvSpPr>
          <p:cNvPr id="255" name="Text Box 112"/>
          <p:cNvSpPr txBox="1">
            <a:spLocks noChangeArrowheads="1"/>
          </p:cNvSpPr>
          <p:nvPr/>
        </p:nvSpPr>
        <p:spPr bwMode="auto">
          <a:xfrm>
            <a:off x="1143000" y="3924300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006600"/>
                </a:solidFill>
                <a:latin typeface="Times New Roman" pitchFamily="18" charset="0"/>
              </a:rPr>
              <a:t>Spin Rotators</a:t>
            </a:r>
          </a:p>
        </p:txBody>
      </p:sp>
      <p:grpSp>
        <p:nvGrpSpPr>
          <p:cNvPr id="256" name="Group 113"/>
          <p:cNvGrpSpPr>
            <a:grpSpLocks/>
          </p:cNvGrpSpPr>
          <p:nvPr/>
        </p:nvGrpSpPr>
        <p:grpSpPr bwMode="auto">
          <a:xfrm rot="3151090">
            <a:off x="4168775" y="4733925"/>
            <a:ext cx="127000" cy="228600"/>
            <a:chOff x="2960" y="2896"/>
            <a:chExt cx="80" cy="144"/>
          </a:xfrm>
        </p:grpSpPr>
        <p:sp>
          <p:nvSpPr>
            <p:cNvPr id="257" name="Oval 114"/>
            <p:cNvSpPr>
              <a:spLocks noChangeArrowheads="1"/>
            </p:cNvSpPr>
            <p:nvPr/>
          </p:nvSpPr>
          <p:spPr bwMode="auto">
            <a:xfrm rot="-2875454">
              <a:off x="2928" y="292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AutoShape 115"/>
            <p:cNvSpPr>
              <a:spLocks noChangeArrowheads="1"/>
            </p:cNvSpPr>
            <p:nvPr/>
          </p:nvSpPr>
          <p:spPr bwMode="auto">
            <a:xfrm rot="-2723441">
              <a:off x="2959" y="293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9" name="Text Box 116"/>
          <p:cNvSpPr txBox="1">
            <a:spLocks noChangeArrowheads="1"/>
          </p:cNvSpPr>
          <p:nvPr/>
        </p:nvSpPr>
        <p:spPr bwMode="auto">
          <a:xfrm>
            <a:off x="2708275" y="4379913"/>
            <a:ext cx="176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latin typeface="Times New Roman" pitchFamily="18" charset="0"/>
              </a:rPr>
              <a:t>Partial Siberian Snake</a:t>
            </a:r>
          </a:p>
        </p:txBody>
      </p:sp>
      <p:sp>
        <p:nvSpPr>
          <p:cNvPr id="260" name="Text Box 117"/>
          <p:cNvSpPr txBox="1">
            <a:spLocks noChangeArrowheads="1"/>
          </p:cNvSpPr>
          <p:nvPr/>
        </p:nvSpPr>
        <p:spPr bwMode="auto">
          <a:xfrm>
            <a:off x="6642100" y="366553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006600"/>
                </a:solidFill>
                <a:latin typeface="Times New Roman" pitchFamily="18" charset="0"/>
              </a:rPr>
              <a:t>Siberian Snakes</a:t>
            </a:r>
          </a:p>
        </p:txBody>
      </p:sp>
      <p:sp>
        <p:nvSpPr>
          <p:cNvPr id="261" name="Line 118"/>
          <p:cNvSpPr>
            <a:spLocks noChangeShapeType="1"/>
          </p:cNvSpPr>
          <p:nvPr/>
        </p:nvSpPr>
        <p:spPr bwMode="auto">
          <a:xfrm>
            <a:off x="3848100" y="4641850"/>
            <a:ext cx="271463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Line 119"/>
          <p:cNvSpPr>
            <a:spLocks noChangeShapeType="1"/>
          </p:cNvSpPr>
          <p:nvPr/>
        </p:nvSpPr>
        <p:spPr bwMode="auto">
          <a:xfrm flipH="1" flipV="1">
            <a:off x="1933575" y="3613150"/>
            <a:ext cx="857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Line 120"/>
          <p:cNvSpPr>
            <a:spLocks noChangeShapeType="1"/>
          </p:cNvSpPr>
          <p:nvPr/>
        </p:nvSpPr>
        <p:spPr bwMode="auto">
          <a:xfrm flipV="1">
            <a:off x="2171700" y="3803650"/>
            <a:ext cx="114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Line 121"/>
          <p:cNvSpPr>
            <a:spLocks noChangeShapeType="1"/>
          </p:cNvSpPr>
          <p:nvPr/>
        </p:nvSpPr>
        <p:spPr bwMode="auto">
          <a:xfrm flipH="1" flipV="1">
            <a:off x="7181850" y="3489325"/>
            <a:ext cx="476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5" name="Group 122"/>
          <p:cNvGrpSpPr>
            <a:grpSpLocks/>
          </p:cNvGrpSpPr>
          <p:nvPr/>
        </p:nvGrpSpPr>
        <p:grpSpPr bwMode="auto">
          <a:xfrm rot="-18923298">
            <a:off x="4710113" y="5322888"/>
            <a:ext cx="188912" cy="147637"/>
            <a:chOff x="1695" y="3075"/>
            <a:chExt cx="119" cy="93"/>
          </a:xfrm>
        </p:grpSpPr>
        <p:sp>
          <p:nvSpPr>
            <p:cNvPr id="266" name="Oval 123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124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125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126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Line 127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1" name="Group 128"/>
          <p:cNvGrpSpPr>
            <a:grpSpLocks/>
          </p:cNvGrpSpPr>
          <p:nvPr/>
        </p:nvGrpSpPr>
        <p:grpSpPr bwMode="auto">
          <a:xfrm rot="-15100317">
            <a:off x="3024187" y="5075238"/>
            <a:ext cx="188913" cy="147638"/>
            <a:chOff x="1695" y="3075"/>
            <a:chExt cx="119" cy="93"/>
          </a:xfrm>
        </p:grpSpPr>
        <p:sp>
          <p:nvSpPr>
            <p:cNvPr id="272" name="Oval 129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Line 130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Line 131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Line 132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Line 133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" name="Group 134"/>
          <p:cNvGrpSpPr>
            <a:grpSpLocks/>
          </p:cNvGrpSpPr>
          <p:nvPr/>
        </p:nvGrpSpPr>
        <p:grpSpPr bwMode="auto">
          <a:xfrm rot="5400000">
            <a:off x="4714876" y="2336800"/>
            <a:ext cx="188912" cy="147637"/>
            <a:chOff x="1695" y="3075"/>
            <a:chExt cx="119" cy="93"/>
          </a:xfrm>
        </p:grpSpPr>
        <p:sp>
          <p:nvSpPr>
            <p:cNvPr id="278" name="Oval 135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Line 136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137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138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Line 139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3" name="Group 140"/>
          <p:cNvGrpSpPr>
            <a:grpSpLocks/>
          </p:cNvGrpSpPr>
          <p:nvPr/>
        </p:nvGrpSpPr>
        <p:grpSpPr bwMode="auto">
          <a:xfrm rot="-5400000">
            <a:off x="4622800" y="2214563"/>
            <a:ext cx="188913" cy="147637"/>
            <a:chOff x="1695" y="3075"/>
            <a:chExt cx="119" cy="93"/>
          </a:xfrm>
        </p:grpSpPr>
        <p:sp>
          <p:nvSpPr>
            <p:cNvPr id="284" name="Oval 141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Line 142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Line 143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Line 144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Line 145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9" name="Rectangle 146"/>
          <p:cNvSpPr>
            <a:spLocks noChangeArrowheads="1"/>
          </p:cNvSpPr>
          <p:nvPr/>
        </p:nvSpPr>
        <p:spPr bwMode="auto">
          <a:xfrm>
            <a:off x="1831975" y="5499100"/>
            <a:ext cx="1550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</a:rPr>
              <a:t>200 MeV Polarimeter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90" name="Rectangle 147"/>
          <p:cNvSpPr>
            <a:spLocks noChangeArrowheads="1"/>
          </p:cNvSpPr>
          <p:nvPr/>
        </p:nvSpPr>
        <p:spPr bwMode="auto">
          <a:xfrm>
            <a:off x="5092700" y="5464175"/>
            <a:ext cx="1825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</a:rPr>
              <a:t>AGS Internal Polarimeter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91" name="Rectangle 148"/>
          <p:cNvSpPr>
            <a:spLocks noChangeArrowheads="1"/>
          </p:cNvSpPr>
          <p:nvPr/>
        </p:nvSpPr>
        <p:spPr bwMode="auto">
          <a:xfrm>
            <a:off x="3994150" y="5535613"/>
            <a:ext cx="150813" cy="92075"/>
          </a:xfrm>
          <a:prstGeom prst="rect">
            <a:avLst/>
          </a:prstGeom>
          <a:solidFill>
            <a:srgbClr val="33CC3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Rectangle 149"/>
          <p:cNvSpPr>
            <a:spLocks noChangeArrowheads="1"/>
          </p:cNvSpPr>
          <p:nvPr/>
        </p:nvSpPr>
        <p:spPr bwMode="auto">
          <a:xfrm>
            <a:off x="4416425" y="5654675"/>
            <a:ext cx="77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</a:rPr>
              <a:t>Rf Dipoles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93" name="Line 150"/>
          <p:cNvSpPr>
            <a:spLocks noChangeShapeType="1"/>
          </p:cNvSpPr>
          <p:nvPr/>
        </p:nvSpPr>
        <p:spPr bwMode="auto">
          <a:xfrm flipH="1" flipV="1">
            <a:off x="4171950" y="5641975"/>
            <a:ext cx="20955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Line 151"/>
          <p:cNvSpPr>
            <a:spLocks noChangeShapeType="1"/>
          </p:cNvSpPr>
          <p:nvPr/>
        </p:nvSpPr>
        <p:spPr bwMode="auto">
          <a:xfrm flipH="1" flipV="1">
            <a:off x="4819650" y="5489575"/>
            <a:ext cx="20955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Line 152"/>
          <p:cNvSpPr>
            <a:spLocks noChangeShapeType="1"/>
          </p:cNvSpPr>
          <p:nvPr/>
        </p:nvSpPr>
        <p:spPr bwMode="auto">
          <a:xfrm flipV="1">
            <a:off x="2638425" y="5175250"/>
            <a:ext cx="3762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53"/>
          <p:cNvSpPr>
            <a:spLocks noChangeArrowheads="1"/>
          </p:cNvSpPr>
          <p:nvPr/>
        </p:nvSpPr>
        <p:spPr bwMode="auto">
          <a:xfrm>
            <a:off x="4841875" y="1485900"/>
            <a:ext cx="226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006600"/>
                </a:solidFill>
                <a:latin typeface="Times New Roman" pitchFamily="18" charset="0"/>
              </a:rPr>
              <a:t>RHIC pC Polarimeters</a:t>
            </a:r>
          </a:p>
        </p:txBody>
      </p:sp>
      <p:sp>
        <p:nvSpPr>
          <p:cNvPr id="297" name="Line 154"/>
          <p:cNvSpPr>
            <a:spLocks noChangeShapeType="1"/>
          </p:cNvSpPr>
          <p:nvPr/>
        </p:nvSpPr>
        <p:spPr bwMode="auto">
          <a:xfrm flipH="1">
            <a:off x="4800600" y="1866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" name="Group 155"/>
          <p:cNvGrpSpPr>
            <a:grpSpLocks/>
          </p:cNvGrpSpPr>
          <p:nvPr/>
        </p:nvGrpSpPr>
        <p:grpSpPr bwMode="auto">
          <a:xfrm rot="-17422174">
            <a:off x="6435726" y="2522537"/>
            <a:ext cx="195262" cy="195263"/>
            <a:chOff x="3854" y="1435"/>
            <a:chExt cx="123" cy="123"/>
          </a:xfrm>
        </p:grpSpPr>
        <p:sp>
          <p:nvSpPr>
            <p:cNvPr id="299" name="Oval 156"/>
            <p:cNvSpPr>
              <a:spLocks noChangeArrowheads="1"/>
            </p:cNvSpPr>
            <p:nvPr/>
          </p:nvSpPr>
          <p:spPr bwMode="auto">
            <a:xfrm rot="5400000">
              <a:off x="3888" y="1472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" name="Group 157"/>
            <p:cNvGrpSpPr>
              <a:grpSpLocks/>
            </p:cNvGrpSpPr>
            <p:nvPr/>
          </p:nvGrpSpPr>
          <p:grpSpPr bwMode="auto">
            <a:xfrm>
              <a:off x="3936" y="1517"/>
              <a:ext cx="41" cy="41"/>
              <a:chOff x="3936" y="1517"/>
              <a:chExt cx="41" cy="41"/>
            </a:xfrm>
          </p:grpSpPr>
          <p:sp>
            <p:nvSpPr>
              <p:cNvPr id="304" name="Line 158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159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" name="Group 160"/>
            <p:cNvGrpSpPr>
              <a:grpSpLocks/>
            </p:cNvGrpSpPr>
            <p:nvPr/>
          </p:nvGrpSpPr>
          <p:grpSpPr bwMode="auto">
            <a:xfrm>
              <a:off x="3854" y="1435"/>
              <a:ext cx="41" cy="41"/>
              <a:chOff x="3936" y="1517"/>
              <a:chExt cx="41" cy="41"/>
            </a:xfrm>
          </p:grpSpPr>
          <p:sp>
            <p:nvSpPr>
              <p:cNvPr id="302" name="Line 161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" name="Line 162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6" name="Rectangle 163"/>
          <p:cNvSpPr>
            <a:spLocks noChangeArrowheads="1"/>
          </p:cNvSpPr>
          <p:nvPr/>
        </p:nvSpPr>
        <p:spPr bwMode="auto">
          <a:xfrm>
            <a:off x="1981200" y="1333500"/>
            <a:ext cx="214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zh-CN" b="1">
                <a:solidFill>
                  <a:srgbClr val="006600"/>
                </a:solidFill>
                <a:latin typeface="Times New Roman" pitchFamily="18" charset="0"/>
              </a:rPr>
              <a:t>Absolute Polarimeter </a:t>
            </a:r>
          </a:p>
          <a:p>
            <a:pPr eaLnBrk="0" hangingPunct="0">
              <a:lnSpc>
                <a:spcPct val="85000"/>
              </a:lnSpc>
            </a:pPr>
            <a:r>
              <a:rPr lang="en-US" altLang="zh-CN" b="1">
                <a:solidFill>
                  <a:srgbClr val="006600"/>
                </a:solidFill>
                <a:latin typeface="Times New Roman" pitchFamily="18" charset="0"/>
              </a:rPr>
              <a:t>             (H jet)</a:t>
            </a:r>
          </a:p>
        </p:txBody>
      </p:sp>
      <p:sp>
        <p:nvSpPr>
          <p:cNvPr id="307" name="Line 164"/>
          <p:cNvSpPr>
            <a:spLocks noChangeShapeType="1"/>
          </p:cNvSpPr>
          <p:nvPr/>
        </p:nvSpPr>
        <p:spPr bwMode="auto">
          <a:xfrm>
            <a:off x="3733800" y="1714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" name="Group 165"/>
          <p:cNvGrpSpPr>
            <a:grpSpLocks/>
          </p:cNvGrpSpPr>
          <p:nvPr/>
        </p:nvGrpSpPr>
        <p:grpSpPr bwMode="auto">
          <a:xfrm>
            <a:off x="7610475" y="2163763"/>
            <a:ext cx="90488" cy="58737"/>
            <a:chOff x="4845" y="916"/>
            <a:chExt cx="57" cy="37"/>
          </a:xfrm>
        </p:grpSpPr>
        <p:sp>
          <p:nvSpPr>
            <p:cNvPr id="309" name="Rectangle 166"/>
            <p:cNvSpPr>
              <a:spLocks noChangeArrowheads="1"/>
            </p:cNvSpPr>
            <p:nvPr/>
          </p:nvSpPr>
          <p:spPr bwMode="auto">
            <a:xfrm>
              <a:off x="4845" y="929"/>
              <a:ext cx="21" cy="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67"/>
            <p:cNvSpPr>
              <a:spLocks/>
            </p:cNvSpPr>
            <p:nvPr/>
          </p:nvSpPr>
          <p:spPr bwMode="auto">
            <a:xfrm>
              <a:off x="4865" y="916"/>
              <a:ext cx="37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3" y="36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73" h="73">
                  <a:moveTo>
                    <a:pt x="0" y="73"/>
                  </a:moveTo>
                  <a:lnTo>
                    <a:pt x="73" y="36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" name="Rectangle 168"/>
          <p:cNvSpPr>
            <a:spLocks noChangeArrowheads="1"/>
          </p:cNvSpPr>
          <p:nvPr/>
        </p:nvSpPr>
        <p:spPr bwMode="auto">
          <a:xfrm>
            <a:off x="4724400" y="4229100"/>
            <a:ext cx="2684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CN">
                <a:solidFill>
                  <a:srgbClr val="A50021"/>
                </a:solidFill>
                <a:latin typeface="Times New Roman" pitchFamily="18" charset="0"/>
              </a:rPr>
              <a:t>2 </a:t>
            </a:r>
            <a:r>
              <a:rPr lang="en-US" altLang="zh-CN">
                <a:solidFill>
                  <a:srgbClr val="A50021"/>
                </a:solidFill>
                <a:latin typeface="Times New Roman" pitchFamily="18" charset="0"/>
                <a:sym typeface="Symbol" pitchFamily="18" charset="2"/>
              </a:rPr>
              <a:t> 10</a:t>
            </a:r>
            <a:r>
              <a:rPr lang="en-US" altLang="zh-CN" baseline="30000">
                <a:solidFill>
                  <a:srgbClr val="A50021"/>
                </a:solidFill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CN">
                <a:solidFill>
                  <a:srgbClr val="A50021"/>
                </a:solidFill>
                <a:latin typeface="Times New Roman" pitchFamily="18" charset="0"/>
                <a:sym typeface="Symbol" pitchFamily="18" charset="2"/>
              </a:rPr>
              <a:t> Pol. Protons / Bunch</a:t>
            </a:r>
          </a:p>
          <a:p>
            <a:pPr eaLnBrk="0" hangingPunct="0"/>
            <a:r>
              <a:rPr lang="en-US" altLang="zh-CN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altLang="zh-CN">
                <a:solidFill>
                  <a:srgbClr val="A50021"/>
                </a:solidFill>
                <a:latin typeface="Times New Roman" pitchFamily="18" charset="0"/>
                <a:sym typeface="Symbol" pitchFamily="18" charset="2"/>
              </a:rPr>
              <a:t> = 20 </a:t>
            </a:r>
            <a:r>
              <a:rPr lang="en-US" altLang="zh-CN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en-US" altLang="zh-CN">
                <a:solidFill>
                  <a:srgbClr val="A50021"/>
                </a:solidFill>
                <a:latin typeface="Times New Roman" pitchFamily="18" charset="0"/>
                <a:sym typeface="Symbol" pitchFamily="18" charset="2"/>
              </a:rPr>
              <a:t> mm mrad</a:t>
            </a:r>
            <a:endParaRPr lang="en-US" altLang="zh-CN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We have an analysis tool – </a:t>
            </a:r>
            <a:r>
              <a:rPr lang="en-GB" sz="2400" dirty="0" err="1" smtClean="0"/>
              <a:t>di-hadron</a:t>
            </a:r>
            <a:r>
              <a:rPr lang="en-GB" sz="2400" dirty="0" smtClean="0"/>
              <a:t> </a:t>
            </a:r>
            <a:r>
              <a:rPr lang="en-GB" sz="2400" dirty="0" err="1" smtClean="0"/>
              <a:t>azimuthal</a:t>
            </a:r>
            <a:r>
              <a:rPr lang="en-GB" sz="2400" dirty="0" smtClean="0"/>
              <a:t> correlations - that allows us to measure </a:t>
            </a:r>
            <a:r>
              <a:rPr lang="en-GB" sz="2400" i="1" dirty="0" err="1" smtClean="0"/>
              <a:t>k</a:t>
            </a:r>
            <a:r>
              <a:rPr lang="en-GB" sz="2400" i="1" baseline="-25000" dirty="0" err="1" smtClean="0"/>
              <a:t>T</a:t>
            </a:r>
            <a:r>
              <a:rPr lang="en-GB" sz="2400" dirty="0" smtClean="0"/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We are studying this in </a:t>
            </a:r>
            <a:r>
              <a:rPr lang="en-GB" sz="2400" dirty="0" err="1" smtClean="0"/>
              <a:t>helicity</a:t>
            </a:r>
            <a:r>
              <a:rPr lang="en-GB" sz="2400" dirty="0" smtClean="0"/>
              <a:t>-sorted collisions to see if there is a spin-dependent, coherent component of </a:t>
            </a:r>
            <a:r>
              <a:rPr lang="en-GB" sz="2400" i="1" dirty="0" err="1" smtClean="0"/>
              <a:t>k</a:t>
            </a:r>
            <a:r>
              <a:rPr lang="en-GB" sz="2400" i="1" baseline="-25000" dirty="0" err="1" smtClean="0"/>
              <a:t>T</a:t>
            </a:r>
            <a:r>
              <a:rPr lang="en-GB" sz="2400" dirty="0" smtClean="0"/>
              <a:t>.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In our kinematic range, we find </a:t>
            </a:r>
            <a:r>
              <a:rPr lang="en-GB" sz="2400" dirty="0" smtClean="0">
                <a:sym typeface="Symbol" pitchFamily="18" charset="2"/>
              </a:rPr>
              <a:t>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i="1" baseline="30000" dirty="0" smtClean="0"/>
              <a:t>RMS </a:t>
            </a:r>
            <a:r>
              <a:rPr lang="en-US" sz="2400" dirty="0" smtClean="0"/>
              <a:t>= -3 ± 8(stat) ± 5(</a:t>
            </a:r>
            <a:r>
              <a:rPr lang="en-US" sz="2400" dirty="0" err="1" smtClean="0"/>
              <a:t>syst</a:t>
            </a:r>
            <a:r>
              <a:rPr lang="en-US" sz="2400" dirty="0" smtClean="0"/>
              <a:t>) </a:t>
            </a:r>
            <a:r>
              <a:rPr lang="en-US" sz="2400" dirty="0" err="1" smtClean="0"/>
              <a:t>MeV</a:t>
            </a:r>
            <a:r>
              <a:rPr lang="en-US" sz="2400" dirty="0" smtClean="0"/>
              <a:t>, and </a:t>
            </a:r>
            <a:r>
              <a:rPr lang="en-GB" sz="2400" dirty="0" smtClean="0">
                <a:sym typeface="Symbol" pitchFamily="18" charset="2"/>
              </a:rPr>
              <a:t>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i="1" baseline="30000" dirty="0" smtClean="0"/>
              <a:t>RMS </a:t>
            </a:r>
            <a:r>
              <a:rPr lang="en-US" sz="2400" dirty="0" smtClean="0"/>
              <a:t>= -37 ± 88 ± 14(</a:t>
            </a:r>
            <a:r>
              <a:rPr lang="en-US" sz="2400" dirty="0" err="1" smtClean="0"/>
              <a:t>syst</a:t>
            </a:r>
            <a:r>
              <a:rPr lang="en-US" sz="2400" dirty="0" smtClean="0"/>
              <a:t>) </a:t>
            </a:r>
            <a:r>
              <a:rPr lang="en-US" sz="2400" dirty="0" err="1" smtClean="0"/>
              <a:t>MeV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While this is consistent with other measurements related to gluon OAM, t</a:t>
            </a:r>
            <a:r>
              <a:rPr lang="en-GB" sz="2400" dirty="0" smtClean="0"/>
              <a:t>he connection to </a:t>
            </a:r>
            <a:r>
              <a:rPr lang="en-GB" sz="2400" dirty="0" err="1" smtClean="0"/>
              <a:t>parton</a:t>
            </a:r>
            <a:r>
              <a:rPr lang="en-GB" sz="2400" dirty="0" smtClean="0"/>
              <a:t> OAM needs theoretical guidance!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Asymmetry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200400" cy="4572000"/>
          </a:xfrm>
        </p:spPr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 Yan:</a:t>
            </a:r>
          </a:p>
          <a:p>
            <a:endParaRPr lang="en-US" dirty="0" smtClean="0"/>
          </a:p>
          <a:p>
            <a:r>
              <a:rPr lang="en-US" dirty="0" smtClean="0"/>
              <a:t>Plans to look at intermediate mass range.</a:t>
            </a:r>
          </a:p>
          <a:p>
            <a:pPr lvl="1"/>
            <a:r>
              <a:rPr lang="en-US" dirty="0" smtClean="0"/>
              <a:t>Is that sufficient?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Douglas Fields                       PacSPIN2011, Cairns, QLD, Australia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43000"/>
            <a:ext cx="4876800" cy="1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3060700" cy="302232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3914775" y="2941638"/>
            <a:ext cx="4772025" cy="3306762"/>
            <a:chOff x="2743200" y="2971800"/>
            <a:chExt cx="4772025" cy="330676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2971800"/>
              <a:ext cx="4772025" cy="33067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684468" y="4503883"/>
              <a:ext cx="11049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996600"/>
                  </a:solidFill>
                  <a:ea typeface="Arial Unicode MS" pitchFamily="34" charset="-128"/>
                  <a:cs typeface="Arial Unicode MS" pitchFamily="34" charset="-128"/>
                </a:rPr>
                <a:t>ϒ</a:t>
              </a:r>
              <a:r>
                <a:rPr lang="en-US">
                  <a:solidFill>
                    <a:srgbClr val="996600"/>
                  </a:solidFill>
                  <a:ea typeface="Arial Unicode MS" pitchFamily="34" charset="-128"/>
                  <a:cs typeface="Arial Unicode MS" pitchFamily="34" charset="-128"/>
                </a:rPr>
                <a:t>-states</a:t>
              </a:r>
              <a:endParaRPr lang="el-GR">
                <a:solidFill>
                  <a:srgbClr val="9966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6059118" y="4926158"/>
              <a:ext cx="115888" cy="538162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438156" y="4965845"/>
              <a:ext cx="585787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  <a:ea typeface="Arial Unicode MS" pitchFamily="34" charset="-128"/>
                  <a:cs typeface="Arial Unicode MS" pitchFamily="34" charset="-128"/>
                </a:rPr>
                <a:t>J/</a:t>
              </a:r>
              <a:r>
                <a:rPr lang="el-GR">
                  <a:solidFill>
                    <a:srgbClr val="3333FF"/>
                  </a:solidFill>
                  <a:ea typeface="Arial Unicode MS" pitchFamily="34" charset="-128"/>
                  <a:cs typeface="Arial Unicode MS" pitchFamily="34" charset="-128"/>
                </a:rPr>
                <a:t>Ψ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700218" y="3908570"/>
              <a:ext cx="1230313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hlink"/>
                  </a:solidFill>
                </a:rPr>
                <a:t>Drell</a:t>
              </a:r>
              <a:r>
                <a:rPr lang="en-US" dirty="0">
                  <a:solidFill>
                    <a:schemeClr val="hlink"/>
                  </a:solidFill>
                </a:rPr>
                <a:t> Yan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368556" y="4273695"/>
              <a:ext cx="76200" cy="1076325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755656" y="5489720"/>
              <a:ext cx="446087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2"/>
                  </a:solidFill>
                  <a:ea typeface="Arial Unicode MS" pitchFamily="34" charset="-128"/>
                  <a:cs typeface="Arial Unicode MS" pitchFamily="34" charset="-128"/>
                </a:rPr>
                <a:t>Ψ</a:t>
              </a:r>
              <a:r>
                <a:rPr lang="en-US">
                  <a:solidFill>
                    <a:schemeClr val="bg2"/>
                  </a:solidFill>
                  <a:ea typeface="Arial Unicode MS" pitchFamily="34" charset="-128"/>
                  <a:cs typeface="Arial Unicode MS" pitchFamily="34" charset="-128"/>
                </a:rPr>
                <a:t>’</a:t>
              </a:r>
              <a:endParaRPr lang="el-GR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3110566">
              <a:off x="4303344" y="5281757"/>
              <a:ext cx="8890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charm</a:t>
              </a:r>
              <a:endParaRPr lang="el-GR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 rot="2013217">
              <a:off x="4677993" y="5337320"/>
              <a:ext cx="95885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99"/>
                  </a:solidFill>
                  <a:ea typeface="Arial Unicode MS" pitchFamily="34" charset="-128"/>
                  <a:cs typeface="Arial Unicode MS" pitchFamily="34" charset="-128"/>
                </a:rPr>
                <a:t>bottom</a:t>
              </a:r>
              <a:endParaRPr lang="el-GR">
                <a:solidFill>
                  <a:srgbClr val="FF339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572000"/>
          </a:xfrm>
        </p:spPr>
        <p:txBody>
          <a:bodyPr/>
          <a:lstStyle/>
          <a:p>
            <a:r>
              <a:rPr lang="en-US" dirty="0" smtClean="0"/>
              <a:t>For the non-zero DIS result, Q</a:t>
            </a:r>
            <a:r>
              <a:rPr lang="en-US" baseline="30000" dirty="0" smtClean="0"/>
              <a:t>2</a:t>
            </a:r>
            <a:r>
              <a:rPr lang="en-US" dirty="0" smtClean="0"/>
              <a:t>=1GeV.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 Yan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1600200"/>
            <a:ext cx="42084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61100" y="6019800"/>
            <a:ext cx="2416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" pitchFamily="18" charset="0"/>
              </a:rPr>
              <a:t>  </a:t>
            </a:r>
            <a:r>
              <a:rPr lang="en-US" b="1" i="1" dirty="0">
                <a:solidFill>
                  <a:schemeClr val="bg1"/>
                </a:solidFill>
                <a:latin typeface="Times" pitchFamily="18" charset="0"/>
              </a:rPr>
              <a:t>0.1        0.2        0.3   x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3857730" y="2509086"/>
            <a:ext cx="2127039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" pitchFamily="18" charset="0"/>
              </a:rPr>
              <a:t>  </a:t>
            </a:r>
            <a:r>
              <a:rPr lang="en-US" b="1" i="1" dirty="0" err="1">
                <a:solidFill>
                  <a:schemeClr val="bg1"/>
                </a:solidFill>
                <a:latin typeface="Times" pitchFamily="18" charset="0"/>
              </a:rPr>
              <a:t>Sivers</a:t>
            </a:r>
            <a:r>
              <a:rPr lang="en-US" b="1" i="1" dirty="0">
                <a:solidFill>
                  <a:schemeClr val="bg1"/>
                </a:solidFill>
                <a:latin typeface="Times" pitchFamily="18" charset="0"/>
              </a:rPr>
              <a:t> Amplitude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78450" y="5216525"/>
            <a:ext cx="381000" cy="498475"/>
          </a:xfrm>
          <a:prstGeom prst="rect">
            <a:avLst/>
          </a:prstGeom>
          <a:solidFill>
            <a:srgbClr val="FFFF00"/>
          </a:solidFill>
          <a:ln w="412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2130C9"/>
                </a:solidFill>
                <a:latin typeface="Times" pitchFamily="18" charset="0"/>
              </a:rPr>
              <a:t>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07050" y="1371600"/>
            <a:ext cx="330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" pitchFamily="18" charset="0"/>
              </a:rPr>
              <a:t>HERMES </a:t>
            </a:r>
            <a:r>
              <a:rPr lang="en-US" sz="2400" dirty="0" err="1">
                <a:solidFill>
                  <a:schemeClr val="bg1"/>
                </a:solidFill>
                <a:latin typeface="Times" pitchFamily="18" charset="0"/>
              </a:rPr>
              <a:t>Sivers</a:t>
            </a:r>
            <a:r>
              <a:rPr lang="en-US" sz="2400" dirty="0">
                <a:solidFill>
                  <a:schemeClr val="bg1"/>
                </a:solidFill>
                <a:latin typeface="Times" pitchFamily="18" charset="0"/>
              </a:rPr>
              <a:t> Results 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911850" y="5486400"/>
            <a:ext cx="26670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77013" y="4619625"/>
            <a:ext cx="19415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" pitchFamily="18" charset="0"/>
              </a:rPr>
              <a:t>Markus </a:t>
            </a:r>
            <a:r>
              <a:rPr lang="en-US" sz="1600" dirty="0" err="1">
                <a:solidFill>
                  <a:schemeClr val="bg1"/>
                </a:solidFill>
                <a:latin typeface="Times" pitchFamily="18" charset="0"/>
              </a:rPr>
              <a:t>Diefenthaler</a:t>
            </a:r>
            <a:endParaRPr lang="en-US" sz="1600" dirty="0">
              <a:solidFill>
                <a:schemeClr val="bg1"/>
              </a:solidFill>
              <a:latin typeface="Times" pitchFamily="18" charset="0"/>
            </a:endParaRPr>
          </a:p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" pitchFamily="18" charset="0"/>
              </a:rPr>
              <a:t>DIS Workshop</a:t>
            </a:r>
          </a:p>
          <a:p>
            <a:pPr eaLnBrk="0" hangingPunct="0"/>
            <a:r>
              <a:rPr lang="en-US" sz="1600" dirty="0" err="1">
                <a:solidFill>
                  <a:schemeClr val="bg1"/>
                </a:solidFill>
                <a:latin typeface="Times" pitchFamily="18" charset="0"/>
              </a:rPr>
              <a:t>Műnchen</a:t>
            </a:r>
            <a:r>
              <a:rPr lang="en-US" sz="1600" dirty="0">
                <a:solidFill>
                  <a:schemeClr val="bg1"/>
                </a:solidFill>
                <a:latin typeface="Times" pitchFamily="18" charset="0"/>
              </a:rPr>
              <a:t>, April 2007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6369050" y="4953000"/>
            <a:ext cx="0" cy="5334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direct measurements that have been/will be made at RHIC that have a connection to </a:t>
            </a:r>
            <a:r>
              <a:rPr lang="en-US" dirty="0" err="1" smtClean="0"/>
              <a:t>Partonic</a:t>
            </a:r>
            <a:r>
              <a:rPr lang="en-US" dirty="0" smtClean="0"/>
              <a:t> Orbital Angular Momentum.</a:t>
            </a:r>
          </a:p>
          <a:p>
            <a:r>
              <a:rPr lang="en-US" dirty="0" smtClean="0"/>
              <a:t>Theoretical work is needed to relate these measurements to OAM on a more quantitative footing.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Fit Function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81000" y="3779838"/>
            <a:ext cx="34290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Blue</a:t>
            </a:r>
            <a:r>
              <a:rPr lang="en-US" sz="2000">
                <a:latin typeface="Calibri" pitchFamily="34" charset="0"/>
              </a:rPr>
              <a:t> – real (raw </a:t>
            </a:r>
            <a:r>
              <a:rPr lang="el-GR" sz="2000">
                <a:latin typeface="Calibri" pitchFamily="34" charset="0"/>
              </a:rPr>
              <a:t>Δφ</a:t>
            </a:r>
            <a:r>
              <a:rPr lang="en-US" sz="2000">
                <a:latin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sz="2000">
                <a:latin typeface="Calibri" pitchFamily="34" charset="0"/>
              </a:rPr>
              <a:t> – Fit from above equation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11/11/2009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D1DA45EA-8FB4-4C2C-934C-40D5E7A168B2}" type="slidenum">
              <a:rPr lang="en-US"/>
              <a:pPr algn="ctr">
                <a:defRPr/>
              </a:pPr>
              <a:t>45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/>
              <a:t>Douglas Fields - OAM'09</a:t>
            </a:r>
            <a:endParaRPr lang="en-US" dirty="0"/>
          </a:p>
        </p:txBody>
      </p:sp>
      <p:pic>
        <p:nvPicPr>
          <p:cNvPr id="6152" name="Picture 10" descr="dphi_poutfit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956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3400" y="685800"/>
          <a:ext cx="6310313" cy="1676400"/>
        </p:xfrm>
        <a:graphic>
          <a:graphicData uri="http://schemas.openxmlformats.org/presentationml/2006/ole">
            <p:oleObj spid="_x0000_s27650" name="Equation" r:id="rId5" imgW="4025880" imgH="1218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Need </a:t>
            </a:r>
            <a:r>
              <a:rPr lang="en-US" dirty="0" smtClean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/>
              <a:t>&gt; and </a:t>
            </a:r>
            <a:r>
              <a:rPr lang="en-US" dirty="0" err="1"/>
              <a:t>x</a:t>
            </a:r>
            <a:r>
              <a:rPr lang="en-US" baseline="-25000" dirty="0" err="1"/>
              <a:t>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11/11/2009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BCD140E4-8DEA-4D15-B727-E246D8CE86D2}" type="slidenum">
              <a:rPr lang="en-US"/>
              <a:pPr algn="ctr">
                <a:defRPr/>
              </a:pPr>
              <a:t>46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/>
              <a:t>Douglas Fields - OAM'09</a:t>
            </a:r>
            <a:endParaRPr lang="en-US" dirty="0"/>
          </a:p>
        </p:txBody>
      </p:sp>
      <p:pic>
        <p:nvPicPr>
          <p:cNvPr id="17414" name="Picture 9" descr="xh_zt_plo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8229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0"/>
            <a:ext cx="5561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715000" y="962025"/>
            <a:ext cx="3124200" cy="1323975"/>
            <a:chOff x="5791200" y="762000"/>
            <a:chExt cx="3124200" cy="1323439"/>
          </a:xfrm>
        </p:grpSpPr>
        <p:sp>
          <p:nvSpPr>
            <p:cNvPr id="17420" name="TextBox 12"/>
            <p:cNvSpPr txBox="1">
              <a:spLocks noChangeArrowheads="1"/>
            </p:cNvSpPr>
            <p:nvPr/>
          </p:nvSpPr>
          <p:spPr bwMode="auto">
            <a:xfrm>
              <a:off x="5791200" y="762000"/>
              <a:ext cx="31242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&lt;k</a:t>
              </a:r>
              <a:r>
                <a:rPr lang="en-US" sz="2000" i="1" baseline="30000">
                  <a:latin typeface="Calibri" pitchFamily="34" charset="0"/>
                </a:rPr>
                <a:t>2</a:t>
              </a:r>
              <a:r>
                <a:rPr lang="en-US" sz="2000" i="1" baseline="-25000">
                  <a:latin typeface="Calibri" pitchFamily="34" charset="0"/>
                </a:rPr>
                <a:t>T</a:t>
              </a:r>
              <a:r>
                <a:rPr lang="en-US" sz="2000" i="1">
                  <a:latin typeface="Calibri" pitchFamily="34" charset="0"/>
                </a:rPr>
                <a:t>&gt;</a:t>
              </a:r>
              <a:r>
                <a:rPr lang="en-US" sz="2000">
                  <a:latin typeface="Calibri" pitchFamily="34" charset="0"/>
                </a:rPr>
                <a:t> asymmetry results are not sensitive to this </a:t>
              </a:r>
              <a:r>
                <a:rPr lang="en-US" sz="2000" i="1">
                  <a:latin typeface="Calibri" pitchFamily="34" charset="0"/>
                </a:rPr>
                <a:t>x</a:t>
              </a:r>
              <a:r>
                <a:rPr lang="en-US" sz="2000" i="1" baseline="-25000">
                  <a:latin typeface="Calibri" pitchFamily="34" charset="0"/>
                </a:rPr>
                <a:t>h</a:t>
              </a:r>
              <a:r>
                <a:rPr lang="en-US" sz="2000">
                  <a:latin typeface="Calibri" pitchFamily="34" charset="0"/>
                </a:rPr>
                <a:t> and &lt;</a:t>
              </a:r>
              <a:r>
                <a:rPr lang="en-US" sz="2000" i="1">
                  <a:latin typeface="Calibri" pitchFamily="34" charset="0"/>
                </a:rPr>
                <a:t>z</a:t>
              </a:r>
              <a:r>
                <a:rPr lang="en-US" sz="2000" i="1" baseline="-25000">
                  <a:latin typeface="Calibri" pitchFamily="34" charset="0"/>
                </a:rPr>
                <a:t>t</a:t>
              </a:r>
              <a:r>
                <a:rPr lang="en-US" sz="2000">
                  <a:latin typeface="Calibri" pitchFamily="34" charset="0"/>
                </a:rPr>
                <a:t>&gt; values – only needed to set the scale.</a:t>
              </a:r>
            </a:p>
          </p:txBody>
        </p: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7872984" y="1033046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^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1536700"/>
            <a:ext cx="5257800" cy="1358900"/>
            <a:chOff x="381000" y="1536192"/>
            <a:chExt cx="5257800" cy="1359408"/>
          </a:xfrm>
        </p:grpSpPr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381000" y="1572161"/>
              <a:ext cx="52578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x</a:t>
              </a:r>
              <a:r>
                <a:rPr lang="en-US" sz="2000" i="1" baseline="-25000">
                  <a:latin typeface="Calibri" pitchFamily="34" charset="0"/>
                </a:rPr>
                <a:t>h</a:t>
              </a:r>
              <a:r>
                <a:rPr lang="en-US" sz="2000">
                  <a:latin typeface="Calibri" pitchFamily="34" charset="0"/>
                </a:rPr>
                <a:t> and &lt;</a:t>
              </a:r>
              <a:r>
                <a:rPr lang="en-US" sz="2000" i="1">
                  <a:latin typeface="Calibri" pitchFamily="34" charset="0"/>
                </a:rPr>
                <a:t>z</a:t>
              </a:r>
              <a:r>
                <a:rPr lang="en-US" sz="2000" i="1" baseline="-25000">
                  <a:latin typeface="Calibri" pitchFamily="34" charset="0"/>
                </a:rPr>
                <a:t>t</a:t>
              </a:r>
              <a:r>
                <a:rPr lang="en-US" sz="2000">
                  <a:latin typeface="Calibri" pitchFamily="34" charset="0"/>
                </a:rPr>
                <a:t>&gt; are determined through a combined analysis of the </a:t>
              </a:r>
              <a:r>
                <a:rPr lang="el-GR" sz="2000">
                  <a:latin typeface="Calibri" pitchFamily="34" charset="0"/>
                </a:rPr>
                <a:t>π°</a:t>
              </a:r>
              <a:r>
                <a:rPr lang="en-US" sz="2000">
                  <a:latin typeface="Calibri" pitchFamily="34" charset="0"/>
                </a:rPr>
                <a:t> inclusive cross section and using jet fragmentation function measured in </a:t>
              </a:r>
              <a:r>
                <a:rPr lang="en-US" sz="2000" i="1">
                  <a:latin typeface="Calibri" pitchFamily="34" charset="0"/>
                </a:rPr>
                <a:t>e</a:t>
              </a:r>
              <a:r>
                <a:rPr lang="en-US" sz="2000" baseline="30000">
                  <a:latin typeface="Calibri" pitchFamily="34" charset="0"/>
                </a:rPr>
                <a:t>+</a:t>
              </a:r>
              <a:r>
                <a:rPr lang="en-US" sz="2000" i="1">
                  <a:latin typeface="Calibri" pitchFamily="34" charset="0"/>
                </a:rPr>
                <a:t>e</a:t>
              </a:r>
              <a:r>
                <a:rPr lang="en-US" sz="2000" baseline="30000">
                  <a:latin typeface="Calibri" pitchFamily="34" charset="0"/>
                </a:rPr>
                <a:t>-</a:t>
              </a:r>
              <a:r>
                <a:rPr lang="en-US" sz="2000">
                  <a:latin typeface="Calibri" pitchFamily="34" charset="0"/>
                </a:rPr>
                <a:t> collisions. </a:t>
              </a:r>
              <a:r>
                <a:rPr lang="en-US" sz="1600" i="1">
                  <a:latin typeface="Calibri" pitchFamily="34" charset="0"/>
                </a:rPr>
                <a:t>Ref</a:t>
              </a:r>
              <a:r>
                <a:rPr lang="en-US" sz="1600">
                  <a:latin typeface="Calibri" pitchFamily="34" charset="0"/>
                </a:rPr>
                <a:t>. PRD 74, 072002 (2006)</a:t>
              </a:r>
            </a:p>
          </p:txBody>
        </p:sp>
        <p:sp>
          <p:nvSpPr>
            <p:cNvPr id="17419" name="TextBox 14"/>
            <p:cNvSpPr txBox="1">
              <a:spLocks noChangeArrowheads="1"/>
            </p:cNvSpPr>
            <p:nvPr/>
          </p:nvSpPr>
          <p:spPr bwMode="auto">
            <a:xfrm>
              <a:off x="393192" y="1536192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^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r>
              <a:rPr lang="en-US" dirty="0" smtClean="0"/>
              <a:t> results for </a:t>
            </a:r>
            <a:r>
              <a:rPr lang="en-US" dirty="0" err="1" smtClean="0"/>
              <a:t>unpolarized</a:t>
            </a:r>
            <a:r>
              <a:rPr lang="en-US" dirty="0" smtClean="0"/>
              <a:t> case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204" y="1600200"/>
            <a:ext cx="528999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 transport</a:t>
            </a:r>
            <a:r>
              <a:rPr lang="en-US" baseline="0" dirty="0" smtClean="0"/>
              <a:t> </a:t>
            </a:r>
            <a:r>
              <a:rPr lang="en-US" baseline="0" dirty="0" smtClean="0"/>
              <a:t>in Snake Magnets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Burkardt &amp; Schnell Phys. Rev. D 74, 013002 (2006)</a:t>
            </a:r>
          </a:p>
          <a:p>
            <a:pPr lvl="1"/>
            <a:r>
              <a:rPr lang="en-US" dirty="0" smtClean="0"/>
              <a:t>Toy model </a:t>
            </a:r>
            <a:r>
              <a:rPr lang="en-US" dirty="0" smtClean="0"/>
              <a:t>for u-quarks in the valence region yields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I.e., very weak (but nonzero) constraint on contributions of nonzero orbital angular momentum states to each quark flavor.</a:t>
            </a:r>
          </a:p>
          <a:p>
            <a:r>
              <a:rPr lang="en-US" dirty="0" smtClean="0"/>
              <a:t>But the sum over flavors is not necessarily nonzero!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Magnetic Moment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71800" y="3352800"/>
          <a:ext cx="2568677" cy="838200"/>
        </p:xfrm>
        <a:graphic>
          <a:graphicData uri="http://schemas.openxmlformats.org/presentationml/2006/ole">
            <p:oleObj spid="_x0000_s1026" name="Equation" r:id="rId3" imgW="12063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Spin Asymmetries (</a:t>
            </a:r>
            <a:r>
              <a:rPr lang="en-US" baseline="0" dirty="0" smtClean="0"/>
              <a:t>SSAs)</a:t>
            </a:r>
            <a:endParaRPr lang="en-US" dirty="0"/>
          </a:p>
        </p:txBody>
      </p:sp>
      <p:pic>
        <p:nvPicPr>
          <p:cNvPr id="7" name="Picture 27" descr="e704_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200" y="3657600"/>
            <a:ext cx="2971800" cy="1489076"/>
            <a:chOff x="1680" y="3091"/>
            <a:chExt cx="1872" cy="938"/>
          </a:xfrm>
          <a:solidFill>
            <a:schemeClr val="tx1"/>
          </a:solidFill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1776" y="3097"/>
              <a:ext cx="1579" cy="938"/>
              <a:chOff x="1776" y="2594"/>
              <a:chExt cx="2088" cy="1411"/>
            </a:xfrm>
            <a:grpFill/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grp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2352" y="3027"/>
                <a:ext cx="288" cy="477"/>
                <a:chOff x="4320" y="1443"/>
                <a:chExt cx="288" cy="477"/>
              </a:xfrm>
              <a:grpFill/>
            </p:grpSpPr>
            <p:sp>
              <p:nvSpPr>
                <p:cNvPr id="19" name="AutoShape 11"/>
                <p:cNvSpPr>
                  <a:spLocks noChangeArrowheads="1"/>
                </p:cNvSpPr>
                <p:nvPr/>
              </p:nvSpPr>
              <p:spPr bwMode="auto">
                <a:xfrm>
                  <a:off x="4416" y="1443"/>
                  <a:ext cx="90" cy="453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400000" scaled="0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Oval 12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grp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grp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2855" y="2594"/>
                <a:ext cx="604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3072" y="3456"/>
                <a:ext cx="79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graphicFrame>
        <p:nvGraphicFramePr>
          <p:cNvPr id="32770" name="Object 13"/>
          <p:cNvGraphicFramePr>
            <a:graphicFrameLocks noChangeAspect="1"/>
          </p:cNvGraphicFramePr>
          <p:nvPr/>
        </p:nvGraphicFramePr>
        <p:xfrm>
          <a:off x="990600" y="2133600"/>
          <a:ext cx="2630488" cy="1062037"/>
        </p:xfrm>
        <a:graphic>
          <a:graphicData uri="http://schemas.openxmlformats.org/presentationml/2006/ole">
            <p:oleObj spid="_x0000_s32770" name="Equation" r:id="rId4" imgW="1257120" imgH="50796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9200" y="2057400"/>
            <a:ext cx="31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Fixed target </a:t>
            </a:r>
            <a:r>
              <a:rPr lang="en-US" dirty="0" err="1" smtClean="0">
                <a:solidFill>
                  <a:schemeClr val="bg1"/>
                </a:solidFill>
              </a:rPr>
              <a:t>pion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SSAs </a:t>
            </a:r>
            <a:r>
              <a:rPr lang="en-US" dirty="0" smtClean="0">
                <a:solidFill>
                  <a:schemeClr val="bg1"/>
                </a:solidFill>
              </a:rPr>
              <a:t>(E704)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410200"/>
            <a:ext cx="25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prediction -&gt; zero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theoretical connection to OAM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47244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 long history of trying to explain SSA’s with orbital motion.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C.Boros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 al., PRL 70 p1751 (1993).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with orbiting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valence quarks.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27638"/>
            <a:ext cx="3352800" cy="42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iversfun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99" y="4403725"/>
            <a:ext cx="4434840" cy="4650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Modern Approach</a:t>
            </a:r>
            <a:endParaRPr lang="en-US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791499" y="4937125"/>
            <a:ext cx="1752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>
                <a:solidFill>
                  <a:srgbClr val="FF0000"/>
                </a:solidFill>
              </a:rPr>
              <a:t>Sivers</a:t>
            </a:r>
            <a:r>
              <a:rPr lang="en-US" altLang="zh-CN" sz="2000" dirty="0">
                <a:solidFill>
                  <a:srgbClr val="FF0000"/>
                </a:solidFill>
              </a:rPr>
              <a:t> Effect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668299" y="4392612"/>
            <a:ext cx="1752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</a:rPr>
              <a:t>Collins Effect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24699" y="3478212"/>
            <a:ext cx="2667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/>
              <a:t>Sivers Function (angular momentum)</a:t>
            </a:r>
            <a:endParaRPr lang="en-US" dirty="0"/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4763299" y="2563812"/>
            <a:ext cx="4572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3467899" y="3021011"/>
            <a:ext cx="1295400" cy="14589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6058699" y="2563812"/>
            <a:ext cx="457200" cy="609600"/>
          </a:xfrm>
          <a:prstGeom prst="ellipse">
            <a:avLst/>
          </a:prstGeom>
          <a:noFill/>
          <a:ln w="254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6820699" y="2563812"/>
            <a:ext cx="457200" cy="609600"/>
          </a:xfrm>
          <a:prstGeom prst="ellipse">
            <a:avLst/>
          </a:prstGeom>
          <a:noFill/>
          <a:ln w="254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5220499" y="3097212"/>
            <a:ext cx="914400" cy="4572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229899" y="3478212"/>
            <a:ext cx="160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/>
              <a:t>Transversity (structure)</a:t>
            </a:r>
            <a:endParaRPr lang="en-US" dirty="0"/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6515899" y="3478212"/>
            <a:ext cx="20185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Collins Function </a:t>
            </a:r>
          </a:p>
          <a:p>
            <a:pPr algn="ctr"/>
            <a:r>
              <a:rPr lang="en-US" altLang="zh-CN" dirty="0"/>
              <a:t>(Fragmentation)</a:t>
            </a:r>
            <a:endParaRPr lang="en-US" dirty="0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7049299" y="3173412"/>
            <a:ext cx="381000" cy="3048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2020099" y="4087812"/>
            <a:ext cx="990600" cy="392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7430299" y="4087812"/>
            <a:ext cx="0" cy="3810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1715299" y="2270125"/>
          <a:ext cx="6111875" cy="1062037"/>
        </p:xfrm>
        <a:graphic>
          <a:graphicData uri="http://schemas.openxmlformats.org/presentationml/2006/ole">
            <p:oleObj spid="_x0000_s2051" name="Equation" r:id="rId4" imgW="292068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3657600" cy="45720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Nice conceptual picture from D. </a:t>
            </a:r>
            <a:r>
              <a:rPr lang="en-US" sz="2400" dirty="0" err="1" smtClean="0"/>
              <a:t>Sivers</a:t>
            </a:r>
            <a:r>
              <a:rPr lang="en-US" sz="2400" dirty="0" smtClean="0"/>
              <a:t> (talk given at UNM/RBRC Workshop on Parton Orbital Angular Momentum).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Summary: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 smtClean="0"/>
              <a:t>Sivers</a:t>
            </a:r>
            <a:r>
              <a:rPr lang="en-US" sz="2000" dirty="0" smtClean="0"/>
              <a:t> effect requires orbital motion.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Is process dependent.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6/21/2011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FE7AE-1874-497C-AD18-656A8387AC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Douglas Fields                       PacSPIN2011, Cairns, QLD, Australia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get a net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5" descr="C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24664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9" descr="D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057400"/>
            <a:ext cx="2405119" cy="322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25300</TotalTime>
  <Words>2042</Words>
  <Application>Microsoft Office PowerPoint</Application>
  <PresentationFormat>On-screen Show (4:3)</PresentationFormat>
  <Paragraphs>430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Paper</vt:lpstr>
      <vt:lpstr>Equation</vt:lpstr>
      <vt:lpstr>MathType 6.0 Equation</vt:lpstr>
      <vt:lpstr>Experimental Evidence for Partonic Orbital Angular Momentum at RHIC</vt:lpstr>
      <vt:lpstr>“Experimental Evidence”</vt:lpstr>
      <vt:lpstr>Template for Indirect Measurements</vt:lpstr>
      <vt:lpstr>RHIC Spin</vt:lpstr>
      <vt:lpstr>Anomalous Magnetic Moment</vt:lpstr>
      <vt:lpstr>Single Spin Asymmetries (SSAs)</vt:lpstr>
      <vt:lpstr>Early theoretical connection to OAM</vt:lpstr>
      <vt:lpstr>More Modern Approach</vt:lpstr>
      <vt:lpstr>How can you get a net kT?</vt:lpstr>
      <vt:lpstr>Relation to GPDs</vt:lpstr>
      <vt:lpstr>Effect requires OAM</vt:lpstr>
      <vt:lpstr>Neutral meson SSAs (STAR forward)</vt:lpstr>
      <vt:lpstr>Neutral meson SSAs (PHENIX forward)</vt:lpstr>
      <vt:lpstr>Combined π0 forward</vt:lpstr>
      <vt:lpstr>Charged meson SSAs (PHENIX forward)</vt:lpstr>
      <vt:lpstr>Charged meson SSAs (BRAHMS forward)</vt:lpstr>
      <vt:lpstr>Combined charged meson SSAs (forward)</vt:lpstr>
      <vt:lpstr>Charged/neutral meson SSAs (PHENIX central)</vt:lpstr>
      <vt:lpstr>Sivers functions</vt:lpstr>
      <vt:lpstr>p+p and p+C CNI Asymmetry</vt:lpstr>
      <vt:lpstr>Some (rather old) theoretical connection…</vt:lpstr>
      <vt:lpstr>Forward Neutron  SSA</vt:lpstr>
      <vt:lpstr>Forward Neutron  SSA</vt:lpstr>
      <vt:lpstr>Model prediction</vt:lpstr>
      <vt:lpstr>Jet SSAs (STAR)</vt:lpstr>
      <vt:lpstr>Slide 26</vt:lpstr>
      <vt:lpstr>What is the origin of jet kT?</vt:lpstr>
      <vt:lpstr>Origin of Jet kT</vt:lpstr>
      <vt:lpstr>kT Asymmetry</vt:lpstr>
      <vt:lpstr>kT Asymmetry</vt:lpstr>
      <vt:lpstr>Integrating over Impact Parameter</vt:lpstr>
      <vt:lpstr>Measuring jet kT – di-hadron correlation</vt:lpstr>
      <vt:lpstr>Measuring jet kT – di-hadron correlation</vt:lpstr>
      <vt:lpstr>Jet Kinematics</vt:lpstr>
      <vt:lpstr>Measuring jet kT – di-hadron correlation</vt:lpstr>
      <vt:lpstr>PHENIX Results</vt:lpstr>
      <vt:lpstr>Interpretation</vt:lpstr>
      <vt:lpstr>Relating to Meng…</vt:lpstr>
      <vt:lpstr>Interpretation</vt:lpstr>
      <vt:lpstr>kT Asymmetry Summary</vt:lpstr>
      <vt:lpstr>Future</vt:lpstr>
      <vt:lpstr>Drell Yan</vt:lpstr>
      <vt:lpstr>Summary</vt:lpstr>
      <vt:lpstr>Backups</vt:lpstr>
      <vt:lpstr>Fit Function</vt:lpstr>
      <vt:lpstr>Need &lt;zt&gt; and xh</vt:lpstr>
      <vt:lpstr>kT results for unpolarized case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Evidence for Partonic Orbital Angular Momentum at RHIC</dc:title>
  <dc:creator>Douglas Fields</dc:creator>
  <cp:lastModifiedBy>Douglas Fields</cp:lastModifiedBy>
  <cp:revision>573</cp:revision>
  <dcterms:created xsi:type="dcterms:W3CDTF">2011-05-24T13:20:23Z</dcterms:created>
  <dcterms:modified xsi:type="dcterms:W3CDTF">2011-06-19T10:53:33Z</dcterms:modified>
</cp:coreProperties>
</file>