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07" r:id="rId3"/>
    <p:sldId id="308" r:id="rId4"/>
    <p:sldId id="284" r:id="rId5"/>
    <p:sldId id="310" r:id="rId6"/>
    <p:sldId id="314" r:id="rId7"/>
    <p:sldId id="260" r:id="rId8"/>
    <p:sldId id="317" r:id="rId9"/>
    <p:sldId id="261" r:id="rId10"/>
    <p:sldId id="313" r:id="rId11"/>
    <p:sldId id="257" r:id="rId12"/>
    <p:sldId id="318" r:id="rId13"/>
    <p:sldId id="262" r:id="rId14"/>
    <p:sldId id="311" r:id="rId15"/>
    <p:sldId id="263" r:id="rId16"/>
    <p:sldId id="265" r:id="rId17"/>
    <p:sldId id="266" r:id="rId18"/>
    <p:sldId id="268" r:id="rId19"/>
    <p:sldId id="319" r:id="rId20"/>
    <p:sldId id="320" r:id="rId21"/>
    <p:sldId id="296" r:id="rId22"/>
    <p:sldId id="321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5" autoAdjust="0"/>
    <p:restoredTop sz="94660"/>
  </p:normalViewPr>
  <p:slideViewPr>
    <p:cSldViewPr>
      <p:cViewPr>
        <p:scale>
          <a:sx n="70" d="100"/>
          <a:sy n="70" d="100"/>
        </p:scale>
        <p:origin x="-9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D8A7-183A-4836-8754-2DA2CB051B7D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4736-5E8B-44BB-8EEC-C71384F4478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Discuss experimental status at this stage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4736-5E8B-44BB-8EEC-C71384F44784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D12-7150-4468-B920-0162C7891668}" type="datetimeFigureOut">
              <a:rPr lang="en-US" smtClean="0"/>
              <a:pPr/>
              <a:t>2/15/2010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9B20-4DFB-41A8-88BF-B9325A15584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file:///\\akira\dbget-bin\www_bget?compound+C03981" TargetMode="External"/><Relationship Id="rId21" Type="http://schemas.openxmlformats.org/officeDocument/2006/relationships/hyperlink" Target="file:///\\akira\dbget-bin\www_bget?compound+C00332" TargetMode="External"/><Relationship Id="rId42" Type="http://schemas.openxmlformats.org/officeDocument/2006/relationships/hyperlink" Target="file:///\\akira\dbget-bin\www_bget?ko+K00163+K00161+K00162" TargetMode="External"/><Relationship Id="rId47" Type="http://schemas.openxmlformats.org/officeDocument/2006/relationships/hyperlink" Target="file:///\\akira\kegg\pathway\map\map00061.html" TargetMode="External"/><Relationship Id="rId63" Type="http://schemas.openxmlformats.org/officeDocument/2006/relationships/hyperlink" Target="file:///\\akira\dbget-bin\www_bget?ko+K00128" TargetMode="External"/><Relationship Id="rId68" Type="http://schemas.openxmlformats.org/officeDocument/2006/relationships/hyperlink" Target="file:///\\akira\dbget-bin\www_bget?ko+K01067" TargetMode="External"/><Relationship Id="rId84" Type="http://schemas.openxmlformats.org/officeDocument/2006/relationships/hyperlink" Target="file:///\\akira\dbget-bin\www_bget?ko+K00656" TargetMode="External"/><Relationship Id="rId89" Type="http://schemas.openxmlformats.org/officeDocument/2006/relationships/hyperlink" Target="file:///\\akira\dbget-bin\www_bget?ko+K00138" TargetMode="External"/><Relationship Id="rId112" Type="http://schemas.openxmlformats.org/officeDocument/2006/relationships/hyperlink" Target="file:///\\akira\dbget-bin\www_bget?compound+C15973" TargetMode="External"/><Relationship Id="rId2" Type="http://schemas.openxmlformats.org/officeDocument/2006/relationships/image" Target="../media/image14.gif"/><Relationship Id="rId16" Type="http://schemas.openxmlformats.org/officeDocument/2006/relationships/hyperlink" Target="file:///\\akira\dbget-bin\www_bget?compound+C02504" TargetMode="External"/><Relationship Id="rId29" Type="http://schemas.openxmlformats.org/officeDocument/2006/relationships/hyperlink" Target="file:///\\akira\dbget-bin\www_bget?compound+C00583" TargetMode="External"/><Relationship Id="rId107" Type="http://schemas.openxmlformats.org/officeDocument/2006/relationships/hyperlink" Target="file:///\\akira\kegg\pathway\map\map00260.html" TargetMode="External"/><Relationship Id="rId11" Type="http://schemas.openxmlformats.org/officeDocument/2006/relationships/hyperlink" Target="file:///\\akira\dbget-bin\www_bget?compound+C00084" TargetMode="External"/><Relationship Id="rId24" Type="http://schemas.openxmlformats.org/officeDocument/2006/relationships/hyperlink" Target="file:///\\akira\dbget-bin\www_bget?compound+C00058" TargetMode="External"/><Relationship Id="rId32" Type="http://schemas.openxmlformats.org/officeDocument/2006/relationships/hyperlink" Target="file:///\\akira\dbget-bin\www_bget?enzyme+4.1.2.36" TargetMode="External"/><Relationship Id="rId37" Type="http://schemas.openxmlformats.org/officeDocument/2006/relationships/hyperlink" Target="file:///\\akira\dbget-bin\www_bget?enzyme+1.1.2.5" TargetMode="External"/><Relationship Id="rId40" Type="http://schemas.openxmlformats.org/officeDocument/2006/relationships/hyperlink" Target="file:///\\akira\dbget-bin\www_bget?ko+K00382" TargetMode="External"/><Relationship Id="rId45" Type="http://schemas.openxmlformats.org/officeDocument/2006/relationships/hyperlink" Target="file:///\\akira\dbget-bin\www_bget?enzyme+4.1.1.78" TargetMode="External"/><Relationship Id="rId53" Type="http://schemas.openxmlformats.org/officeDocument/2006/relationships/hyperlink" Target="file:///\\akira\dbget-bin\www_bget?enzyme+2.3.3.6" TargetMode="External"/><Relationship Id="rId58" Type="http://schemas.openxmlformats.org/officeDocument/2006/relationships/hyperlink" Target="file:///\\akira\dbget-bin\www_bget?enzyme+4.1.3.25" TargetMode="External"/><Relationship Id="rId66" Type="http://schemas.openxmlformats.org/officeDocument/2006/relationships/hyperlink" Target="file:///\\akira\dbget-bin\www_bget?ko+K01905" TargetMode="External"/><Relationship Id="rId74" Type="http://schemas.openxmlformats.org/officeDocument/2006/relationships/hyperlink" Target="file:///\\akira\dbget-bin\www_bget?ko+K00101" TargetMode="External"/><Relationship Id="rId79" Type="http://schemas.openxmlformats.org/officeDocument/2006/relationships/hyperlink" Target="file:///\\akira\dbget-bin\www_bget?ko+K00025+K00026" TargetMode="External"/><Relationship Id="rId87" Type="http://schemas.openxmlformats.org/officeDocument/2006/relationships/hyperlink" Target="file:///\\akira\dbget-bin\www_bget?ko+K01959+K01960" TargetMode="External"/><Relationship Id="rId102" Type="http://schemas.openxmlformats.org/officeDocument/2006/relationships/hyperlink" Target="file:///\\akira\dbget-bin\www_bget?ko+K01610" TargetMode="External"/><Relationship Id="rId110" Type="http://schemas.openxmlformats.org/officeDocument/2006/relationships/hyperlink" Target="file:///\\akira\dbget-bin\www_bget?compound+C16255" TargetMode="External"/><Relationship Id="rId5" Type="http://schemas.openxmlformats.org/officeDocument/2006/relationships/hyperlink" Target="file:///\\akira\dbget-bin\www_bget?compound+C00424" TargetMode="External"/><Relationship Id="rId61" Type="http://schemas.openxmlformats.org/officeDocument/2006/relationships/hyperlink" Target="file:///\\akira\dbget-bin\www_bget?enzyme+1.2.99.6" TargetMode="External"/><Relationship Id="rId82" Type="http://schemas.openxmlformats.org/officeDocument/2006/relationships/hyperlink" Target="file:///\\akira\dbget-bin\www_bget?enzyme+1.2.3.6" TargetMode="External"/><Relationship Id="rId90" Type="http://schemas.openxmlformats.org/officeDocument/2006/relationships/hyperlink" Target="file:///\\akira\dbget-bin\www_bget?enzyme+1.2.1.23" TargetMode="External"/><Relationship Id="rId95" Type="http://schemas.openxmlformats.org/officeDocument/2006/relationships/hyperlink" Target="file:///\\akira\dbget-bin\www_bget?enzyme+1.1.1.78" TargetMode="External"/><Relationship Id="rId19" Type="http://schemas.openxmlformats.org/officeDocument/2006/relationships/hyperlink" Target="file:///\\akira\dbget-bin\www_bget?compound+C00227" TargetMode="External"/><Relationship Id="rId14" Type="http://schemas.openxmlformats.org/officeDocument/2006/relationships/hyperlink" Target="file:///\\akira\dbget-bin\www_bget?compound+C05994" TargetMode="External"/><Relationship Id="rId22" Type="http://schemas.openxmlformats.org/officeDocument/2006/relationships/hyperlink" Target="file:///\\akira\dbget-bin\www_bget?compound+C00149" TargetMode="External"/><Relationship Id="rId27" Type="http://schemas.openxmlformats.org/officeDocument/2006/relationships/hyperlink" Target="file:///\\akira\dbget-bin\www_bget?compound+C00074" TargetMode="External"/><Relationship Id="rId30" Type="http://schemas.openxmlformats.org/officeDocument/2006/relationships/hyperlink" Target="file:///\\akira\dbget-bin\www_bget?compound+C05999" TargetMode="External"/><Relationship Id="rId35" Type="http://schemas.openxmlformats.org/officeDocument/2006/relationships/hyperlink" Target="file:///\\akira\dbget-bin\www_bget?ko+K00925" TargetMode="External"/><Relationship Id="rId43" Type="http://schemas.openxmlformats.org/officeDocument/2006/relationships/hyperlink" Target="file:///\\akira\dbget-bin\www_bget?ko+K00049" TargetMode="External"/><Relationship Id="rId48" Type="http://schemas.openxmlformats.org/officeDocument/2006/relationships/hyperlink" Target="file:///\\akira\kegg\pathway\map\map00300.html" TargetMode="External"/><Relationship Id="rId56" Type="http://schemas.openxmlformats.org/officeDocument/2006/relationships/hyperlink" Target="file:///\\akira\dbget-bin\www_bget?ko+K01649" TargetMode="External"/><Relationship Id="rId64" Type="http://schemas.openxmlformats.org/officeDocument/2006/relationships/hyperlink" Target="file:///\\akira\dbget-bin\www_bget?ko+K01895" TargetMode="External"/><Relationship Id="rId69" Type="http://schemas.openxmlformats.org/officeDocument/2006/relationships/hyperlink" Target="file:///\\akira\dbget-bin\www_bget?ko+K00625" TargetMode="External"/><Relationship Id="rId77" Type="http://schemas.openxmlformats.org/officeDocument/2006/relationships/hyperlink" Target="file:///\\akira\dbget-bin\www_bget?ko+K00116" TargetMode="External"/><Relationship Id="rId100" Type="http://schemas.openxmlformats.org/officeDocument/2006/relationships/hyperlink" Target="file:///\\akira\dbget-bin\www_bget?ko+K01007" TargetMode="External"/><Relationship Id="rId105" Type="http://schemas.openxmlformats.org/officeDocument/2006/relationships/hyperlink" Target="file:///\\akira\dbget-bin\www_bget?ko+K01595" TargetMode="External"/><Relationship Id="rId113" Type="http://schemas.openxmlformats.org/officeDocument/2006/relationships/hyperlink" Target="file:///\\akira\kegg\pathway\map\map00760.html" TargetMode="External"/><Relationship Id="rId8" Type="http://schemas.openxmlformats.org/officeDocument/2006/relationships/hyperlink" Target="file:///\\akira\dbget-bin\www_bget?compound+C00256" TargetMode="External"/><Relationship Id="rId51" Type="http://schemas.openxmlformats.org/officeDocument/2006/relationships/hyperlink" Target="file:///\\akira\dbget-bin\www_bget?ko+K01655" TargetMode="External"/><Relationship Id="rId72" Type="http://schemas.openxmlformats.org/officeDocument/2006/relationships/hyperlink" Target="file:///\\akira\dbget-bin\www_bget?enzyme+1.1.99.7" TargetMode="External"/><Relationship Id="rId80" Type="http://schemas.openxmlformats.org/officeDocument/2006/relationships/hyperlink" Target="file:///\\akira\dbget-bin\www_bget?ko+K00169+K00170+K00172+K00171" TargetMode="External"/><Relationship Id="rId85" Type="http://schemas.openxmlformats.org/officeDocument/2006/relationships/hyperlink" Target="file:///\\akira\dbget-bin\www_bget?ko+K00028" TargetMode="External"/><Relationship Id="rId93" Type="http://schemas.openxmlformats.org/officeDocument/2006/relationships/hyperlink" Target="file:///\\akira\dbget-bin\www_bget?ko+K03777+K03778" TargetMode="External"/><Relationship Id="rId98" Type="http://schemas.openxmlformats.org/officeDocument/2006/relationships/hyperlink" Target="file:///\\akira\dbget-bin\www_bget?ko+K01734" TargetMode="External"/><Relationship Id="rId3" Type="http://schemas.openxmlformats.org/officeDocument/2006/relationships/hyperlink" Target="file:///\\akira\dbget-bin\www_bget?compound+C00068" TargetMode="External"/><Relationship Id="rId12" Type="http://schemas.openxmlformats.org/officeDocument/2006/relationships/hyperlink" Target="file:///\\akira\dbget-bin\www_bget?compound+C00083" TargetMode="External"/><Relationship Id="rId17" Type="http://schemas.openxmlformats.org/officeDocument/2006/relationships/hyperlink" Target="file:///\\akira\dbget-bin\www_bget?compound+C01011" TargetMode="External"/><Relationship Id="rId25" Type="http://schemas.openxmlformats.org/officeDocument/2006/relationships/hyperlink" Target="file:///\\akira\dbget-bin\www_bget?compound+C00022" TargetMode="External"/><Relationship Id="rId33" Type="http://schemas.openxmlformats.org/officeDocument/2006/relationships/hyperlink" Target="file:///\\akira\dbget-bin\www_bget?ko+K00467" TargetMode="External"/><Relationship Id="rId38" Type="http://schemas.openxmlformats.org/officeDocument/2006/relationships/hyperlink" Target="file:///\\akira\kegg\pathway\map\map00290.html" TargetMode="External"/><Relationship Id="rId46" Type="http://schemas.openxmlformats.org/officeDocument/2006/relationships/hyperlink" Target="http://www.genome.jp/dbget-bin/get_linkdb?pathway+map00620" TargetMode="External"/><Relationship Id="rId59" Type="http://schemas.openxmlformats.org/officeDocument/2006/relationships/hyperlink" Target="file:///\\akira\kegg\pathway\map\map00640.html" TargetMode="External"/><Relationship Id="rId67" Type="http://schemas.openxmlformats.org/officeDocument/2006/relationships/hyperlink" Target="file:///\\akira\dbget-bin\www_bget?ko+K01026" TargetMode="External"/><Relationship Id="rId103" Type="http://schemas.openxmlformats.org/officeDocument/2006/relationships/hyperlink" Target="file:///\\akira\dbget-bin\www_bget?enzyme+4.1.1.38" TargetMode="External"/><Relationship Id="rId108" Type="http://schemas.openxmlformats.org/officeDocument/2006/relationships/hyperlink" Target="file:///\\akira\kegg\pathway\map\map00020.html" TargetMode="External"/><Relationship Id="rId20" Type="http://schemas.openxmlformats.org/officeDocument/2006/relationships/hyperlink" Target="file:///\\akira\dbget-bin\www_bget?compound+C00024" TargetMode="External"/><Relationship Id="rId41" Type="http://schemas.openxmlformats.org/officeDocument/2006/relationships/hyperlink" Target="file:///\\akira\dbget-bin\www_bget?ko+K00627" TargetMode="External"/><Relationship Id="rId54" Type="http://schemas.openxmlformats.org/officeDocument/2006/relationships/hyperlink" Target="file:///\\akira\kegg\pathway\map\map00072.html" TargetMode="External"/><Relationship Id="rId62" Type="http://schemas.openxmlformats.org/officeDocument/2006/relationships/hyperlink" Target="file:///\\akira\dbget-bin\www_bget?enzyme+1.2.99.3" TargetMode="External"/><Relationship Id="rId70" Type="http://schemas.openxmlformats.org/officeDocument/2006/relationships/hyperlink" Target="file:///\\akira\dbget-bin\www_bget?ko+K00158" TargetMode="External"/><Relationship Id="rId75" Type="http://schemas.openxmlformats.org/officeDocument/2006/relationships/hyperlink" Target="file:///\\akira\dbget-bin\www_bget?ko+K01638" TargetMode="External"/><Relationship Id="rId83" Type="http://schemas.openxmlformats.org/officeDocument/2006/relationships/hyperlink" Target="file:///\\akira\dbget-bin\www_bget?ko+K00029" TargetMode="External"/><Relationship Id="rId88" Type="http://schemas.openxmlformats.org/officeDocument/2006/relationships/hyperlink" Target="file:///\\akira\dbget-bin\www_bget?enzyme+5.1.2.1" TargetMode="External"/><Relationship Id="rId91" Type="http://schemas.openxmlformats.org/officeDocument/2006/relationships/hyperlink" Target="file:///\\akira\dbget-bin\www_bget?ko+K01069" TargetMode="External"/><Relationship Id="rId96" Type="http://schemas.openxmlformats.org/officeDocument/2006/relationships/hyperlink" Target="file:///\\akira\dbget-bin\www_bget?ko+K00048" TargetMode="External"/><Relationship Id="rId111" Type="http://schemas.openxmlformats.org/officeDocument/2006/relationships/hyperlink" Target="file:///\\akira\dbget-bin\www_bget?compound+C159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akira\dbget-bin\www_bget?compound+C00937" TargetMode="External"/><Relationship Id="rId15" Type="http://schemas.openxmlformats.org/officeDocument/2006/relationships/hyperlink" Target="file:///\\akira\dbget-bin\www_bget?compound+C02488" TargetMode="External"/><Relationship Id="rId23" Type="http://schemas.openxmlformats.org/officeDocument/2006/relationships/hyperlink" Target="file:///\\akira\dbget-bin\www_bget?compound+C00036" TargetMode="External"/><Relationship Id="rId28" Type="http://schemas.openxmlformats.org/officeDocument/2006/relationships/hyperlink" Target="file:///\\akira\dbget-bin\www_bget?compound+C03248" TargetMode="External"/><Relationship Id="rId36" Type="http://schemas.openxmlformats.org/officeDocument/2006/relationships/hyperlink" Target="file:///\\akira\dbget-bin\www_bget?enzyme+1.1.3.3" TargetMode="External"/><Relationship Id="rId49" Type="http://schemas.openxmlformats.org/officeDocument/2006/relationships/hyperlink" Target="file:///\\akira\kegg\pathway\map\map00660.html" TargetMode="External"/><Relationship Id="rId57" Type="http://schemas.openxmlformats.org/officeDocument/2006/relationships/hyperlink" Target="file:///\\akira\dbget-bin\www_bget?ko+K00626" TargetMode="External"/><Relationship Id="rId106" Type="http://schemas.openxmlformats.org/officeDocument/2006/relationships/hyperlink" Target="file:///\\akira\kegg\pathway\map\map00010.html" TargetMode="External"/><Relationship Id="rId10" Type="http://schemas.openxmlformats.org/officeDocument/2006/relationships/hyperlink" Target="file:///\\akira\dbget-bin\www_bget?compound+C00033" TargetMode="External"/><Relationship Id="rId31" Type="http://schemas.openxmlformats.org/officeDocument/2006/relationships/hyperlink" Target="file:///\\akira\dbget-bin\www_bget?compound+C00111" TargetMode="External"/><Relationship Id="rId44" Type="http://schemas.openxmlformats.org/officeDocument/2006/relationships/hyperlink" Target="file:///\\akira\dbget-bin\www_bget?ko+K01618" TargetMode="External"/><Relationship Id="rId52" Type="http://schemas.openxmlformats.org/officeDocument/2006/relationships/hyperlink" Target="file:///\\akira\dbget-bin\www_bget?ko+K01663" TargetMode="External"/><Relationship Id="rId60" Type="http://schemas.openxmlformats.org/officeDocument/2006/relationships/hyperlink" Target="file:///\\akira\dbget-bin\www_bget?ko+K00132+K04072+K04073+K04021" TargetMode="External"/><Relationship Id="rId65" Type="http://schemas.openxmlformats.org/officeDocument/2006/relationships/hyperlink" Target="file:///\\akira\dbget-bin\www_bget?enzyme+2.7.2.12" TargetMode="External"/><Relationship Id="rId73" Type="http://schemas.openxmlformats.org/officeDocument/2006/relationships/hyperlink" Target="file:///\\akira\dbget-bin\www_bget?ko+K00016" TargetMode="External"/><Relationship Id="rId78" Type="http://schemas.openxmlformats.org/officeDocument/2006/relationships/hyperlink" Target="file:///\\akira\dbget-bin\www_bget?ko+K00051" TargetMode="External"/><Relationship Id="rId81" Type="http://schemas.openxmlformats.org/officeDocument/2006/relationships/hyperlink" Target="file:///\\akira\dbget-bin\www_bget?ko+K01571+K01572+K01573" TargetMode="External"/><Relationship Id="rId86" Type="http://schemas.openxmlformats.org/officeDocument/2006/relationships/hyperlink" Target="file:///\\akira\dbget-bin\www_bget?ko+K00027" TargetMode="External"/><Relationship Id="rId94" Type="http://schemas.openxmlformats.org/officeDocument/2006/relationships/hyperlink" Target="file:///\\akira\dbget-bin\www_bget?ko+K01759" TargetMode="External"/><Relationship Id="rId99" Type="http://schemas.openxmlformats.org/officeDocument/2006/relationships/hyperlink" Target="file:///\\akira\dbget-bin\www_bget?ko+K00873" TargetMode="External"/><Relationship Id="rId101" Type="http://schemas.openxmlformats.org/officeDocument/2006/relationships/hyperlink" Target="file:///\\akira\dbget-bin\www_bget?ko+K01006" TargetMode="External"/><Relationship Id="rId4" Type="http://schemas.openxmlformats.org/officeDocument/2006/relationships/hyperlink" Target="file:///\\akira\dbget-bin\www_bget?compound+C00546" TargetMode="External"/><Relationship Id="rId9" Type="http://schemas.openxmlformats.org/officeDocument/2006/relationships/hyperlink" Target="file:///\\akira\dbget-bin\www_bget?compound+C00186" TargetMode="External"/><Relationship Id="rId13" Type="http://schemas.openxmlformats.org/officeDocument/2006/relationships/hyperlink" Target="file:///\\akira\dbget-bin\www_bget?compound+C01251" TargetMode="External"/><Relationship Id="rId18" Type="http://schemas.openxmlformats.org/officeDocument/2006/relationships/hyperlink" Target="file:///\\akira\dbget-bin\www_bget?compound+C05993" TargetMode="External"/><Relationship Id="rId39" Type="http://schemas.openxmlformats.org/officeDocument/2006/relationships/hyperlink" Target="file:///\\akira\dbget-bin\www_bget?enzyme+1.2.1.49" TargetMode="External"/><Relationship Id="rId109" Type="http://schemas.openxmlformats.org/officeDocument/2006/relationships/hyperlink" Target="file:///\\akira\dbget-bin\www_bget?compound+C05125" TargetMode="External"/><Relationship Id="rId34" Type="http://schemas.openxmlformats.org/officeDocument/2006/relationships/hyperlink" Target="file:///\\akira\dbget-bin\www_bget?ko+K01512" TargetMode="External"/><Relationship Id="rId50" Type="http://schemas.openxmlformats.org/officeDocument/2006/relationships/hyperlink" Target="file:///\\akira\dbget-bin\www_bget?ko+K01962+K02160+K01961+K01963+K11262" TargetMode="External"/><Relationship Id="rId55" Type="http://schemas.openxmlformats.org/officeDocument/2006/relationships/hyperlink" Target="file:///\\akira\kegg\pathway\map\map00650.html" TargetMode="External"/><Relationship Id="rId76" Type="http://schemas.openxmlformats.org/officeDocument/2006/relationships/hyperlink" Target="file:///\\akira\kegg\pathway\map\map00630.html" TargetMode="External"/><Relationship Id="rId97" Type="http://schemas.openxmlformats.org/officeDocument/2006/relationships/hyperlink" Target="file:///\\akira\dbget-bin\www_bget?ko+K00011" TargetMode="External"/><Relationship Id="rId104" Type="http://schemas.openxmlformats.org/officeDocument/2006/relationships/hyperlink" Target="file:///\\akira\dbget-bin\www_bget?ko+K01596" TargetMode="External"/><Relationship Id="rId7" Type="http://schemas.openxmlformats.org/officeDocument/2006/relationships/hyperlink" Target="file:///\\akira\dbget-bin\www_bget?compound+C03451" TargetMode="External"/><Relationship Id="rId71" Type="http://schemas.openxmlformats.org/officeDocument/2006/relationships/hyperlink" Target="file:///\\akira\dbget-bin\www_bget?ko+K00156" TargetMode="External"/><Relationship Id="rId92" Type="http://schemas.openxmlformats.org/officeDocument/2006/relationships/hyperlink" Target="file:///\\akira\dbget-bin\www_bget?ko+K0010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akira\home\andreas.schreiber\My%20Documents\Talks%20and%20Presentations\TonyThomasFest\Accelerator%20movie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11111" b="20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The ultimate complex system: networks in molecular biology</a:t>
            </a:r>
          </a:p>
        </p:txBody>
      </p:sp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4473575" y="2276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4101" name="Text Box 50"/>
          <p:cNvSpPr txBox="1">
            <a:spLocks noChangeArrowheads="1"/>
          </p:cNvSpPr>
          <p:nvPr/>
        </p:nvSpPr>
        <p:spPr bwMode="auto">
          <a:xfrm>
            <a:off x="901379" y="2857496"/>
            <a:ext cx="733643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A. W. Schreiber</a:t>
            </a:r>
          </a:p>
          <a:p>
            <a:pPr algn="ctr"/>
            <a:r>
              <a:rPr lang="en-US" sz="2800" b="1" dirty="0"/>
              <a:t>Australian Centre for Plant Functional Genomics</a:t>
            </a:r>
          </a:p>
          <a:p>
            <a:pPr algn="ctr"/>
            <a:r>
              <a:rPr lang="en-US" sz="2800" b="1" dirty="0"/>
              <a:t>Waite Campus, </a:t>
            </a:r>
            <a:r>
              <a:rPr lang="en-US" sz="2800" b="1" dirty="0" smtClean="0"/>
              <a:t>University of Adelaide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6011" y="5286388"/>
            <a:ext cx="37780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000" b="1" dirty="0" smtClean="0">
                <a:solidFill>
                  <a:schemeClr val="bg1"/>
                </a:solidFill>
              </a:rPr>
              <a:t>Achievements and new directions</a:t>
            </a:r>
          </a:p>
          <a:p>
            <a:pPr algn="r"/>
            <a:r>
              <a:rPr lang="en-AU" sz="2000" b="1" dirty="0" smtClean="0">
                <a:solidFill>
                  <a:schemeClr val="bg1"/>
                </a:solidFill>
              </a:rPr>
              <a:t> in Subatomic Physics:</a:t>
            </a:r>
          </a:p>
          <a:p>
            <a:pPr algn="r"/>
            <a:r>
              <a:rPr lang="en-AU" sz="2000" b="1" dirty="0" smtClean="0">
                <a:solidFill>
                  <a:schemeClr val="bg1"/>
                </a:solidFill>
              </a:rPr>
              <a:t>Workshop in Honour  of Tony </a:t>
            </a:r>
          </a:p>
          <a:p>
            <a:pPr algn="r"/>
            <a:r>
              <a:rPr lang="en-AU" sz="2000" b="1" dirty="0" smtClean="0">
                <a:solidFill>
                  <a:schemeClr val="bg1"/>
                </a:solidFill>
              </a:rPr>
              <a:t>Thomas’s 60</a:t>
            </a:r>
            <a:r>
              <a:rPr lang="en-AU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AU" sz="2000" b="1" dirty="0" smtClean="0">
                <a:solidFill>
                  <a:schemeClr val="bg1"/>
                </a:solidFill>
              </a:rPr>
              <a:t> birthday</a:t>
            </a:r>
          </a:p>
          <a:p>
            <a:pPr algn="r"/>
            <a:r>
              <a:rPr lang="en-AU" sz="2000" b="1" dirty="0" smtClean="0">
                <a:solidFill>
                  <a:schemeClr val="bg1"/>
                </a:solidFill>
              </a:rPr>
              <a:t>February 2010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572560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500166" y="2071678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11860" y="4282440"/>
            <a:ext cx="1419860" cy="1097280"/>
          </a:xfrm>
          <a:custGeom>
            <a:avLst/>
            <a:gdLst>
              <a:gd name="connsiteX0" fmla="*/ 1419860 w 1419860"/>
              <a:gd name="connsiteY0" fmla="*/ 1097280 h 1097280"/>
              <a:gd name="connsiteX1" fmla="*/ 33020 w 1419860"/>
              <a:gd name="connsiteY1" fmla="*/ 670560 h 1097280"/>
              <a:gd name="connsiteX2" fmla="*/ 1221740 w 14198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860" h="1097280">
                <a:moveTo>
                  <a:pt x="1419860" y="1097280"/>
                </a:moveTo>
                <a:cubicBezTo>
                  <a:pt x="742950" y="975360"/>
                  <a:pt x="66040" y="853440"/>
                  <a:pt x="33020" y="670560"/>
                </a:cubicBezTo>
                <a:cubicBezTo>
                  <a:pt x="0" y="487680"/>
                  <a:pt x="610870" y="243840"/>
                  <a:pt x="1221740" y="0"/>
                </a:cubicBezTo>
              </a:path>
            </a:pathLst>
          </a:cu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15827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  <p:sp>
        <p:nvSpPr>
          <p:cNvPr id="37" name="Rectangle 36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500034" y="714356"/>
            <a:ext cx="7924826" cy="6072230"/>
            <a:chOff x="98" y="-2174"/>
            <a:chExt cx="5532" cy="6788"/>
          </a:xfrm>
        </p:grpSpPr>
        <p:pic>
          <p:nvPicPr>
            <p:cNvPr id="1031" name="Picture 7" descr="http://www.genome.jp/kegg/pathway/map/map0062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" y="-2174"/>
              <a:ext cx="5532" cy="6069"/>
            </a:xfrm>
            <a:prstGeom prst="rect">
              <a:avLst/>
            </a:prstGeom>
            <a:noFill/>
          </p:spPr>
        </p:pic>
        <p:sp>
          <p:nvSpPr>
            <p:cNvPr id="1152" name="Oval 128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2712" y="252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1" name="Oval 127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3882" y="79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0" name="Oval 126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4512" y="79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9" name="Oval 125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4512" y="105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8" name="Oval 124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4512" y="139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7" name="Oval 123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4512" y="169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6" name="Oval 122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4512" y="213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5" name="Oval 121">
              <a:hlinkClick r:id="rId10"/>
            </p:cNvPr>
            <p:cNvSpPr>
              <a:spLocks noChangeAspect="1" noChangeArrowheads="1"/>
            </p:cNvSpPr>
            <p:nvPr/>
          </p:nvSpPr>
          <p:spPr bwMode="auto">
            <a:xfrm>
              <a:off x="4464" y="315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4" name="Oval 120">
              <a:hlinkClick r:id="rId11"/>
            </p:cNvPr>
            <p:cNvSpPr>
              <a:spLocks noChangeAspect="1" noChangeArrowheads="1"/>
            </p:cNvSpPr>
            <p:nvPr/>
          </p:nvSpPr>
          <p:spPr bwMode="auto">
            <a:xfrm>
              <a:off x="4476" y="364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3" name="Oval 119">
              <a:hlinkClick r:id="rId12"/>
            </p:cNvPr>
            <p:cNvSpPr>
              <a:spLocks noChangeAspect="1" noChangeArrowheads="1"/>
            </p:cNvSpPr>
            <p:nvPr/>
          </p:nvSpPr>
          <p:spPr bwMode="auto">
            <a:xfrm>
              <a:off x="3306" y="4518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2" name="Oval 118">
              <a:hlinkClick r:id="rId13"/>
            </p:cNvPr>
            <p:cNvSpPr>
              <a:spLocks noChangeAspect="1" noChangeArrowheads="1"/>
            </p:cNvSpPr>
            <p:nvPr/>
          </p:nvSpPr>
          <p:spPr bwMode="auto">
            <a:xfrm>
              <a:off x="3306" y="4344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1" name="Oval 117">
              <a:hlinkClick r:id="rId14"/>
            </p:cNvPr>
            <p:cNvSpPr>
              <a:spLocks noChangeAspect="1" noChangeArrowheads="1"/>
            </p:cNvSpPr>
            <p:nvPr/>
          </p:nvSpPr>
          <p:spPr bwMode="auto">
            <a:xfrm>
              <a:off x="1692" y="4518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0" name="Oval 116">
              <a:hlinkClick r:id="rId15"/>
            </p:cNvPr>
            <p:cNvSpPr>
              <a:spLocks noChangeAspect="1" noChangeArrowheads="1"/>
            </p:cNvSpPr>
            <p:nvPr/>
          </p:nvSpPr>
          <p:spPr bwMode="auto">
            <a:xfrm>
              <a:off x="1692" y="412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9" name="Oval 115">
              <a:hlinkClick r:id="rId16"/>
            </p:cNvPr>
            <p:cNvSpPr>
              <a:spLocks noChangeAspect="1" noChangeArrowheads="1"/>
            </p:cNvSpPr>
            <p:nvPr/>
          </p:nvSpPr>
          <p:spPr bwMode="auto">
            <a:xfrm>
              <a:off x="3306" y="412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8" name="Oval 114">
              <a:hlinkClick r:id="rId17"/>
            </p:cNvPr>
            <p:cNvSpPr>
              <a:spLocks noChangeAspect="1" noChangeArrowheads="1"/>
            </p:cNvSpPr>
            <p:nvPr/>
          </p:nvSpPr>
          <p:spPr bwMode="auto">
            <a:xfrm>
              <a:off x="3306" y="393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7" name="Oval 113">
              <a:hlinkClick r:id="rId18"/>
            </p:cNvPr>
            <p:cNvSpPr>
              <a:spLocks noChangeAspect="1" noChangeArrowheads="1"/>
            </p:cNvSpPr>
            <p:nvPr/>
          </p:nvSpPr>
          <p:spPr bwMode="auto">
            <a:xfrm>
              <a:off x="3876" y="312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6" name="Oval 112">
              <a:hlinkClick r:id="rId19"/>
            </p:cNvPr>
            <p:cNvSpPr>
              <a:spLocks noChangeAspect="1" noChangeArrowheads="1"/>
            </p:cNvSpPr>
            <p:nvPr/>
          </p:nvSpPr>
          <p:spPr bwMode="auto">
            <a:xfrm>
              <a:off x="3876" y="2634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5" name="Oval 111">
              <a:hlinkClick r:id="rId20"/>
            </p:cNvPr>
            <p:cNvSpPr>
              <a:spLocks noChangeAspect="1" noChangeArrowheads="1"/>
            </p:cNvSpPr>
            <p:nvPr/>
          </p:nvSpPr>
          <p:spPr bwMode="auto">
            <a:xfrm>
              <a:off x="2484" y="3414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4" name="Oval 110">
              <a:hlinkClick r:id="rId21"/>
            </p:cNvPr>
            <p:cNvSpPr>
              <a:spLocks noChangeAspect="1" noChangeArrowheads="1"/>
            </p:cNvSpPr>
            <p:nvPr/>
          </p:nvSpPr>
          <p:spPr bwMode="auto">
            <a:xfrm>
              <a:off x="1692" y="4284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3" name="Oval 109">
              <a:hlinkClick r:id="rId22"/>
            </p:cNvPr>
            <p:cNvSpPr>
              <a:spLocks noChangeAspect="1" noChangeArrowheads="1"/>
            </p:cNvSpPr>
            <p:nvPr/>
          </p:nvSpPr>
          <p:spPr bwMode="auto">
            <a:xfrm>
              <a:off x="1014" y="390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2" name="Oval 108">
              <a:hlinkClick r:id="rId23"/>
            </p:cNvPr>
            <p:cNvSpPr>
              <a:spLocks noChangeAspect="1" noChangeArrowheads="1"/>
            </p:cNvSpPr>
            <p:nvPr/>
          </p:nvSpPr>
          <p:spPr bwMode="auto">
            <a:xfrm>
              <a:off x="1014" y="3018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1" name="Oval 107">
              <a:hlinkClick r:id="rId24"/>
            </p:cNvPr>
            <p:cNvSpPr>
              <a:spLocks noChangeAspect="1" noChangeArrowheads="1"/>
            </p:cNvSpPr>
            <p:nvPr/>
          </p:nvSpPr>
          <p:spPr bwMode="auto">
            <a:xfrm>
              <a:off x="1560" y="3048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0" name="Oval 106">
              <a:hlinkClick r:id="rId25"/>
            </p:cNvPr>
            <p:cNvSpPr>
              <a:spLocks noChangeAspect="1" noChangeArrowheads="1"/>
            </p:cNvSpPr>
            <p:nvPr/>
          </p:nvSpPr>
          <p:spPr bwMode="auto">
            <a:xfrm>
              <a:off x="2484" y="2148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9" name="Oval 105">
              <a:hlinkClick r:id="rId26"/>
            </p:cNvPr>
            <p:cNvSpPr>
              <a:spLocks noChangeAspect="1" noChangeArrowheads="1"/>
            </p:cNvSpPr>
            <p:nvPr/>
          </p:nvSpPr>
          <p:spPr bwMode="auto">
            <a:xfrm>
              <a:off x="3294" y="1464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8" name="Oval 104">
              <a:hlinkClick r:id="rId27"/>
            </p:cNvPr>
            <p:cNvSpPr>
              <a:spLocks noChangeAspect="1" noChangeArrowheads="1"/>
            </p:cNvSpPr>
            <p:nvPr/>
          </p:nvSpPr>
          <p:spPr bwMode="auto">
            <a:xfrm>
              <a:off x="2466" y="136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7" name="Oval 103">
              <a:hlinkClick r:id="rId28"/>
            </p:cNvPr>
            <p:cNvSpPr>
              <a:spLocks noChangeAspect="1" noChangeArrowheads="1"/>
            </p:cNvSpPr>
            <p:nvPr/>
          </p:nvSpPr>
          <p:spPr bwMode="auto">
            <a:xfrm>
              <a:off x="3294" y="1116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6" name="Oval 102">
              <a:hlinkClick r:id="rId29"/>
            </p:cNvPr>
            <p:cNvSpPr>
              <a:spLocks noChangeAspect="1" noChangeArrowheads="1"/>
            </p:cNvSpPr>
            <p:nvPr/>
          </p:nvSpPr>
          <p:spPr bwMode="auto">
            <a:xfrm>
              <a:off x="4512" y="31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5" name="Oval 101">
              <a:hlinkClick r:id="rId30"/>
            </p:cNvPr>
            <p:cNvSpPr>
              <a:spLocks noChangeAspect="1" noChangeArrowheads="1"/>
            </p:cNvSpPr>
            <p:nvPr/>
          </p:nvSpPr>
          <p:spPr bwMode="auto">
            <a:xfrm>
              <a:off x="3882" y="31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4" name="Oval 100">
              <a:hlinkClick r:id="rId31"/>
            </p:cNvPr>
            <p:cNvSpPr>
              <a:spLocks noChangeAspect="1" noChangeArrowheads="1"/>
            </p:cNvSpPr>
            <p:nvPr/>
          </p:nvSpPr>
          <p:spPr bwMode="auto">
            <a:xfrm>
              <a:off x="2880" y="48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3" name="Rectangle 99">
              <a:hlinkClick r:id="rId32"/>
            </p:cNvPr>
            <p:cNvSpPr>
              <a:spLocks noChangeArrowheads="1"/>
            </p:cNvSpPr>
            <p:nvPr/>
          </p:nvSpPr>
          <p:spPr bwMode="auto">
            <a:xfrm>
              <a:off x="5094" y="269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2" name="Rectangle 98">
              <a:hlinkClick r:id="rId33"/>
            </p:cNvPr>
            <p:cNvSpPr>
              <a:spLocks noChangeArrowheads="1"/>
            </p:cNvSpPr>
            <p:nvPr/>
          </p:nvSpPr>
          <p:spPr bwMode="auto">
            <a:xfrm>
              <a:off x="4398" y="226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1" name="Rectangle 97">
              <a:hlinkClick r:id="rId34"/>
            </p:cNvPr>
            <p:cNvSpPr>
              <a:spLocks noChangeArrowheads="1"/>
            </p:cNvSpPr>
            <p:nvPr/>
          </p:nvSpPr>
          <p:spPr bwMode="auto">
            <a:xfrm>
              <a:off x="4062" y="283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0" name="Rectangle 96">
              <a:hlinkClick r:id="rId35"/>
            </p:cNvPr>
            <p:cNvSpPr>
              <a:spLocks noChangeArrowheads="1"/>
            </p:cNvSpPr>
            <p:nvPr/>
          </p:nvSpPr>
          <p:spPr bwMode="auto">
            <a:xfrm>
              <a:off x="4062" y="267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9" name="Rectangle 95">
              <a:hlinkClick r:id="rId36"/>
            </p:cNvPr>
            <p:cNvSpPr>
              <a:spLocks noChangeArrowheads="1"/>
            </p:cNvSpPr>
            <p:nvPr/>
          </p:nvSpPr>
          <p:spPr bwMode="auto">
            <a:xfrm>
              <a:off x="582" y="346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8" name="Rectangle 94">
              <a:hlinkClick r:id="rId37"/>
            </p:cNvPr>
            <p:cNvSpPr>
              <a:spLocks noChangeArrowheads="1"/>
            </p:cNvSpPr>
            <p:nvPr/>
          </p:nvSpPr>
          <p:spPr bwMode="auto">
            <a:xfrm>
              <a:off x="3066" y="187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7" name="Rectangle 93">
              <a:hlinkClick r:id="rId38"/>
            </p:cNvPr>
            <p:cNvSpPr>
              <a:spLocks noChangeArrowheads="1"/>
            </p:cNvSpPr>
            <p:nvPr/>
          </p:nvSpPr>
          <p:spPr bwMode="auto">
            <a:xfrm>
              <a:off x="654" y="1860"/>
              <a:ext cx="79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6" name="Rectangle 92">
              <a:hlinkClick r:id="rId39"/>
            </p:cNvPr>
            <p:cNvSpPr>
              <a:spLocks noChangeArrowheads="1"/>
            </p:cNvSpPr>
            <p:nvPr/>
          </p:nvSpPr>
          <p:spPr bwMode="auto">
            <a:xfrm>
              <a:off x="2760" y="90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5" name="Rectangle 91">
              <a:hlinkClick r:id="rId40"/>
            </p:cNvPr>
            <p:cNvSpPr>
              <a:spLocks noChangeArrowheads="1"/>
            </p:cNvSpPr>
            <p:nvPr/>
          </p:nvSpPr>
          <p:spPr bwMode="auto">
            <a:xfrm>
              <a:off x="2136" y="296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4" name="Rectangle 90">
              <a:hlinkClick r:id="rId41"/>
            </p:cNvPr>
            <p:cNvSpPr>
              <a:spLocks noChangeArrowheads="1"/>
            </p:cNvSpPr>
            <p:nvPr/>
          </p:nvSpPr>
          <p:spPr bwMode="auto">
            <a:xfrm>
              <a:off x="2370" y="316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3" name="Rectangle 89">
              <a:hlinkClick r:id="rId42"/>
            </p:cNvPr>
            <p:cNvSpPr>
              <a:spLocks noChangeArrowheads="1"/>
            </p:cNvSpPr>
            <p:nvPr/>
          </p:nvSpPr>
          <p:spPr bwMode="auto">
            <a:xfrm>
              <a:off x="2364" y="237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2" name="Rectangle 88">
              <a:hlinkClick r:id="rId43"/>
            </p:cNvPr>
            <p:cNvSpPr>
              <a:spLocks noChangeArrowheads="1"/>
            </p:cNvSpPr>
            <p:nvPr/>
          </p:nvSpPr>
          <p:spPr bwMode="auto">
            <a:xfrm>
              <a:off x="4068" y="108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1" name="Rectangle 87">
              <a:hlinkClick r:id="rId44"/>
            </p:cNvPr>
            <p:cNvSpPr>
              <a:spLocks noChangeArrowheads="1"/>
            </p:cNvSpPr>
            <p:nvPr/>
          </p:nvSpPr>
          <p:spPr bwMode="auto">
            <a:xfrm>
              <a:off x="2754" y="144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0" name="Rectangle 86">
              <a:hlinkClick r:id="rId45"/>
            </p:cNvPr>
            <p:cNvSpPr>
              <a:spLocks noChangeArrowheads="1"/>
            </p:cNvSpPr>
            <p:nvPr/>
          </p:nvSpPr>
          <p:spPr bwMode="auto">
            <a:xfrm>
              <a:off x="3180" y="126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9" name="Rectangle 85">
              <a:hlinkClick r:id="rId46"/>
            </p:cNvPr>
            <p:cNvSpPr>
              <a:spLocks noChangeArrowheads="1"/>
            </p:cNvSpPr>
            <p:nvPr/>
          </p:nvSpPr>
          <p:spPr bwMode="auto">
            <a:xfrm>
              <a:off x="360" y="330"/>
              <a:ext cx="11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8" name="Rectangle 84">
              <a:hlinkClick r:id="rId47"/>
            </p:cNvPr>
            <p:cNvSpPr>
              <a:spLocks noChangeArrowheads="1"/>
            </p:cNvSpPr>
            <p:nvPr/>
          </p:nvSpPr>
          <p:spPr bwMode="auto">
            <a:xfrm>
              <a:off x="3960" y="4464"/>
              <a:ext cx="78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7" name="Rectangle 83">
              <a:hlinkClick r:id="rId48"/>
            </p:cNvPr>
            <p:cNvSpPr>
              <a:spLocks noChangeArrowheads="1"/>
            </p:cNvSpPr>
            <p:nvPr/>
          </p:nvSpPr>
          <p:spPr bwMode="auto">
            <a:xfrm>
              <a:off x="3960" y="4296"/>
              <a:ext cx="68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6" name="Rectangle 82">
              <a:hlinkClick r:id="rId38"/>
            </p:cNvPr>
            <p:cNvSpPr>
              <a:spLocks noChangeArrowheads="1"/>
            </p:cNvSpPr>
            <p:nvPr/>
          </p:nvSpPr>
          <p:spPr bwMode="auto">
            <a:xfrm>
              <a:off x="3960" y="4074"/>
              <a:ext cx="71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5" name="Rectangle 81">
              <a:hlinkClick r:id="rId49"/>
            </p:cNvPr>
            <p:cNvSpPr>
              <a:spLocks noChangeArrowheads="1"/>
            </p:cNvSpPr>
            <p:nvPr/>
          </p:nvSpPr>
          <p:spPr bwMode="auto">
            <a:xfrm>
              <a:off x="3960" y="3852"/>
              <a:ext cx="8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4" name="Rectangle 80">
              <a:hlinkClick r:id="rId50"/>
            </p:cNvPr>
            <p:cNvSpPr>
              <a:spLocks noChangeArrowheads="1"/>
            </p:cNvSpPr>
            <p:nvPr/>
          </p:nvSpPr>
          <p:spPr bwMode="auto">
            <a:xfrm>
              <a:off x="2724" y="449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3" name="Rectangle 79">
              <a:hlinkClick r:id="rId51"/>
            </p:cNvPr>
            <p:cNvSpPr>
              <a:spLocks noChangeArrowheads="1"/>
            </p:cNvSpPr>
            <p:nvPr/>
          </p:nvSpPr>
          <p:spPr bwMode="auto">
            <a:xfrm>
              <a:off x="2724" y="432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2" name="Rectangle 78">
              <a:hlinkClick r:id="rId52"/>
            </p:cNvPr>
            <p:cNvSpPr>
              <a:spLocks noChangeArrowheads="1"/>
            </p:cNvSpPr>
            <p:nvPr/>
          </p:nvSpPr>
          <p:spPr bwMode="auto">
            <a:xfrm>
              <a:off x="2022" y="449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1" name="Rectangle 77">
              <a:hlinkClick r:id="rId53"/>
            </p:cNvPr>
            <p:cNvSpPr>
              <a:spLocks noChangeArrowheads="1"/>
            </p:cNvSpPr>
            <p:nvPr/>
          </p:nvSpPr>
          <p:spPr bwMode="auto">
            <a:xfrm>
              <a:off x="2022" y="409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0" name="Rectangle 76">
              <a:hlinkClick r:id="rId54"/>
            </p:cNvPr>
            <p:cNvSpPr>
              <a:spLocks noChangeArrowheads="1"/>
            </p:cNvSpPr>
            <p:nvPr/>
          </p:nvSpPr>
          <p:spPr bwMode="auto">
            <a:xfrm>
              <a:off x="438" y="4398"/>
              <a:ext cx="8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9" name="Rectangle 75">
              <a:hlinkClick r:id="rId55"/>
            </p:cNvPr>
            <p:cNvSpPr>
              <a:spLocks noChangeArrowheads="1"/>
            </p:cNvSpPr>
            <p:nvPr/>
          </p:nvSpPr>
          <p:spPr bwMode="auto">
            <a:xfrm>
              <a:off x="450" y="4230"/>
              <a:ext cx="77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8" name="Rectangle 74">
              <a:hlinkClick r:id="rId56"/>
            </p:cNvPr>
            <p:cNvSpPr>
              <a:spLocks noChangeArrowheads="1"/>
            </p:cNvSpPr>
            <p:nvPr/>
          </p:nvSpPr>
          <p:spPr bwMode="auto">
            <a:xfrm>
              <a:off x="2724" y="409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7" name="Rectangle 73">
              <a:hlinkClick r:id="rId57"/>
            </p:cNvPr>
            <p:cNvSpPr>
              <a:spLocks noChangeArrowheads="1"/>
            </p:cNvSpPr>
            <p:nvPr/>
          </p:nvSpPr>
          <p:spPr bwMode="auto">
            <a:xfrm>
              <a:off x="2022" y="426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6" name="Rectangle 72">
              <a:hlinkClick r:id="rId58"/>
            </p:cNvPr>
            <p:cNvSpPr>
              <a:spLocks noChangeArrowheads="1"/>
            </p:cNvSpPr>
            <p:nvPr/>
          </p:nvSpPr>
          <p:spPr bwMode="auto">
            <a:xfrm>
              <a:off x="2724" y="389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5" name="Rectangle 71">
              <a:hlinkClick r:id="rId59"/>
            </p:cNvPr>
            <p:cNvSpPr>
              <a:spLocks noChangeArrowheads="1"/>
            </p:cNvSpPr>
            <p:nvPr/>
          </p:nvSpPr>
          <p:spPr bwMode="auto">
            <a:xfrm>
              <a:off x="1758" y="3588"/>
              <a:ext cx="4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4" name="Rectangle 70">
              <a:hlinkClick r:id="rId60"/>
            </p:cNvPr>
            <p:cNvSpPr>
              <a:spLocks noChangeArrowheads="1"/>
            </p:cNvSpPr>
            <p:nvPr/>
          </p:nvSpPr>
          <p:spPr bwMode="auto">
            <a:xfrm>
              <a:off x="3474" y="361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3" name="Rectangle 69">
              <a:hlinkClick r:id="rId61"/>
            </p:cNvPr>
            <p:cNvSpPr>
              <a:spLocks noChangeArrowheads="1"/>
            </p:cNvSpPr>
            <p:nvPr/>
          </p:nvSpPr>
          <p:spPr bwMode="auto">
            <a:xfrm>
              <a:off x="4890" y="341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2" name="Rectangle 68">
              <a:hlinkClick r:id="rId62"/>
            </p:cNvPr>
            <p:cNvSpPr>
              <a:spLocks noChangeArrowheads="1"/>
            </p:cNvSpPr>
            <p:nvPr/>
          </p:nvSpPr>
          <p:spPr bwMode="auto">
            <a:xfrm>
              <a:off x="4590" y="341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1" name="Rectangle 67">
              <a:hlinkClick r:id="rId63"/>
            </p:cNvPr>
            <p:cNvSpPr>
              <a:spLocks noChangeArrowheads="1"/>
            </p:cNvSpPr>
            <p:nvPr/>
          </p:nvSpPr>
          <p:spPr bwMode="auto">
            <a:xfrm>
              <a:off x="4740" y="330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0" name="Rectangle 66">
              <a:hlinkClick r:id="rId64"/>
            </p:cNvPr>
            <p:cNvSpPr>
              <a:spLocks noChangeArrowheads="1"/>
            </p:cNvSpPr>
            <p:nvPr/>
          </p:nvSpPr>
          <p:spPr bwMode="auto">
            <a:xfrm>
              <a:off x="4062" y="307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9" name="Rectangle 65">
              <a:hlinkClick r:id="rId65"/>
            </p:cNvPr>
            <p:cNvSpPr>
              <a:spLocks noChangeArrowheads="1"/>
            </p:cNvSpPr>
            <p:nvPr/>
          </p:nvSpPr>
          <p:spPr bwMode="auto">
            <a:xfrm>
              <a:off x="4062" y="254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8" name="Rectangle 64">
              <a:hlinkClick r:id="rId66"/>
            </p:cNvPr>
            <p:cNvSpPr>
              <a:spLocks noChangeArrowheads="1"/>
            </p:cNvSpPr>
            <p:nvPr/>
          </p:nvSpPr>
          <p:spPr bwMode="auto">
            <a:xfrm>
              <a:off x="4062" y="349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7" name="Rectangle 63">
              <a:hlinkClick r:id="rId67"/>
            </p:cNvPr>
            <p:cNvSpPr>
              <a:spLocks noChangeArrowheads="1"/>
            </p:cNvSpPr>
            <p:nvPr/>
          </p:nvSpPr>
          <p:spPr bwMode="auto">
            <a:xfrm>
              <a:off x="4062" y="336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6" name="Rectangle 62">
              <a:hlinkClick r:id="rId68"/>
            </p:cNvPr>
            <p:cNvSpPr>
              <a:spLocks noChangeArrowheads="1"/>
            </p:cNvSpPr>
            <p:nvPr/>
          </p:nvSpPr>
          <p:spPr bwMode="auto">
            <a:xfrm>
              <a:off x="3750" y="327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5" name="Rectangle 61">
              <a:hlinkClick r:id="rId64"/>
            </p:cNvPr>
            <p:cNvSpPr>
              <a:spLocks noChangeArrowheads="1"/>
            </p:cNvSpPr>
            <p:nvPr/>
          </p:nvSpPr>
          <p:spPr bwMode="auto">
            <a:xfrm>
              <a:off x="3462" y="309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4" name="Rectangle 60">
              <a:hlinkClick r:id="rId69"/>
            </p:cNvPr>
            <p:cNvSpPr>
              <a:spLocks noChangeArrowheads="1"/>
            </p:cNvSpPr>
            <p:nvPr/>
          </p:nvSpPr>
          <p:spPr bwMode="auto">
            <a:xfrm>
              <a:off x="3462" y="266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3" name="Rectangle 59">
              <a:hlinkClick r:id="rId70"/>
            </p:cNvPr>
            <p:cNvSpPr>
              <a:spLocks noChangeArrowheads="1"/>
            </p:cNvSpPr>
            <p:nvPr/>
          </p:nvSpPr>
          <p:spPr bwMode="auto">
            <a:xfrm>
              <a:off x="3462" y="255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2" name="Rectangle 58">
              <a:hlinkClick r:id="rId71"/>
            </p:cNvPr>
            <p:cNvSpPr>
              <a:spLocks noChangeArrowheads="1"/>
            </p:cNvSpPr>
            <p:nvPr/>
          </p:nvSpPr>
          <p:spPr bwMode="auto">
            <a:xfrm>
              <a:off x="3768" y="234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1" name="Rectangle 57">
              <a:hlinkClick r:id="rId72"/>
            </p:cNvPr>
            <p:cNvSpPr>
              <a:spLocks noChangeArrowheads="1"/>
            </p:cNvSpPr>
            <p:nvPr/>
          </p:nvSpPr>
          <p:spPr bwMode="auto">
            <a:xfrm>
              <a:off x="3762" y="216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0" name="Rectangle 56">
              <a:hlinkClick r:id="rId73"/>
            </p:cNvPr>
            <p:cNvSpPr>
              <a:spLocks noChangeArrowheads="1"/>
            </p:cNvSpPr>
            <p:nvPr/>
          </p:nvSpPr>
          <p:spPr bwMode="auto">
            <a:xfrm>
              <a:off x="3762" y="204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9" name="Rectangle 55">
              <a:hlinkClick r:id="rId74"/>
            </p:cNvPr>
            <p:cNvSpPr>
              <a:spLocks noChangeArrowheads="1"/>
            </p:cNvSpPr>
            <p:nvPr/>
          </p:nvSpPr>
          <p:spPr bwMode="auto">
            <a:xfrm>
              <a:off x="3474" y="196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8" name="Rectangle 54">
              <a:hlinkClick r:id="rId75"/>
            </p:cNvPr>
            <p:cNvSpPr>
              <a:spLocks noChangeArrowheads="1"/>
            </p:cNvSpPr>
            <p:nvPr/>
          </p:nvSpPr>
          <p:spPr bwMode="auto">
            <a:xfrm>
              <a:off x="1650" y="390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7" name="Rectangle 53">
              <a:hlinkClick r:id="rId76"/>
            </p:cNvPr>
            <p:cNvSpPr>
              <a:spLocks noChangeArrowheads="1"/>
            </p:cNvSpPr>
            <p:nvPr/>
          </p:nvSpPr>
          <p:spPr bwMode="auto">
            <a:xfrm>
              <a:off x="1392" y="3228"/>
              <a:ext cx="40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6" name="Rectangle 52">
              <a:hlinkClick r:id="rId76"/>
            </p:cNvPr>
            <p:cNvSpPr>
              <a:spLocks noChangeArrowheads="1"/>
            </p:cNvSpPr>
            <p:nvPr/>
          </p:nvSpPr>
          <p:spPr bwMode="auto">
            <a:xfrm>
              <a:off x="264" y="3624"/>
              <a:ext cx="42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5" name="Rectangle 51">
              <a:hlinkClick r:id="rId77"/>
            </p:cNvPr>
            <p:cNvSpPr>
              <a:spLocks noChangeArrowheads="1"/>
            </p:cNvSpPr>
            <p:nvPr/>
          </p:nvSpPr>
          <p:spPr bwMode="auto">
            <a:xfrm>
              <a:off x="900" y="346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4" name="Rectangle 50">
              <a:hlinkClick r:id="rId78"/>
            </p:cNvPr>
            <p:cNvSpPr>
              <a:spLocks noChangeArrowheads="1"/>
            </p:cNvSpPr>
            <p:nvPr/>
          </p:nvSpPr>
          <p:spPr bwMode="auto">
            <a:xfrm>
              <a:off x="1050" y="334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3" name="Rectangle 49">
              <a:hlinkClick r:id="rId79"/>
            </p:cNvPr>
            <p:cNvSpPr>
              <a:spLocks noChangeArrowheads="1"/>
            </p:cNvSpPr>
            <p:nvPr/>
          </p:nvSpPr>
          <p:spPr bwMode="auto">
            <a:xfrm>
              <a:off x="750" y="334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2" name="Rectangle 48">
              <a:hlinkClick r:id="rId80"/>
            </p:cNvPr>
            <p:cNvSpPr>
              <a:spLocks noChangeArrowheads="1"/>
            </p:cNvSpPr>
            <p:nvPr/>
          </p:nvSpPr>
          <p:spPr bwMode="auto">
            <a:xfrm>
              <a:off x="2844" y="273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1" name="Rectangle 47">
              <a:hlinkClick r:id="rId81"/>
            </p:cNvPr>
            <p:cNvSpPr>
              <a:spLocks noChangeArrowheads="1"/>
            </p:cNvSpPr>
            <p:nvPr/>
          </p:nvSpPr>
          <p:spPr bwMode="auto">
            <a:xfrm>
              <a:off x="1380" y="274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0" name="Rectangle 46">
              <a:hlinkClick r:id="rId82"/>
            </p:cNvPr>
            <p:cNvSpPr>
              <a:spLocks noChangeArrowheads="1"/>
            </p:cNvSpPr>
            <p:nvPr/>
          </p:nvSpPr>
          <p:spPr bwMode="auto">
            <a:xfrm>
              <a:off x="3042" y="285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9" name="Rectangle 45">
              <a:hlinkClick r:id="rId83"/>
            </p:cNvPr>
            <p:cNvSpPr>
              <a:spLocks noChangeArrowheads="1"/>
            </p:cNvSpPr>
            <p:nvPr/>
          </p:nvSpPr>
          <p:spPr bwMode="auto">
            <a:xfrm>
              <a:off x="1080" y="274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8" name="Rectangle 44">
              <a:hlinkClick r:id="rId84"/>
            </p:cNvPr>
            <p:cNvSpPr>
              <a:spLocks noChangeArrowheads="1"/>
            </p:cNvSpPr>
            <p:nvPr/>
          </p:nvSpPr>
          <p:spPr bwMode="auto">
            <a:xfrm>
              <a:off x="1710" y="287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7" name="Rectangle 43">
              <a:hlinkClick r:id="rId85"/>
            </p:cNvPr>
            <p:cNvSpPr>
              <a:spLocks noChangeArrowheads="1"/>
            </p:cNvSpPr>
            <p:nvPr/>
          </p:nvSpPr>
          <p:spPr bwMode="auto">
            <a:xfrm>
              <a:off x="1380" y="263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6" name="Rectangle 42">
              <a:hlinkClick r:id="rId86"/>
            </p:cNvPr>
            <p:cNvSpPr>
              <a:spLocks noChangeArrowheads="1"/>
            </p:cNvSpPr>
            <p:nvPr/>
          </p:nvSpPr>
          <p:spPr bwMode="auto">
            <a:xfrm>
              <a:off x="1080" y="263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5" name="Rectangle 41">
              <a:hlinkClick r:id="rId87"/>
            </p:cNvPr>
            <p:cNvSpPr>
              <a:spLocks noChangeArrowheads="1"/>
            </p:cNvSpPr>
            <p:nvPr/>
          </p:nvSpPr>
          <p:spPr bwMode="auto">
            <a:xfrm>
              <a:off x="894" y="249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4" name="Rectangle 40">
              <a:hlinkClick r:id="rId81"/>
            </p:cNvPr>
            <p:cNvSpPr>
              <a:spLocks noChangeArrowheads="1"/>
            </p:cNvSpPr>
            <p:nvPr/>
          </p:nvSpPr>
          <p:spPr bwMode="auto">
            <a:xfrm>
              <a:off x="726" y="238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3" name="Rectangle 39">
              <a:hlinkClick r:id="rId88"/>
            </p:cNvPr>
            <p:cNvSpPr>
              <a:spLocks noChangeArrowheads="1"/>
            </p:cNvSpPr>
            <p:nvPr/>
          </p:nvSpPr>
          <p:spPr bwMode="auto">
            <a:xfrm>
              <a:off x="4404" y="189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2" name="Rectangle 38">
              <a:hlinkClick r:id="rId89"/>
            </p:cNvPr>
            <p:cNvSpPr>
              <a:spLocks noChangeArrowheads="1"/>
            </p:cNvSpPr>
            <p:nvPr/>
          </p:nvSpPr>
          <p:spPr bwMode="auto">
            <a:xfrm>
              <a:off x="5094" y="140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1" name="Rectangle 37">
              <a:hlinkClick r:id="rId90"/>
            </p:cNvPr>
            <p:cNvSpPr>
              <a:spLocks noChangeArrowheads="1"/>
            </p:cNvSpPr>
            <p:nvPr/>
          </p:nvSpPr>
          <p:spPr bwMode="auto">
            <a:xfrm>
              <a:off x="4908" y="120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0" name="Rectangle 36">
              <a:hlinkClick r:id="rId91"/>
            </p:cNvPr>
            <p:cNvSpPr>
              <a:spLocks noChangeArrowheads="1"/>
            </p:cNvSpPr>
            <p:nvPr/>
          </p:nvSpPr>
          <p:spPr bwMode="auto">
            <a:xfrm>
              <a:off x="4404" y="149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9" name="Rectangle 35">
              <a:hlinkClick r:id="rId92"/>
            </p:cNvPr>
            <p:cNvSpPr>
              <a:spLocks noChangeArrowheads="1"/>
            </p:cNvSpPr>
            <p:nvPr/>
          </p:nvSpPr>
          <p:spPr bwMode="auto">
            <a:xfrm>
              <a:off x="3066" y="175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8" name="Rectangle 34">
              <a:hlinkClick r:id="rId93"/>
            </p:cNvPr>
            <p:cNvSpPr>
              <a:spLocks noChangeArrowheads="1"/>
            </p:cNvSpPr>
            <p:nvPr/>
          </p:nvSpPr>
          <p:spPr bwMode="auto">
            <a:xfrm>
              <a:off x="3480" y="166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7" name="Rectangle 33">
              <a:hlinkClick r:id="rId45"/>
            </p:cNvPr>
            <p:cNvSpPr>
              <a:spLocks noChangeArrowheads="1"/>
            </p:cNvSpPr>
            <p:nvPr/>
          </p:nvSpPr>
          <p:spPr bwMode="auto">
            <a:xfrm>
              <a:off x="2760" y="109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6" name="Rectangle 32">
              <a:hlinkClick r:id="rId94"/>
            </p:cNvPr>
            <p:cNvSpPr>
              <a:spLocks noChangeArrowheads="1"/>
            </p:cNvSpPr>
            <p:nvPr/>
          </p:nvSpPr>
          <p:spPr bwMode="auto">
            <a:xfrm>
              <a:off x="4074" y="137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5" name="Rectangle 31">
              <a:hlinkClick r:id="rId95"/>
            </p:cNvPr>
            <p:cNvSpPr>
              <a:spLocks noChangeArrowheads="1"/>
            </p:cNvSpPr>
            <p:nvPr/>
          </p:nvSpPr>
          <p:spPr bwMode="auto">
            <a:xfrm>
              <a:off x="4068" y="96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4" name="Rectangle 30">
              <a:hlinkClick r:id="rId39"/>
            </p:cNvPr>
            <p:cNvSpPr>
              <a:spLocks noChangeArrowheads="1"/>
            </p:cNvSpPr>
            <p:nvPr/>
          </p:nvSpPr>
          <p:spPr bwMode="auto">
            <a:xfrm>
              <a:off x="4068" y="76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3" name="Rectangle 29">
              <a:hlinkClick r:id="rId96"/>
            </p:cNvPr>
            <p:cNvSpPr>
              <a:spLocks noChangeArrowheads="1"/>
            </p:cNvSpPr>
            <p:nvPr/>
          </p:nvSpPr>
          <p:spPr bwMode="auto">
            <a:xfrm>
              <a:off x="4398" y="52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2" name="Rectangle 28">
              <a:hlinkClick r:id="rId97"/>
            </p:cNvPr>
            <p:cNvSpPr>
              <a:spLocks noChangeArrowheads="1"/>
            </p:cNvSpPr>
            <p:nvPr/>
          </p:nvSpPr>
          <p:spPr bwMode="auto">
            <a:xfrm>
              <a:off x="4068" y="28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1" name="Rectangle 27">
              <a:hlinkClick r:id="rId97"/>
            </p:cNvPr>
            <p:cNvSpPr>
              <a:spLocks noChangeArrowheads="1"/>
            </p:cNvSpPr>
            <p:nvPr/>
          </p:nvSpPr>
          <p:spPr bwMode="auto">
            <a:xfrm>
              <a:off x="3780" y="52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0" name="Rectangle 26">
              <a:hlinkClick r:id="rId90"/>
            </p:cNvPr>
            <p:cNvSpPr>
              <a:spLocks noChangeArrowheads="1"/>
            </p:cNvSpPr>
            <p:nvPr/>
          </p:nvSpPr>
          <p:spPr bwMode="auto">
            <a:xfrm>
              <a:off x="2760" y="78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9" name="Rectangle 25">
              <a:hlinkClick r:id="rId89"/>
            </p:cNvPr>
            <p:cNvSpPr>
              <a:spLocks noChangeArrowheads="1"/>
            </p:cNvSpPr>
            <p:nvPr/>
          </p:nvSpPr>
          <p:spPr bwMode="auto">
            <a:xfrm>
              <a:off x="2760" y="672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8" name="Rectangle 24">
              <a:hlinkClick r:id="rId98"/>
            </p:cNvPr>
            <p:cNvSpPr>
              <a:spLocks noChangeArrowheads="1"/>
            </p:cNvSpPr>
            <p:nvPr/>
          </p:nvSpPr>
          <p:spPr bwMode="auto">
            <a:xfrm>
              <a:off x="3228" y="60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7" name="Rectangle 23">
              <a:hlinkClick r:id="rId99"/>
            </p:cNvPr>
            <p:cNvSpPr>
              <a:spLocks noChangeArrowheads="1"/>
            </p:cNvSpPr>
            <p:nvPr/>
          </p:nvSpPr>
          <p:spPr bwMode="auto">
            <a:xfrm>
              <a:off x="2250" y="171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6" name="Rectangle 22">
              <a:hlinkClick r:id="rId100"/>
            </p:cNvPr>
            <p:cNvSpPr>
              <a:spLocks noChangeArrowheads="1"/>
            </p:cNvSpPr>
            <p:nvPr/>
          </p:nvSpPr>
          <p:spPr bwMode="auto">
            <a:xfrm>
              <a:off x="1974" y="144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5" name="Rectangle 21">
              <a:hlinkClick r:id="rId101"/>
            </p:cNvPr>
            <p:cNvSpPr>
              <a:spLocks noChangeArrowheads="1"/>
            </p:cNvSpPr>
            <p:nvPr/>
          </p:nvSpPr>
          <p:spPr bwMode="auto">
            <a:xfrm>
              <a:off x="1674" y="144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4" name="Rectangle 20">
              <a:hlinkClick r:id="rId102"/>
            </p:cNvPr>
            <p:cNvSpPr>
              <a:spLocks noChangeArrowheads="1"/>
            </p:cNvSpPr>
            <p:nvPr/>
          </p:nvSpPr>
          <p:spPr bwMode="auto">
            <a:xfrm>
              <a:off x="1260" y="1428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3" name="Rectangle 19">
              <a:hlinkClick r:id="rId103"/>
            </p:cNvPr>
            <p:cNvSpPr>
              <a:spLocks noChangeArrowheads="1"/>
            </p:cNvSpPr>
            <p:nvPr/>
          </p:nvSpPr>
          <p:spPr bwMode="auto">
            <a:xfrm>
              <a:off x="1260" y="131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2" name="Rectangle 18">
              <a:hlinkClick r:id="rId104"/>
            </p:cNvPr>
            <p:cNvSpPr>
              <a:spLocks noChangeArrowheads="1"/>
            </p:cNvSpPr>
            <p:nvPr/>
          </p:nvSpPr>
          <p:spPr bwMode="auto">
            <a:xfrm>
              <a:off x="1260" y="1200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1" name="Rectangle 17">
              <a:hlinkClick r:id="rId105"/>
            </p:cNvPr>
            <p:cNvSpPr>
              <a:spLocks noChangeArrowheads="1"/>
            </p:cNvSpPr>
            <p:nvPr/>
          </p:nvSpPr>
          <p:spPr bwMode="auto">
            <a:xfrm>
              <a:off x="1260" y="1074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0" name="Rectangle 16">
              <a:hlinkClick r:id="rId106"/>
            </p:cNvPr>
            <p:cNvSpPr>
              <a:spLocks noChangeArrowheads="1"/>
            </p:cNvSpPr>
            <p:nvPr/>
          </p:nvSpPr>
          <p:spPr bwMode="auto">
            <a:xfrm>
              <a:off x="2292" y="612"/>
              <a:ext cx="40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9" name="Rectangle 15">
              <a:hlinkClick r:id="rId107"/>
            </p:cNvPr>
            <p:cNvSpPr>
              <a:spLocks noChangeArrowheads="1"/>
            </p:cNvSpPr>
            <p:nvPr/>
          </p:nvSpPr>
          <p:spPr bwMode="auto">
            <a:xfrm>
              <a:off x="2406" y="228"/>
              <a:ext cx="69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8" name="Rectangle 14">
              <a:hlinkClick r:id="rId108"/>
            </p:cNvPr>
            <p:cNvSpPr>
              <a:spLocks noChangeArrowheads="1"/>
            </p:cNvSpPr>
            <p:nvPr/>
          </p:nvSpPr>
          <p:spPr bwMode="auto">
            <a:xfrm>
              <a:off x="414" y="4008"/>
              <a:ext cx="43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7" name="Rectangle 13">
              <a:hlinkClick r:id="rId42"/>
            </p:cNvPr>
            <p:cNvSpPr>
              <a:spLocks noChangeArrowheads="1"/>
            </p:cNvSpPr>
            <p:nvPr/>
          </p:nvSpPr>
          <p:spPr bwMode="auto">
            <a:xfrm>
              <a:off x="2370" y="2736"/>
              <a:ext cx="27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6" name="Oval 12">
              <a:hlinkClick r:id="rId109"/>
            </p:cNvPr>
            <p:cNvSpPr>
              <a:spLocks noChangeAspect="1" noChangeArrowheads="1"/>
            </p:cNvSpPr>
            <p:nvPr/>
          </p:nvSpPr>
          <p:spPr bwMode="auto">
            <a:xfrm>
              <a:off x="2484" y="261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5" name="Oval 11">
              <a:hlinkClick r:id="rId110"/>
            </p:cNvPr>
            <p:cNvSpPr>
              <a:spLocks noChangeAspect="1" noChangeArrowheads="1"/>
            </p:cNvSpPr>
            <p:nvPr/>
          </p:nvSpPr>
          <p:spPr bwMode="auto">
            <a:xfrm>
              <a:off x="2484" y="2976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4" name="Oval 10">
              <a:hlinkClick r:id="rId111"/>
            </p:cNvPr>
            <p:cNvSpPr>
              <a:spLocks noChangeAspect="1" noChangeArrowheads="1"/>
            </p:cNvSpPr>
            <p:nvPr/>
          </p:nvSpPr>
          <p:spPr bwMode="auto">
            <a:xfrm>
              <a:off x="2256" y="2802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3" name="Oval 9">
              <a:hlinkClick r:id="rId112"/>
            </p:cNvPr>
            <p:cNvSpPr>
              <a:spLocks noChangeAspect="1" noChangeArrowheads="1"/>
            </p:cNvSpPr>
            <p:nvPr/>
          </p:nvSpPr>
          <p:spPr bwMode="auto">
            <a:xfrm>
              <a:off x="2256" y="3180"/>
              <a:ext cx="48" cy="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2" name="Rectangle 8">
              <a:hlinkClick r:id="rId113"/>
            </p:cNvPr>
            <p:cNvSpPr>
              <a:spLocks noChangeArrowheads="1"/>
            </p:cNvSpPr>
            <p:nvPr/>
          </p:nvSpPr>
          <p:spPr bwMode="auto">
            <a:xfrm>
              <a:off x="648" y="1638"/>
              <a:ext cx="9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28596" y="-24"/>
            <a:ext cx="435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Metabolic networks: represent metabolism as directed graphs</a:t>
            </a:r>
            <a:endParaRPr lang="en-AU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14282" y="6488668"/>
            <a:ext cx="27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taken from KEGG Pathway database</a:t>
            </a:r>
            <a:endParaRPr lang="en-AU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849182" y="857232"/>
            <a:ext cx="13131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Nodes:</a:t>
            </a:r>
          </a:p>
          <a:p>
            <a:r>
              <a:rPr lang="en-AU" dirty="0" smtClean="0"/>
              <a:t>Compounds</a:t>
            </a:r>
            <a:endParaRPr lang="en-AU" dirty="0"/>
          </a:p>
        </p:txBody>
      </p:sp>
      <p:sp>
        <p:nvSpPr>
          <p:cNvPr id="131" name="TextBox 130"/>
          <p:cNvSpPr txBox="1"/>
          <p:nvPr/>
        </p:nvSpPr>
        <p:spPr>
          <a:xfrm>
            <a:off x="7000892" y="285728"/>
            <a:ext cx="16600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Edges: Enzymes</a:t>
            </a:r>
            <a:endParaRPr lang="en-AU" dirty="0"/>
          </a:p>
        </p:txBody>
      </p:sp>
      <p:cxnSp>
        <p:nvCxnSpPr>
          <p:cNvPr id="133" name="Straight Arrow Connector 132"/>
          <p:cNvCxnSpPr/>
          <p:nvPr/>
        </p:nvCxnSpPr>
        <p:spPr>
          <a:xfrm rot="10800000" flipV="1">
            <a:off x="6572264" y="642918"/>
            <a:ext cx="64294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30" idx="1"/>
          </p:cNvCxnSpPr>
          <p:nvPr/>
        </p:nvCxnSpPr>
        <p:spPr>
          <a:xfrm rot="10800000">
            <a:off x="7143768" y="1071546"/>
            <a:ext cx="705414" cy="108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572000" y="6286520"/>
            <a:ext cx="287925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Links to other pathway maps</a:t>
            </a:r>
            <a:endParaRPr lang="en-AU" dirty="0"/>
          </a:p>
        </p:txBody>
      </p:sp>
      <p:cxnSp>
        <p:nvCxnSpPr>
          <p:cNvPr id="138" name="Straight Arrow Connector 137"/>
          <p:cNvCxnSpPr>
            <a:stCxn id="137" idx="0"/>
          </p:cNvCxnSpPr>
          <p:nvPr/>
        </p:nvCxnSpPr>
        <p:spPr>
          <a:xfrm rot="5400000" flipH="1" flipV="1">
            <a:off x="5987785" y="5897982"/>
            <a:ext cx="412379" cy="364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14348" y="714356"/>
            <a:ext cx="435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e.g.</a:t>
            </a:r>
            <a:endParaRPr lang="en-A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572560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500166" y="2071678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11860" y="4282440"/>
            <a:ext cx="1419860" cy="1097280"/>
          </a:xfrm>
          <a:custGeom>
            <a:avLst/>
            <a:gdLst>
              <a:gd name="connsiteX0" fmla="*/ 1419860 w 1419860"/>
              <a:gd name="connsiteY0" fmla="*/ 1097280 h 1097280"/>
              <a:gd name="connsiteX1" fmla="*/ 33020 w 1419860"/>
              <a:gd name="connsiteY1" fmla="*/ 670560 h 1097280"/>
              <a:gd name="connsiteX2" fmla="*/ 1221740 w 14198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860" h="1097280">
                <a:moveTo>
                  <a:pt x="1419860" y="1097280"/>
                </a:moveTo>
                <a:cubicBezTo>
                  <a:pt x="742950" y="975360"/>
                  <a:pt x="66040" y="853440"/>
                  <a:pt x="33020" y="670560"/>
                </a:cubicBezTo>
                <a:cubicBezTo>
                  <a:pt x="0" y="487680"/>
                  <a:pt x="610870" y="243840"/>
                  <a:pt x="1221740" y="0"/>
                </a:cubicBezTo>
              </a:path>
            </a:pathLst>
          </a:cu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15827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  <p:sp>
        <p:nvSpPr>
          <p:cNvPr id="37" name="Rectangle 36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afDataAnaly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642918"/>
            <a:ext cx="8912067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Gene co-expression network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286520"/>
            <a:ext cx="455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Transcriptional response to drought stress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143380"/>
            <a:ext cx="64294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Gene</a:t>
            </a:r>
            <a:endParaRPr lang="en-AU" sz="1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678495" y="3679033"/>
            <a:ext cx="715174" cy="7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9058" y="3786190"/>
            <a:ext cx="17145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High correlation of expression patterns</a:t>
            </a:r>
            <a:endParaRPr lang="en-AU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2066" y="3071810"/>
            <a:ext cx="642942" cy="588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0892" y="285728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(undirected graph)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5274246"/>
            <a:ext cx="377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Modularity           discovery of function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75463" y="5470207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572560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3" name="Group 42"/>
          <p:cNvGrpSpPr/>
          <p:nvPr/>
        </p:nvGrpSpPr>
        <p:grpSpPr>
          <a:xfrm>
            <a:off x="0" y="0"/>
            <a:ext cx="7143768" cy="4857760"/>
            <a:chOff x="0" y="0"/>
            <a:chExt cx="7143768" cy="4857760"/>
          </a:xfrm>
        </p:grpSpPr>
        <p:sp>
          <p:nvSpPr>
            <p:cNvPr id="37" name="Oval 36"/>
            <p:cNvSpPr/>
            <p:nvPr/>
          </p:nvSpPr>
          <p:spPr>
            <a:xfrm>
              <a:off x="1643042" y="3786190"/>
              <a:ext cx="3000396" cy="107157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/>
            <p:cNvSpPr/>
            <p:nvPr/>
          </p:nvSpPr>
          <p:spPr>
            <a:xfrm>
              <a:off x="0" y="2786058"/>
              <a:ext cx="3000396" cy="107157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Oval 39"/>
            <p:cNvSpPr/>
            <p:nvPr/>
          </p:nvSpPr>
          <p:spPr>
            <a:xfrm>
              <a:off x="3643306" y="2714620"/>
              <a:ext cx="3357586" cy="142876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/>
            <p:cNvSpPr/>
            <p:nvPr/>
          </p:nvSpPr>
          <p:spPr>
            <a:xfrm>
              <a:off x="1285852" y="0"/>
              <a:ext cx="5857916" cy="1142984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500166" y="2071678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11860" y="4282440"/>
            <a:ext cx="1419860" cy="1097280"/>
          </a:xfrm>
          <a:custGeom>
            <a:avLst/>
            <a:gdLst>
              <a:gd name="connsiteX0" fmla="*/ 1419860 w 1419860"/>
              <a:gd name="connsiteY0" fmla="*/ 1097280 h 1097280"/>
              <a:gd name="connsiteX1" fmla="*/ 33020 w 1419860"/>
              <a:gd name="connsiteY1" fmla="*/ 670560 h 1097280"/>
              <a:gd name="connsiteX2" fmla="*/ 1221740 w 14198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860" h="1097280">
                <a:moveTo>
                  <a:pt x="1419860" y="1097280"/>
                </a:moveTo>
                <a:cubicBezTo>
                  <a:pt x="742950" y="975360"/>
                  <a:pt x="66040" y="853440"/>
                  <a:pt x="33020" y="670560"/>
                </a:cubicBezTo>
                <a:cubicBezTo>
                  <a:pt x="0" y="487680"/>
                  <a:pt x="610870" y="243840"/>
                  <a:pt x="1221740" y="0"/>
                </a:cubicBezTo>
              </a:path>
            </a:pathLst>
          </a:cu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15827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14"/>
            <a:ext cx="5691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Why are networks so important in biology?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642918"/>
            <a:ext cx="6572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AU" dirty="0" smtClean="0"/>
              <a:t>Molecular biology, like high energy physics,  is all about about parts (genes, proteins, metabolites,...) and how they interact:</a:t>
            </a:r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endParaRPr lang="en-AU" dirty="0" smtClean="0"/>
          </a:p>
          <a:p>
            <a:pPr marL="342900" indent="-342900">
              <a:buAutoNum type="arabicParenR"/>
            </a:pPr>
            <a:r>
              <a:rPr lang="en-AU" dirty="0" smtClean="0"/>
              <a:t>Classification of network structures, definition of</a:t>
            </a:r>
          </a:p>
          <a:p>
            <a:pPr marL="342900" indent="-342900"/>
            <a:r>
              <a:rPr lang="en-AU" dirty="0" smtClean="0"/>
              <a:t>	functional modules, etc. are part of the effort to move away from the one gene-one function paradigm</a:t>
            </a:r>
          </a:p>
          <a:p>
            <a:pPr marL="342900" indent="-342900"/>
            <a:endParaRPr lang="en-AU" dirty="0" smtClean="0"/>
          </a:p>
          <a:p>
            <a:pPr marL="342900" indent="-342900"/>
            <a:endParaRPr lang="en-AU" dirty="0" smtClean="0"/>
          </a:p>
          <a:p>
            <a:pPr marL="342900" indent="-342900">
              <a:buAutoNum type="arabicParenR" startAt="3"/>
            </a:pPr>
            <a:r>
              <a:rPr lang="en-AU" dirty="0" smtClean="0"/>
              <a:t>High-throughput data is becoming prevalent.  How does</a:t>
            </a:r>
          </a:p>
          <a:p>
            <a:pPr marL="342900" indent="-342900"/>
            <a:r>
              <a:rPr lang="en-AU" dirty="0" smtClean="0"/>
              <a:t>        one interpret this data? How does one generate hypotheses?  	There is a need to formalize analysis techniques</a:t>
            </a:r>
          </a:p>
          <a:p>
            <a:pPr marL="342900" indent="-342900"/>
            <a:endParaRPr lang="en-AU" dirty="0" smtClean="0"/>
          </a:p>
          <a:p>
            <a:pPr marL="342900" indent="-342900"/>
            <a:r>
              <a:rPr lang="en-AU" dirty="0" smtClean="0"/>
              <a:t>4)    Scale-free networks</a:t>
            </a:r>
            <a:endParaRPr lang="en-AU" dirty="0"/>
          </a:p>
        </p:txBody>
      </p:sp>
      <p:sp>
        <p:nvSpPr>
          <p:cNvPr id="8" name="Right Arrow 7"/>
          <p:cNvSpPr/>
          <p:nvPr/>
        </p:nvSpPr>
        <p:spPr>
          <a:xfrm>
            <a:off x="4857752" y="457200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429256" y="455986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search for more suitable </a:t>
            </a:r>
            <a:r>
              <a:rPr lang="en-AU" dirty="0" err="1" smtClean="0"/>
              <a:t>d.o.f.s</a:t>
            </a:r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40515" y="5759355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00232" y="1285860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Tools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“Genomic era”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Genes,</a:t>
                      </a:r>
                      <a:r>
                        <a:rPr lang="en-AU" baseline="0" dirty="0" smtClean="0"/>
                        <a:t> Proteins: sequences of letters (e.g. A,T,C,G)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String</a:t>
                      </a:r>
                      <a:r>
                        <a:rPr lang="en-AU" baseline="0" dirty="0" smtClean="0"/>
                        <a:t> comparison,  computational linguistics, informatics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“Post-genomic era”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Interactions: links, networks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Graph &amp; network theory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143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Metabolomic</a:t>
            </a:r>
            <a:r>
              <a:rPr lang="en-AU" sz="2400" dirty="0" smtClean="0"/>
              <a:t> networks are scale-free </a:t>
            </a:r>
          </a:p>
          <a:p>
            <a:r>
              <a:rPr lang="en-AU" dirty="0" smtClean="0"/>
              <a:t>(as well as the WWW, transportation system, food-webs, social and sexual networks, citation networks, protein-protein interaction networks, transcriptional regulatory networks, co-expression networks)</a:t>
            </a:r>
          </a:p>
          <a:p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695" t="15313" r="35937" b="39687"/>
          <a:stretch>
            <a:fillRect/>
          </a:stretch>
        </p:blipFill>
        <p:spPr bwMode="auto">
          <a:xfrm>
            <a:off x="785786" y="1571612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58082" y="0"/>
            <a:ext cx="187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Barabasi</a:t>
            </a:r>
            <a:r>
              <a:rPr lang="en-AU" sz="1200" dirty="0" smtClean="0"/>
              <a:t> et al, Nature 2000</a:t>
            </a:r>
            <a:endParaRPr lang="en-A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852" t="34687" r="36718" b="20312"/>
          <a:stretch>
            <a:fillRect/>
          </a:stretch>
        </p:blipFill>
        <p:spPr bwMode="auto">
          <a:xfrm>
            <a:off x="4728267" y="3714752"/>
            <a:ext cx="44157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57290" y="4917056"/>
            <a:ext cx="23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Number of metabolites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2500306"/>
            <a:ext cx="23700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6 </a:t>
            </a:r>
            <a:r>
              <a:rPr lang="en-AU" dirty="0" err="1" smtClean="0"/>
              <a:t>archaea</a:t>
            </a:r>
            <a:r>
              <a:rPr lang="en-AU" dirty="0" smtClean="0"/>
              <a:t>, 32 bacteria, </a:t>
            </a:r>
          </a:p>
          <a:p>
            <a:r>
              <a:rPr lang="en-AU" dirty="0" smtClean="0"/>
              <a:t>5 eukaryotes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823223" y="3463925"/>
            <a:ext cx="50006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342596" y="3002851"/>
            <a:ext cx="205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Degree distribution 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357686" y="6500810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929058" y="3500438"/>
            <a:ext cx="100013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143372" y="2714620"/>
            <a:ext cx="186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Universality: 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785794"/>
            <a:ext cx="7143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i="1" dirty="0" smtClean="0"/>
              <a:t>Nature’s normal abhorrence of power laws is suspended when</a:t>
            </a:r>
          </a:p>
          <a:p>
            <a:r>
              <a:rPr lang="en-AU" i="1" dirty="0" smtClean="0"/>
              <a:t>the system is forced to undergo a phase transition. Then power</a:t>
            </a:r>
          </a:p>
          <a:p>
            <a:r>
              <a:rPr lang="en-AU" i="1" dirty="0" smtClean="0"/>
              <a:t>laws </a:t>
            </a:r>
            <a:r>
              <a:rPr lang="en-AU" b="1" i="1" dirty="0" smtClean="0"/>
              <a:t>emerge—nature’s unmistakable sign that chaos is departing in</a:t>
            </a:r>
          </a:p>
          <a:p>
            <a:r>
              <a:rPr lang="en-AU" b="1" i="1" dirty="0" err="1" smtClean="0"/>
              <a:t>favor</a:t>
            </a:r>
            <a:r>
              <a:rPr lang="en-AU" b="1" i="1" dirty="0" smtClean="0"/>
              <a:t> of order</a:t>
            </a:r>
            <a:r>
              <a:rPr lang="en-AU" i="1" dirty="0" smtClean="0"/>
              <a:t>. The theory of phase transitions told us loud and clear</a:t>
            </a:r>
          </a:p>
          <a:p>
            <a:r>
              <a:rPr lang="en-AU" i="1" dirty="0" smtClean="0"/>
              <a:t>that </a:t>
            </a:r>
            <a:r>
              <a:rPr lang="en-AU" b="1" i="1" dirty="0" smtClean="0"/>
              <a:t>the road from disorder to order is maintained by the powerful</a:t>
            </a:r>
          </a:p>
          <a:p>
            <a:r>
              <a:rPr lang="en-AU" b="1" i="1" dirty="0" smtClean="0"/>
              <a:t>forces of self-organization and is paved by power laws</a:t>
            </a:r>
            <a:r>
              <a:rPr lang="en-AU" i="1" dirty="0" smtClean="0"/>
              <a:t>. It told us that</a:t>
            </a:r>
          </a:p>
          <a:p>
            <a:r>
              <a:rPr lang="en-AU" i="1" dirty="0" smtClean="0"/>
              <a:t>power laws are the patent signatures of self-organization in complex</a:t>
            </a:r>
          </a:p>
          <a:p>
            <a:r>
              <a:rPr lang="en-AU" i="1" dirty="0" smtClean="0"/>
              <a:t>systems. </a:t>
            </a:r>
            <a:endParaRPr lang="en-A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500826" y="3143248"/>
            <a:ext cx="199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Barabasi</a:t>
            </a:r>
            <a:r>
              <a:rPr lang="en-AU" sz="1200" dirty="0" smtClean="0"/>
              <a:t> 2002</a:t>
            </a:r>
          </a:p>
          <a:p>
            <a:r>
              <a:rPr lang="en-AU" sz="1200" dirty="0" smtClean="0"/>
              <a:t>The new science of networks</a:t>
            </a:r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598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proposed significance of ‘scale-free-</a:t>
            </a:r>
            <a:r>
              <a:rPr lang="en-AU" sz="2400" dirty="0" err="1" smtClean="0"/>
              <a:t>ness</a:t>
            </a:r>
            <a:r>
              <a:rPr lang="en-AU" sz="2400" dirty="0" smtClean="0"/>
              <a:t>’: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0103" y="4514687"/>
            <a:ext cx="7998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This interpretation is a little controversial, but universality of power-law </a:t>
            </a:r>
            <a:r>
              <a:rPr lang="en-AU" dirty="0" smtClean="0"/>
              <a:t>(or </a:t>
            </a:r>
            <a:r>
              <a:rPr lang="en-AU" dirty="0" smtClean="0"/>
              <a:t>at least</a:t>
            </a:r>
          </a:p>
          <a:p>
            <a:r>
              <a:rPr lang="en-AU" dirty="0" smtClean="0"/>
              <a:t>power-law-like) behaviour is less so:</a:t>
            </a:r>
          </a:p>
          <a:p>
            <a:endParaRPr lang="en-AU" dirty="0" smtClean="0"/>
          </a:p>
          <a:p>
            <a:r>
              <a:rPr lang="en-AU" dirty="0" smtClean="0"/>
              <a:t>                                 “</a:t>
            </a:r>
            <a:r>
              <a:rPr lang="en-AU" i="1" dirty="0" smtClean="0"/>
              <a:t>The first law of genomics</a:t>
            </a:r>
            <a:r>
              <a:rPr lang="en-AU" dirty="0" smtClean="0"/>
              <a:t>”                                          </a:t>
            </a:r>
            <a:r>
              <a:rPr lang="en-AU" sz="1200" dirty="0" err="1" smtClean="0"/>
              <a:t>Slonimski</a:t>
            </a:r>
            <a:r>
              <a:rPr lang="en-AU" sz="1200" dirty="0" smtClean="0"/>
              <a:t> 1998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How do these networks arise in molecular biology?</a:t>
            </a:r>
            <a:endParaRPr lang="en-AU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14414" y="5000636"/>
            <a:ext cx="6643734" cy="1807616"/>
            <a:chOff x="642910" y="2857496"/>
            <a:chExt cx="8289012" cy="295062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357422" y="3214686"/>
              <a:ext cx="1285884" cy="78581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857356" y="3714752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357422" y="4214818"/>
              <a:ext cx="777088" cy="346872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1357290" y="4204500"/>
              <a:ext cx="991402" cy="438946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857356" y="4714884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28728" y="3643314"/>
              <a:ext cx="928694" cy="57150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71538" y="4000504"/>
              <a:ext cx="1285884" cy="21431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 flipV="1">
              <a:off x="4564593" y="4408835"/>
              <a:ext cx="534775" cy="349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05672" y="4642056"/>
              <a:ext cx="1539341" cy="1055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dirty="0" smtClean="0"/>
                <a:t>Gene </a:t>
              </a:r>
            </a:p>
            <a:p>
              <a:pPr algn="ctr"/>
              <a:r>
                <a:rPr lang="en-AU" dirty="0" smtClean="0"/>
                <a:t>duplication</a:t>
              </a:r>
              <a:endParaRPr lang="en-AU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072330" y="3357562"/>
              <a:ext cx="1285884" cy="35719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286776" y="3643314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6182" y="3929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1</a:t>
              </a:r>
              <a:endParaRPr lang="en-A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01090" y="40719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1</a:t>
              </a:r>
              <a:endParaRPr lang="en-A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72528" y="350043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1’</a:t>
              </a:r>
              <a:endParaRPr lang="en-A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6116" y="46434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2</a:t>
              </a:r>
              <a:endParaRPr lang="en-A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4546" y="52863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3</a:t>
              </a:r>
              <a:endParaRPr lang="en-A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0100" y="47148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4</a:t>
              </a:r>
              <a:endParaRPr lang="en-A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2910" y="3929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5</a:t>
              </a:r>
              <a:endParaRPr lang="en-A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71538" y="35004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6</a:t>
              </a:r>
              <a:endParaRPr lang="en-A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71670" y="28574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7</a:t>
              </a:r>
              <a:endParaRPr lang="en-AU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072330" y="3367086"/>
              <a:ext cx="1285884" cy="78581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572264" y="3867152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7072330" y="4367218"/>
              <a:ext cx="777088" cy="346872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6072198" y="4356900"/>
              <a:ext cx="991402" cy="438946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572264" y="4867284"/>
              <a:ext cx="100013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43636" y="3795714"/>
              <a:ext cx="928694" cy="57150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86446" y="4152904"/>
              <a:ext cx="1285884" cy="21431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501090" y="40814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1</a:t>
              </a:r>
              <a:endParaRPr lang="en-A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01024" y="47958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2</a:t>
              </a:r>
              <a:endParaRPr lang="en-AU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9454" y="54387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3</a:t>
              </a:r>
              <a:endParaRPr lang="en-A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15008" y="48672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4</a:t>
              </a:r>
              <a:endParaRPr lang="en-A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57818" y="40814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5</a:t>
              </a:r>
              <a:endParaRPr lang="en-A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6446" y="36528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6</a:t>
              </a:r>
              <a:endParaRPr lang="en-A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702" y="30003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7</a:t>
              </a:r>
              <a:endParaRPr lang="en-AU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285852" y="1928802"/>
            <a:ext cx="7858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point mutations: under selective pressure, slow  </a:t>
            </a:r>
          </a:p>
          <a:p>
            <a:r>
              <a:rPr lang="en-AU" dirty="0" smtClean="0"/>
              <a:t>                                                                 (e.g. cystic fibrosis, sickle-cell anaemia)</a:t>
            </a:r>
          </a:p>
          <a:p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gene duplications and deletions: under more limited selective pressure</a:t>
            </a:r>
          </a:p>
          <a:p>
            <a:r>
              <a:rPr lang="en-AU" dirty="0" smtClean="0"/>
              <a:t>                                         “The most important factor in evolution”   (</a:t>
            </a:r>
            <a:r>
              <a:rPr lang="en-AU" dirty="0" err="1" smtClean="0"/>
              <a:t>Ohno</a:t>
            </a:r>
            <a:r>
              <a:rPr lang="en-AU" dirty="0" smtClean="0"/>
              <a:t>, 1967)</a:t>
            </a:r>
          </a:p>
          <a:p>
            <a:r>
              <a:rPr lang="en-AU" dirty="0" smtClean="0"/>
              <a:t>                                                                  (e.g.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AU" dirty="0" smtClean="0">
                <a:latin typeface="Times New Roman"/>
                <a:cs typeface="Times New Roman"/>
              </a:rPr>
              <a:t>- and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AU" dirty="0" smtClean="0">
                <a:latin typeface="Times New Roman"/>
                <a:cs typeface="Times New Roman"/>
              </a:rPr>
              <a:t>- </a:t>
            </a:r>
            <a:r>
              <a:rPr lang="en-AU" dirty="0" err="1" smtClean="0">
                <a:latin typeface="Times New Roman"/>
                <a:cs typeface="Times New Roman"/>
              </a:rPr>
              <a:t>globin</a:t>
            </a:r>
            <a:r>
              <a:rPr lang="en-AU" dirty="0" smtClean="0">
                <a:latin typeface="Times New Roman"/>
                <a:cs typeface="Times New Roman"/>
              </a:rPr>
              <a:t> arose from </a:t>
            </a:r>
            <a:r>
              <a:rPr lang="en-AU" dirty="0" err="1" smtClean="0">
                <a:latin typeface="Times New Roman"/>
                <a:cs typeface="Times New Roman"/>
              </a:rPr>
              <a:t>globin</a:t>
            </a:r>
            <a:r>
              <a:rPr lang="en-AU" dirty="0" smtClean="0">
                <a:latin typeface="Times New Roman"/>
                <a:cs typeface="Times New Roman"/>
              </a:rPr>
              <a:t>)</a:t>
            </a:r>
            <a:endParaRPr lang="en-AU" dirty="0"/>
          </a:p>
        </p:txBody>
      </p:sp>
      <p:sp>
        <p:nvSpPr>
          <p:cNvPr id="53" name="TextBox 52"/>
          <p:cNvSpPr txBox="1"/>
          <p:nvPr/>
        </p:nvSpPr>
        <p:spPr>
          <a:xfrm>
            <a:off x="642910" y="928670"/>
            <a:ext cx="808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fundamental process is evolution:  inheritable  changes coupled with a selection</a:t>
            </a:r>
          </a:p>
          <a:p>
            <a:r>
              <a:rPr lang="en-AU" dirty="0" smtClean="0"/>
              <a:t>process (‘survival of the fittest’)</a:t>
            </a:r>
            <a:endParaRPr lang="en-AU" dirty="0"/>
          </a:p>
        </p:txBody>
      </p:sp>
      <p:sp>
        <p:nvSpPr>
          <p:cNvPr id="54" name="TextBox 53"/>
          <p:cNvSpPr txBox="1"/>
          <p:nvPr/>
        </p:nvSpPr>
        <p:spPr>
          <a:xfrm>
            <a:off x="785786" y="1571612"/>
            <a:ext cx="249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Inheritable  changes are: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509558" y="3967467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\"/>
            </a:pPr>
            <a:r>
              <a:rPr lang="en-AU" sz="2400" b="1" dirty="0" smtClean="0">
                <a:sym typeface="Symbol"/>
              </a:rPr>
              <a:t>To understand biological network structure, one should</a:t>
            </a:r>
          </a:p>
          <a:p>
            <a:r>
              <a:rPr lang="en-AU" sz="2400" b="1" dirty="0" smtClean="0">
                <a:sym typeface="Symbol"/>
              </a:rPr>
              <a:t>     study </a:t>
            </a:r>
            <a:r>
              <a:rPr lang="en-AU" sz="2400" b="1" dirty="0" smtClean="0"/>
              <a:t>gene duplications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Gene duplications (</a:t>
            </a:r>
            <a:r>
              <a:rPr lang="en-AU" sz="2400" dirty="0" err="1" smtClean="0"/>
              <a:t>con’t</a:t>
            </a:r>
            <a:r>
              <a:rPr lang="en-AU" sz="2400" dirty="0" smtClean="0"/>
              <a:t>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8179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2400" dirty="0" smtClean="0"/>
              <a:t>give rise to (gene) copy number variations among individuals – </a:t>
            </a:r>
          </a:p>
          <a:p>
            <a:r>
              <a:rPr lang="en-AU" sz="2400" dirty="0" smtClean="0"/>
              <a:t>a hot topic at present!</a:t>
            </a:r>
            <a:endParaRPr lang="en-AU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20625" r="34375" b="11343"/>
          <a:stretch>
            <a:fillRect/>
          </a:stretch>
        </p:blipFill>
        <p:spPr bwMode="auto">
          <a:xfrm>
            <a:off x="3571868" y="1602556"/>
            <a:ext cx="5000660" cy="51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4144" y="2261708"/>
            <a:ext cx="2457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CNV and human disease</a:t>
            </a:r>
          </a:p>
          <a:p>
            <a:r>
              <a:rPr lang="en-AU" sz="1200" dirty="0" smtClean="0"/>
              <a:t>(compilation taken from</a:t>
            </a:r>
          </a:p>
          <a:p>
            <a:r>
              <a:rPr lang="en-AU" sz="1200" dirty="0" smtClean="0"/>
              <a:t>Cohen, Science ‘07)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Plant Genomics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17" y="3741256"/>
            <a:ext cx="414107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42774" t="40313" r="32031" b="18437"/>
          <a:stretch>
            <a:fillRect/>
          </a:stretch>
        </p:blipFill>
        <p:spPr bwMode="auto">
          <a:xfrm>
            <a:off x="5000628" y="2631358"/>
            <a:ext cx="4080996" cy="41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\\AKIRA\main\acpfg\Media, photos etc\Logos and templates\graphics\ACPFG_logos_and_templates\ACP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90875" cy="2162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00024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 First operational: 2003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 Mission: to improve </a:t>
            </a:r>
            <a:r>
              <a:rPr lang="en-AU" dirty="0" err="1" smtClean="0"/>
              <a:t>abiotic</a:t>
            </a:r>
            <a:r>
              <a:rPr lang="en-AU" dirty="0" smtClean="0"/>
              <a:t> stress </a:t>
            </a:r>
          </a:p>
          <a:p>
            <a:r>
              <a:rPr lang="en-AU" dirty="0" smtClean="0"/>
              <a:t>    tolerance in cereal crops (salinity,</a:t>
            </a:r>
          </a:p>
          <a:p>
            <a:r>
              <a:rPr lang="en-AU" dirty="0" smtClean="0"/>
              <a:t>    drought, nutrient deficiency etc.)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&gt; 100 scientists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O(M$10)/annum</a:t>
            </a:r>
            <a:endParaRPr lang="en-AU" dirty="0"/>
          </a:p>
        </p:txBody>
      </p:sp>
      <p:pic>
        <p:nvPicPr>
          <p:cNvPr id="31748" name="Picture 4" descr="\\AKIRA\main\acpfg\images\Old Pictures\building\miscelllaneous 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714" y="52585"/>
            <a:ext cx="3827044" cy="2491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Gene duplications (</a:t>
            </a:r>
            <a:r>
              <a:rPr lang="en-AU" sz="2400" dirty="0" err="1" smtClean="0"/>
              <a:t>con’t</a:t>
            </a:r>
            <a:r>
              <a:rPr lang="en-AU" sz="2400" dirty="0" smtClean="0"/>
              <a:t>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714356"/>
            <a:ext cx="347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sz="2400" dirty="0" smtClean="0"/>
              <a:t>give rise to gene families:</a:t>
            </a:r>
            <a:endParaRPr lang="en-AU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6172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57884" y="6500834"/>
            <a:ext cx="194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Somerville, Plant Phys. 2000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35782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dirty="0" err="1" smtClean="0"/>
              <a:t>CesA</a:t>
            </a:r>
            <a:r>
              <a:rPr lang="en-AU" dirty="0" smtClean="0"/>
              <a:t> </a:t>
            </a:r>
            <a:r>
              <a:rPr lang="en-AU" dirty="0" err="1" smtClean="0"/>
              <a:t>superfamily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57158" y="428604"/>
            <a:ext cx="5025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Cluster (≈ gene family) size </a:t>
            </a:r>
            <a:r>
              <a:rPr lang="en-US" sz="2400" dirty="0"/>
              <a:t>distribution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988" y="1052513"/>
            <a:ext cx="35369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4005263"/>
            <a:ext cx="35369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8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4005263"/>
            <a:ext cx="35369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9" name="Picture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052513"/>
            <a:ext cx="35369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30" name="Picture 1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38" y="1033463"/>
            <a:ext cx="35369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214290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In the absence of selective pressure (i.e. ‘neutral model of evolution’), the evolution of gene family sizes is amenable to modelling:</a:t>
            </a:r>
          </a:p>
          <a:p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     gene duplications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     gene loss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     gene ‘innovation’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     branching of existent families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955589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Departures from model predictions can indicate presence of</a:t>
            </a:r>
          </a:p>
          <a:p>
            <a:r>
              <a:rPr lang="en-AU" sz="2400" dirty="0" smtClean="0"/>
              <a:t>selective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8643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These models predict functional form of family size distributions</a:t>
            </a:r>
          </a:p>
          <a:p>
            <a:endParaRPr lang="en-AU" sz="2400" dirty="0" smtClean="0"/>
          </a:p>
          <a:p>
            <a:r>
              <a:rPr lang="en-AU" sz="2400" dirty="0" smtClean="0"/>
              <a:t>        e.g. f(</a:t>
            </a:r>
            <a:r>
              <a:rPr lang="en-AU" sz="2400" dirty="0" err="1" smtClean="0"/>
              <a:t>i</a:t>
            </a:r>
            <a:r>
              <a:rPr lang="en-AU" sz="2400" dirty="0" smtClean="0"/>
              <a:t>) </a:t>
            </a:r>
            <a:r>
              <a:rPr lang="en-AU" sz="2400" dirty="0" smtClean="0">
                <a:sym typeface="Symbol"/>
              </a:rPr>
              <a:t>                  with </a:t>
            </a:r>
          </a:p>
          <a:p>
            <a:endParaRPr lang="en-AU" sz="2400" dirty="0" smtClean="0">
              <a:sym typeface="Symbol"/>
            </a:endParaRPr>
          </a:p>
          <a:p>
            <a:r>
              <a:rPr lang="en-AU" sz="2400" dirty="0" smtClean="0">
                <a:sym typeface="Symbol"/>
              </a:rPr>
              <a:t>                        </a:t>
            </a:r>
            <a:r>
              <a:rPr lang="en-US" sz="2400" dirty="0" smtClean="0">
                <a:sym typeface="Symbol" pitchFamily="18" charset="2"/>
              </a:rPr>
              <a:t></a:t>
            </a:r>
            <a:r>
              <a:rPr lang="en-US" sz="2400" dirty="0" smtClean="0"/>
              <a:t> = duplication rate/(loss rate + branching rate)</a:t>
            </a:r>
          </a:p>
          <a:p>
            <a:endParaRPr lang="en-AU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2658" y="3949709"/>
            <a:ext cx="4603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6600"/>
                </a:solidFill>
              </a:rPr>
              <a:t> </a:t>
            </a:r>
            <a:r>
              <a:rPr lang="en-US" sz="2400" dirty="0">
                <a:sym typeface="Symbol" pitchFamily="18" charset="2"/>
              </a:rPr>
              <a:t></a:t>
            </a:r>
            <a:r>
              <a:rPr lang="en-US" sz="2400" baseline="30000" dirty="0" err="1"/>
              <a:t>i</a:t>
            </a:r>
            <a:endParaRPr lang="en-US" sz="2400" baseline="300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43174" y="3961123"/>
            <a:ext cx="3738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/</a:t>
            </a:r>
            <a:r>
              <a:rPr lang="en-US" sz="2400" dirty="0" err="1" smtClean="0"/>
              <a:t>i</a:t>
            </a:r>
            <a:endParaRPr lang="en-US" sz="2400" baseline="300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02204" y="3851284"/>
            <a:ext cx="1641796" cy="46166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/>
              <a:t>Wojtowicz</a:t>
            </a:r>
            <a:r>
              <a:rPr lang="en-US" sz="1200" dirty="0"/>
              <a:t> and </a:t>
            </a:r>
            <a:r>
              <a:rPr lang="en-US" sz="1200" dirty="0" err="1"/>
              <a:t>Tiuryn</a:t>
            </a:r>
            <a:r>
              <a:rPr lang="en-US" sz="1200" dirty="0"/>
              <a:t>, </a:t>
            </a:r>
          </a:p>
          <a:p>
            <a:pPr algn="l"/>
            <a:r>
              <a:rPr lang="en-US" sz="1200" dirty="0"/>
              <a:t>J</a:t>
            </a:r>
            <a:r>
              <a:rPr lang="en-US" sz="1200" i="1" dirty="0"/>
              <a:t>. Comp. Biology</a:t>
            </a:r>
            <a:r>
              <a:rPr lang="en-US" sz="1200" dirty="0"/>
              <a:t> (2007)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143108" y="4279912"/>
            <a:ext cx="790575" cy="863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42852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Summary</a:t>
            </a:r>
            <a:endParaRPr lang="en-A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714356"/>
            <a:ext cx="7506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Networks are  </a:t>
            </a:r>
            <a:r>
              <a:rPr lang="en-AU" sz="2000" b="1" u="sng" dirty="0" smtClean="0"/>
              <a:t>the</a:t>
            </a:r>
            <a:r>
              <a:rPr lang="en-AU" sz="2000" dirty="0" smtClean="0"/>
              <a:t> natural language to use for understanding molecular</a:t>
            </a:r>
          </a:p>
          <a:p>
            <a:r>
              <a:rPr lang="en-AU" sz="2000" dirty="0" smtClean="0"/>
              <a:t>biology on a system-wide scale.  They are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49968" y="1357298"/>
            <a:ext cx="20219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  complex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 ubiquitous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 interdependent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 evolving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4841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Concepts from network theory  provide both</a:t>
            </a:r>
          </a:p>
          <a:p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59564" y="3357562"/>
            <a:ext cx="69587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 conceptual insights   (e.g. spontaneous emergence of order in </a:t>
            </a:r>
          </a:p>
          <a:p>
            <a:r>
              <a:rPr lang="en-AU" sz="2000" dirty="0" smtClean="0"/>
              <a:t>   living systems,  higher-level degrees of freedom) 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practical tools (e.g. discovery of gene function through modules</a:t>
            </a:r>
          </a:p>
          <a:p>
            <a:r>
              <a:rPr lang="en-AU" sz="2000" dirty="0" smtClean="0"/>
              <a:t>   in </a:t>
            </a:r>
            <a:r>
              <a:rPr lang="en-AU" sz="2000" smtClean="0"/>
              <a:t>co-expression networks)</a:t>
            </a:r>
            <a:endParaRPr lang="en-AU" sz="2000" dirty="0" smtClean="0"/>
          </a:p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864254"/>
            <a:ext cx="7600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We are only at the very beginning of understanding biological networks</a:t>
            </a:r>
          </a:p>
          <a:p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5298246"/>
            <a:ext cx="7539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 we only have a very incomplete parts list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network integration is needed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both spatial and temporal aspects are largely neglected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Where is the rich phenomenology so familiar from statistical physics?</a:t>
            </a:r>
          </a:p>
          <a:p>
            <a:r>
              <a:rPr lang="en-AU" sz="2000" dirty="0" smtClean="0"/>
              <a:t>          (e.g. collective degrees of freedom, phase transitions)</a:t>
            </a:r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000364" y="3214686"/>
            <a:ext cx="6143636" cy="3643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4286248" y="928670"/>
            <a:ext cx="4786314" cy="2071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/>
          <p:cNvSpPr/>
          <p:nvPr/>
        </p:nvSpPr>
        <p:spPr>
          <a:xfrm>
            <a:off x="71438" y="1000108"/>
            <a:ext cx="2714612" cy="3929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214578" cy="29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Agricultural scenes,  tomb of </a:t>
            </a:r>
            <a:r>
              <a:rPr lang="en-AU" sz="900" dirty="0" err="1" smtClean="0"/>
              <a:t>Nakht</a:t>
            </a:r>
            <a:r>
              <a:rPr lang="en-AU" sz="900" dirty="0" smtClean="0"/>
              <a:t>, </a:t>
            </a:r>
          </a:p>
          <a:p>
            <a:r>
              <a:rPr lang="en-AU" sz="900" dirty="0" smtClean="0"/>
              <a:t>18</a:t>
            </a:r>
            <a:r>
              <a:rPr lang="en-AU" sz="900" baseline="30000" dirty="0" smtClean="0"/>
              <a:t>th</a:t>
            </a:r>
            <a:r>
              <a:rPr lang="en-AU" sz="900" dirty="0" smtClean="0"/>
              <a:t> dynasty, Thebes</a:t>
            </a:r>
            <a:endParaRPr lang="en-AU" sz="9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54368" y="2297452"/>
            <a:ext cx="1697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Source: Wikimedia commons</a:t>
            </a:r>
            <a:endParaRPr lang="en-A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Like physics, improving stress tolerance of crops is one of humanity’s most ancient pursuits!</a:t>
            </a:r>
            <a:endParaRPr lang="en-A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06" y="1071546"/>
            <a:ext cx="268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Plant breeding, 5500 BC</a:t>
            </a:r>
            <a:endParaRPr lang="en-AU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5540" y="6417254"/>
            <a:ext cx="1748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The Plant Accelerator</a:t>
            </a:r>
            <a:endParaRPr lang="en-AU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8926" y="1571612"/>
            <a:ext cx="1214446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138610" y="3067048"/>
            <a:ext cx="428628" cy="95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39442"/>
          <a:stretch>
            <a:fillRect/>
          </a:stretch>
        </p:blipFill>
        <p:spPr bwMode="auto">
          <a:xfrm>
            <a:off x="3143240" y="4000504"/>
            <a:ext cx="2000264" cy="22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4357686" y="957188"/>
            <a:ext cx="3334951" cy="1795833"/>
            <a:chOff x="5622155" y="1028626"/>
            <a:chExt cx="3334951" cy="17958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0892" y="1357298"/>
              <a:ext cx="1956214" cy="146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622155" y="1028626"/>
              <a:ext cx="30901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000" dirty="0" smtClean="0"/>
                <a:t>Plant breeding, 20</a:t>
              </a:r>
              <a:r>
                <a:rPr lang="en-AU" sz="2000" baseline="30000" dirty="0" smtClean="0"/>
                <a:t>th</a:t>
              </a:r>
              <a:r>
                <a:rPr lang="en-AU" sz="2000" dirty="0" smtClean="0"/>
                <a:t> century</a:t>
              </a:r>
              <a:endParaRPr lang="en-AU" sz="20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93593" y="1428736"/>
              <a:ext cx="113752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357554" y="641725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High throughput technologies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24" y="1142984"/>
            <a:ext cx="1135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Genetics</a:t>
            </a:r>
          </a:p>
          <a:p>
            <a:endParaRPr lang="en-AU" dirty="0" smtClean="0"/>
          </a:p>
          <a:p>
            <a:r>
              <a:rPr lang="en-AU" dirty="0" smtClean="0"/>
              <a:t>Molecular</a:t>
            </a:r>
          </a:p>
          <a:p>
            <a:r>
              <a:rPr lang="en-AU" dirty="0" smtClean="0"/>
              <a:t>Biology</a:t>
            </a:r>
          </a:p>
          <a:p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286124"/>
            <a:ext cx="3065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Plant breeding, 21</a:t>
            </a:r>
            <a:r>
              <a:rPr lang="en-AU" sz="2000" baseline="30000" dirty="0" smtClean="0">
                <a:solidFill>
                  <a:schemeClr val="bg1"/>
                </a:solidFill>
              </a:rPr>
              <a:t>st</a:t>
            </a:r>
            <a:r>
              <a:rPr lang="en-AU" sz="2000" dirty="0" smtClean="0">
                <a:solidFill>
                  <a:schemeClr val="bg1"/>
                </a:solidFill>
              </a:rPr>
              <a:t> century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39" name="Accelerator 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486400" y="3686196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5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4473575" y="2276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grpSp>
        <p:nvGrpSpPr>
          <p:cNvPr id="13" name="Group 12"/>
          <p:cNvGrpSpPr/>
          <p:nvPr/>
        </p:nvGrpSpPr>
        <p:grpSpPr>
          <a:xfrm>
            <a:off x="857224" y="642918"/>
            <a:ext cx="7358114" cy="6019184"/>
            <a:chOff x="-32" y="2143116"/>
            <a:chExt cx="3952876" cy="3563714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2143116"/>
              <a:ext cx="3810000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735971" y="4740059"/>
              <a:ext cx="17027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00" dirty="0" smtClean="0"/>
                <a:t>Internet </a:t>
              </a:r>
              <a:r>
                <a:rPr lang="en-AU" sz="900" dirty="0" err="1" smtClean="0"/>
                <a:t>encyclopedia</a:t>
              </a:r>
              <a:r>
                <a:rPr lang="en-AU" sz="900" dirty="0" smtClean="0"/>
                <a:t> of science</a:t>
              </a:r>
              <a:endParaRPr lang="en-AU" sz="9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3108" y="142852"/>
            <a:ext cx="510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At the heart of it all: the </a:t>
            </a:r>
            <a:r>
              <a:rPr lang="en-AU" sz="2400" b="1" dirty="0" smtClean="0"/>
              <a:t>molecular </a:t>
            </a:r>
            <a:r>
              <a:rPr lang="en-AU" sz="2400" b="1" dirty="0" smtClean="0"/>
              <a:t>cell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715436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428728" y="1928802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11860" y="4282440"/>
            <a:ext cx="1419860" cy="1097280"/>
          </a:xfrm>
          <a:custGeom>
            <a:avLst/>
            <a:gdLst>
              <a:gd name="connsiteX0" fmla="*/ 1419860 w 1419860"/>
              <a:gd name="connsiteY0" fmla="*/ 1097280 h 1097280"/>
              <a:gd name="connsiteX1" fmla="*/ 33020 w 1419860"/>
              <a:gd name="connsiteY1" fmla="*/ 670560 h 1097280"/>
              <a:gd name="connsiteX2" fmla="*/ 1221740 w 14198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860" h="1097280">
                <a:moveTo>
                  <a:pt x="1419860" y="1097280"/>
                </a:moveTo>
                <a:cubicBezTo>
                  <a:pt x="742950" y="975360"/>
                  <a:pt x="66040" y="853440"/>
                  <a:pt x="33020" y="670560"/>
                </a:cubicBezTo>
                <a:cubicBezTo>
                  <a:pt x="0" y="487680"/>
                  <a:pt x="610870" y="243840"/>
                  <a:pt x="1221740" y="0"/>
                </a:cubicBezTo>
              </a:path>
            </a:pathLst>
          </a:cu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15827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39" name="Wave 38"/>
          <p:cNvSpPr/>
          <p:nvPr/>
        </p:nvSpPr>
        <p:spPr>
          <a:xfrm rot="18470360">
            <a:off x="237560" y="3407933"/>
            <a:ext cx="2313483" cy="428628"/>
          </a:xfrm>
          <a:prstGeom prst="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 rot="18613707">
            <a:off x="646973" y="3873084"/>
            <a:ext cx="77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DNA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572560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500166" y="2071678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grpSp>
        <p:nvGrpSpPr>
          <p:cNvPr id="51" name="Group 50"/>
          <p:cNvGrpSpPr/>
          <p:nvPr/>
        </p:nvGrpSpPr>
        <p:grpSpPr>
          <a:xfrm>
            <a:off x="911860" y="2928934"/>
            <a:ext cx="7303478" cy="2786082"/>
            <a:chOff x="911860" y="2928934"/>
            <a:chExt cx="7303478" cy="2786082"/>
          </a:xfrm>
        </p:grpSpPr>
        <p:sp>
          <p:nvSpPr>
            <p:cNvPr id="38" name="Freeform 37"/>
            <p:cNvSpPr/>
            <p:nvPr/>
          </p:nvSpPr>
          <p:spPr>
            <a:xfrm>
              <a:off x="911860" y="4282440"/>
              <a:ext cx="1419860" cy="1097280"/>
            </a:xfrm>
            <a:custGeom>
              <a:avLst/>
              <a:gdLst>
                <a:gd name="connsiteX0" fmla="*/ 1419860 w 1419860"/>
                <a:gd name="connsiteY0" fmla="*/ 1097280 h 1097280"/>
                <a:gd name="connsiteX1" fmla="*/ 33020 w 1419860"/>
                <a:gd name="connsiteY1" fmla="*/ 670560 h 1097280"/>
                <a:gd name="connsiteX2" fmla="*/ 1221740 w 1419860"/>
                <a:gd name="connsiteY2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9860" h="1097280">
                  <a:moveTo>
                    <a:pt x="1419860" y="1097280"/>
                  </a:moveTo>
                  <a:cubicBezTo>
                    <a:pt x="742950" y="975360"/>
                    <a:pt x="66040" y="853440"/>
                    <a:pt x="33020" y="670560"/>
                  </a:cubicBezTo>
                  <a:cubicBezTo>
                    <a:pt x="0" y="487680"/>
                    <a:pt x="610870" y="243840"/>
                    <a:pt x="1221740" y="0"/>
                  </a:cubicBezTo>
                </a:path>
              </a:pathLst>
            </a:custGeom>
            <a:ln w="53975">
              <a:solidFill>
                <a:schemeClr val="tx1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7" name="Curved Connector 20"/>
            <p:cNvCxnSpPr/>
            <p:nvPr/>
          </p:nvCxnSpPr>
          <p:spPr>
            <a:xfrm rot="5400000" flipH="1" flipV="1">
              <a:off x="4107653" y="3393281"/>
              <a:ext cx="857256" cy="785818"/>
            </a:xfrm>
            <a:prstGeom prst="curvedConnector2">
              <a:avLst/>
            </a:prstGeom>
            <a:ln w="53975">
              <a:solidFill>
                <a:schemeClr val="tx1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929190" y="2928934"/>
              <a:ext cx="1714512" cy="8572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Post-transcriptional regulation</a:t>
              </a:r>
              <a:endParaRPr lang="en-AU" dirty="0"/>
            </a:p>
          </p:txBody>
        </p:sp>
        <p:cxnSp>
          <p:nvCxnSpPr>
            <p:cNvPr id="41" name="Curved Connector 20"/>
            <p:cNvCxnSpPr/>
            <p:nvPr/>
          </p:nvCxnSpPr>
          <p:spPr>
            <a:xfrm>
              <a:off x="6643702" y="3357562"/>
              <a:ext cx="413057" cy="1237165"/>
            </a:xfrm>
            <a:prstGeom prst="curvedConnector2">
              <a:avLst/>
            </a:prstGeom>
            <a:ln w="53975">
              <a:solidFill>
                <a:schemeClr val="tx1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858016" y="4500570"/>
              <a:ext cx="1357322" cy="64294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Proteins</a:t>
              </a:r>
              <a:endParaRPr lang="en-AU" dirty="0"/>
            </a:p>
          </p:txBody>
        </p:sp>
        <p:cxnSp>
          <p:nvCxnSpPr>
            <p:cNvPr id="44" name="Curved Connector 20"/>
            <p:cNvCxnSpPr/>
            <p:nvPr/>
          </p:nvCxnSpPr>
          <p:spPr>
            <a:xfrm rot="10800000" flipV="1">
              <a:off x="4429125" y="5000636"/>
              <a:ext cx="2428890" cy="642943"/>
            </a:xfrm>
            <a:prstGeom prst="curvedConnector3">
              <a:avLst>
                <a:gd name="adj1" fmla="val 50000"/>
              </a:avLst>
            </a:prstGeom>
            <a:ln w="53975">
              <a:solidFill>
                <a:schemeClr val="tx1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357422" y="5000636"/>
              <a:ext cx="2000264" cy="71438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Transcriptional regulation</a:t>
              </a:r>
              <a:endParaRPr lang="en-AU" dirty="0"/>
            </a:p>
          </p:txBody>
        </p:sp>
        <p:cxnSp>
          <p:nvCxnSpPr>
            <p:cNvPr id="48" name="Curved Connector 20"/>
            <p:cNvCxnSpPr/>
            <p:nvPr/>
          </p:nvCxnSpPr>
          <p:spPr>
            <a:xfrm>
              <a:off x="4143372" y="4286256"/>
              <a:ext cx="2714612" cy="535785"/>
            </a:xfrm>
            <a:prstGeom prst="curvedConnector3">
              <a:avLst>
                <a:gd name="adj1" fmla="val 15827"/>
              </a:avLst>
            </a:prstGeom>
            <a:ln w="53975">
              <a:solidFill>
                <a:schemeClr val="tx1"/>
              </a:solidFill>
              <a:headEnd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143108" y="3929066"/>
              <a:ext cx="2000264" cy="71438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Gene expression</a:t>
              </a:r>
              <a:endParaRPr lang="en-A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0311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57950" y="471488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Regulatory network of genes involved </a:t>
            </a:r>
          </a:p>
          <a:p>
            <a:r>
              <a:rPr lang="en-AU" sz="1400" b="1" dirty="0" smtClean="0"/>
              <a:t>in the transition to flowering</a:t>
            </a:r>
            <a:endParaRPr lang="en-A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6140255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 smtClean="0"/>
              <a:t>J.J.B.Keurentjes</a:t>
            </a:r>
            <a:r>
              <a:rPr lang="en-AU" sz="1200" dirty="0" smtClean="0"/>
              <a:t> et al, Regulatory network construction in Arabidopsis by using genome-wide gene expression quantitative trait loc, PNAS 2007, </a:t>
            </a:r>
            <a:r>
              <a:rPr lang="en-AU" sz="1200" b="1" dirty="0" smtClean="0"/>
              <a:t>104</a:t>
            </a:r>
            <a:r>
              <a:rPr lang="en-AU" sz="1200" dirty="0" smtClean="0"/>
              <a:t>, 1708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214290"/>
            <a:ext cx="262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Gene regulatory networks</a:t>
            </a:r>
            <a:endParaRPr lang="en-A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6072206"/>
            <a:ext cx="51648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/>
              <a:t>Gene</a:t>
            </a:r>
            <a:endParaRPr lang="en-AU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285984" y="5786454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868" y="5643578"/>
            <a:ext cx="78662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/>
              <a:t>Regulator</a:t>
            </a:r>
            <a:endParaRPr lang="en-AU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642512" y="4929198"/>
            <a:ext cx="1000926" cy="429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857760"/>
            <a:ext cx="100013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Positive regulation</a:t>
            </a:r>
            <a:endParaRPr lang="en-AU" sz="1200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1000132" y="5088593"/>
            <a:ext cx="285720" cy="269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1604" y="5500702"/>
            <a:ext cx="77938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200" dirty="0" smtClean="0"/>
              <a:t>inhibition</a:t>
            </a:r>
            <a:endParaRPr lang="en-AU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857356" y="5214950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20479" y="1071546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(directed graph)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1000108"/>
            <a:ext cx="8572560" cy="5786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642910" y="2786058"/>
            <a:ext cx="3991004" cy="3276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000100" y="300037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143108" y="392906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Gene expression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6857984" y="4500570"/>
            <a:ext cx="135732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500166" y="2071678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Metabolites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072198" y="6000768"/>
            <a:ext cx="142876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Protein degradation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86116" y="1142984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Metabolic reactions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357422" y="5000636"/>
            <a:ext cx="200026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Transcriptional regulation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28860" y="714356"/>
            <a:ext cx="285752" cy="642940"/>
          </a:xfrm>
          <a:prstGeom prst="straightConnector1">
            <a:avLst/>
          </a:prstGeom>
          <a:ln w="79375" cmpd="dbl">
            <a:solidFill>
              <a:schemeClr val="tx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0298" y="71414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Signalling hormones, </a:t>
            </a:r>
            <a:r>
              <a:rPr lang="en-AU" dirty="0" err="1" smtClean="0"/>
              <a:t>ligands,extracellular</a:t>
            </a:r>
            <a:r>
              <a:rPr lang="en-AU" dirty="0" smtClean="0"/>
              <a:t> metabolites</a:t>
            </a:r>
            <a:endParaRPr lang="en-AU" dirty="0"/>
          </a:p>
        </p:txBody>
      </p:sp>
      <p:cxnSp>
        <p:nvCxnSpPr>
          <p:cNvPr id="21" name="Curved Connector 20"/>
          <p:cNvCxnSpPr>
            <a:endCxn id="3" idx="0"/>
          </p:cNvCxnSpPr>
          <p:nvPr/>
        </p:nvCxnSpPr>
        <p:spPr>
          <a:xfrm>
            <a:off x="2285984" y="3429000"/>
            <a:ext cx="857256" cy="500066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0"/>
          <p:cNvCxnSpPr>
            <a:stCxn id="64" idx="3"/>
            <a:endCxn id="4" idx="1"/>
          </p:cNvCxnSpPr>
          <p:nvPr/>
        </p:nvCxnSpPr>
        <p:spPr>
          <a:xfrm>
            <a:off x="6643702" y="3357562"/>
            <a:ext cx="413057" cy="1237165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0"/>
          <p:cNvCxnSpPr/>
          <p:nvPr/>
        </p:nvCxnSpPr>
        <p:spPr>
          <a:xfrm rot="10800000" flipV="1">
            <a:off x="4429126" y="5000635"/>
            <a:ext cx="2428890" cy="642943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911860" y="4282440"/>
            <a:ext cx="1419860" cy="1097280"/>
          </a:xfrm>
          <a:custGeom>
            <a:avLst/>
            <a:gdLst>
              <a:gd name="connsiteX0" fmla="*/ 1419860 w 1419860"/>
              <a:gd name="connsiteY0" fmla="*/ 1097280 h 1097280"/>
              <a:gd name="connsiteX1" fmla="*/ 33020 w 1419860"/>
              <a:gd name="connsiteY1" fmla="*/ 670560 h 1097280"/>
              <a:gd name="connsiteX2" fmla="*/ 1221740 w 14198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860" h="1097280">
                <a:moveTo>
                  <a:pt x="1419860" y="1097280"/>
                </a:moveTo>
                <a:cubicBezTo>
                  <a:pt x="742950" y="975360"/>
                  <a:pt x="66040" y="853440"/>
                  <a:pt x="33020" y="670560"/>
                </a:cubicBezTo>
                <a:cubicBezTo>
                  <a:pt x="0" y="487680"/>
                  <a:pt x="610870" y="243840"/>
                  <a:pt x="1221740" y="0"/>
                </a:cubicBezTo>
              </a:path>
            </a:pathLst>
          </a:cu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Curved Connector 41"/>
          <p:cNvCxnSpPr>
            <a:endCxn id="8" idx="3"/>
          </p:cNvCxnSpPr>
          <p:nvPr/>
        </p:nvCxnSpPr>
        <p:spPr>
          <a:xfrm rot="5400000">
            <a:off x="7143768" y="5429264"/>
            <a:ext cx="1285884" cy="571504"/>
          </a:xfrm>
          <a:prstGeom prst="curvedConnector2">
            <a:avLst/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4" idx="3"/>
          </p:cNvCxnSpPr>
          <p:nvPr/>
        </p:nvCxnSpPr>
        <p:spPr>
          <a:xfrm rot="5400000" flipH="1" flipV="1">
            <a:off x="6195929" y="5068503"/>
            <a:ext cx="879977" cy="841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965307" y="2393151"/>
            <a:ext cx="1285882" cy="357188"/>
          </a:xfrm>
          <a:prstGeom prst="curvedConnector3">
            <a:avLst>
              <a:gd name="adj1" fmla="val 98438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9" idx="3"/>
          </p:cNvCxnSpPr>
          <p:nvPr/>
        </p:nvCxnSpPr>
        <p:spPr>
          <a:xfrm rot="10800000">
            <a:off x="5286380" y="1500174"/>
            <a:ext cx="571504" cy="28575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4214810" y="2714620"/>
            <a:ext cx="3286148" cy="2286016"/>
          </a:xfrm>
          <a:prstGeom prst="curvedConnector3">
            <a:avLst>
              <a:gd name="adj1" fmla="val 20964"/>
            </a:avLst>
          </a:prstGeom>
          <a:ln w="28575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929190" y="2928934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Post-transcriptional regulation</a:t>
            </a:r>
            <a:endParaRPr lang="en-AU" dirty="0"/>
          </a:p>
        </p:txBody>
      </p:sp>
      <p:cxnSp>
        <p:nvCxnSpPr>
          <p:cNvPr id="66" name="Curved Connector 20"/>
          <p:cNvCxnSpPr>
            <a:endCxn id="64" idx="1"/>
          </p:cNvCxnSpPr>
          <p:nvPr/>
        </p:nvCxnSpPr>
        <p:spPr>
          <a:xfrm rot="5400000" flipH="1" flipV="1">
            <a:off x="4107653" y="3393281"/>
            <a:ext cx="857256" cy="785818"/>
          </a:xfrm>
          <a:prstGeom prst="curvedConnector2">
            <a:avLst/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43768" y="3214686"/>
            <a:ext cx="17145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Post-translational regulation</a:t>
            </a:r>
            <a:endParaRPr lang="en-AU" dirty="0"/>
          </a:p>
        </p:txBody>
      </p:sp>
      <p:sp>
        <p:nvSpPr>
          <p:cNvPr id="72" name="TextBox 71"/>
          <p:cNvSpPr txBox="1"/>
          <p:nvPr/>
        </p:nvSpPr>
        <p:spPr>
          <a:xfrm>
            <a:off x="571472" y="146713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7224" y="55007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nucleus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6833" y="0"/>
            <a:ext cx="1827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extra-cellular</a:t>
            </a:r>
          </a:p>
          <a:p>
            <a:r>
              <a:rPr lang="en-AU" sz="2400" dirty="0" smtClean="0"/>
              <a:t>space</a:t>
            </a:r>
            <a:endParaRPr lang="en-AU" sz="2400" dirty="0"/>
          </a:p>
        </p:txBody>
      </p:sp>
      <p:cxnSp>
        <p:nvCxnSpPr>
          <p:cNvPr id="82" name="Curved Connector 20"/>
          <p:cNvCxnSpPr>
            <a:stCxn id="4" idx="7"/>
          </p:cNvCxnSpPr>
          <p:nvPr/>
        </p:nvCxnSpPr>
        <p:spPr>
          <a:xfrm rot="5400000" flipH="1" flipV="1">
            <a:off x="7818823" y="4341089"/>
            <a:ext cx="451347" cy="5593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20"/>
          <p:cNvCxnSpPr>
            <a:stCxn id="3" idx="3"/>
            <a:endCxn id="4" idx="2"/>
          </p:cNvCxnSpPr>
          <p:nvPr/>
        </p:nvCxnSpPr>
        <p:spPr>
          <a:xfrm>
            <a:off x="4143372" y="4286256"/>
            <a:ext cx="2714612" cy="535785"/>
          </a:xfrm>
          <a:prstGeom prst="curvedConnector3">
            <a:avLst>
              <a:gd name="adj1" fmla="val 15827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20"/>
          <p:cNvCxnSpPr/>
          <p:nvPr/>
        </p:nvCxnSpPr>
        <p:spPr>
          <a:xfrm flipV="1">
            <a:off x="2786050" y="1643050"/>
            <a:ext cx="571504" cy="428628"/>
          </a:xfrm>
          <a:prstGeom prst="curvedConnector3">
            <a:avLst>
              <a:gd name="adj1" fmla="val -12608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50574" y="2385391"/>
            <a:ext cx="2650435" cy="4015409"/>
          </a:xfrm>
          <a:custGeom>
            <a:avLst/>
            <a:gdLst>
              <a:gd name="connsiteX0" fmla="*/ 1020417 w 2650435"/>
              <a:gd name="connsiteY0" fmla="*/ 0 h 4015409"/>
              <a:gd name="connsiteX1" fmla="*/ 742122 w 2650435"/>
              <a:gd name="connsiteY1" fmla="*/ 39757 h 4015409"/>
              <a:gd name="connsiteX2" fmla="*/ 662609 w 2650435"/>
              <a:gd name="connsiteY2" fmla="*/ 66261 h 4015409"/>
              <a:gd name="connsiteX3" fmla="*/ 622852 w 2650435"/>
              <a:gd name="connsiteY3" fmla="*/ 79513 h 4015409"/>
              <a:gd name="connsiteX4" fmla="*/ 556591 w 2650435"/>
              <a:gd name="connsiteY4" fmla="*/ 119270 h 4015409"/>
              <a:gd name="connsiteX5" fmla="*/ 516835 w 2650435"/>
              <a:gd name="connsiteY5" fmla="*/ 159026 h 4015409"/>
              <a:gd name="connsiteX6" fmla="*/ 410817 w 2650435"/>
              <a:gd name="connsiteY6" fmla="*/ 238539 h 4015409"/>
              <a:gd name="connsiteX7" fmla="*/ 384313 w 2650435"/>
              <a:gd name="connsiteY7" fmla="*/ 318052 h 4015409"/>
              <a:gd name="connsiteX8" fmla="*/ 331304 w 2650435"/>
              <a:gd name="connsiteY8" fmla="*/ 371061 h 4015409"/>
              <a:gd name="connsiteX9" fmla="*/ 291548 w 2650435"/>
              <a:gd name="connsiteY9" fmla="*/ 450574 h 4015409"/>
              <a:gd name="connsiteX10" fmla="*/ 265043 w 2650435"/>
              <a:gd name="connsiteY10" fmla="*/ 530087 h 4015409"/>
              <a:gd name="connsiteX11" fmla="*/ 238539 w 2650435"/>
              <a:gd name="connsiteY11" fmla="*/ 556592 h 4015409"/>
              <a:gd name="connsiteX12" fmla="*/ 185530 w 2650435"/>
              <a:gd name="connsiteY12" fmla="*/ 636105 h 4015409"/>
              <a:gd name="connsiteX13" fmla="*/ 145774 w 2650435"/>
              <a:gd name="connsiteY13" fmla="*/ 702366 h 4015409"/>
              <a:gd name="connsiteX14" fmla="*/ 132522 w 2650435"/>
              <a:gd name="connsiteY14" fmla="*/ 742122 h 4015409"/>
              <a:gd name="connsiteX15" fmla="*/ 106017 w 2650435"/>
              <a:gd name="connsiteY15" fmla="*/ 781879 h 4015409"/>
              <a:gd name="connsiteX16" fmla="*/ 66261 w 2650435"/>
              <a:gd name="connsiteY16" fmla="*/ 914400 h 4015409"/>
              <a:gd name="connsiteX17" fmla="*/ 53009 w 2650435"/>
              <a:gd name="connsiteY17" fmla="*/ 954157 h 4015409"/>
              <a:gd name="connsiteX18" fmla="*/ 26504 w 2650435"/>
              <a:gd name="connsiteY18" fmla="*/ 1060174 h 4015409"/>
              <a:gd name="connsiteX19" fmla="*/ 0 w 2650435"/>
              <a:gd name="connsiteY19" fmla="*/ 1139687 h 4015409"/>
              <a:gd name="connsiteX20" fmla="*/ 13252 w 2650435"/>
              <a:gd name="connsiteY20" fmla="*/ 1616766 h 4015409"/>
              <a:gd name="connsiteX21" fmla="*/ 39756 w 2650435"/>
              <a:gd name="connsiteY21" fmla="*/ 1868557 h 4015409"/>
              <a:gd name="connsiteX22" fmla="*/ 66261 w 2650435"/>
              <a:gd name="connsiteY22" fmla="*/ 2120348 h 4015409"/>
              <a:gd name="connsiteX23" fmla="*/ 53009 w 2650435"/>
              <a:gd name="connsiteY23" fmla="*/ 2796209 h 4015409"/>
              <a:gd name="connsiteX24" fmla="*/ 39756 w 2650435"/>
              <a:gd name="connsiteY24" fmla="*/ 3087757 h 4015409"/>
              <a:gd name="connsiteX25" fmla="*/ 53009 w 2650435"/>
              <a:gd name="connsiteY25" fmla="*/ 3366052 h 4015409"/>
              <a:gd name="connsiteX26" fmla="*/ 66261 w 2650435"/>
              <a:gd name="connsiteY26" fmla="*/ 3445566 h 4015409"/>
              <a:gd name="connsiteX27" fmla="*/ 92765 w 2650435"/>
              <a:gd name="connsiteY27" fmla="*/ 3485322 h 4015409"/>
              <a:gd name="connsiteX28" fmla="*/ 132522 w 2650435"/>
              <a:gd name="connsiteY28" fmla="*/ 3617844 h 4015409"/>
              <a:gd name="connsiteX29" fmla="*/ 159026 w 2650435"/>
              <a:gd name="connsiteY29" fmla="*/ 3657600 h 4015409"/>
              <a:gd name="connsiteX30" fmla="*/ 225287 w 2650435"/>
              <a:gd name="connsiteY30" fmla="*/ 3710609 h 4015409"/>
              <a:gd name="connsiteX31" fmla="*/ 304800 w 2650435"/>
              <a:gd name="connsiteY31" fmla="*/ 3790122 h 4015409"/>
              <a:gd name="connsiteX32" fmla="*/ 357809 w 2650435"/>
              <a:gd name="connsiteY32" fmla="*/ 3856383 h 4015409"/>
              <a:gd name="connsiteX33" fmla="*/ 384313 w 2650435"/>
              <a:gd name="connsiteY33" fmla="*/ 3896139 h 4015409"/>
              <a:gd name="connsiteX34" fmla="*/ 437322 w 2650435"/>
              <a:gd name="connsiteY34" fmla="*/ 3909392 h 4015409"/>
              <a:gd name="connsiteX35" fmla="*/ 516835 w 2650435"/>
              <a:gd name="connsiteY35" fmla="*/ 3935896 h 4015409"/>
              <a:gd name="connsiteX36" fmla="*/ 556591 w 2650435"/>
              <a:gd name="connsiteY36" fmla="*/ 3949148 h 4015409"/>
              <a:gd name="connsiteX37" fmla="*/ 622852 w 2650435"/>
              <a:gd name="connsiteY37" fmla="*/ 3962400 h 4015409"/>
              <a:gd name="connsiteX38" fmla="*/ 675861 w 2650435"/>
              <a:gd name="connsiteY38" fmla="*/ 3975652 h 4015409"/>
              <a:gd name="connsiteX39" fmla="*/ 861391 w 2650435"/>
              <a:gd name="connsiteY39" fmla="*/ 3988905 h 4015409"/>
              <a:gd name="connsiteX40" fmla="*/ 1073426 w 2650435"/>
              <a:gd name="connsiteY40" fmla="*/ 4002157 h 4015409"/>
              <a:gd name="connsiteX41" fmla="*/ 1510748 w 2650435"/>
              <a:gd name="connsiteY41" fmla="*/ 4015409 h 4015409"/>
              <a:gd name="connsiteX42" fmla="*/ 1802296 w 2650435"/>
              <a:gd name="connsiteY42" fmla="*/ 4002157 h 4015409"/>
              <a:gd name="connsiteX43" fmla="*/ 2054087 w 2650435"/>
              <a:gd name="connsiteY43" fmla="*/ 3975652 h 4015409"/>
              <a:gd name="connsiteX44" fmla="*/ 2093843 w 2650435"/>
              <a:gd name="connsiteY44" fmla="*/ 3962400 h 4015409"/>
              <a:gd name="connsiteX45" fmla="*/ 2226365 w 2650435"/>
              <a:gd name="connsiteY45" fmla="*/ 3935896 h 4015409"/>
              <a:gd name="connsiteX46" fmla="*/ 2266122 w 2650435"/>
              <a:gd name="connsiteY46" fmla="*/ 3922644 h 4015409"/>
              <a:gd name="connsiteX47" fmla="*/ 2319130 w 2650435"/>
              <a:gd name="connsiteY47" fmla="*/ 3909392 h 4015409"/>
              <a:gd name="connsiteX48" fmla="*/ 2398643 w 2650435"/>
              <a:gd name="connsiteY48" fmla="*/ 3882887 h 4015409"/>
              <a:gd name="connsiteX49" fmla="*/ 2464904 w 2650435"/>
              <a:gd name="connsiteY49" fmla="*/ 3843131 h 4015409"/>
              <a:gd name="connsiteX50" fmla="*/ 2491409 w 2650435"/>
              <a:gd name="connsiteY50" fmla="*/ 3816626 h 4015409"/>
              <a:gd name="connsiteX51" fmla="*/ 2531165 w 2650435"/>
              <a:gd name="connsiteY51" fmla="*/ 3790122 h 4015409"/>
              <a:gd name="connsiteX52" fmla="*/ 2557669 w 2650435"/>
              <a:gd name="connsiteY52" fmla="*/ 3750366 h 4015409"/>
              <a:gd name="connsiteX53" fmla="*/ 2584174 w 2650435"/>
              <a:gd name="connsiteY53" fmla="*/ 3723861 h 4015409"/>
              <a:gd name="connsiteX54" fmla="*/ 2597426 w 2650435"/>
              <a:gd name="connsiteY54" fmla="*/ 3684105 h 4015409"/>
              <a:gd name="connsiteX55" fmla="*/ 2650435 w 2650435"/>
              <a:gd name="connsiteY55" fmla="*/ 3604592 h 4015409"/>
              <a:gd name="connsiteX56" fmla="*/ 2637183 w 2650435"/>
              <a:gd name="connsiteY56" fmla="*/ 3405809 h 401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50435" h="4015409">
                <a:moveTo>
                  <a:pt x="1020417" y="0"/>
                </a:moveTo>
                <a:cubicBezTo>
                  <a:pt x="895001" y="9647"/>
                  <a:pt x="851406" y="3329"/>
                  <a:pt x="742122" y="39757"/>
                </a:cubicBezTo>
                <a:lnTo>
                  <a:pt x="662609" y="66261"/>
                </a:lnTo>
                <a:lnTo>
                  <a:pt x="622852" y="79513"/>
                </a:lnTo>
                <a:cubicBezTo>
                  <a:pt x="540315" y="162053"/>
                  <a:pt x="659804" y="50462"/>
                  <a:pt x="556591" y="119270"/>
                </a:cubicBezTo>
                <a:cubicBezTo>
                  <a:pt x="540997" y="129666"/>
                  <a:pt x="531628" y="147520"/>
                  <a:pt x="516835" y="159026"/>
                </a:cubicBezTo>
                <a:cubicBezTo>
                  <a:pt x="381965" y="263925"/>
                  <a:pt x="477482" y="171876"/>
                  <a:pt x="410817" y="238539"/>
                </a:cubicBezTo>
                <a:cubicBezTo>
                  <a:pt x="401982" y="265043"/>
                  <a:pt x="404068" y="298297"/>
                  <a:pt x="384313" y="318052"/>
                </a:cubicBezTo>
                <a:lnTo>
                  <a:pt x="331304" y="371061"/>
                </a:lnTo>
                <a:cubicBezTo>
                  <a:pt x="282978" y="516042"/>
                  <a:pt x="360048" y="296451"/>
                  <a:pt x="291548" y="450574"/>
                </a:cubicBezTo>
                <a:cubicBezTo>
                  <a:pt x="280201" y="476104"/>
                  <a:pt x="284798" y="510331"/>
                  <a:pt x="265043" y="530087"/>
                </a:cubicBezTo>
                <a:cubicBezTo>
                  <a:pt x="256208" y="538922"/>
                  <a:pt x="246036" y="546597"/>
                  <a:pt x="238539" y="556592"/>
                </a:cubicBezTo>
                <a:cubicBezTo>
                  <a:pt x="219426" y="582076"/>
                  <a:pt x="185530" y="636105"/>
                  <a:pt x="185530" y="636105"/>
                </a:cubicBezTo>
                <a:cubicBezTo>
                  <a:pt x="147990" y="748726"/>
                  <a:pt x="200346" y="611411"/>
                  <a:pt x="145774" y="702366"/>
                </a:cubicBezTo>
                <a:cubicBezTo>
                  <a:pt x="138587" y="714344"/>
                  <a:pt x="138769" y="729628"/>
                  <a:pt x="132522" y="742122"/>
                </a:cubicBezTo>
                <a:cubicBezTo>
                  <a:pt x="125399" y="756368"/>
                  <a:pt x="114852" y="768627"/>
                  <a:pt x="106017" y="781879"/>
                </a:cubicBezTo>
                <a:cubicBezTo>
                  <a:pt x="43034" y="970830"/>
                  <a:pt x="106315" y="774208"/>
                  <a:pt x="66261" y="914400"/>
                </a:cubicBezTo>
                <a:cubicBezTo>
                  <a:pt x="62423" y="927832"/>
                  <a:pt x="56685" y="940680"/>
                  <a:pt x="53009" y="954157"/>
                </a:cubicBezTo>
                <a:cubicBezTo>
                  <a:pt x="43424" y="989300"/>
                  <a:pt x="38023" y="1025617"/>
                  <a:pt x="26504" y="1060174"/>
                </a:cubicBezTo>
                <a:lnTo>
                  <a:pt x="0" y="1139687"/>
                </a:lnTo>
                <a:cubicBezTo>
                  <a:pt x="4417" y="1298713"/>
                  <a:pt x="6629" y="1457816"/>
                  <a:pt x="13252" y="1616766"/>
                </a:cubicBezTo>
                <a:cubicBezTo>
                  <a:pt x="23096" y="1853021"/>
                  <a:pt x="22506" y="1696062"/>
                  <a:pt x="39756" y="1868557"/>
                </a:cubicBezTo>
                <a:cubicBezTo>
                  <a:pt x="66554" y="2136532"/>
                  <a:pt x="38183" y="1951876"/>
                  <a:pt x="66261" y="2120348"/>
                </a:cubicBezTo>
                <a:cubicBezTo>
                  <a:pt x="61844" y="2345635"/>
                  <a:pt x="59180" y="2570963"/>
                  <a:pt x="53009" y="2796209"/>
                </a:cubicBezTo>
                <a:cubicBezTo>
                  <a:pt x="50345" y="2893456"/>
                  <a:pt x="39756" y="2990474"/>
                  <a:pt x="39756" y="3087757"/>
                </a:cubicBezTo>
                <a:cubicBezTo>
                  <a:pt x="39756" y="3180627"/>
                  <a:pt x="46148" y="3273436"/>
                  <a:pt x="53009" y="3366052"/>
                </a:cubicBezTo>
                <a:cubicBezTo>
                  <a:pt x="54994" y="3392849"/>
                  <a:pt x="57764" y="3420075"/>
                  <a:pt x="66261" y="3445566"/>
                </a:cubicBezTo>
                <a:cubicBezTo>
                  <a:pt x="71297" y="3460676"/>
                  <a:pt x="83930" y="3472070"/>
                  <a:pt x="92765" y="3485322"/>
                </a:cubicBezTo>
                <a:cubicBezTo>
                  <a:pt x="100173" y="3514956"/>
                  <a:pt x="119615" y="3598483"/>
                  <a:pt x="132522" y="3617844"/>
                </a:cubicBezTo>
                <a:cubicBezTo>
                  <a:pt x="141357" y="3631096"/>
                  <a:pt x="149077" y="3645163"/>
                  <a:pt x="159026" y="3657600"/>
                </a:cubicBezTo>
                <a:cubicBezTo>
                  <a:pt x="194861" y="3702394"/>
                  <a:pt x="177596" y="3668217"/>
                  <a:pt x="225287" y="3710609"/>
                </a:cubicBezTo>
                <a:cubicBezTo>
                  <a:pt x="253302" y="3735511"/>
                  <a:pt x="304800" y="3790122"/>
                  <a:pt x="304800" y="3790122"/>
                </a:cubicBezTo>
                <a:cubicBezTo>
                  <a:pt x="330599" y="3867520"/>
                  <a:pt x="297866" y="3796441"/>
                  <a:pt x="357809" y="3856383"/>
                </a:cubicBezTo>
                <a:cubicBezTo>
                  <a:pt x="369071" y="3867645"/>
                  <a:pt x="371061" y="3887304"/>
                  <a:pt x="384313" y="3896139"/>
                </a:cubicBezTo>
                <a:cubicBezTo>
                  <a:pt x="399468" y="3906242"/>
                  <a:pt x="419877" y="3904158"/>
                  <a:pt x="437322" y="3909392"/>
                </a:cubicBezTo>
                <a:cubicBezTo>
                  <a:pt x="464082" y="3917420"/>
                  <a:pt x="490331" y="3927061"/>
                  <a:pt x="516835" y="3935896"/>
                </a:cubicBezTo>
                <a:cubicBezTo>
                  <a:pt x="530087" y="3940313"/>
                  <a:pt x="542893" y="3946409"/>
                  <a:pt x="556591" y="3949148"/>
                </a:cubicBezTo>
                <a:cubicBezTo>
                  <a:pt x="578678" y="3953565"/>
                  <a:pt x="600864" y="3957514"/>
                  <a:pt x="622852" y="3962400"/>
                </a:cubicBezTo>
                <a:cubicBezTo>
                  <a:pt x="640632" y="3966351"/>
                  <a:pt x="657759" y="3973641"/>
                  <a:pt x="675861" y="3975652"/>
                </a:cubicBezTo>
                <a:cubicBezTo>
                  <a:pt x="737483" y="3982499"/>
                  <a:pt x="799527" y="3984781"/>
                  <a:pt x="861391" y="3988905"/>
                </a:cubicBezTo>
                <a:cubicBezTo>
                  <a:pt x="932050" y="3993616"/>
                  <a:pt x="1002669" y="3999269"/>
                  <a:pt x="1073426" y="4002157"/>
                </a:cubicBezTo>
                <a:cubicBezTo>
                  <a:pt x="1219146" y="4008105"/>
                  <a:pt x="1364974" y="4010992"/>
                  <a:pt x="1510748" y="4015409"/>
                </a:cubicBezTo>
                <a:lnTo>
                  <a:pt x="1802296" y="4002157"/>
                </a:lnTo>
                <a:cubicBezTo>
                  <a:pt x="1898257" y="3996341"/>
                  <a:pt x="1961903" y="3987176"/>
                  <a:pt x="2054087" y="3975652"/>
                </a:cubicBezTo>
                <a:cubicBezTo>
                  <a:pt x="2067339" y="3971235"/>
                  <a:pt x="2080232" y="3965541"/>
                  <a:pt x="2093843" y="3962400"/>
                </a:cubicBezTo>
                <a:cubicBezTo>
                  <a:pt x="2137738" y="3952270"/>
                  <a:pt x="2183628" y="3950141"/>
                  <a:pt x="2226365" y="3935896"/>
                </a:cubicBezTo>
                <a:cubicBezTo>
                  <a:pt x="2239617" y="3931479"/>
                  <a:pt x="2252690" y="3926482"/>
                  <a:pt x="2266122" y="3922644"/>
                </a:cubicBezTo>
                <a:cubicBezTo>
                  <a:pt x="2283634" y="3917641"/>
                  <a:pt x="2301685" y="3914626"/>
                  <a:pt x="2319130" y="3909392"/>
                </a:cubicBezTo>
                <a:cubicBezTo>
                  <a:pt x="2345890" y="3901364"/>
                  <a:pt x="2398643" y="3882887"/>
                  <a:pt x="2398643" y="3882887"/>
                </a:cubicBezTo>
                <a:cubicBezTo>
                  <a:pt x="2465804" y="3815728"/>
                  <a:pt x="2378884" y="3894743"/>
                  <a:pt x="2464904" y="3843131"/>
                </a:cubicBezTo>
                <a:cubicBezTo>
                  <a:pt x="2475618" y="3836703"/>
                  <a:pt x="2481652" y="3824431"/>
                  <a:pt x="2491409" y="3816626"/>
                </a:cubicBezTo>
                <a:cubicBezTo>
                  <a:pt x="2503846" y="3806677"/>
                  <a:pt x="2517913" y="3798957"/>
                  <a:pt x="2531165" y="3790122"/>
                </a:cubicBezTo>
                <a:cubicBezTo>
                  <a:pt x="2540000" y="3776870"/>
                  <a:pt x="2547720" y="3762803"/>
                  <a:pt x="2557669" y="3750366"/>
                </a:cubicBezTo>
                <a:cubicBezTo>
                  <a:pt x="2565474" y="3740609"/>
                  <a:pt x="2577746" y="3734575"/>
                  <a:pt x="2584174" y="3723861"/>
                </a:cubicBezTo>
                <a:cubicBezTo>
                  <a:pt x="2591361" y="3711883"/>
                  <a:pt x="2590642" y="3696316"/>
                  <a:pt x="2597426" y="3684105"/>
                </a:cubicBezTo>
                <a:cubicBezTo>
                  <a:pt x="2612896" y="3656259"/>
                  <a:pt x="2650435" y="3604592"/>
                  <a:pt x="2650435" y="3604592"/>
                </a:cubicBezTo>
                <a:lnTo>
                  <a:pt x="2637183" y="3405809"/>
                </a:lnTo>
              </a:path>
            </a:pathLst>
          </a:cu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0" name="Curved Connector 20"/>
          <p:cNvCxnSpPr/>
          <p:nvPr/>
        </p:nvCxnSpPr>
        <p:spPr>
          <a:xfrm rot="5400000">
            <a:off x="3536149" y="4822041"/>
            <a:ext cx="357190" cy="1588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786314" y="435769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RNA</a:t>
            </a:r>
            <a:endParaRPr lang="en-AU" dirty="0"/>
          </a:p>
        </p:txBody>
      </p:sp>
      <p:sp>
        <p:nvSpPr>
          <p:cNvPr id="116" name="TextBox 115"/>
          <p:cNvSpPr txBox="1"/>
          <p:nvPr/>
        </p:nvSpPr>
        <p:spPr>
          <a:xfrm>
            <a:off x="3929058" y="313110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ncRNA</a:t>
            </a:r>
            <a:endParaRPr lang="en-AU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6314" y="5572140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Transcription</a:t>
            </a:r>
          </a:p>
          <a:p>
            <a:r>
              <a:rPr lang="en-AU" dirty="0" smtClean="0"/>
              <a:t>factors</a:t>
            </a:r>
            <a:endParaRPr lang="en-AU" dirty="0"/>
          </a:p>
        </p:txBody>
      </p:sp>
      <p:sp>
        <p:nvSpPr>
          <p:cNvPr id="37" name="Rectangle 36"/>
          <p:cNvSpPr/>
          <p:nvPr/>
        </p:nvSpPr>
        <p:spPr>
          <a:xfrm>
            <a:off x="5929322" y="1428736"/>
            <a:ext cx="2500330" cy="1214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Complex formation, protein-protein interactions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12" y="1136631"/>
            <a:ext cx="7124700" cy="5400675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77963" y="6588125"/>
            <a:ext cx="728980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1200" dirty="0">
                <a:latin typeface="Arial" pitchFamily="34" charset="0"/>
              </a:rPr>
              <a:t>Albert, R. J Cell </a:t>
            </a:r>
            <a:r>
              <a:rPr lang="en-GB" sz="1200" dirty="0" err="1">
                <a:latin typeface="Arial" pitchFamily="34" charset="0"/>
              </a:rPr>
              <a:t>Sci</a:t>
            </a:r>
            <a:r>
              <a:rPr lang="en-GB" sz="1200" dirty="0">
                <a:latin typeface="Arial" pitchFamily="34" charset="0"/>
              </a:rPr>
              <a:t> 2005;118:4947-4957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282" y="6380305"/>
            <a:ext cx="3429024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C.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</a:rPr>
              <a:t>elegans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 protein interaction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6969"/>
            <a:ext cx="25003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Protein-protein interaction</a:t>
            </a:r>
          </a:p>
          <a:p>
            <a:r>
              <a:rPr lang="en-AU" sz="2400" b="1" dirty="0" smtClean="0"/>
              <a:t>network</a:t>
            </a:r>
            <a:endParaRPr lang="en-A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857760"/>
            <a:ext cx="64294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Protein</a:t>
            </a:r>
            <a:endParaRPr lang="en-AU" sz="12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1142976" y="4429134"/>
            <a:ext cx="285752" cy="567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596" y="3643314"/>
            <a:ext cx="100013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interaction, e.g. binding</a:t>
            </a:r>
            <a:endParaRPr lang="en-AU" sz="1200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1428728" y="3874147"/>
            <a:ext cx="214314" cy="4121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72330" y="214290"/>
            <a:ext cx="193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(undirected graph)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1173</Words>
  <Application>Microsoft Office PowerPoint</Application>
  <PresentationFormat>On-screen Show (4:3)</PresentationFormat>
  <Paragraphs>311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ultimate complex system: networks in molecular biology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ACPFG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graph theory in biology</dc:title>
  <dc:creator>Andreas Schreiber</dc:creator>
  <cp:lastModifiedBy>Andreas Schreiber</cp:lastModifiedBy>
  <cp:revision>255</cp:revision>
  <dcterms:created xsi:type="dcterms:W3CDTF">2009-03-22T01:16:57Z</dcterms:created>
  <dcterms:modified xsi:type="dcterms:W3CDTF">2010-02-15T11:59:53Z</dcterms:modified>
</cp:coreProperties>
</file>