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9" r:id="rId3"/>
    <p:sldId id="257" r:id="rId4"/>
    <p:sldId id="258" r:id="rId5"/>
    <p:sldId id="259" r:id="rId6"/>
    <p:sldId id="260" r:id="rId7"/>
    <p:sldId id="281" r:id="rId8"/>
    <p:sldId id="261" r:id="rId9"/>
    <p:sldId id="263" r:id="rId10"/>
    <p:sldId id="262" r:id="rId11"/>
    <p:sldId id="264" r:id="rId12"/>
    <p:sldId id="282" r:id="rId13"/>
    <p:sldId id="278" r:id="rId14"/>
    <p:sldId id="283" r:id="rId15"/>
    <p:sldId id="265" r:id="rId16"/>
    <p:sldId id="266" r:id="rId17"/>
    <p:sldId id="267" r:id="rId18"/>
    <p:sldId id="268" r:id="rId19"/>
    <p:sldId id="279" r:id="rId20"/>
    <p:sldId id="285" r:id="rId21"/>
    <p:sldId id="271" r:id="rId22"/>
    <p:sldId id="287" r:id="rId23"/>
    <p:sldId id="288" r:id="rId24"/>
    <p:sldId id="273" r:id="rId25"/>
    <p:sldId id="276" r:id="rId26"/>
    <p:sldId id="277" r:id="rId27"/>
    <p:sldId id="274" r:id="rId28"/>
    <p:sldId id="275" r:id="rId29"/>
    <p:sldId id="272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7FDB-54B4-4B74-B399-DFE27985BAD0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B1B2B-56DB-4577-B6D2-1337E01AE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dirty="0" smtClean="0"/>
              <a:t>Tony Thomas 60th Birthday Fest Feb 15-19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dirty="0" smtClean="0"/>
              <a:t>Tony Thomas 60th Birthday Fest Feb 15-19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B0F0"/>
                </a:solidFill>
              </a:defRPr>
            </a:lvl1pPr>
            <a:lvl2pPr>
              <a:defRPr baseline="0">
                <a:solidFill>
                  <a:srgbClr val="00B050"/>
                </a:solidFill>
              </a:defRPr>
            </a:lvl2pPr>
            <a:lvl3pPr>
              <a:defRPr baseline="0">
                <a:solidFill>
                  <a:srgbClr val="7030A0"/>
                </a:solidFill>
              </a:defRPr>
            </a:lvl3pPr>
            <a:lvl4pPr>
              <a:defRPr baseline="0"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dirty="0" smtClean="0"/>
              <a:t>Tony Thomas 60th Birthday Fest Feb 15-19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dirty="0" smtClean="0"/>
              <a:t>Tony Thomas 60th Birthday Fest Feb 15-19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dirty="0" smtClean="0"/>
              <a:t>Tony Thomas 60th Birthday Fest Feb 15-19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3.org/People/Berners-Le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nspire-hep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Tony Thomas-inspired guide to INSPIRE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evolution from SPIRES to INSPIRE and what it means for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Heath O’Connell -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continued (Mid 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SLAC introduces “Remote SPIRES” interface to database through email and </a:t>
            </a:r>
            <a:r>
              <a:rPr lang="en-US" dirty="0" err="1" smtClean="0"/>
              <a:t>bitnet</a:t>
            </a:r>
            <a:r>
              <a:rPr lang="en-US" dirty="0" smtClean="0"/>
              <a:t> login. Now possible to query SPIRES as a database from anywhere in the world.</a:t>
            </a:r>
          </a:p>
          <a:p>
            <a:r>
              <a:rPr lang="en-US" dirty="0" smtClean="0"/>
              <a:t>SLAC’s weekly mailing sent by email.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Tony Thomas returns to Adelaide.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2531" name="Picture 3" descr="I:\IRD RECORDS\10.0 Meetings-Travel\2010 Tony Thomas\Talk\Thomas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191000"/>
            <a:ext cx="1724025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continued (1991)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August: LANL string theorist, </a:t>
            </a:r>
            <a:r>
              <a:rPr lang="en-US" u="sng" dirty="0" smtClean="0"/>
              <a:t>Paul Ginsparg</a:t>
            </a:r>
            <a:r>
              <a:rPr lang="en-US" dirty="0" smtClean="0"/>
              <a:t>, introduces eprint service, xxx.lanl.gov, with email interface (then + ftp).</a:t>
            </a:r>
          </a:p>
          <a:p>
            <a:pPr lvl="1"/>
            <a:r>
              <a:rPr lang="en-US" dirty="0" smtClean="0"/>
              <a:t>Starts with hep-th and expands gradually into other fields with the help of servers at other institutions.</a:t>
            </a:r>
          </a:p>
          <a:p>
            <a:r>
              <a:rPr lang="en-US" dirty="0" smtClean="0"/>
              <a:t>SLAC helps xxx with daily mail-out through SPIRES preprint listserv.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I:\IRD RECORDS\10.0 Meetings-Travel\2010 Tony Thomas\Talk\Los Alamos National Labora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029200"/>
            <a:ext cx="3141518" cy="114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dirty="0" smtClean="0"/>
              <a:t>Brief history (1991 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754563"/>
          </a:xfrm>
        </p:spPr>
        <p:txBody>
          <a:bodyPr/>
          <a:lstStyle/>
          <a:p>
            <a:r>
              <a:rPr lang="en-US" dirty="0" smtClean="0"/>
              <a:t>SLAC scientist, </a:t>
            </a:r>
            <a:r>
              <a:rPr lang="en-US" u="sng" dirty="0" smtClean="0"/>
              <a:t>Paul Kunz</a:t>
            </a:r>
            <a:r>
              <a:rPr lang="en-US" dirty="0" smtClean="0"/>
              <a:t>, sees demonstration of World Wide Web at CERN. </a:t>
            </a:r>
          </a:p>
          <a:p>
            <a:r>
              <a:rPr lang="en-US" dirty="0" smtClean="0"/>
              <a:t>Back at SLAC he tells SLAC Librarian, </a:t>
            </a:r>
            <a:r>
              <a:rPr lang="en-US" u="sng" dirty="0" smtClean="0"/>
              <a:t>Louise Addis</a:t>
            </a:r>
            <a:r>
              <a:rPr lang="en-US" dirty="0" smtClean="0"/>
              <a:t>, that SPIRES is an ideal candidate.</a:t>
            </a:r>
          </a:p>
          <a:p>
            <a:r>
              <a:rPr lang="en-US" dirty="0" smtClean="0"/>
              <a:t>December: SPIRES becomes first website outside Europe, and first database on web.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 descr="I:\IRD RECORDS\10.0 Meetings-Travel\2010 Tony Thomas\Talk\slac1st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67200"/>
            <a:ext cx="5146675" cy="1914525"/>
          </a:xfrm>
          <a:prstGeom prst="rect">
            <a:avLst/>
          </a:prstGeom>
          <a:noFill/>
        </p:spPr>
      </p:pic>
      <p:pic>
        <p:nvPicPr>
          <p:cNvPr id="8" name="Picture 2" descr="I:\IRD RECORDS\10.0 Meetings-Travel\2010 Tony Thomas\Talk\sk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953000"/>
            <a:ext cx="466725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72200" y="4572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xxx on www in April 1993.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Continued (1991)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Tim Berners-Lee</a:t>
            </a:r>
            <a:r>
              <a:rPr lang="en-US" dirty="0" smtClean="0"/>
              <a:t>, the CERN IT engineer who invented the World-Wide Web, has called the SLAC web interface to SPIRES-HEP the "killer app" that showed the world what the web could do.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3554" name="Picture 2" descr="I:\IRD RECORDS\10.0 Meetings-Travel\2010 Tony Thomas\Talk\Tim 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86200"/>
            <a:ext cx="3175001" cy="208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history continued (</a:t>
            </a:r>
            <a:r>
              <a:rPr lang="en-US" i="1" dirty="0" smtClean="0"/>
              <a:t>22 Jan 1993)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First Tony Thomas paper appears in xxx</a:t>
            </a:r>
          </a:p>
          <a:p>
            <a:r>
              <a:rPr lang="en-US" dirty="0" smtClean="0"/>
              <a:t>“Shadowing in deuterium”</a:t>
            </a:r>
          </a:p>
          <a:p>
            <a:pPr lvl="1"/>
            <a:r>
              <a:rPr lang="en-US" dirty="0" smtClean="0"/>
              <a:t>By W. </a:t>
            </a:r>
            <a:r>
              <a:rPr lang="en-US" dirty="0" err="1" smtClean="0"/>
              <a:t>Melnitchouk</a:t>
            </a:r>
            <a:r>
              <a:rPr lang="en-US" dirty="0" smtClean="0"/>
              <a:t>, </a:t>
            </a:r>
            <a:r>
              <a:rPr lang="en-US" dirty="0" smtClean="0"/>
              <a:t>A.W. Thomas </a:t>
            </a:r>
            <a:r>
              <a:rPr lang="en-US" dirty="0" smtClean="0"/>
              <a:t>(Adelaide U.), ADP-92-192-T120</a:t>
            </a:r>
          </a:p>
          <a:p>
            <a:pPr lvl="1"/>
            <a:r>
              <a:rPr lang="en-US" dirty="0" err="1" smtClean="0"/>
              <a:t>nucl-th</a:t>
            </a:r>
            <a:r>
              <a:rPr lang="en-US" dirty="0" smtClean="0"/>
              <a:t>/9301016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continued (2000s)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SPIRES a collaboration of </a:t>
            </a:r>
          </a:p>
          <a:p>
            <a:pPr lvl="1"/>
            <a:r>
              <a:rPr lang="en-US" dirty="0" smtClean="0"/>
              <a:t>        keywords and conference proceedings </a:t>
            </a:r>
          </a:p>
          <a:p>
            <a:pPr lvl="1"/>
            <a:r>
              <a:rPr lang="en-US" dirty="0" smtClean="0"/>
              <a:t>                            HEPJobs, HEPNAMES</a:t>
            </a:r>
          </a:p>
          <a:p>
            <a:pPr lvl="1"/>
            <a:r>
              <a:rPr lang="en-US" dirty="0" smtClean="0"/>
              <a:t>              everything else</a:t>
            </a:r>
          </a:p>
          <a:p>
            <a:r>
              <a:rPr lang="en-US" dirty="0" smtClean="0"/>
              <a:t>The underlying technology is the 1985 “Remote SPIRES” for the web interface and the 1968 SPIRES for the database.</a:t>
            </a:r>
          </a:p>
          <a:p>
            <a:r>
              <a:rPr lang="en-US" dirty="0" smtClean="0"/>
              <a:t>Slow for users, cumbersome for developers.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Tony Thomas at Jefferson Lab.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pic>
        <p:nvPicPr>
          <p:cNvPr id="23554" name="Picture 2" descr="I:\IRD RECORDS\10.0 Meetings-Travel\2010 Tony Thomas\Talk\DE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514350" cy="514350"/>
          </a:xfrm>
          <a:prstGeom prst="rect">
            <a:avLst/>
          </a:prstGeom>
          <a:noFill/>
        </p:spPr>
      </p:pic>
      <p:pic>
        <p:nvPicPr>
          <p:cNvPr id="23555" name="Picture 3" descr="I:\IRD RECORDS\10.0 Meetings-Travel\2010 Tony Thomas\Talk\Fermila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0"/>
            <a:ext cx="2133600" cy="404794"/>
          </a:xfrm>
          <a:prstGeom prst="rect">
            <a:avLst/>
          </a:prstGeom>
          <a:noFill/>
        </p:spPr>
      </p:pic>
      <p:pic>
        <p:nvPicPr>
          <p:cNvPr id="23556" name="Picture 4" descr="I:\IRD RECORDS\10.0 Meetings-Travel\2010 Tony Thomas\Talk\SL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895600"/>
            <a:ext cx="880040" cy="314935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3557" name="Picture 5" descr="I:\IRD RECORDS\10.0 Meetings-Travel\2010 Tony Thomas\Talk\Tony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5105400"/>
            <a:ext cx="1098550" cy="138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continued (late 2000s)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SPIRES collaboration begins talks with  </a:t>
            </a:r>
          </a:p>
          <a:p>
            <a:r>
              <a:rPr lang="en-US" dirty="0" smtClean="0"/>
              <a:t>CERN runs a database system called Invenio</a:t>
            </a:r>
          </a:p>
          <a:p>
            <a:pPr lvl="1"/>
            <a:r>
              <a:rPr lang="en-US" dirty="0" smtClean="0"/>
              <a:t>Modern</a:t>
            </a:r>
          </a:p>
          <a:p>
            <a:pPr lvl="1"/>
            <a:r>
              <a:rPr lang="en-US" dirty="0" smtClean="0"/>
              <a:t>Open Source (anyone can install it, build on it)</a:t>
            </a:r>
          </a:p>
          <a:p>
            <a:pPr lvl="1"/>
            <a:r>
              <a:rPr lang="en-US" dirty="0" smtClean="0"/>
              <a:t>Supported by an IT team at CERN </a:t>
            </a:r>
          </a:p>
          <a:p>
            <a:r>
              <a:rPr lang="en-US" dirty="0" smtClean="0"/>
              <a:t>Agreement signed Invenio + SPIRES -&gt; INSPIRE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Tony Thomas returns to Adelaide.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pic>
        <p:nvPicPr>
          <p:cNvPr id="24578" name="Picture 2" descr="I:\IRD RECORDS\10.0 Meetings-Travel\2010 Tony Thomas\Talk\C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524000"/>
            <a:ext cx="650875" cy="65658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work on INSPIRE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/>
          <a:lstStyle/>
          <a:p>
            <a:r>
              <a:rPr lang="en-US" dirty="0" smtClean="0"/>
              <a:t>Enormous effort principally between SLAC and CERN to reproduce the functionality of SPIRES.</a:t>
            </a:r>
          </a:p>
          <a:p>
            <a:r>
              <a:rPr lang="en-US" dirty="0" smtClean="0"/>
              <a:t>Database must be built to:</a:t>
            </a:r>
          </a:p>
          <a:p>
            <a:pPr lvl="1"/>
            <a:r>
              <a:rPr lang="en-US" dirty="0" smtClean="0"/>
              <a:t>Store same information as SPIRES </a:t>
            </a:r>
          </a:p>
          <a:p>
            <a:pPr lvl="2"/>
            <a:r>
              <a:rPr lang="en-US" dirty="0" smtClean="0"/>
              <a:t>papers have, e.g. conference info, experiment number, authors, affiliations, references, citations, etc.</a:t>
            </a:r>
          </a:p>
          <a:p>
            <a:pPr lvl="1"/>
            <a:r>
              <a:rPr lang="en-US" dirty="0" smtClean="0"/>
              <a:t>Provide same search behaviour as SPIRES</a:t>
            </a:r>
          </a:p>
          <a:p>
            <a:pPr lvl="2"/>
            <a:r>
              <a:rPr lang="en-US" dirty="0" smtClean="0"/>
              <a:t>“Thomas, A” should find “Thomas, A.W.”, “Thomas, Anthony” </a:t>
            </a:r>
          </a:p>
          <a:p>
            <a:r>
              <a:rPr lang="en-US" dirty="0" smtClean="0"/>
              <a:t>Despite age, SPIRES is remarkably sophisticated database system.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r>
              <a:rPr lang="en-US" dirty="0" smtClean="0"/>
              <a:t>Tony Thomas 60th Birthday Fest Feb 15-19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INSPIRE </a:t>
            </a:r>
            <a:r>
              <a:rPr lang="en-US" u="sng" dirty="0" smtClean="0"/>
              <a:t>test version</a:t>
            </a:r>
            <a:r>
              <a:rPr lang="en-US" dirty="0" smtClean="0"/>
              <a:t> is in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http://inspire-hep.net</a:t>
            </a:r>
            <a:endParaRPr lang="en-US" dirty="0" smtClean="0"/>
          </a:p>
          <a:p>
            <a:r>
              <a:rPr lang="en-US" dirty="0" smtClean="0"/>
              <a:t>Extremely fast.</a:t>
            </a:r>
          </a:p>
          <a:p>
            <a:r>
              <a:rPr lang="en-US" dirty="0" smtClean="0"/>
              <a:t>New features such as collaborators list and links to outside databases.</a:t>
            </a:r>
          </a:p>
          <a:p>
            <a:r>
              <a:rPr lang="en-US" dirty="0" smtClean="0"/>
              <a:t>Closely resembles traditional SPIRES experience.</a:t>
            </a:r>
          </a:p>
          <a:p>
            <a:r>
              <a:rPr lang="en-US" dirty="0" smtClean="0"/>
              <a:t>New Google-like search + most of SPIRES syntax.</a:t>
            </a:r>
          </a:p>
          <a:p>
            <a:r>
              <a:rPr lang="en-US" dirty="0" smtClean="0"/>
              <a:t>Now updating data on a daily basis.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62200" cy="365125"/>
          </a:xfrm>
        </p:spPr>
        <p:txBody>
          <a:bodyPr/>
          <a:lstStyle/>
          <a:p>
            <a:r>
              <a:rPr lang="en-US" smtClean="0"/>
              <a:t>Tony Thomas 60th Birthday Fest Feb 15-19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4578" name="Picture 2" descr="I:\IRD RECORDS\10.0 Meetings-Travel\2010 Tony Thomas\Talk\goo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317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1990: sat in this lecture theatre for Tony Thomas’ second-year Quantum Mechanics lectures.</a:t>
            </a:r>
          </a:p>
          <a:p>
            <a:r>
              <a:rPr lang="en-US" dirty="0" smtClean="0"/>
              <a:t>System has undergone following transformation</a:t>
            </a:r>
          </a:p>
          <a:p>
            <a:pPr lvl="1"/>
            <a:r>
              <a:rPr lang="en-US" dirty="0" smtClean="0"/>
              <a:t>t </a:t>
            </a:r>
            <a:r>
              <a:rPr lang="en-US" dirty="0" smtClean="0">
                <a:sym typeface="Wingdings" pitchFamily="2" charset="2"/>
              </a:rPr>
              <a:t> t + 20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AWT &lt;-&gt; 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3554" name="Picture 2" descr="I:\IRD RECORDS\10.0 Meetings-Travel\2010 Tony Thomas\Talk\tonyINSPIRE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3971925" cy="6267450"/>
          </a:xfrm>
          <a:prstGeom prst="rect">
            <a:avLst/>
          </a:prstGeom>
          <a:noFill/>
        </p:spPr>
      </p:pic>
      <p:pic>
        <p:nvPicPr>
          <p:cNvPr id="23555" name="Picture 3" descr="I:\IRD RECORDS\10.0 Meetings-Travel\2010 Tony Thomas\Talk\tonyINSPIRE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391477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pic>
        <p:nvPicPr>
          <p:cNvPr id="27650" name="Picture 2" descr="I:\IRD RECORDS\10.0 Meetings-Travel\2010 Tony Thomas\Talk\tonyINSPI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37" y="228600"/>
            <a:ext cx="8145463" cy="610909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“Detailed Record” in INSPIRE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5602" name="Picture 2" descr="I:\IRD RECORDS\10.0 Meetings-Travel\2010 Tony Thomas\Talk\start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820025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6626" name="Picture 2" descr="I:\IRD RECORDS\10.0 Meetings-Travel\2010 Tony Thomas\Talk\starting_ref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466" y="0"/>
            <a:ext cx="7352934" cy="631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INSPIRE Author ID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 to uniquely identify all your papers.</a:t>
            </a:r>
          </a:p>
          <a:p>
            <a:pPr lvl="1"/>
            <a:r>
              <a:rPr lang="en-US" dirty="0" smtClean="0"/>
              <a:t>Leads to some long, unstable SPIRES searches.</a:t>
            </a:r>
          </a:p>
          <a:p>
            <a:r>
              <a:rPr lang="en-US" dirty="0" smtClean="0"/>
              <a:t>Recently introduced an “INSPIRE number” in the HEPNAMES database: INSPIRE-\d{8}</a:t>
            </a:r>
          </a:p>
          <a:p>
            <a:pPr lvl="1"/>
            <a:r>
              <a:rPr lang="en-US" dirty="0" smtClean="0"/>
              <a:t>Number is meaningless, so no privacy concerns.</a:t>
            </a:r>
          </a:p>
          <a:p>
            <a:r>
              <a:rPr lang="en-US" dirty="0" smtClean="0"/>
              <a:t>Working with ORCID group (publishers, Web of Science, etc) to ensure getting your papers right in INSPIRE means they’re right everywhere.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4579" name="Picture 3" descr="I:\IRD RECORDS\10.0 Meetings-Travel\2010 Tony Thomas\Talk\hepna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52600"/>
            <a:ext cx="9144000" cy="257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4578" name="Picture 2" descr="I:\IRD RECORDS\10.0 Meetings-Travel\2010 Tony Thomas\Talk\hepnam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578801" cy="606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author ID number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Use the ID number to supply information on identity when submitting to arXiv,</a:t>
            </a:r>
          </a:p>
          <a:p>
            <a:pPr lvl="1"/>
            <a:r>
              <a:rPr lang="en-US" dirty="0" smtClean="0"/>
              <a:t>authors.xml</a:t>
            </a:r>
          </a:p>
          <a:p>
            <a:pPr lvl="1"/>
            <a:r>
              <a:rPr lang="en-US" dirty="0" smtClean="0"/>
              <a:t>necessary really only for large collaborations</a:t>
            </a:r>
          </a:p>
          <a:p>
            <a:pPr lvl="2"/>
            <a:r>
              <a:rPr lang="en-US" dirty="0" smtClean="0"/>
              <a:t>for other papers, can be automatically generated</a:t>
            </a:r>
          </a:p>
          <a:p>
            <a:r>
              <a:rPr lang="en-US" dirty="0" smtClean="0"/>
              <a:t>INSPIRE and arXiv share INSPIRE ID numbers.</a:t>
            </a:r>
          </a:p>
          <a:p>
            <a:r>
              <a:rPr lang="en-US" dirty="0" smtClean="0"/>
              <a:t>Provides efficient way to identify your papers.</a:t>
            </a:r>
          </a:p>
          <a:p>
            <a:r>
              <a:rPr lang="en-US" dirty="0" smtClean="0"/>
              <a:t>Currently 20,000 INSPIRE numbers assigned.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Heath O’Connell -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2530" name="Picture 2" descr="I:\IRD RECORDS\10.0 Meetings-Travel\2010 Tony Thomas\Talk\x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5715000" cy="6059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plan for INSPIRE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Going live in April 2010.</a:t>
            </a:r>
          </a:p>
          <a:p>
            <a:r>
              <a:rPr lang="en-US" dirty="0" smtClean="0"/>
              <a:t>Will have all the SPIRES features.</a:t>
            </a:r>
          </a:p>
          <a:p>
            <a:r>
              <a:rPr lang="en-US" dirty="0" smtClean="0"/>
              <a:t>Regular roll out of new features such as</a:t>
            </a:r>
          </a:p>
          <a:p>
            <a:pPr lvl="1"/>
            <a:r>
              <a:rPr lang="en-US" dirty="0" smtClean="0"/>
              <a:t>Personal accounts with ability to:</a:t>
            </a:r>
          </a:p>
          <a:p>
            <a:pPr lvl="2"/>
            <a:r>
              <a:rPr lang="en-US" dirty="0" smtClean="0"/>
              <a:t>Store favourite papers.</a:t>
            </a:r>
          </a:p>
          <a:p>
            <a:pPr lvl="2"/>
            <a:r>
              <a:rPr lang="en-US" dirty="0" smtClean="0"/>
              <a:t>Tag records with keywords and other information.</a:t>
            </a:r>
          </a:p>
          <a:p>
            <a:pPr lvl="2"/>
            <a:r>
              <a:rPr lang="en-US" dirty="0" smtClean="0"/>
              <a:t>Vastly improved correction process for mistakes. </a:t>
            </a:r>
          </a:p>
          <a:p>
            <a:pPr lvl="2"/>
            <a:r>
              <a:rPr lang="en-US" dirty="0" smtClean="0"/>
              <a:t>Email alerts on pre-determined searches.</a:t>
            </a:r>
          </a:p>
          <a:p>
            <a:pPr lvl="2"/>
            <a:r>
              <a:rPr lang="en-US" dirty="0" smtClean="0"/>
              <a:t>Upload full-text of older papers (not suitable </a:t>
            </a:r>
            <a:r>
              <a:rPr lang="en-US" smtClean="0"/>
              <a:t>for arXiv).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SPIRES all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asks the Big Questions</a:t>
            </a:r>
          </a:p>
          <a:p>
            <a:pPr lvl="1"/>
            <a:r>
              <a:rPr lang="en-US" dirty="0" smtClean="0"/>
              <a:t>How did we get here?</a:t>
            </a:r>
          </a:p>
          <a:p>
            <a:pPr lvl="1"/>
            <a:r>
              <a:rPr lang="en-US" dirty="0" smtClean="0"/>
              <a:t>How did it all begin?</a:t>
            </a:r>
          </a:p>
          <a:p>
            <a:pPr lvl="1"/>
            <a:r>
              <a:rPr lang="en-US" dirty="0" smtClean="0"/>
              <a:t>What are the fundamental building blocks?</a:t>
            </a:r>
          </a:p>
          <a:p>
            <a:r>
              <a:rPr lang="en-US" dirty="0" smtClean="0"/>
              <a:t>SPIRES wants to help with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INSPIRE is going live in April 2010.</a:t>
            </a:r>
          </a:p>
          <a:p>
            <a:r>
              <a:rPr lang="en-US" dirty="0" smtClean="0"/>
              <a:t>Greatly increased speed and new features.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Just what is needed by Tony Thomas (and others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Happy birthday, Tony, please </a:t>
            </a:r>
            <a:r>
              <a:rPr lang="en-US" smtClean="0">
                <a:solidFill>
                  <a:srgbClr val="FF0000"/>
                </a:solidFill>
              </a:rPr>
              <a:t>consider INSPIRE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smtClean="0">
                <a:solidFill>
                  <a:srgbClr val="FF0000"/>
                </a:solidFill>
              </a:rPr>
              <a:t>late present!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7" descr="\\cern.ch\dfs\Users\h\holtkamp\Documents\My Pictures\logos\inspire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19600"/>
            <a:ext cx="407107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hdf-spiral-st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2964" cy="6126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did we get here?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pic>
        <p:nvPicPr>
          <p:cNvPr id="6145" name="Picture 1" descr="I:\IRD RECORDS\10.0 Meetings-Travel\2010 Tony Thomas\Talk\genealog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537638" y="-26811288"/>
            <a:ext cx="13645904" cy="5486400"/>
          </a:xfrm>
          <a:prstGeom prst="rect">
            <a:avLst/>
          </a:prstGeom>
          <a:noFill/>
        </p:spPr>
      </p:pic>
      <p:pic>
        <p:nvPicPr>
          <p:cNvPr id="6146" name="Picture 2" descr="I:\IRD RECORDS\10.0 Meetings-Travel\2010 Tony Thomas\Talk\genealog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188263" y="-27225625"/>
            <a:ext cx="9097269" cy="3657600"/>
          </a:xfrm>
          <a:prstGeom prst="rect">
            <a:avLst/>
          </a:prstGeom>
          <a:noFill/>
        </p:spPr>
      </p:pic>
      <p:pic>
        <p:nvPicPr>
          <p:cNvPr id="10" name="Picture 9" descr="genealog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0806"/>
            <a:ext cx="9144000" cy="367638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all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514601"/>
            <a:ext cx="5715000" cy="259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pic>
        <p:nvPicPr>
          <p:cNvPr id="3074" name="Picture 2" descr="I:\IRD RECORDS\10.0 Meetings-Travel\2010 Tony Thomas\Talk\paper1_cro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9067800" cy="3800475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What are the fundamental building blocks?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838200" y="1066800"/>
          <a:ext cx="4953000" cy="5597293"/>
        </p:xfrm>
        <a:graphic>
          <a:graphicData uri="http://schemas.openxmlformats.org/presentationml/2006/ole">
            <p:oleObj spid="_x0000_s4101" name="Acrobat Document" r:id="rId3" imgW="4151160" imgH="4691160" progId="AcroExch.Document.7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24600" y="518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* Title words from Tony Thomas’ 600+ papers.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SPIRES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1968 – today.</a:t>
            </a:r>
          </a:p>
          <a:p>
            <a:r>
              <a:rPr lang="en-US" dirty="0" smtClean="0"/>
              <a:t>How it started.</a:t>
            </a:r>
          </a:p>
          <a:p>
            <a:r>
              <a:rPr lang="en-US" dirty="0" smtClean="0"/>
              <a:t>How it grew.</a:t>
            </a:r>
          </a:p>
          <a:p>
            <a:r>
              <a:rPr lang="en-US" dirty="0" smtClean="0"/>
              <a:t>Parallel developments.</a:t>
            </a:r>
          </a:p>
          <a:p>
            <a:r>
              <a:rPr lang="en-US" dirty="0" smtClean="0"/>
              <a:t>With context!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IRD RECORDS\10.0 Meetings-Travel\2010 Tony Thomas\Talk\W. K. H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0239" y="533400"/>
            <a:ext cx="9194239" cy="58291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brief history of SPIRES (Late 1960s)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SLAC receives preprints from around the world. </a:t>
            </a:r>
            <a:r>
              <a:rPr lang="en-US" u="sng" dirty="0" smtClean="0">
                <a:solidFill>
                  <a:schemeClr val="tx1"/>
                </a:solidFill>
              </a:rPr>
              <a:t>Pief Panofksy</a:t>
            </a:r>
            <a:r>
              <a:rPr lang="en-US" dirty="0" smtClean="0">
                <a:solidFill>
                  <a:schemeClr val="tx1"/>
                </a:solidFill>
              </a:rPr>
              <a:t> instructs SLAC Library to catalogue them in SPIRES (Stanford Physics Information </a:t>
            </a:r>
            <a:r>
              <a:rPr lang="en-US" dirty="0" err="1" smtClean="0">
                <a:solidFill>
                  <a:schemeClr val="tx1"/>
                </a:solidFill>
              </a:rPr>
              <a:t>REtrieval</a:t>
            </a:r>
            <a:r>
              <a:rPr lang="en-US" dirty="0" smtClean="0">
                <a:solidFill>
                  <a:schemeClr val="tx1"/>
                </a:solidFill>
              </a:rPr>
              <a:t> System) database developed at Stanford.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SLAC sends hardcopy weekly mailing, generated by SPIRES, of new preprints to institutions around the world.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DESY maintains HEPI db of </a:t>
            </a:r>
            <a:r>
              <a:rPr lang="en-US" u="sng" dirty="0" smtClean="0">
                <a:solidFill>
                  <a:schemeClr val="tx1"/>
                </a:solidFill>
              </a:rPr>
              <a:t>published</a:t>
            </a:r>
            <a:r>
              <a:rPr lang="en-US" dirty="0" smtClean="0">
                <a:solidFill>
                  <a:schemeClr val="tx1"/>
                </a:solidFill>
              </a:rPr>
              <a:t> papers.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Tony Thomas enters undergrad.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continued (Mid 1970s)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SLAC SPIRES and DESY HEPI merge. </a:t>
            </a:r>
          </a:p>
          <a:p>
            <a:r>
              <a:rPr lang="en-US" dirty="0" smtClean="0"/>
              <a:t>Published papers get announced in the “anti-preprint” list (must be kept separate from “preprint” list).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Tony Thomas awarded Ph.D. and moves to Canada.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Tony Thomas 60th Birthday Fest Feb 15-19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Heath O’Connell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1375</Words>
  <Application>Microsoft Office PowerPoint</Application>
  <PresentationFormat>On-screen Show (4:3)</PresentationFormat>
  <Paragraphs>206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Acrobat Document</vt:lpstr>
      <vt:lpstr>A Tony Thomas-inspired guide to INSPIRE</vt:lpstr>
      <vt:lpstr>Personal note</vt:lpstr>
      <vt:lpstr>What is SPIRES all about?</vt:lpstr>
      <vt:lpstr>How did we get here??</vt:lpstr>
      <vt:lpstr>How did it all begin?</vt:lpstr>
      <vt:lpstr>What are the fundamental building blocks??</vt:lpstr>
      <vt:lpstr>A brief history of SPIRES</vt:lpstr>
      <vt:lpstr>A brief history of SPIRES (Late 1960s)</vt:lpstr>
      <vt:lpstr>Brief history continued (Mid 1970s)</vt:lpstr>
      <vt:lpstr>Brief history continued (Mid 1980s)</vt:lpstr>
      <vt:lpstr>Brief history continued (1991)</vt:lpstr>
      <vt:lpstr>Brief history (1991 continued)</vt:lpstr>
      <vt:lpstr>Brief History Continued (1991)</vt:lpstr>
      <vt:lpstr>Brief history continued (22 Jan 1993)</vt:lpstr>
      <vt:lpstr>Brief history continued (2000s)</vt:lpstr>
      <vt:lpstr>Brief history continued (late 2000s)</vt:lpstr>
      <vt:lpstr>Current work on INSPIRE</vt:lpstr>
      <vt:lpstr>An INSPIRE test version is in release</vt:lpstr>
      <vt:lpstr>Slide 19</vt:lpstr>
      <vt:lpstr>Slide 20</vt:lpstr>
      <vt:lpstr>Slide 21</vt:lpstr>
      <vt:lpstr>The “Detailed Record” in INSPIRE </vt:lpstr>
      <vt:lpstr>Slide 23</vt:lpstr>
      <vt:lpstr>An INSPIRE Author ID number</vt:lpstr>
      <vt:lpstr>Slide 25</vt:lpstr>
      <vt:lpstr>Slide 26</vt:lpstr>
      <vt:lpstr>An author ID number (contd.)</vt:lpstr>
      <vt:lpstr>Slide 28</vt:lpstr>
      <vt:lpstr>The current plan for INSPIRE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Tony Thomas-inspired guide to INSPIRE</dc:title>
  <dc:creator/>
  <cp:lastModifiedBy>hoc-local</cp:lastModifiedBy>
  <cp:revision>90</cp:revision>
  <dcterms:created xsi:type="dcterms:W3CDTF">2006-08-16T00:00:00Z</dcterms:created>
  <dcterms:modified xsi:type="dcterms:W3CDTF">2010-02-17T06:51:33Z</dcterms:modified>
</cp:coreProperties>
</file>