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43"/>
  </p:notesMasterIdLst>
  <p:sldIdLst>
    <p:sldId id="256" r:id="rId2"/>
    <p:sldId id="311" r:id="rId3"/>
    <p:sldId id="296" r:id="rId4"/>
    <p:sldId id="258" r:id="rId5"/>
    <p:sldId id="264" r:id="rId6"/>
    <p:sldId id="304" r:id="rId7"/>
    <p:sldId id="269" r:id="rId8"/>
    <p:sldId id="270" r:id="rId9"/>
    <p:sldId id="273" r:id="rId10"/>
    <p:sldId id="274" r:id="rId11"/>
    <p:sldId id="265" r:id="rId12"/>
    <p:sldId id="268" r:id="rId13"/>
    <p:sldId id="275" r:id="rId14"/>
    <p:sldId id="276" r:id="rId15"/>
    <p:sldId id="266" r:id="rId16"/>
    <p:sldId id="289" r:id="rId17"/>
    <p:sldId id="290" r:id="rId18"/>
    <p:sldId id="292" r:id="rId19"/>
    <p:sldId id="293" r:id="rId20"/>
    <p:sldId id="291" r:id="rId21"/>
    <p:sldId id="305" r:id="rId22"/>
    <p:sldId id="294" r:id="rId23"/>
    <p:sldId id="301" r:id="rId24"/>
    <p:sldId id="300" r:id="rId25"/>
    <p:sldId id="302" r:id="rId26"/>
    <p:sldId id="303" r:id="rId27"/>
    <p:sldId id="267" r:id="rId28"/>
    <p:sldId id="307" r:id="rId29"/>
    <p:sldId id="277" r:id="rId30"/>
    <p:sldId id="306" r:id="rId31"/>
    <p:sldId id="282" r:id="rId32"/>
    <p:sldId id="283" r:id="rId33"/>
    <p:sldId id="310" r:id="rId34"/>
    <p:sldId id="284" r:id="rId35"/>
    <p:sldId id="285" r:id="rId36"/>
    <p:sldId id="263" r:id="rId37"/>
    <p:sldId id="280" r:id="rId38"/>
    <p:sldId id="308" r:id="rId39"/>
    <p:sldId id="279" r:id="rId40"/>
    <p:sldId id="272" r:id="rId41"/>
    <p:sldId id="298" r:id="rId42"/>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15E1"/>
    <a:srgbClr val="150DB3"/>
    <a:srgbClr val="70FD59"/>
    <a:srgbClr val="0099FF"/>
    <a:srgbClr val="009900"/>
    <a:srgbClr val="005A6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5ABF5B-B92D-4604-8032-C2747185B194}" type="datetimeFigureOut">
              <a:rPr lang="en-US" smtClean="0"/>
              <a:pPr/>
              <a:t>2/18/2010</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8DF6D-1054-4F68-95EE-BD23608F2447}" type="slidenum">
              <a:rPr lang="en-AU" smtClean="0"/>
              <a:pPr/>
              <a:t>‹#›</a:t>
            </a:fld>
            <a:endParaRPr lang="en-A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3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C5527ED-65B1-4237-8C00-6E4149B49C8C}"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
        <p:nvSpPr>
          <p:cNvPr id="92163" name="Rectangle 2"/>
          <p:cNvSpPr>
            <a:spLocks noGrp="1" noRot="1" noChangeAspect="1" noChangeArrowheads="1" noTextEdit="1"/>
          </p:cNvSpPr>
          <p:nvPr>
            <p:ph type="sldImg"/>
          </p:nvPr>
        </p:nvSpPr>
        <p:spPr bwMode="auto">
          <a:xfrm>
            <a:off x="1114425" y="658813"/>
            <a:ext cx="4629150" cy="3471862"/>
          </a:xfrm>
          <a:noFill/>
          <a:ln cap="flat">
            <a:solidFill>
              <a:schemeClr val="tx1"/>
            </a:solidFill>
            <a:miter lim="800000"/>
            <a:headEnd/>
            <a:tailEnd/>
          </a:ln>
        </p:spPr>
      </p:sp>
      <p:sp>
        <p:nvSpPr>
          <p:cNvPr id="92164" name="Rectangle 3"/>
          <p:cNvSpPr>
            <a:spLocks noGrp="1" noChangeArrowheads="1"/>
          </p:cNvSpPr>
          <p:nvPr>
            <p:ph type="body" idx="1"/>
          </p:nvPr>
        </p:nvSpPr>
        <p:spPr bwMode="auto">
          <a:xfrm>
            <a:off x="922338" y="4352925"/>
            <a:ext cx="5013325" cy="4137025"/>
          </a:xfrm>
          <a:noFill/>
        </p:spPr>
        <p:txBody>
          <a:bodyPr wrap="square" lIns="88900" tIns="44450" rIns="88900" bIns="44450" numCol="1" anchor="t" anchorCtr="0" compatLnSpc="1">
            <a:prstTxWarp prst="textNoShape">
              <a:avLst/>
            </a:prstTxWarp>
          </a:bodyPr>
          <a:lstStyle/>
          <a:p>
            <a:pPr defTabSz="855663"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77619C5-7A66-4AF2-A61C-12281E1FACDD}"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105475"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F2E562-FB00-41D1-9105-A48453B01509}" type="slidenum">
              <a:rPr lang="en-US" smtClean="0">
                <a:latin typeface="Arial" pitchFamily="34" charset="0"/>
                <a:cs typeface="Arial" pitchFamily="34" charset="0"/>
              </a:rPr>
              <a:pPr/>
              <a:t>14</a:t>
            </a:fld>
            <a:endParaRPr lang="en-US" dirty="0" smtClean="0">
              <a:latin typeface="Arial" pitchFamily="34" charset="0"/>
              <a:cs typeface="Arial" pitchFamily="34" charset="0"/>
            </a:endParaRPr>
          </a:p>
        </p:txBody>
      </p:sp>
      <p:sp>
        <p:nvSpPr>
          <p:cNvPr id="99331"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79DDE32-5C1D-4261-A3E9-304545B1CA69}"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
        <p:nvSpPr>
          <p:cNvPr id="103427"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D9838F6-C046-4C59-94B6-134D541F5F87}" type="slidenum">
              <a:rPr lang="en-US" altLang="en-US" smtClean="0">
                <a:latin typeface="Arial" pitchFamily="34" charset="0"/>
                <a:cs typeface="Arial" pitchFamily="34" charset="0"/>
              </a:rPr>
              <a:pPr/>
              <a:t>20</a:t>
            </a:fld>
            <a:endParaRPr lang="en-US" altLang="en-US" smtClean="0">
              <a:latin typeface="Arial" pitchFamily="34" charset="0"/>
              <a:cs typeface="Arial"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cs typeface="Times New Roman" pitchFamily="18" charset="0"/>
              </a:rPr>
              <a:t>The last set of slides describes at the prevalence of cancer risk factors, such as tobacco use and physical inactivity, and the prevalence of cancer screening, such as use of mammography. </a:t>
            </a:r>
          </a:p>
          <a:p>
            <a:pPr eaLnBrk="1" hangingPunct="1"/>
            <a:r>
              <a:rPr lang="en-US" smtClean="0">
                <a:cs typeface="Times New Roman" pitchFamily="18" charset="0"/>
              </a:rPr>
              <a:t> </a:t>
            </a:r>
          </a:p>
          <a:p>
            <a:pPr eaLnBrk="1" hangingPunct="1"/>
            <a:r>
              <a:rPr lang="en-US" smtClean="0">
                <a:cs typeface="Times New Roman" pitchFamily="18" charset="0"/>
              </a:rPr>
              <a:t>Tobacco use is a major preventable cause of death, particularly from lung cancer.  The year 2004 marks the anniversary of the release of the first Surgeon General’s report on Tobacco and Health, which initiated a decline of per capita cigarette smoking in the United States.  As a result of the cigarette smoking epidemic, lung cancer death rates showed a steady increase through 1990, then began to decline among men.  The lung cancer death rate among US women, who began regular cigarette smoking later than men, continues to increase slightly.</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9EEE654-944A-4DCC-BB31-D6B5CC69CEF3}" type="slidenum">
              <a:rPr lang="en-US" smtClean="0">
                <a:latin typeface="Arial" pitchFamily="34" charset="0"/>
                <a:cs typeface="Arial" pitchFamily="34" charset="0"/>
              </a:rPr>
              <a:pPr/>
              <a:t>31</a:t>
            </a:fld>
            <a:endParaRPr lang="en-US" smtClean="0">
              <a:latin typeface="Arial" pitchFamily="34" charset="0"/>
              <a:cs typeface="Arial" pitchFamily="34" charset="0"/>
            </a:endParaRPr>
          </a:p>
        </p:txBody>
      </p:sp>
      <p:sp>
        <p:nvSpPr>
          <p:cNvPr id="106499" name="Rectangle 2"/>
          <p:cNvSpPr>
            <a:spLocks noGrp="1" noRot="1" noChangeAspect="1" noChangeArrowheads="1" noTextEdit="1"/>
          </p:cNvSpPr>
          <p:nvPr>
            <p:ph type="sldImg"/>
          </p:nvPr>
        </p:nvSpPr>
        <p:spPr bwMode="auto">
          <a:xfrm>
            <a:off x="1144588" y="687388"/>
            <a:ext cx="4568825" cy="3427412"/>
          </a:xfrm>
          <a:noFill/>
          <a:ln>
            <a:solidFill>
              <a:srgbClr val="000000"/>
            </a:solidFill>
            <a:miter lim="800000"/>
            <a:headEnd/>
            <a:tailEnd/>
          </a:ln>
        </p:spPr>
      </p:sp>
      <p:sp>
        <p:nvSpPr>
          <p:cNvPr id="106500" name="Rectangle 3"/>
          <p:cNvSpPr>
            <a:spLocks noGrp="1" noChangeArrowheads="1"/>
          </p:cNvSpPr>
          <p:nvPr>
            <p:ph type="body" idx="1"/>
          </p:nvPr>
        </p:nvSpPr>
        <p:spPr bwMode="auto">
          <a:xfrm>
            <a:off x="914400" y="4341813"/>
            <a:ext cx="5029200" cy="4114800"/>
          </a:xfrm>
          <a:noFill/>
        </p:spPr>
        <p:txBody>
          <a:bodyPr wrap="square" lIns="89725" tIns="44862" rIns="89725" bIns="44862" numCol="1" anchor="t" anchorCtr="0" compatLnSpc="1">
            <a:prstTxWarp prst="textNoShape">
              <a:avLst/>
            </a:prstTxWarp>
          </a:bodyPr>
          <a:lstStyle/>
          <a:p>
            <a:pPr eaLnBrk="1" hangingPunct="1"/>
            <a:r>
              <a:rPr lang="en-US" dirty="0" smtClean="0"/>
              <a:t>The next important area of study is to determine the influence of low doses of radiation on the response of cells and tissues to subsequent larger radiation doses.  The slide demonstrates that a small dose of radiation results in an adaptive response that makes it more resistant to the subsequent large radiation exposure.  It is essential to determine the genes that are involved in production of this adaptive response and ultimately to determine if and how this adaptive response can alter the risk from low doses of radiation.  It has been suggested that the low doses of radiation produce a protective response that would reduce the risk from radiation relative to that predicted from the linear-no-threshold model.</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B360008-F0E9-436C-9C89-A93082C6F700}" type="slidenum">
              <a:rPr lang="en-US" smtClean="0">
                <a:latin typeface="Arial" pitchFamily="34" charset="0"/>
                <a:cs typeface="Arial" pitchFamily="34" charset="0"/>
              </a:rPr>
              <a:pPr/>
              <a:t>35</a:t>
            </a:fld>
            <a:endParaRPr lang="en-US" smtClean="0">
              <a:latin typeface="Arial" pitchFamily="34" charset="0"/>
              <a:cs typeface="Arial" pitchFamily="34" charset="0"/>
            </a:endParaRPr>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xfrm>
            <a:off x="457200" y="4343400"/>
            <a:ext cx="6096000" cy="4114800"/>
          </a:xfrm>
          <a:noFill/>
        </p:spPr>
        <p:txBody>
          <a:bodyPr wrap="square" numCol="1" anchor="t" anchorCtr="0" compatLnSpc="1">
            <a:prstTxWarp prst="textNoShape">
              <a:avLst/>
            </a:prstTxWarp>
          </a:bodyPr>
          <a:lstStyle/>
          <a:p>
            <a:pPr eaLnBrk="1" hangingPunct="1"/>
            <a:r>
              <a:rPr lang="en-US" sz="3600" smtClean="0">
                <a:latin typeface="Times"/>
              </a:rPr>
              <a:t>Slide shows that with increasing # of drinks/day, there is decrease in deaths from all causes through 7-12/day. Then there is increase in all except HD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pPr>
              <a:defRPr/>
            </a:pPr>
            <a:endParaRPr lang="en-AU" dirty="0"/>
          </a:p>
        </p:txBody>
      </p:sp>
      <p:sp>
        <p:nvSpPr>
          <p:cNvPr id="5" name="Footer Placeholder 4"/>
          <p:cNvSpPr>
            <a:spLocks noGrp="1"/>
          </p:cNvSpPr>
          <p:nvPr>
            <p:ph type="ftr" sz="quarter" idx="11"/>
          </p:nvPr>
        </p:nvSpPr>
        <p:spPr/>
        <p:txBody>
          <a:bodyPr/>
          <a:lstStyle/>
          <a:p>
            <a:pPr>
              <a:defRPr/>
            </a:pPr>
            <a:endParaRPr lang="en-AU" dirty="0"/>
          </a:p>
        </p:txBody>
      </p:sp>
      <p:sp>
        <p:nvSpPr>
          <p:cNvPr id="6" name="Slide Number Placeholder 5"/>
          <p:cNvSpPr>
            <a:spLocks noGrp="1"/>
          </p:cNvSpPr>
          <p:nvPr>
            <p:ph type="sldNum" sz="quarter" idx="12"/>
          </p:nvPr>
        </p:nvSpPr>
        <p:spPr/>
        <p:txBody>
          <a:bodyPr/>
          <a:lstStyle/>
          <a:p>
            <a:pPr>
              <a:defRPr/>
            </a:pPr>
            <a:fld id="{DFB8BDBB-1233-4E7D-B2F5-82199362D371}" type="slidenum">
              <a:rPr lang="en-AU" smtClean="0"/>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a:defRPr/>
            </a:pPr>
            <a:endParaRPr lang="en-AU" dirty="0"/>
          </a:p>
        </p:txBody>
      </p:sp>
      <p:sp>
        <p:nvSpPr>
          <p:cNvPr id="5" name="Footer Placeholder 4"/>
          <p:cNvSpPr>
            <a:spLocks noGrp="1"/>
          </p:cNvSpPr>
          <p:nvPr>
            <p:ph type="ftr" sz="quarter" idx="11"/>
          </p:nvPr>
        </p:nvSpPr>
        <p:spPr/>
        <p:txBody>
          <a:bodyPr/>
          <a:lstStyle/>
          <a:p>
            <a:pPr>
              <a:defRPr/>
            </a:pPr>
            <a:endParaRPr lang="en-AU" dirty="0"/>
          </a:p>
        </p:txBody>
      </p:sp>
      <p:sp>
        <p:nvSpPr>
          <p:cNvPr id="6" name="Slide Number Placeholder 5"/>
          <p:cNvSpPr>
            <a:spLocks noGrp="1"/>
          </p:cNvSpPr>
          <p:nvPr>
            <p:ph type="sldNum" sz="quarter" idx="12"/>
          </p:nvPr>
        </p:nvSpPr>
        <p:spPr/>
        <p:txBody>
          <a:bodyPr/>
          <a:lstStyle/>
          <a:p>
            <a:pPr>
              <a:defRPr/>
            </a:pPr>
            <a:fld id="{2EBBE0AB-150E-4182-B4DF-A9DF2E35CAA1}" type="slidenum">
              <a:rPr lang="en-AU" smtClean="0"/>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a:defRPr/>
            </a:pPr>
            <a:endParaRPr lang="en-AU" dirty="0"/>
          </a:p>
        </p:txBody>
      </p:sp>
      <p:sp>
        <p:nvSpPr>
          <p:cNvPr id="5" name="Footer Placeholder 4"/>
          <p:cNvSpPr>
            <a:spLocks noGrp="1"/>
          </p:cNvSpPr>
          <p:nvPr>
            <p:ph type="ftr" sz="quarter" idx="11"/>
          </p:nvPr>
        </p:nvSpPr>
        <p:spPr/>
        <p:txBody>
          <a:bodyPr/>
          <a:lstStyle/>
          <a:p>
            <a:pPr>
              <a:defRPr/>
            </a:pPr>
            <a:endParaRPr lang="en-AU" dirty="0"/>
          </a:p>
        </p:txBody>
      </p:sp>
      <p:sp>
        <p:nvSpPr>
          <p:cNvPr id="6" name="Slide Number Placeholder 5"/>
          <p:cNvSpPr>
            <a:spLocks noGrp="1"/>
          </p:cNvSpPr>
          <p:nvPr>
            <p:ph type="sldNum" sz="quarter" idx="12"/>
          </p:nvPr>
        </p:nvSpPr>
        <p:spPr/>
        <p:txBody>
          <a:bodyPr/>
          <a:lstStyle/>
          <a:p>
            <a:pPr>
              <a:defRPr/>
            </a:pPr>
            <a:fld id="{C4FE61EA-EE7C-4CAF-AB46-FBA684558B6E}" type="slidenum">
              <a:rPr lang="en-AU" smtClean="0"/>
              <a:pPr>
                <a:defRPr/>
              </a:pPr>
              <a:t>‹#›</a:t>
            </a:fld>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685800" y="1981200"/>
            <a:ext cx="7772400" cy="4114800"/>
          </a:xfrm>
        </p:spPr>
        <p:txBody>
          <a:bodyPr/>
          <a:lstStyle/>
          <a:p>
            <a:pPr lvl="0"/>
            <a:endParaRPr lang="en-AU"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0813218C-8D90-465F-911F-98C14E99FD0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a:defRPr/>
            </a:pPr>
            <a:endParaRPr lang="en-AU" dirty="0"/>
          </a:p>
        </p:txBody>
      </p:sp>
      <p:sp>
        <p:nvSpPr>
          <p:cNvPr id="5" name="Footer Placeholder 4"/>
          <p:cNvSpPr>
            <a:spLocks noGrp="1"/>
          </p:cNvSpPr>
          <p:nvPr>
            <p:ph type="ftr" sz="quarter" idx="11"/>
          </p:nvPr>
        </p:nvSpPr>
        <p:spPr/>
        <p:txBody>
          <a:bodyPr/>
          <a:lstStyle/>
          <a:p>
            <a:pPr>
              <a:defRPr/>
            </a:pPr>
            <a:endParaRPr lang="en-AU" dirty="0"/>
          </a:p>
        </p:txBody>
      </p:sp>
      <p:sp>
        <p:nvSpPr>
          <p:cNvPr id="6" name="Slide Number Placeholder 5"/>
          <p:cNvSpPr>
            <a:spLocks noGrp="1"/>
          </p:cNvSpPr>
          <p:nvPr>
            <p:ph type="sldNum" sz="quarter" idx="12"/>
          </p:nvPr>
        </p:nvSpPr>
        <p:spPr/>
        <p:txBody>
          <a:bodyPr/>
          <a:lstStyle/>
          <a:p>
            <a:pPr>
              <a:defRPr/>
            </a:pPr>
            <a:fld id="{3C5666D4-2C7D-4D59-B959-97CB19A2592E}" type="slidenum">
              <a:rPr lang="en-AU" smtClean="0"/>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AU" dirty="0"/>
          </a:p>
        </p:txBody>
      </p:sp>
      <p:sp>
        <p:nvSpPr>
          <p:cNvPr id="5" name="Footer Placeholder 4"/>
          <p:cNvSpPr>
            <a:spLocks noGrp="1"/>
          </p:cNvSpPr>
          <p:nvPr>
            <p:ph type="ftr" sz="quarter" idx="11"/>
          </p:nvPr>
        </p:nvSpPr>
        <p:spPr/>
        <p:txBody>
          <a:bodyPr/>
          <a:lstStyle/>
          <a:p>
            <a:pPr>
              <a:defRPr/>
            </a:pPr>
            <a:endParaRPr lang="en-AU" dirty="0"/>
          </a:p>
        </p:txBody>
      </p:sp>
      <p:sp>
        <p:nvSpPr>
          <p:cNvPr id="6" name="Slide Number Placeholder 5"/>
          <p:cNvSpPr>
            <a:spLocks noGrp="1"/>
          </p:cNvSpPr>
          <p:nvPr>
            <p:ph type="sldNum" sz="quarter" idx="12"/>
          </p:nvPr>
        </p:nvSpPr>
        <p:spPr/>
        <p:txBody>
          <a:bodyPr/>
          <a:lstStyle/>
          <a:p>
            <a:pPr>
              <a:defRPr/>
            </a:pPr>
            <a:fld id="{177173BC-E41A-4F3A-B2B3-3EBC904CABBB}" type="slidenum">
              <a:rPr lang="en-AU" smtClean="0"/>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pPr>
              <a:defRPr/>
            </a:pPr>
            <a:endParaRPr lang="en-AU" dirty="0"/>
          </a:p>
        </p:txBody>
      </p:sp>
      <p:sp>
        <p:nvSpPr>
          <p:cNvPr id="6" name="Footer Placeholder 5"/>
          <p:cNvSpPr>
            <a:spLocks noGrp="1"/>
          </p:cNvSpPr>
          <p:nvPr>
            <p:ph type="ftr" sz="quarter" idx="11"/>
          </p:nvPr>
        </p:nvSpPr>
        <p:spPr/>
        <p:txBody>
          <a:bodyPr/>
          <a:lstStyle/>
          <a:p>
            <a:pPr>
              <a:defRPr/>
            </a:pPr>
            <a:endParaRPr lang="en-AU" dirty="0"/>
          </a:p>
        </p:txBody>
      </p:sp>
      <p:sp>
        <p:nvSpPr>
          <p:cNvPr id="7" name="Slide Number Placeholder 6"/>
          <p:cNvSpPr>
            <a:spLocks noGrp="1"/>
          </p:cNvSpPr>
          <p:nvPr>
            <p:ph type="sldNum" sz="quarter" idx="12"/>
          </p:nvPr>
        </p:nvSpPr>
        <p:spPr/>
        <p:txBody>
          <a:bodyPr/>
          <a:lstStyle/>
          <a:p>
            <a:pPr>
              <a:defRPr/>
            </a:pPr>
            <a:fld id="{B4FB0CBA-A385-4346-9E1E-601D821D657B}" type="slidenum">
              <a:rPr lang="en-AU" smtClean="0"/>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pPr>
              <a:defRPr/>
            </a:pPr>
            <a:endParaRPr lang="en-AU" dirty="0"/>
          </a:p>
        </p:txBody>
      </p:sp>
      <p:sp>
        <p:nvSpPr>
          <p:cNvPr id="8" name="Footer Placeholder 7"/>
          <p:cNvSpPr>
            <a:spLocks noGrp="1"/>
          </p:cNvSpPr>
          <p:nvPr>
            <p:ph type="ftr" sz="quarter" idx="11"/>
          </p:nvPr>
        </p:nvSpPr>
        <p:spPr/>
        <p:txBody>
          <a:bodyPr/>
          <a:lstStyle/>
          <a:p>
            <a:pPr>
              <a:defRPr/>
            </a:pPr>
            <a:endParaRPr lang="en-AU" dirty="0"/>
          </a:p>
        </p:txBody>
      </p:sp>
      <p:sp>
        <p:nvSpPr>
          <p:cNvPr id="9" name="Slide Number Placeholder 8"/>
          <p:cNvSpPr>
            <a:spLocks noGrp="1"/>
          </p:cNvSpPr>
          <p:nvPr>
            <p:ph type="sldNum" sz="quarter" idx="12"/>
          </p:nvPr>
        </p:nvSpPr>
        <p:spPr/>
        <p:txBody>
          <a:bodyPr/>
          <a:lstStyle/>
          <a:p>
            <a:pPr>
              <a:defRPr/>
            </a:pPr>
            <a:fld id="{114ACC39-E50B-48E4-88DD-BC166E85F93C}" type="slidenum">
              <a:rPr lang="en-AU" smtClean="0"/>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pPr>
              <a:defRPr/>
            </a:pPr>
            <a:endParaRPr lang="en-AU" dirty="0"/>
          </a:p>
        </p:txBody>
      </p:sp>
      <p:sp>
        <p:nvSpPr>
          <p:cNvPr id="4" name="Footer Placeholder 3"/>
          <p:cNvSpPr>
            <a:spLocks noGrp="1"/>
          </p:cNvSpPr>
          <p:nvPr>
            <p:ph type="ftr" sz="quarter" idx="11"/>
          </p:nvPr>
        </p:nvSpPr>
        <p:spPr/>
        <p:txBody>
          <a:bodyPr/>
          <a:lstStyle/>
          <a:p>
            <a:pPr>
              <a:defRPr/>
            </a:pPr>
            <a:endParaRPr lang="en-AU" dirty="0"/>
          </a:p>
        </p:txBody>
      </p:sp>
      <p:sp>
        <p:nvSpPr>
          <p:cNvPr id="5" name="Slide Number Placeholder 4"/>
          <p:cNvSpPr>
            <a:spLocks noGrp="1"/>
          </p:cNvSpPr>
          <p:nvPr>
            <p:ph type="sldNum" sz="quarter" idx="12"/>
          </p:nvPr>
        </p:nvSpPr>
        <p:spPr/>
        <p:txBody>
          <a:bodyPr/>
          <a:lstStyle/>
          <a:p>
            <a:pPr>
              <a:defRPr/>
            </a:pPr>
            <a:fld id="{2165D087-B49E-4E57-BE68-718D585E8692}" type="slidenum">
              <a:rPr lang="en-AU" smtClean="0"/>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AU" dirty="0"/>
          </a:p>
        </p:txBody>
      </p:sp>
      <p:sp>
        <p:nvSpPr>
          <p:cNvPr id="3" name="Footer Placeholder 2"/>
          <p:cNvSpPr>
            <a:spLocks noGrp="1"/>
          </p:cNvSpPr>
          <p:nvPr>
            <p:ph type="ftr" sz="quarter" idx="11"/>
          </p:nvPr>
        </p:nvSpPr>
        <p:spPr/>
        <p:txBody>
          <a:bodyPr/>
          <a:lstStyle/>
          <a:p>
            <a:pPr>
              <a:defRPr/>
            </a:pPr>
            <a:endParaRPr lang="en-AU" dirty="0"/>
          </a:p>
        </p:txBody>
      </p:sp>
      <p:sp>
        <p:nvSpPr>
          <p:cNvPr id="4" name="Slide Number Placeholder 3"/>
          <p:cNvSpPr>
            <a:spLocks noGrp="1"/>
          </p:cNvSpPr>
          <p:nvPr>
            <p:ph type="sldNum" sz="quarter" idx="12"/>
          </p:nvPr>
        </p:nvSpPr>
        <p:spPr/>
        <p:txBody>
          <a:bodyPr/>
          <a:lstStyle/>
          <a:p>
            <a:pPr>
              <a:defRPr/>
            </a:pPr>
            <a:fld id="{77C9B2CD-D19E-46F8-A4AE-A1CED2E65139}" type="slidenum">
              <a:rPr lang="en-AU" smtClean="0"/>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AU" dirty="0"/>
          </a:p>
        </p:txBody>
      </p:sp>
      <p:sp>
        <p:nvSpPr>
          <p:cNvPr id="6" name="Footer Placeholder 5"/>
          <p:cNvSpPr>
            <a:spLocks noGrp="1"/>
          </p:cNvSpPr>
          <p:nvPr>
            <p:ph type="ftr" sz="quarter" idx="11"/>
          </p:nvPr>
        </p:nvSpPr>
        <p:spPr/>
        <p:txBody>
          <a:bodyPr/>
          <a:lstStyle/>
          <a:p>
            <a:pPr>
              <a:defRPr/>
            </a:pPr>
            <a:endParaRPr lang="en-AU" dirty="0"/>
          </a:p>
        </p:txBody>
      </p:sp>
      <p:sp>
        <p:nvSpPr>
          <p:cNvPr id="7" name="Slide Number Placeholder 6"/>
          <p:cNvSpPr>
            <a:spLocks noGrp="1"/>
          </p:cNvSpPr>
          <p:nvPr>
            <p:ph type="sldNum" sz="quarter" idx="12"/>
          </p:nvPr>
        </p:nvSpPr>
        <p:spPr/>
        <p:txBody>
          <a:bodyPr/>
          <a:lstStyle/>
          <a:p>
            <a:pPr>
              <a:defRPr/>
            </a:pPr>
            <a:fld id="{52C0D49D-5959-4670-B0C5-BB11C8264405}" type="slidenum">
              <a:rPr lang="en-AU" smtClean="0"/>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AU" dirty="0"/>
          </a:p>
        </p:txBody>
      </p:sp>
      <p:sp>
        <p:nvSpPr>
          <p:cNvPr id="6" name="Footer Placeholder 5"/>
          <p:cNvSpPr>
            <a:spLocks noGrp="1"/>
          </p:cNvSpPr>
          <p:nvPr>
            <p:ph type="ftr" sz="quarter" idx="11"/>
          </p:nvPr>
        </p:nvSpPr>
        <p:spPr/>
        <p:txBody>
          <a:bodyPr/>
          <a:lstStyle/>
          <a:p>
            <a:pPr>
              <a:defRPr/>
            </a:pPr>
            <a:endParaRPr lang="en-AU" dirty="0"/>
          </a:p>
        </p:txBody>
      </p:sp>
      <p:sp>
        <p:nvSpPr>
          <p:cNvPr id="7" name="Slide Number Placeholder 6"/>
          <p:cNvSpPr>
            <a:spLocks noGrp="1"/>
          </p:cNvSpPr>
          <p:nvPr>
            <p:ph type="sldNum" sz="quarter" idx="12"/>
          </p:nvPr>
        </p:nvSpPr>
        <p:spPr/>
        <p:txBody>
          <a:bodyPr/>
          <a:lstStyle/>
          <a:p>
            <a:pPr>
              <a:defRPr/>
            </a:pPr>
            <a:fld id="{F2ABAEAC-94C1-49C0-BA8E-706E48FD8D9E}" type="slidenum">
              <a:rPr lang="en-AU" smtClean="0"/>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59792CF-ABD1-4B1A-A804-3173037B2408}" type="slidenum">
              <a:rPr lang="en-AU" smtClean="0"/>
              <a:pPr>
                <a:defRPr/>
              </a:pPr>
              <a:t>‹#›</a:t>
            </a:fld>
            <a:endParaRPr lang="en-AU" dirty="0"/>
          </a:p>
        </p:txBody>
      </p:sp>
      <p:pic>
        <p:nvPicPr>
          <p:cNvPr id="7" name="Picture 7" descr="Uranex Rings_cropped"/>
          <p:cNvPicPr>
            <a:picLocks noChangeAspect="1" noChangeArrowheads="1"/>
          </p:cNvPicPr>
          <p:nvPr userDrawn="1"/>
        </p:nvPicPr>
        <p:blipFill>
          <a:blip r:embed="rId15" cstate="print"/>
          <a:srcRect/>
          <a:stretch>
            <a:fillRect/>
          </a:stretch>
        </p:blipFill>
        <p:spPr bwMode="auto">
          <a:xfrm>
            <a:off x="0" y="4260850"/>
            <a:ext cx="2641600" cy="2597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2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71472" y="2143116"/>
            <a:ext cx="8072494" cy="1571636"/>
          </a:xfrm>
        </p:spPr>
        <p:txBody>
          <a:bodyPr/>
          <a:lstStyle/>
          <a:p>
            <a:pPr eaLnBrk="1" hangingPunct="1"/>
            <a:r>
              <a:rPr lang="en-AU" sz="3200" b="1" dirty="0" smtClean="0">
                <a:solidFill>
                  <a:srgbClr val="3215E1"/>
                </a:solidFill>
              </a:rPr>
              <a:t>LIVING ON A RADIOACTIVE PLANET</a:t>
            </a:r>
            <a:br>
              <a:rPr lang="en-AU" sz="3200" b="1" dirty="0" smtClean="0">
                <a:solidFill>
                  <a:srgbClr val="3215E1"/>
                </a:solidFill>
              </a:rPr>
            </a:br>
            <a:r>
              <a:rPr lang="en-AU" sz="3200" b="1" dirty="0" smtClean="0">
                <a:solidFill>
                  <a:srgbClr val="3215E1"/>
                </a:solidFill>
              </a:rPr>
              <a:t>THE PROS AND CONS</a:t>
            </a:r>
            <a:endParaRPr lang="en-US" sz="3200" dirty="0" smtClean="0">
              <a:solidFill>
                <a:srgbClr val="3215E1"/>
              </a:solidFill>
            </a:endParaRPr>
          </a:p>
        </p:txBody>
      </p:sp>
      <p:sp>
        <p:nvSpPr>
          <p:cNvPr id="2051" name="Rectangle 3"/>
          <p:cNvSpPr>
            <a:spLocks noGrp="1" noChangeArrowheads="1"/>
          </p:cNvSpPr>
          <p:nvPr>
            <p:ph type="subTitle" idx="1"/>
          </p:nvPr>
        </p:nvSpPr>
        <p:spPr>
          <a:xfrm>
            <a:off x="1785918" y="4143380"/>
            <a:ext cx="5572164" cy="1643074"/>
          </a:xfrm>
        </p:spPr>
        <p:txBody>
          <a:bodyPr/>
          <a:lstStyle/>
          <a:p>
            <a:pPr eaLnBrk="1" hangingPunct="1"/>
            <a:r>
              <a:rPr lang="en-US" dirty="0" smtClean="0"/>
              <a:t>Sarah Lawley</a:t>
            </a:r>
            <a:r>
              <a:rPr lang="en-AU" dirty="0" smtClean="0"/>
              <a:t> </a:t>
            </a:r>
          </a:p>
          <a:p>
            <a:r>
              <a:rPr lang="en-AU" dirty="0" smtClean="0"/>
              <a:t> </a:t>
            </a:r>
          </a:p>
          <a:p>
            <a:pPr eaLnBrk="1" hangingPunct="1"/>
            <a:endParaRPr lang="en-US" dirty="0" smtClean="0"/>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2054" name="Object 5"/>
          <p:cNvGraphicFramePr>
            <a:graphicFrameLocks/>
          </p:cNvGraphicFramePr>
          <p:nvPr/>
        </p:nvGraphicFramePr>
        <p:xfrm>
          <a:off x="142844" y="142853"/>
          <a:ext cx="2143140" cy="1857387"/>
        </p:xfrm>
        <a:graphic>
          <a:graphicData uri="http://schemas.openxmlformats.org/presentationml/2006/ole">
            <p:oleObj spid="_x0000_s2054" name="ClipArt" r:id="rId3" imgW="549000" imgH="564840" progId="">
              <p:embed/>
            </p:oleObj>
          </a:graphicData>
        </a:graphic>
      </p:graphicFrame>
      <p:graphicFrame>
        <p:nvGraphicFramePr>
          <p:cNvPr id="2055" name="Object 5"/>
          <p:cNvGraphicFramePr>
            <a:graphicFrameLocks/>
          </p:cNvGraphicFramePr>
          <p:nvPr/>
        </p:nvGraphicFramePr>
        <p:xfrm>
          <a:off x="6858016" y="4786322"/>
          <a:ext cx="2071687" cy="1857374"/>
        </p:xfrm>
        <a:graphic>
          <a:graphicData uri="http://schemas.openxmlformats.org/presentationml/2006/ole">
            <p:oleObj spid="_x0000_s2055" name="ClipArt" r:id="rId4" imgW="549000" imgH="564840" progId="">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AU" smtClean="0"/>
          </a:p>
        </p:txBody>
      </p:sp>
      <p:sp>
        <p:nvSpPr>
          <p:cNvPr id="39939" name="Content Placeholder 2"/>
          <p:cNvSpPr>
            <a:spLocks noGrp="1"/>
          </p:cNvSpPr>
          <p:nvPr>
            <p:ph idx="1"/>
          </p:nvPr>
        </p:nvSpPr>
        <p:spPr/>
        <p:txBody>
          <a:bodyPr/>
          <a:lstStyle/>
          <a:p>
            <a:endParaRPr lang="en-AU" smtClean="0"/>
          </a:p>
        </p:txBody>
      </p:sp>
      <p:pic>
        <p:nvPicPr>
          <p:cNvPr id="39940" name="Picture 2"/>
          <p:cNvPicPr>
            <a:picLocks noChangeAspect="1" noChangeArrowheads="1"/>
          </p:cNvPicPr>
          <p:nvPr/>
        </p:nvPicPr>
        <p:blipFill>
          <a:blip r:embed="rId2" cstate="print"/>
          <a:srcRect/>
          <a:stretch>
            <a:fillRect/>
          </a:stretch>
        </p:blipFill>
        <p:spPr bwMode="auto">
          <a:xfrm>
            <a:off x="214313" y="184150"/>
            <a:ext cx="8674100" cy="6459538"/>
          </a:xfrm>
          <a:prstGeom prst="rect">
            <a:avLst/>
          </a:prstGeom>
          <a:noFill/>
          <a:ln w="9525">
            <a:noFill/>
            <a:miter lim="800000"/>
            <a:headEnd/>
            <a:tailEnd/>
          </a:ln>
        </p:spPr>
      </p:pic>
      <p:sp>
        <p:nvSpPr>
          <p:cNvPr id="5" name="TextBox 4"/>
          <p:cNvSpPr txBox="1"/>
          <p:nvPr/>
        </p:nvSpPr>
        <p:spPr>
          <a:xfrm>
            <a:off x="4143372" y="4429132"/>
            <a:ext cx="1208985" cy="307777"/>
          </a:xfrm>
          <a:prstGeom prst="rect">
            <a:avLst/>
          </a:prstGeom>
          <a:noFill/>
        </p:spPr>
        <p:txBody>
          <a:bodyPr wrap="none" rtlCol="0">
            <a:spAutoFit/>
          </a:bodyPr>
          <a:lstStyle/>
          <a:p>
            <a:r>
              <a:rPr lang="en-AU" sz="1400" dirty="0" smtClean="0">
                <a:solidFill>
                  <a:srgbClr val="C00000"/>
                </a:solidFill>
              </a:rPr>
              <a:t>(260 mSv/yr)</a:t>
            </a:r>
            <a:endParaRPr lang="en-AU" sz="1400"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57158" y="274638"/>
            <a:ext cx="8501122" cy="1143000"/>
          </a:xfrm>
        </p:spPr>
        <p:txBody>
          <a:bodyPr>
            <a:normAutofit/>
          </a:bodyPr>
          <a:lstStyle/>
          <a:p>
            <a:r>
              <a:rPr lang="en-US" sz="3600" dirty="0" smtClean="0">
                <a:solidFill>
                  <a:srgbClr val="3215E1"/>
                </a:solidFill>
                <a:effectLst>
                  <a:outerShdw blurRad="38100" dist="38100" dir="2700000" algn="tl">
                    <a:srgbClr val="000000">
                      <a:alpha val="43137"/>
                    </a:srgbClr>
                  </a:outerShdw>
                </a:effectLst>
                <a:latin typeface="Arial" charset="0"/>
              </a:rPr>
              <a:t>How much is bad? / good?</a:t>
            </a:r>
            <a:endParaRPr lang="en-AU" sz="3600" dirty="0">
              <a:solidFill>
                <a:srgbClr val="3215E1"/>
              </a:solidFill>
              <a:effectLst>
                <a:outerShdw blurRad="38100" dist="38100" dir="2700000" algn="tl">
                  <a:srgbClr val="000000">
                    <a:alpha val="43137"/>
                  </a:srgbClr>
                </a:outerShdw>
              </a:effectLst>
            </a:endParaRPr>
          </a:p>
        </p:txBody>
      </p:sp>
      <p:sp>
        <p:nvSpPr>
          <p:cNvPr id="4" name="Rectangle 3"/>
          <p:cNvSpPr/>
          <p:nvPr/>
        </p:nvSpPr>
        <p:spPr>
          <a:xfrm>
            <a:off x="1071538" y="1357298"/>
            <a:ext cx="7786742" cy="4862870"/>
          </a:xfrm>
          <a:prstGeom prst="rect">
            <a:avLst/>
          </a:prstGeom>
        </p:spPr>
        <p:txBody>
          <a:bodyPr wrap="square">
            <a:spAutoFit/>
          </a:bodyPr>
          <a:lstStyle/>
          <a:p>
            <a:r>
              <a:rPr lang="en-AU" sz="2400" dirty="0" smtClean="0"/>
              <a:t>1.   Epidemiology (“large scale” population studies)</a:t>
            </a:r>
          </a:p>
          <a:p>
            <a:endParaRPr lang="en-AU" sz="1400" dirty="0" smtClean="0"/>
          </a:p>
          <a:p>
            <a:pPr lvl="1">
              <a:buFont typeface="Arial" pitchFamily="34" charset="0"/>
              <a:buChar char="•"/>
            </a:pPr>
            <a:r>
              <a:rPr lang="en-AU" dirty="0" smtClean="0"/>
              <a:t> Atomic bomb survivors, Hiroshima &amp; Nagasaki</a:t>
            </a:r>
          </a:p>
          <a:p>
            <a:pPr lvl="1">
              <a:buFont typeface="Arial" pitchFamily="34" charset="0"/>
              <a:buChar char="•"/>
            </a:pPr>
            <a:r>
              <a:rPr lang="en-AU" dirty="0" smtClean="0"/>
              <a:t> Medical treatments and accidents (X-rays, thorium injections)</a:t>
            </a:r>
          </a:p>
          <a:p>
            <a:pPr lvl="1">
              <a:buFont typeface="Arial" pitchFamily="34" charset="0"/>
              <a:buChar char="•"/>
            </a:pPr>
            <a:r>
              <a:rPr lang="en-AU" dirty="0" smtClean="0"/>
              <a:t> Radium dial painters</a:t>
            </a:r>
          </a:p>
          <a:p>
            <a:pPr lvl="1">
              <a:buFont typeface="Arial" pitchFamily="34" charset="0"/>
              <a:buChar char="•"/>
            </a:pPr>
            <a:r>
              <a:rPr lang="en-AU" dirty="0" smtClean="0"/>
              <a:t> Underground miners (coal, iron, tin, uranium, etc, etc, etc)</a:t>
            </a:r>
          </a:p>
          <a:p>
            <a:pPr lvl="1">
              <a:buFont typeface="Arial" pitchFamily="34" charset="0"/>
              <a:buChar char="•"/>
            </a:pPr>
            <a:r>
              <a:rPr lang="en-AU" dirty="0" smtClean="0"/>
              <a:t> High background areas</a:t>
            </a:r>
          </a:p>
          <a:p>
            <a:pPr lvl="1">
              <a:buFont typeface="Arial" pitchFamily="34" charset="0"/>
              <a:buChar char="•"/>
            </a:pPr>
            <a:r>
              <a:rPr lang="en-AU" dirty="0" smtClean="0"/>
              <a:t> Nuclear shipyard workers, US</a:t>
            </a:r>
          </a:p>
          <a:p>
            <a:pPr lvl="1">
              <a:buFont typeface="Arial" pitchFamily="34" charset="0"/>
              <a:buChar char="•"/>
            </a:pPr>
            <a:r>
              <a:rPr lang="en-AU" dirty="0" smtClean="0"/>
              <a:t> Radioactive apartments in Taiwan</a:t>
            </a:r>
          </a:p>
          <a:p>
            <a:endParaRPr lang="en-AU" dirty="0" smtClean="0"/>
          </a:p>
          <a:p>
            <a:r>
              <a:rPr lang="en-AU" sz="2400" dirty="0" smtClean="0"/>
              <a:t>2.   Biology (experiments)</a:t>
            </a:r>
          </a:p>
          <a:p>
            <a:endParaRPr lang="en-AU" sz="1400" dirty="0" smtClean="0"/>
          </a:p>
          <a:p>
            <a:pPr lvl="1">
              <a:buFont typeface="Arial" pitchFamily="34" charset="0"/>
              <a:buChar char="•"/>
            </a:pPr>
            <a:r>
              <a:rPr lang="en-AU" dirty="0" smtClean="0"/>
              <a:t> Cell repair</a:t>
            </a:r>
          </a:p>
          <a:p>
            <a:pPr lvl="1">
              <a:buFont typeface="Arial" pitchFamily="34" charset="0"/>
              <a:buChar char="•"/>
            </a:pPr>
            <a:r>
              <a:rPr lang="en-AU" dirty="0" smtClean="0"/>
              <a:t> Immune system stimulation</a:t>
            </a:r>
          </a:p>
          <a:p>
            <a:pPr lvl="1">
              <a:buFont typeface="Arial" pitchFamily="34" charset="0"/>
              <a:buChar char="•"/>
            </a:pPr>
            <a:r>
              <a:rPr lang="en-AU" dirty="0" smtClean="0"/>
              <a:t> Adaptive response</a:t>
            </a:r>
          </a:p>
          <a:p>
            <a:pPr lvl="1">
              <a:buFont typeface="Arial" pitchFamily="34" charset="0"/>
              <a:buChar char="•"/>
            </a:pPr>
            <a:r>
              <a:rPr lang="en-AU" dirty="0" smtClean="0"/>
              <a:t> Apoptosis</a:t>
            </a:r>
          </a:p>
          <a:p>
            <a:pPr lvl="1">
              <a:buFont typeface="Arial" pitchFamily="34" charset="0"/>
              <a:buChar char="•"/>
            </a:pPr>
            <a:r>
              <a:rPr lang="en-AU" dirty="0" smtClean="0"/>
              <a:t> Hormesis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anim calcmode="lin" valueType="num">
                                      <p:cBhvr additive="base">
                                        <p:cTn id="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2" end="12"/>
                                            </p:txEl>
                                          </p:spTgt>
                                        </p:tgtEl>
                                        <p:attrNameLst>
                                          <p:attrName>style.visibility</p:attrName>
                                        </p:attrNameLst>
                                      </p:cBhvr>
                                      <p:to>
                                        <p:strVal val="visible"/>
                                      </p:to>
                                    </p:set>
                                    <p:anim calcmode="lin" valueType="num">
                                      <p:cBhvr additive="base">
                                        <p:cTn id="11"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13" end="13"/>
                                            </p:txEl>
                                          </p:spTgt>
                                        </p:tgtEl>
                                        <p:attrNameLst>
                                          <p:attrName>style.visibility</p:attrName>
                                        </p:attrNameLst>
                                      </p:cBhvr>
                                      <p:to>
                                        <p:strVal val="visible"/>
                                      </p:to>
                                    </p:set>
                                    <p:anim calcmode="lin" valueType="num">
                                      <p:cBhvr additive="base">
                                        <p:cTn id="1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14" end="14"/>
                                            </p:txEl>
                                          </p:spTgt>
                                        </p:tgtEl>
                                        <p:attrNameLst>
                                          <p:attrName>style.visibility</p:attrName>
                                        </p:attrNameLst>
                                      </p:cBhvr>
                                      <p:to>
                                        <p:strVal val="visible"/>
                                      </p:to>
                                    </p:set>
                                    <p:anim calcmode="lin" valueType="num">
                                      <p:cBhvr additive="base">
                                        <p:cTn id="19"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5" end="15"/>
                                            </p:txEl>
                                          </p:spTgt>
                                        </p:tgtEl>
                                        <p:attrNameLst>
                                          <p:attrName>style.visibility</p:attrName>
                                        </p:attrNameLst>
                                      </p:cBhvr>
                                      <p:to>
                                        <p:strVal val="visible"/>
                                      </p:to>
                                    </p:set>
                                    <p:anim calcmode="lin" valueType="num">
                                      <p:cBhvr additive="base">
                                        <p:cTn id="23"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16" end="16"/>
                                            </p:txEl>
                                          </p:spTgt>
                                        </p:tgtEl>
                                        <p:attrNameLst>
                                          <p:attrName>style.visibility</p:attrName>
                                        </p:attrNameLst>
                                      </p:cBhvr>
                                      <p:to>
                                        <p:strVal val="visible"/>
                                      </p:to>
                                    </p:set>
                                    <p:anim calcmode="lin" valueType="num">
                                      <p:cBhvr additive="base">
                                        <p:cTn id="27"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14282" y="274638"/>
            <a:ext cx="8786874" cy="868346"/>
          </a:xfrm>
        </p:spPr>
        <p:txBody>
          <a:bodyPr/>
          <a:lstStyle/>
          <a:p>
            <a:r>
              <a:rPr lang="en-US" dirty="0" smtClean="0">
                <a:solidFill>
                  <a:srgbClr val="3215E1"/>
                </a:solidFill>
                <a:effectLst>
                  <a:outerShdw blurRad="38100" dist="38100" dir="2700000" algn="tl">
                    <a:srgbClr val="000000">
                      <a:alpha val="43137"/>
                    </a:srgbClr>
                  </a:outerShdw>
                </a:effectLst>
                <a:latin typeface="Arial" charset="0"/>
              </a:rPr>
              <a:t>How the question was answered</a:t>
            </a:r>
            <a:endParaRPr lang="en-AU" dirty="0"/>
          </a:p>
        </p:txBody>
      </p:sp>
      <p:sp>
        <p:nvSpPr>
          <p:cNvPr id="4" name="TextBox 3"/>
          <p:cNvSpPr txBox="1"/>
          <p:nvPr/>
        </p:nvSpPr>
        <p:spPr>
          <a:xfrm>
            <a:off x="714348" y="1142984"/>
            <a:ext cx="7715304" cy="2308324"/>
          </a:xfrm>
          <a:prstGeom prst="rect">
            <a:avLst/>
          </a:prstGeom>
          <a:noFill/>
        </p:spPr>
        <p:txBody>
          <a:bodyPr wrap="square" rtlCol="0">
            <a:spAutoFit/>
          </a:bodyPr>
          <a:lstStyle/>
          <a:p>
            <a:pPr>
              <a:spcBef>
                <a:spcPct val="50000"/>
              </a:spcBef>
            </a:pPr>
            <a:r>
              <a:rPr lang="en-US" dirty="0" smtClean="0">
                <a:solidFill>
                  <a:schemeClr val="hlink"/>
                </a:solidFill>
              </a:rPr>
              <a:t>United Nations Scientific Committee on the Effects of Atomic Radiation (UNSCEAR) used data from 1945 atomic bomb survivors (1958)</a:t>
            </a:r>
          </a:p>
          <a:p>
            <a:pPr>
              <a:spcBef>
                <a:spcPct val="50000"/>
              </a:spcBef>
            </a:pPr>
            <a:endParaRPr lang="en-US" dirty="0" smtClean="0">
              <a:solidFill>
                <a:schemeClr val="tx2"/>
              </a:solidFill>
            </a:endParaRPr>
          </a:p>
          <a:p>
            <a:pPr>
              <a:spcBef>
                <a:spcPct val="50000"/>
              </a:spcBef>
            </a:pPr>
            <a:endParaRPr lang="en-US" b="1" dirty="0" smtClean="0">
              <a:solidFill>
                <a:srgbClr val="0066FF"/>
              </a:solidFill>
            </a:endParaRPr>
          </a:p>
          <a:p>
            <a:pPr>
              <a:spcBef>
                <a:spcPct val="50000"/>
              </a:spcBef>
            </a:pPr>
            <a:endParaRPr lang="en-US" b="1" dirty="0" smtClean="0">
              <a:solidFill>
                <a:srgbClr val="0066FF"/>
              </a:solidFill>
            </a:endParaRPr>
          </a:p>
          <a:p>
            <a:pPr algn="r">
              <a:spcBef>
                <a:spcPct val="50000"/>
              </a:spcBef>
            </a:pPr>
            <a:endParaRPr lang="en-US" b="1" dirty="0" smtClean="0">
              <a:solidFill>
                <a:srgbClr val="3215E1"/>
              </a:solidFill>
            </a:endParaRPr>
          </a:p>
        </p:txBody>
      </p:sp>
      <p:graphicFrame>
        <p:nvGraphicFramePr>
          <p:cNvPr id="10" name="Table 9"/>
          <p:cNvGraphicFramePr>
            <a:graphicFrameLocks noGrp="1"/>
          </p:cNvGraphicFramePr>
          <p:nvPr/>
        </p:nvGraphicFramePr>
        <p:xfrm>
          <a:off x="428596" y="1928800"/>
          <a:ext cx="8215369" cy="4392447"/>
        </p:xfrm>
        <a:graphic>
          <a:graphicData uri="http://schemas.openxmlformats.org/drawingml/2006/table">
            <a:tbl>
              <a:tblPr/>
              <a:tblGrid>
                <a:gridCol w="2428892"/>
                <a:gridCol w="1000132"/>
                <a:gridCol w="1285884"/>
                <a:gridCol w="1285884"/>
                <a:gridCol w="1000132"/>
                <a:gridCol w="1214445"/>
              </a:tblGrid>
              <a:tr h="867177">
                <a:tc>
                  <a:txBody>
                    <a:bodyPr/>
                    <a:lstStyle/>
                    <a:p>
                      <a:pPr>
                        <a:lnSpc>
                          <a:spcPct val="115000"/>
                        </a:lnSpc>
                        <a:spcAft>
                          <a:spcPts val="0"/>
                        </a:spcAft>
                      </a:pPr>
                      <a:r>
                        <a:rPr lang="en-AU" sz="1600" b="1" dirty="0">
                          <a:latin typeface="Calibri"/>
                          <a:ea typeface="Calibri"/>
                          <a:cs typeface="Times New Roman"/>
                        </a:rPr>
                        <a:t>Detailed Hiroshima Data</a:t>
                      </a: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nSpc>
                          <a:spcPct val="115000"/>
                        </a:lnSpc>
                        <a:spcAft>
                          <a:spcPts val="0"/>
                        </a:spcAft>
                      </a:pPr>
                      <a:r>
                        <a:rPr lang="en-AU" sz="1600" b="1" dirty="0">
                          <a:latin typeface="Calibri"/>
                          <a:ea typeface="Calibri"/>
                          <a:cs typeface="Times New Roman"/>
                        </a:rPr>
                        <a:t>Total N</a:t>
                      </a: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nSpc>
                          <a:spcPct val="115000"/>
                        </a:lnSpc>
                        <a:spcAft>
                          <a:spcPts val="0"/>
                        </a:spcAft>
                      </a:pPr>
                      <a:r>
                        <a:rPr lang="en-AU" sz="1600" b="1" dirty="0">
                          <a:latin typeface="Calibri"/>
                          <a:ea typeface="Calibri"/>
                          <a:cs typeface="Times New Roman"/>
                        </a:rPr>
                        <a:t>Total Cancers</a:t>
                      </a: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nSpc>
                          <a:spcPct val="115000"/>
                        </a:lnSpc>
                        <a:spcAft>
                          <a:spcPts val="0"/>
                        </a:spcAft>
                      </a:pPr>
                      <a:r>
                        <a:rPr lang="en-AU" sz="1600" b="1" dirty="0">
                          <a:latin typeface="Calibri"/>
                          <a:ea typeface="Calibri"/>
                          <a:cs typeface="Times New Roman"/>
                        </a:rPr>
                        <a:t>Average </a:t>
                      </a:r>
                      <a:r>
                        <a:rPr lang="en-AU" sz="1600" b="1" dirty="0" smtClean="0">
                          <a:latin typeface="Calibri"/>
                          <a:ea typeface="Calibri"/>
                          <a:cs typeface="Times New Roman"/>
                        </a:rPr>
                        <a:t>Dose</a:t>
                      </a:r>
                      <a:endParaRPr lang="en-AU" sz="1600" b="1"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nSpc>
                          <a:spcPct val="115000"/>
                        </a:lnSpc>
                        <a:spcAft>
                          <a:spcPts val="0"/>
                        </a:spcAft>
                      </a:pPr>
                      <a:r>
                        <a:rPr lang="en-AU" sz="1600" b="1" dirty="0">
                          <a:latin typeface="Calibri"/>
                          <a:ea typeface="Calibri"/>
                          <a:cs typeface="Times New Roman"/>
                        </a:rPr>
                        <a:t>% </a:t>
                      </a:r>
                      <a:r>
                        <a:rPr lang="en-AU" sz="1600" b="1" dirty="0" smtClean="0">
                          <a:latin typeface="Calibri"/>
                          <a:ea typeface="Calibri"/>
                          <a:cs typeface="Times New Roman"/>
                        </a:rPr>
                        <a:t>Cancer</a:t>
                      </a:r>
                      <a:endParaRPr lang="en-AU" sz="1600" b="1"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nSpc>
                          <a:spcPct val="115000"/>
                        </a:lnSpc>
                        <a:spcAft>
                          <a:spcPts val="0"/>
                        </a:spcAft>
                      </a:pPr>
                      <a:r>
                        <a:rPr lang="en-AU" sz="1600" b="1" dirty="0">
                          <a:latin typeface="Calibri"/>
                          <a:ea typeface="Calibri"/>
                          <a:cs typeface="Times New Roman"/>
                        </a:rPr>
                        <a:t>% </a:t>
                      </a:r>
                      <a:r>
                        <a:rPr lang="en-AU" sz="1600" b="1" dirty="0" smtClean="0">
                          <a:latin typeface="Calibri"/>
                          <a:ea typeface="Calibri"/>
                          <a:cs typeface="Times New Roman"/>
                        </a:rPr>
                        <a:t>Difference</a:t>
                      </a:r>
                      <a:endParaRPr lang="en-AU" sz="1600" b="1"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490147">
                <a:tc>
                  <a:txBody>
                    <a:bodyPr/>
                    <a:lstStyle/>
                    <a:p>
                      <a:pPr>
                        <a:lnSpc>
                          <a:spcPct val="115000"/>
                        </a:lnSpc>
                        <a:spcAft>
                          <a:spcPts val="0"/>
                        </a:spcAft>
                      </a:pPr>
                      <a:r>
                        <a:rPr lang="en-AU" sz="1600" dirty="0">
                          <a:latin typeface="Calibri"/>
                          <a:ea typeface="Calibri"/>
                          <a:cs typeface="Times New Roman"/>
                        </a:rPr>
                        <a:t>Background (beyond 3km)</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dirty="0">
                          <a:latin typeface="Calibri"/>
                          <a:ea typeface="Calibri"/>
                          <a:cs typeface="Times New Roman"/>
                        </a:rPr>
                        <a:t>23493</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dirty="0">
                          <a:latin typeface="Calibri"/>
                          <a:ea typeface="Calibri"/>
                          <a:cs typeface="Times New Roman"/>
                        </a:rPr>
                        <a:t>3230</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dirty="0">
                          <a:latin typeface="Calibri"/>
                          <a:ea typeface="Calibri"/>
                          <a:cs typeface="Times New Roman"/>
                        </a:rPr>
                        <a:t>2</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dirty="0">
                          <a:latin typeface="Calibri"/>
                          <a:ea typeface="Calibri"/>
                          <a:cs typeface="Times New Roman"/>
                        </a:rPr>
                        <a:t>13.7</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a:latin typeface="Calibri"/>
                          <a:ea typeface="Calibri"/>
                          <a:cs typeface="Times New Roman"/>
                        </a:rPr>
                        <a:t>0</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433589">
                <a:tc>
                  <a:txBody>
                    <a:bodyPr/>
                    <a:lstStyle/>
                    <a:p>
                      <a:pPr>
                        <a:lnSpc>
                          <a:spcPct val="115000"/>
                        </a:lnSpc>
                        <a:spcAft>
                          <a:spcPts val="0"/>
                        </a:spcAft>
                      </a:pPr>
                      <a:r>
                        <a:rPr lang="en-AU" sz="1600" dirty="0">
                          <a:latin typeface="Calibri"/>
                          <a:ea typeface="Calibri"/>
                          <a:cs typeface="Times New Roman"/>
                        </a:rPr>
                        <a:t>within 3km, &lt; 5 </a:t>
                      </a:r>
                      <a:r>
                        <a:rPr lang="en-AU" sz="1600" dirty="0" smtClean="0">
                          <a:latin typeface="Calibri"/>
                          <a:ea typeface="Calibri"/>
                          <a:cs typeface="Times New Roman"/>
                        </a:rPr>
                        <a:t>mSv</a:t>
                      </a:r>
                      <a:endParaRPr lang="en-AU" sz="16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a:latin typeface="Calibri"/>
                          <a:ea typeface="Calibri"/>
                          <a:cs typeface="Times New Roman"/>
                        </a:rPr>
                        <a:t>10159</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dirty="0">
                          <a:latin typeface="Calibri"/>
                          <a:ea typeface="Calibri"/>
                          <a:cs typeface="Times New Roman"/>
                        </a:rPr>
                        <a:t>1301</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dirty="0">
                          <a:latin typeface="Calibri"/>
                          <a:ea typeface="Calibri"/>
                          <a:cs typeface="Times New Roman"/>
                        </a:rPr>
                        <a:t>4</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dirty="0">
                          <a:latin typeface="Calibri"/>
                          <a:ea typeface="Calibri"/>
                          <a:cs typeface="Times New Roman"/>
                        </a:rPr>
                        <a:t>12.8</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a:latin typeface="Calibri"/>
                          <a:ea typeface="Calibri"/>
                          <a:cs typeface="Times New Roman"/>
                        </a:rPr>
                        <a:t>-0.9</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433589">
                <a:tc>
                  <a:txBody>
                    <a:bodyPr/>
                    <a:lstStyle/>
                    <a:p>
                      <a:pPr>
                        <a:lnSpc>
                          <a:spcPct val="115000"/>
                        </a:lnSpc>
                        <a:spcAft>
                          <a:spcPts val="0"/>
                        </a:spcAft>
                      </a:pPr>
                      <a:r>
                        <a:rPr lang="en-AU" sz="1600" dirty="0">
                          <a:latin typeface="Calibri"/>
                          <a:ea typeface="Calibri"/>
                          <a:cs typeface="Times New Roman"/>
                        </a:rPr>
                        <a:t>5 - 100 </a:t>
                      </a:r>
                      <a:r>
                        <a:rPr lang="en-AU" sz="1600" dirty="0" smtClean="0">
                          <a:latin typeface="Calibri"/>
                          <a:ea typeface="Calibri"/>
                          <a:cs typeface="Times New Roman"/>
                        </a:rPr>
                        <a:t>mSv</a:t>
                      </a:r>
                      <a:endParaRPr lang="en-AU" sz="16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a:latin typeface="Calibri"/>
                          <a:ea typeface="Calibri"/>
                          <a:cs typeface="Times New Roman"/>
                        </a:rPr>
                        <a:t>30524</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a:latin typeface="Calibri"/>
                          <a:ea typeface="Calibri"/>
                          <a:cs typeface="Times New Roman"/>
                        </a:rPr>
                        <a:t>4119</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dirty="0">
                          <a:latin typeface="Calibri"/>
                          <a:ea typeface="Calibri"/>
                          <a:cs typeface="Times New Roman"/>
                        </a:rPr>
                        <a:t>50</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dirty="0">
                          <a:latin typeface="Calibri"/>
                          <a:ea typeface="Calibri"/>
                          <a:cs typeface="Times New Roman"/>
                        </a:rPr>
                        <a:t>13.5</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dirty="0">
                          <a:latin typeface="Calibri"/>
                          <a:ea typeface="Calibri"/>
                          <a:cs typeface="Times New Roman"/>
                        </a:rPr>
                        <a:t>-0.3</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433589">
                <a:tc>
                  <a:txBody>
                    <a:bodyPr/>
                    <a:lstStyle/>
                    <a:p>
                      <a:pPr>
                        <a:lnSpc>
                          <a:spcPct val="115000"/>
                        </a:lnSpc>
                        <a:spcAft>
                          <a:spcPts val="0"/>
                        </a:spcAft>
                      </a:pPr>
                      <a:r>
                        <a:rPr lang="en-AU" sz="1600" dirty="0">
                          <a:latin typeface="Calibri"/>
                          <a:ea typeface="Calibri"/>
                          <a:cs typeface="Times New Roman"/>
                        </a:rPr>
                        <a:t>100 </a:t>
                      </a:r>
                      <a:r>
                        <a:rPr lang="en-AU" sz="1600" dirty="0" smtClean="0">
                          <a:latin typeface="Calibri"/>
                          <a:ea typeface="Calibri"/>
                          <a:cs typeface="Times New Roman"/>
                        </a:rPr>
                        <a:t>- 200 mSv</a:t>
                      </a:r>
                      <a:endParaRPr lang="en-AU" sz="16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a:latin typeface="Calibri"/>
                          <a:ea typeface="Calibri"/>
                          <a:cs typeface="Times New Roman"/>
                        </a:rPr>
                        <a:t>4775</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a:latin typeface="Calibri"/>
                          <a:ea typeface="Calibri"/>
                          <a:cs typeface="Times New Roman"/>
                        </a:rPr>
                        <a:t>739</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a:latin typeface="Calibri"/>
                          <a:ea typeface="Calibri"/>
                          <a:cs typeface="Times New Roman"/>
                        </a:rPr>
                        <a:t>150</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dirty="0">
                          <a:latin typeface="Calibri"/>
                          <a:ea typeface="Calibri"/>
                          <a:cs typeface="Times New Roman"/>
                        </a:rPr>
                        <a:t>15.5</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a:latin typeface="Calibri"/>
                          <a:ea typeface="Calibri"/>
                          <a:cs typeface="Times New Roman"/>
                        </a:rPr>
                        <a:t>1.7</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433589">
                <a:tc>
                  <a:txBody>
                    <a:bodyPr/>
                    <a:lstStyle/>
                    <a:p>
                      <a:pPr>
                        <a:lnSpc>
                          <a:spcPct val="115000"/>
                        </a:lnSpc>
                        <a:spcAft>
                          <a:spcPts val="0"/>
                        </a:spcAft>
                      </a:pPr>
                      <a:r>
                        <a:rPr lang="en-AU" sz="1600" dirty="0">
                          <a:latin typeface="Calibri"/>
                          <a:ea typeface="Calibri"/>
                          <a:cs typeface="Times New Roman"/>
                        </a:rPr>
                        <a:t>200 - 500 </a:t>
                      </a:r>
                      <a:r>
                        <a:rPr lang="en-AU" sz="1600" dirty="0" smtClean="0">
                          <a:latin typeface="Calibri"/>
                          <a:ea typeface="Calibri"/>
                          <a:cs typeface="Times New Roman"/>
                        </a:rPr>
                        <a:t>mSv</a:t>
                      </a:r>
                      <a:endParaRPr lang="en-AU" sz="16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a:latin typeface="Calibri"/>
                          <a:ea typeface="Calibri"/>
                          <a:cs typeface="Times New Roman"/>
                        </a:rPr>
                        <a:t>5862</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a:latin typeface="Calibri"/>
                          <a:ea typeface="Calibri"/>
                          <a:cs typeface="Times New Roman"/>
                        </a:rPr>
                        <a:t>982</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a:latin typeface="Calibri"/>
                          <a:ea typeface="Calibri"/>
                          <a:cs typeface="Times New Roman"/>
                        </a:rPr>
                        <a:t>350</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dirty="0">
                          <a:latin typeface="Calibri"/>
                          <a:ea typeface="Calibri"/>
                          <a:cs typeface="Times New Roman"/>
                        </a:rPr>
                        <a:t>16.8</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a:latin typeface="Calibri"/>
                          <a:ea typeface="Calibri"/>
                          <a:cs typeface="Times New Roman"/>
                        </a:rPr>
                        <a:t>3.0</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433589">
                <a:tc>
                  <a:txBody>
                    <a:bodyPr/>
                    <a:lstStyle/>
                    <a:p>
                      <a:pPr>
                        <a:lnSpc>
                          <a:spcPct val="115000"/>
                        </a:lnSpc>
                        <a:spcAft>
                          <a:spcPts val="0"/>
                        </a:spcAft>
                      </a:pPr>
                      <a:r>
                        <a:rPr lang="en-AU" sz="1600" dirty="0">
                          <a:latin typeface="Calibri"/>
                          <a:ea typeface="Calibri"/>
                          <a:cs typeface="Times New Roman"/>
                        </a:rPr>
                        <a:t>500 - 1000 </a:t>
                      </a:r>
                      <a:r>
                        <a:rPr lang="en-AU" sz="1600" dirty="0" smtClean="0">
                          <a:latin typeface="Calibri"/>
                          <a:ea typeface="Calibri"/>
                          <a:cs typeface="Times New Roman"/>
                        </a:rPr>
                        <a:t>mSv</a:t>
                      </a:r>
                      <a:endParaRPr lang="en-AU" sz="16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a:latin typeface="Calibri"/>
                          <a:ea typeface="Calibri"/>
                          <a:cs typeface="Times New Roman"/>
                        </a:rPr>
                        <a:t>3048</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a:latin typeface="Calibri"/>
                          <a:ea typeface="Calibri"/>
                          <a:cs typeface="Times New Roman"/>
                        </a:rPr>
                        <a:t>582</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a:latin typeface="Calibri"/>
                          <a:ea typeface="Calibri"/>
                          <a:cs typeface="Times New Roman"/>
                        </a:rPr>
                        <a:t>750</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dirty="0">
                          <a:latin typeface="Calibri"/>
                          <a:ea typeface="Calibri"/>
                          <a:cs typeface="Times New Roman"/>
                        </a:rPr>
                        <a:t>19.1</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a:latin typeface="Calibri"/>
                          <a:ea typeface="Calibri"/>
                          <a:cs typeface="Times New Roman"/>
                        </a:rPr>
                        <a:t>5.3</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433589">
                <a:tc>
                  <a:txBody>
                    <a:bodyPr/>
                    <a:lstStyle/>
                    <a:p>
                      <a:pPr>
                        <a:lnSpc>
                          <a:spcPct val="115000"/>
                        </a:lnSpc>
                        <a:spcAft>
                          <a:spcPts val="0"/>
                        </a:spcAft>
                      </a:pPr>
                      <a:r>
                        <a:rPr lang="en-AU" sz="1600" dirty="0" smtClean="0">
                          <a:latin typeface="Calibri"/>
                          <a:ea typeface="Calibri"/>
                          <a:cs typeface="Times New Roman"/>
                        </a:rPr>
                        <a:t>1</a:t>
                      </a:r>
                      <a:r>
                        <a:rPr lang="en-AU" sz="1600" baseline="0" dirty="0" smtClean="0">
                          <a:latin typeface="Calibri"/>
                          <a:ea typeface="Calibri"/>
                          <a:cs typeface="Times New Roman"/>
                        </a:rPr>
                        <a:t> </a:t>
                      </a:r>
                      <a:r>
                        <a:rPr lang="en-AU" sz="1600" dirty="0" smtClean="0">
                          <a:latin typeface="Calibri"/>
                          <a:ea typeface="Calibri"/>
                          <a:cs typeface="Times New Roman"/>
                        </a:rPr>
                        <a:t>- 2 Sv</a:t>
                      </a:r>
                      <a:endParaRPr lang="en-AU" sz="16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a:latin typeface="Calibri"/>
                          <a:ea typeface="Calibri"/>
                          <a:cs typeface="Times New Roman"/>
                        </a:rPr>
                        <a:t>1570</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a:latin typeface="Calibri"/>
                          <a:ea typeface="Calibri"/>
                          <a:cs typeface="Times New Roman"/>
                        </a:rPr>
                        <a:t>376</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a:latin typeface="Calibri"/>
                          <a:ea typeface="Calibri"/>
                          <a:cs typeface="Times New Roman"/>
                        </a:rPr>
                        <a:t>1500</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dirty="0">
                          <a:latin typeface="Calibri"/>
                          <a:ea typeface="Calibri"/>
                          <a:cs typeface="Times New Roman"/>
                        </a:rPr>
                        <a:t>23.9</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dirty="0">
                          <a:latin typeface="Calibri"/>
                          <a:ea typeface="Calibri"/>
                          <a:cs typeface="Times New Roman"/>
                        </a:rPr>
                        <a:t>10.2</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433589">
                <a:tc>
                  <a:txBody>
                    <a:bodyPr/>
                    <a:lstStyle/>
                    <a:p>
                      <a:pPr>
                        <a:lnSpc>
                          <a:spcPct val="115000"/>
                        </a:lnSpc>
                        <a:spcAft>
                          <a:spcPts val="0"/>
                        </a:spcAft>
                      </a:pPr>
                      <a:r>
                        <a:rPr lang="en-AU" sz="1600" dirty="0">
                          <a:latin typeface="Calibri"/>
                          <a:ea typeface="Calibri"/>
                          <a:cs typeface="Times New Roman"/>
                        </a:rPr>
                        <a:t>&gt; </a:t>
                      </a:r>
                      <a:r>
                        <a:rPr lang="en-AU" sz="1600" dirty="0" smtClean="0">
                          <a:latin typeface="Calibri"/>
                          <a:ea typeface="Calibri"/>
                          <a:cs typeface="Times New Roman"/>
                        </a:rPr>
                        <a:t>2 Sv</a:t>
                      </a:r>
                      <a:endParaRPr lang="en-AU" sz="16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a:latin typeface="Calibri"/>
                          <a:ea typeface="Calibri"/>
                          <a:cs typeface="Times New Roman"/>
                        </a:rPr>
                        <a:t>470</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dirty="0">
                          <a:latin typeface="Calibri"/>
                          <a:ea typeface="Calibri"/>
                          <a:cs typeface="Times New Roman"/>
                        </a:rPr>
                        <a:t>126</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dirty="0" smtClean="0">
                          <a:latin typeface="Calibri"/>
                          <a:ea typeface="Calibri"/>
                          <a:cs typeface="Times New Roman"/>
                        </a:rPr>
                        <a:t>4000</a:t>
                      </a:r>
                      <a:endParaRPr lang="en-AU" sz="1600" dirty="0">
                        <a:latin typeface="Calibri"/>
                        <a:ea typeface="Calibri"/>
                        <a:cs typeface="Times New Roman"/>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dirty="0">
                          <a:latin typeface="Calibri"/>
                          <a:ea typeface="Calibri"/>
                          <a:cs typeface="Times New Roman"/>
                        </a:rPr>
                        <a:t>26.8</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AU" sz="1600" dirty="0">
                          <a:latin typeface="Calibri"/>
                          <a:ea typeface="Calibri"/>
                          <a:cs typeface="Times New Roman"/>
                        </a:rPr>
                        <a:t>13.1</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
        <p:nvSpPr>
          <p:cNvPr id="11" name="TextBox 10"/>
          <p:cNvSpPr txBox="1"/>
          <p:nvPr/>
        </p:nvSpPr>
        <p:spPr>
          <a:xfrm>
            <a:off x="5500694" y="6500835"/>
            <a:ext cx="3071834" cy="276999"/>
          </a:xfrm>
          <a:prstGeom prst="rect">
            <a:avLst/>
          </a:prstGeom>
          <a:noFill/>
        </p:spPr>
        <p:txBody>
          <a:bodyPr wrap="square" rtlCol="0">
            <a:spAutoFit/>
          </a:bodyPr>
          <a:lstStyle/>
          <a:p>
            <a:r>
              <a:rPr lang="en-AU" sz="1200" dirty="0" smtClean="0"/>
              <a:t>Data Source:  Pearce and Preston, 2000</a:t>
            </a:r>
            <a:endParaRPr lang="en-AU"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593725" y="1538288"/>
            <a:ext cx="2674938" cy="946150"/>
          </a:xfrm>
          <a:prstGeom prst="rect">
            <a:avLst/>
          </a:prstGeom>
          <a:noFill/>
          <a:ln w="9525">
            <a:noFill/>
            <a:miter lim="800000"/>
            <a:headEnd/>
            <a:tailEnd/>
          </a:ln>
        </p:spPr>
        <p:txBody>
          <a:bodyPr wrap="none" lIns="92075" tIns="46038" rIns="92075" bIns="46038">
            <a:spAutoFit/>
          </a:bodyPr>
          <a:lstStyle/>
          <a:p>
            <a:pPr algn="ctr"/>
            <a:r>
              <a:rPr lang="en-US" sz="2800" b="1">
                <a:solidFill>
                  <a:srgbClr val="66FF66"/>
                </a:solidFill>
              </a:rPr>
              <a:t>single particle </a:t>
            </a:r>
            <a:br>
              <a:rPr lang="en-US" sz="2800" b="1">
                <a:solidFill>
                  <a:srgbClr val="66FF66"/>
                </a:solidFill>
              </a:rPr>
            </a:br>
            <a:r>
              <a:rPr lang="en-US" sz="2800" b="1">
                <a:solidFill>
                  <a:srgbClr val="66FF66"/>
                </a:solidFill>
              </a:rPr>
              <a:t>of radiation</a:t>
            </a:r>
          </a:p>
        </p:txBody>
      </p:sp>
      <p:sp>
        <p:nvSpPr>
          <p:cNvPr id="10244" name="Line 4"/>
          <p:cNvSpPr>
            <a:spLocks noChangeShapeType="1"/>
          </p:cNvSpPr>
          <p:nvPr/>
        </p:nvSpPr>
        <p:spPr bwMode="auto">
          <a:xfrm>
            <a:off x="3200400" y="1981200"/>
            <a:ext cx="533400" cy="0"/>
          </a:xfrm>
          <a:prstGeom prst="line">
            <a:avLst/>
          </a:prstGeom>
          <a:noFill/>
          <a:ln w="50800">
            <a:solidFill>
              <a:srgbClr val="FF0000"/>
            </a:solidFill>
            <a:round/>
            <a:headEnd type="none" w="sm" len="sm"/>
            <a:tailEnd type="stealth" w="med" len="med"/>
          </a:ln>
        </p:spPr>
        <p:txBody>
          <a:bodyPr wrap="none" anchor="ctr"/>
          <a:lstStyle/>
          <a:p>
            <a:endParaRPr lang="en-AU"/>
          </a:p>
        </p:txBody>
      </p:sp>
      <p:sp>
        <p:nvSpPr>
          <p:cNvPr id="10245" name="Rectangle 5"/>
          <p:cNvSpPr>
            <a:spLocks noChangeArrowheads="1"/>
          </p:cNvSpPr>
          <p:nvPr/>
        </p:nvSpPr>
        <p:spPr bwMode="auto">
          <a:xfrm>
            <a:off x="3914775" y="1538288"/>
            <a:ext cx="2179638" cy="1311275"/>
          </a:xfrm>
          <a:prstGeom prst="rect">
            <a:avLst/>
          </a:prstGeom>
          <a:noFill/>
          <a:ln w="9525">
            <a:noFill/>
            <a:miter lim="800000"/>
            <a:headEnd/>
            <a:tailEnd/>
          </a:ln>
        </p:spPr>
        <p:txBody>
          <a:bodyPr wrap="none" lIns="92075" tIns="46038" rIns="92075" bIns="46038">
            <a:spAutoFit/>
          </a:bodyPr>
          <a:lstStyle/>
          <a:p>
            <a:pPr algn="ctr"/>
            <a:r>
              <a:rPr lang="en-US" sz="2800" b="1">
                <a:solidFill>
                  <a:srgbClr val="66FF66"/>
                </a:solidFill>
              </a:rPr>
              <a:t>single DNA </a:t>
            </a:r>
            <a:br>
              <a:rPr lang="en-US" sz="2800" b="1">
                <a:solidFill>
                  <a:srgbClr val="66FF66"/>
                </a:solidFill>
              </a:rPr>
            </a:br>
            <a:r>
              <a:rPr lang="en-US" sz="2800" b="1">
                <a:solidFill>
                  <a:srgbClr val="66FF66"/>
                </a:solidFill>
              </a:rPr>
              <a:t>molecule </a:t>
            </a:r>
            <a:r>
              <a:rPr lang="en-US" sz="2400">
                <a:solidFill>
                  <a:srgbClr val="66FF66"/>
                </a:solidFill>
              </a:rPr>
              <a:t/>
            </a:r>
            <a:br>
              <a:rPr lang="en-US" sz="2400">
                <a:solidFill>
                  <a:srgbClr val="66FF66"/>
                </a:solidFill>
              </a:rPr>
            </a:br>
            <a:endParaRPr lang="en-US" sz="2400">
              <a:solidFill>
                <a:srgbClr val="66FF66"/>
              </a:solidFill>
            </a:endParaRPr>
          </a:p>
        </p:txBody>
      </p:sp>
      <p:sp>
        <p:nvSpPr>
          <p:cNvPr id="10246" name="Line 6"/>
          <p:cNvSpPr>
            <a:spLocks noChangeShapeType="1"/>
          </p:cNvSpPr>
          <p:nvPr/>
        </p:nvSpPr>
        <p:spPr bwMode="auto">
          <a:xfrm>
            <a:off x="6248400" y="1981200"/>
            <a:ext cx="533400" cy="0"/>
          </a:xfrm>
          <a:prstGeom prst="line">
            <a:avLst/>
          </a:prstGeom>
          <a:noFill/>
          <a:ln w="50800">
            <a:solidFill>
              <a:srgbClr val="FF0000"/>
            </a:solidFill>
            <a:round/>
            <a:headEnd type="none" w="sm" len="sm"/>
            <a:tailEnd type="stealth" w="med" len="med"/>
          </a:ln>
        </p:spPr>
        <p:txBody>
          <a:bodyPr wrap="none" anchor="ctr"/>
          <a:lstStyle/>
          <a:p>
            <a:endParaRPr lang="en-AU"/>
          </a:p>
        </p:txBody>
      </p:sp>
      <p:sp>
        <p:nvSpPr>
          <p:cNvPr id="10247" name="Rectangle 7"/>
          <p:cNvSpPr>
            <a:spLocks noChangeArrowheads="1"/>
          </p:cNvSpPr>
          <p:nvPr/>
        </p:nvSpPr>
        <p:spPr bwMode="auto">
          <a:xfrm>
            <a:off x="6994525" y="1538288"/>
            <a:ext cx="1665288" cy="946150"/>
          </a:xfrm>
          <a:prstGeom prst="rect">
            <a:avLst/>
          </a:prstGeom>
          <a:noFill/>
          <a:ln w="9525">
            <a:noFill/>
            <a:miter lim="800000"/>
            <a:headEnd/>
            <a:tailEnd/>
          </a:ln>
        </p:spPr>
        <p:txBody>
          <a:bodyPr wrap="none" lIns="92075" tIns="46038" rIns="92075" bIns="46038">
            <a:spAutoFit/>
          </a:bodyPr>
          <a:lstStyle/>
          <a:p>
            <a:pPr algn="ctr"/>
            <a:r>
              <a:rPr lang="en-US" sz="2800" b="1">
                <a:solidFill>
                  <a:srgbClr val="66FF66"/>
                </a:solidFill>
              </a:rPr>
              <a:t>cancer </a:t>
            </a:r>
          </a:p>
          <a:p>
            <a:pPr algn="ctr"/>
            <a:r>
              <a:rPr lang="en-US" sz="2800" b="1">
                <a:solidFill>
                  <a:srgbClr val="66FF66"/>
                </a:solidFill>
              </a:rPr>
              <a:t>initiation</a:t>
            </a:r>
          </a:p>
        </p:txBody>
      </p:sp>
      <p:grpSp>
        <p:nvGrpSpPr>
          <p:cNvPr id="2" name="Group 15"/>
          <p:cNvGrpSpPr>
            <a:grpSpLocks/>
          </p:cNvGrpSpPr>
          <p:nvPr/>
        </p:nvGrpSpPr>
        <p:grpSpPr bwMode="auto">
          <a:xfrm>
            <a:off x="212725" y="2741613"/>
            <a:ext cx="8702675" cy="962025"/>
            <a:chOff x="134" y="1727"/>
            <a:chExt cx="5482" cy="606"/>
          </a:xfrm>
        </p:grpSpPr>
        <p:sp>
          <p:nvSpPr>
            <p:cNvPr id="44043" name="Rectangle 8"/>
            <p:cNvSpPr>
              <a:spLocks noChangeArrowheads="1"/>
            </p:cNvSpPr>
            <p:nvPr/>
          </p:nvSpPr>
          <p:spPr bwMode="auto">
            <a:xfrm>
              <a:off x="4846" y="1727"/>
              <a:ext cx="770" cy="596"/>
            </a:xfrm>
            <a:prstGeom prst="rect">
              <a:avLst/>
            </a:prstGeom>
            <a:noFill/>
            <a:ln w="9525">
              <a:noFill/>
              <a:miter lim="800000"/>
              <a:headEnd/>
              <a:tailEnd/>
            </a:ln>
          </p:spPr>
          <p:txBody>
            <a:bodyPr lIns="92075" tIns="46038" rIns="92075" bIns="46038">
              <a:spAutoFit/>
            </a:bodyPr>
            <a:lstStyle/>
            <a:p>
              <a:pPr algn="ctr"/>
              <a:r>
                <a:rPr lang="en-US" sz="2800" b="1">
                  <a:solidFill>
                    <a:schemeClr val="tx2"/>
                  </a:solidFill>
                </a:rPr>
                <a:t>the </a:t>
              </a:r>
            </a:p>
            <a:p>
              <a:pPr algn="ctr"/>
              <a:r>
                <a:rPr lang="en-US" sz="2800" b="1">
                  <a:solidFill>
                    <a:schemeClr val="tx2"/>
                  </a:solidFill>
                </a:rPr>
                <a:t>dose</a:t>
              </a:r>
            </a:p>
          </p:txBody>
        </p:sp>
        <p:sp>
          <p:nvSpPr>
            <p:cNvPr id="44044" name="Rectangle 9"/>
            <p:cNvSpPr>
              <a:spLocks noChangeArrowheads="1"/>
            </p:cNvSpPr>
            <p:nvPr/>
          </p:nvSpPr>
          <p:spPr bwMode="auto">
            <a:xfrm>
              <a:off x="134" y="1737"/>
              <a:ext cx="1896" cy="596"/>
            </a:xfrm>
            <a:prstGeom prst="rect">
              <a:avLst/>
            </a:prstGeom>
            <a:noFill/>
            <a:ln w="9525">
              <a:noFill/>
              <a:miter lim="800000"/>
              <a:headEnd/>
              <a:tailEnd/>
            </a:ln>
          </p:spPr>
          <p:txBody>
            <a:bodyPr wrap="none" lIns="92075" tIns="46038" rIns="92075" bIns="46038">
              <a:spAutoFit/>
            </a:bodyPr>
            <a:lstStyle/>
            <a:p>
              <a:pPr algn="ctr"/>
              <a:r>
                <a:rPr lang="en-US" sz="2800" b="1">
                  <a:solidFill>
                    <a:schemeClr val="tx2"/>
                  </a:solidFill>
                </a:rPr>
                <a:t>probability of </a:t>
              </a:r>
            </a:p>
            <a:p>
              <a:pPr algn="ctr"/>
              <a:r>
                <a:rPr lang="en-US" sz="2800" b="1">
                  <a:solidFill>
                    <a:schemeClr val="tx2"/>
                  </a:solidFill>
                </a:rPr>
                <a:t>cancer initiation </a:t>
              </a:r>
            </a:p>
          </p:txBody>
        </p:sp>
        <p:sp>
          <p:nvSpPr>
            <p:cNvPr id="44045" name="Rectangle 10"/>
            <p:cNvSpPr>
              <a:spLocks noChangeArrowheads="1"/>
            </p:cNvSpPr>
            <p:nvPr/>
          </p:nvSpPr>
          <p:spPr bwMode="auto">
            <a:xfrm>
              <a:off x="2198" y="1737"/>
              <a:ext cx="1000" cy="596"/>
            </a:xfrm>
            <a:prstGeom prst="rect">
              <a:avLst/>
            </a:prstGeom>
            <a:noFill/>
            <a:ln w="9525">
              <a:noFill/>
              <a:miter lim="800000"/>
              <a:headEnd/>
              <a:tailEnd/>
            </a:ln>
          </p:spPr>
          <p:txBody>
            <a:bodyPr wrap="none" lIns="92075" tIns="46038" rIns="92075" bIns="46038">
              <a:spAutoFit/>
            </a:bodyPr>
            <a:lstStyle/>
            <a:p>
              <a:pPr algn="ctr"/>
              <a:r>
                <a:rPr lang="en-US" sz="2800" b="1">
                  <a:solidFill>
                    <a:schemeClr val="tx2"/>
                  </a:solidFill>
                </a:rPr>
                <a:t>number </a:t>
              </a:r>
            </a:p>
            <a:p>
              <a:pPr algn="ctr"/>
              <a:r>
                <a:rPr lang="en-US" sz="2800" b="1">
                  <a:solidFill>
                    <a:schemeClr val="tx2"/>
                  </a:solidFill>
                </a:rPr>
                <a:t>of hits </a:t>
              </a:r>
            </a:p>
          </p:txBody>
        </p:sp>
        <p:sp>
          <p:nvSpPr>
            <p:cNvPr id="44046" name="Rectangle 11"/>
            <p:cNvSpPr>
              <a:spLocks noChangeArrowheads="1"/>
            </p:cNvSpPr>
            <p:nvPr/>
          </p:nvSpPr>
          <p:spPr bwMode="auto">
            <a:xfrm>
              <a:off x="3350" y="1737"/>
              <a:ext cx="1211" cy="596"/>
            </a:xfrm>
            <a:prstGeom prst="rect">
              <a:avLst/>
            </a:prstGeom>
            <a:noFill/>
            <a:ln w="9525">
              <a:noFill/>
              <a:miter lim="800000"/>
              <a:headEnd/>
              <a:tailEnd/>
            </a:ln>
          </p:spPr>
          <p:txBody>
            <a:bodyPr wrap="none" lIns="92075" tIns="46038" rIns="92075" bIns="46038">
              <a:spAutoFit/>
            </a:bodyPr>
            <a:lstStyle/>
            <a:p>
              <a:pPr algn="ctr"/>
              <a:r>
                <a:rPr lang="en-US" sz="2800" b="1">
                  <a:solidFill>
                    <a:schemeClr val="tx2"/>
                  </a:solidFill>
                </a:rPr>
                <a:t>number of</a:t>
              </a:r>
            </a:p>
            <a:p>
              <a:pPr algn="ctr"/>
              <a:r>
                <a:rPr lang="en-US" sz="2800" b="1">
                  <a:solidFill>
                    <a:schemeClr val="tx2"/>
                  </a:solidFill>
                </a:rPr>
                <a:t>particles</a:t>
              </a:r>
            </a:p>
          </p:txBody>
        </p:sp>
        <p:sp>
          <p:nvSpPr>
            <p:cNvPr id="44047" name="Rectangle 12"/>
            <p:cNvSpPr>
              <a:spLocks noChangeArrowheads="1"/>
            </p:cNvSpPr>
            <p:nvPr/>
          </p:nvSpPr>
          <p:spPr bwMode="auto">
            <a:xfrm>
              <a:off x="1910" y="1775"/>
              <a:ext cx="322" cy="404"/>
            </a:xfrm>
            <a:prstGeom prst="rect">
              <a:avLst/>
            </a:prstGeom>
            <a:noFill/>
            <a:ln w="9525">
              <a:noFill/>
              <a:miter lim="800000"/>
              <a:headEnd/>
              <a:tailEnd/>
            </a:ln>
          </p:spPr>
          <p:txBody>
            <a:bodyPr wrap="none" lIns="92075" tIns="46038" rIns="92075" bIns="46038">
              <a:spAutoFit/>
            </a:bodyPr>
            <a:lstStyle/>
            <a:p>
              <a:pPr algn="ctr"/>
              <a:r>
                <a:rPr lang="en-US" sz="3600" b="1">
                  <a:latin typeface="Symbol" pitchFamily="18" charset="2"/>
                </a:rPr>
                <a:t>µ</a:t>
              </a:r>
            </a:p>
          </p:txBody>
        </p:sp>
        <p:sp>
          <p:nvSpPr>
            <p:cNvPr id="44048" name="Rectangle 13"/>
            <p:cNvSpPr>
              <a:spLocks noChangeArrowheads="1"/>
            </p:cNvSpPr>
            <p:nvPr/>
          </p:nvSpPr>
          <p:spPr bwMode="auto">
            <a:xfrm>
              <a:off x="3110" y="1775"/>
              <a:ext cx="322" cy="404"/>
            </a:xfrm>
            <a:prstGeom prst="rect">
              <a:avLst/>
            </a:prstGeom>
            <a:noFill/>
            <a:ln w="9525">
              <a:noFill/>
              <a:miter lim="800000"/>
              <a:headEnd/>
              <a:tailEnd/>
            </a:ln>
          </p:spPr>
          <p:txBody>
            <a:bodyPr wrap="none" lIns="92075" tIns="46038" rIns="92075" bIns="46038">
              <a:spAutoFit/>
            </a:bodyPr>
            <a:lstStyle/>
            <a:p>
              <a:pPr algn="ctr"/>
              <a:r>
                <a:rPr lang="en-US" sz="3600" b="1">
                  <a:latin typeface="Symbol" pitchFamily="18" charset="2"/>
                </a:rPr>
                <a:t>µ</a:t>
              </a:r>
            </a:p>
          </p:txBody>
        </p:sp>
        <p:sp>
          <p:nvSpPr>
            <p:cNvPr id="44049" name="Rectangle 14"/>
            <p:cNvSpPr>
              <a:spLocks noChangeArrowheads="1"/>
            </p:cNvSpPr>
            <p:nvPr/>
          </p:nvSpPr>
          <p:spPr bwMode="auto">
            <a:xfrm>
              <a:off x="4598" y="1775"/>
              <a:ext cx="322" cy="404"/>
            </a:xfrm>
            <a:prstGeom prst="rect">
              <a:avLst/>
            </a:prstGeom>
            <a:noFill/>
            <a:ln w="9525">
              <a:noFill/>
              <a:miter lim="800000"/>
              <a:headEnd/>
              <a:tailEnd/>
            </a:ln>
          </p:spPr>
          <p:txBody>
            <a:bodyPr wrap="none" lIns="92075" tIns="46038" rIns="92075" bIns="46038">
              <a:spAutoFit/>
            </a:bodyPr>
            <a:lstStyle/>
            <a:p>
              <a:pPr algn="ctr"/>
              <a:r>
                <a:rPr lang="en-US" sz="3600" b="1">
                  <a:latin typeface="Symbol" pitchFamily="18" charset="2"/>
                </a:rPr>
                <a:t>µ</a:t>
              </a:r>
            </a:p>
          </p:txBody>
        </p:sp>
      </p:grpSp>
      <p:sp>
        <p:nvSpPr>
          <p:cNvPr id="10256" name="Rectangle 16"/>
          <p:cNvSpPr>
            <a:spLocks noChangeArrowheads="1"/>
          </p:cNvSpPr>
          <p:nvPr/>
        </p:nvSpPr>
        <p:spPr bwMode="auto">
          <a:xfrm>
            <a:off x="571472" y="3976688"/>
            <a:ext cx="8215369" cy="1170193"/>
          </a:xfrm>
          <a:prstGeom prst="rect">
            <a:avLst/>
          </a:prstGeom>
          <a:noFill/>
          <a:ln w="9525">
            <a:noFill/>
            <a:miter lim="800000"/>
            <a:headEnd/>
            <a:tailEnd/>
          </a:ln>
        </p:spPr>
        <p:txBody>
          <a:bodyPr wrap="square" lIns="92075" tIns="46038" rIns="92075" bIns="46038">
            <a:spAutoFit/>
          </a:bodyPr>
          <a:lstStyle/>
          <a:p>
            <a:pPr algn="ctr"/>
            <a:r>
              <a:rPr lang="en-US" sz="2400" b="1" dirty="0" smtClean="0">
                <a:solidFill>
                  <a:srgbClr val="DB0DF4"/>
                </a:solidFill>
              </a:rPr>
              <a:t>Implying that cancer </a:t>
            </a:r>
            <a:r>
              <a:rPr lang="en-US" sz="2400" b="1" dirty="0">
                <a:solidFill>
                  <a:srgbClr val="DB0DF4"/>
                </a:solidFill>
              </a:rPr>
              <a:t>risk </a:t>
            </a:r>
            <a:r>
              <a:rPr lang="en-US" sz="2400" b="1" dirty="0" smtClean="0">
                <a:solidFill>
                  <a:srgbClr val="DB0DF4"/>
                </a:solidFill>
              </a:rPr>
              <a:t>is </a:t>
            </a:r>
            <a:r>
              <a:rPr lang="en-US" sz="2400" b="1" dirty="0">
                <a:solidFill>
                  <a:srgbClr val="DB0DF4"/>
                </a:solidFill>
              </a:rPr>
              <a:t>linearly dependent </a:t>
            </a:r>
            <a:r>
              <a:rPr lang="en-US" sz="2400" b="1" dirty="0" smtClean="0">
                <a:solidFill>
                  <a:srgbClr val="DB0DF4"/>
                </a:solidFill>
              </a:rPr>
              <a:t>on dose</a:t>
            </a:r>
          </a:p>
          <a:p>
            <a:pPr algn="ctr"/>
            <a:endParaRPr lang="en-US" b="1" dirty="0" smtClean="0">
              <a:solidFill>
                <a:srgbClr val="DB0DF4"/>
              </a:solidFill>
            </a:endParaRPr>
          </a:p>
          <a:p>
            <a:pPr algn="ctr"/>
            <a:r>
              <a:rPr lang="en-US" sz="2800" b="1" dirty="0" smtClean="0">
                <a:solidFill>
                  <a:srgbClr val="3215E1"/>
                </a:solidFill>
              </a:rPr>
              <a:t>“The Linear No Threshold Hypothesis (LNT)”</a:t>
            </a:r>
            <a:endParaRPr lang="en-US" sz="2800" b="1" dirty="0">
              <a:solidFill>
                <a:srgbClr val="3215E1"/>
              </a:solidFill>
            </a:endParaRPr>
          </a:p>
        </p:txBody>
      </p:sp>
      <p:sp>
        <p:nvSpPr>
          <p:cNvPr id="10257" name="Rectangle 17"/>
          <p:cNvSpPr>
            <a:spLocks noChangeArrowheads="1"/>
          </p:cNvSpPr>
          <p:nvPr/>
        </p:nvSpPr>
        <p:spPr bwMode="auto">
          <a:xfrm>
            <a:off x="1431924" y="5429264"/>
            <a:ext cx="6283347" cy="954750"/>
          </a:xfrm>
          <a:prstGeom prst="rect">
            <a:avLst/>
          </a:prstGeom>
          <a:noFill/>
          <a:ln w="9525">
            <a:noFill/>
            <a:miter lim="800000"/>
            <a:headEnd/>
            <a:tailEnd/>
          </a:ln>
        </p:spPr>
        <p:txBody>
          <a:bodyPr wrap="square" lIns="92075" tIns="46038" rIns="92075" bIns="46038">
            <a:spAutoFit/>
          </a:bodyPr>
          <a:lstStyle/>
          <a:p>
            <a:pPr algn="ctr"/>
            <a:r>
              <a:rPr lang="en-US" sz="2800" b="1" dirty="0" smtClean="0">
                <a:solidFill>
                  <a:schemeClr val="tx2"/>
                </a:solidFill>
              </a:rPr>
              <a:t>Meaning </a:t>
            </a:r>
            <a:r>
              <a:rPr lang="en-US" sz="2800" b="1" dirty="0">
                <a:solidFill>
                  <a:schemeClr val="tx2"/>
                </a:solidFill>
              </a:rPr>
              <a:t>the cancer risk from </a:t>
            </a:r>
            <a:r>
              <a:rPr lang="en-US" sz="2800" b="1" i="1" dirty="0" smtClean="0">
                <a:solidFill>
                  <a:schemeClr val="tx2"/>
                </a:solidFill>
              </a:rPr>
              <a:t>1</a:t>
            </a:r>
            <a:r>
              <a:rPr lang="en-US" sz="2800" b="1" dirty="0" smtClean="0">
                <a:solidFill>
                  <a:schemeClr val="tx2"/>
                </a:solidFill>
              </a:rPr>
              <a:t> </a:t>
            </a:r>
            <a:r>
              <a:rPr lang="en-US" sz="2800" b="1" dirty="0" err="1" smtClean="0">
                <a:solidFill>
                  <a:schemeClr val="tx2"/>
                </a:solidFill>
              </a:rPr>
              <a:t>mSv</a:t>
            </a:r>
            <a:r>
              <a:rPr lang="en-US" sz="2800" b="1" dirty="0" smtClean="0">
                <a:solidFill>
                  <a:schemeClr val="tx2"/>
                </a:solidFill>
              </a:rPr>
              <a:t> </a:t>
            </a:r>
            <a:endParaRPr lang="en-US" sz="2800" b="1" dirty="0">
              <a:solidFill>
                <a:schemeClr val="tx2"/>
              </a:solidFill>
            </a:endParaRPr>
          </a:p>
          <a:p>
            <a:pPr algn="ctr"/>
            <a:r>
              <a:rPr lang="en-US" sz="2800" b="1" dirty="0">
                <a:solidFill>
                  <a:schemeClr val="tx2"/>
                </a:solidFill>
              </a:rPr>
              <a:t>is </a:t>
            </a:r>
            <a:r>
              <a:rPr lang="en-US" sz="2800" b="1" i="1" dirty="0">
                <a:solidFill>
                  <a:schemeClr val="tx2"/>
                </a:solidFill>
              </a:rPr>
              <a:t>0.001 </a:t>
            </a:r>
            <a:r>
              <a:rPr lang="en-US" sz="2800" b="1" dirty="0">
                <a:solidFill>
                  <a:schemeClr val="tx2"/>
                </a:solidFill>
              </a:rPr>
              <a:t>the risk from 1 Sv</a:t>
            </a:r>
          </a:p>
        </p:txBody>
      </p:sp>
      <p:sp>
        <p:nvSpPr>
          <p:cNvPr id="18" name="Title 17"/>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Arial" charset="0"/>
              </a:rPr>
              <a:t>AN</a:t>
            </a:r>
            <a:r>
              <a:rPr lang="en-US" dirty="0" smtClean="0">
                <a:solidFill>
                  <a:srgbClr val="150DB3"/>
                </a:solidFill>
                <a:effectLst>
                  <a:outerShdw blurRad="38100" dist="38100" dir="2700000" algn="tl">
                    <a:srgbClr val="000000">
                      <a:alpha val="43137"/>
                    </a:srgbClr>
                  </a:outerShdw>
                </a:effectLst>
                <a:latin typeface="Arial" charset="0"/>
              </a:rPr>
              <a:t> </a:t>
            </a:r>
            <a:r>
              <a:rPr lang="en-US" dirty="0" smtClean="0">
                <a:solidFill>
                  <a:srgbClr val="3215E1"/>
                </a:solidFill>
                <a:effectLst>
                  <a:outerShdw blurRad="38100" dist="38100" dir="2700000" algn="tl">
                    <a:srgbClr val="000000">
                      <a:alpha val="43137"/>
                    </a:srgbClr>
                  </a:outerShdw>
                </a:effectLst>
                <a:latin typeface="Arial" charset="0"/>
              </a:rPr>
              <a:t>ASSUMPTION</a:t>
            </a:r>
            <a:r>
              <a:rPr lang="en-US" dirty="0" smtClean="0">
                <a:solidFill>
                  <a:srgbClr val="150DB3"/>
                </a:solidFill>
                <a:effectLst>
                  <a:outerShdw blurRad="38100" dist="38100" dir="2700000" algn="tl">
                    <a:srgbClr val="000000">
                      <a:alpha val="43137"/>
                    </a:srgbClr>
                  </a:outerShdw>
                </a:effectLst>
                <a:latin typeface="Arial" charset="0"/>
              </a:rPr>
              <a:t> </a:t>
            </a:r>
            <a:r>
              <a:rPr lang="en-US" dirty="0" smtClean="0">
                <a:effectLst>
                  <a:outerShdw blurRad="38100" dist="38100" dir="2700000" algn="tl">
                    <a:srgbClr val="000000">
                      <a:alpha val="43137"/>
                    </a:srgbClr>
                  </a:outerShdw>
                </a:effectLst>
                <a:latin typeface="Arial" charset="0"/>
              </a:rPr>
              <a:t>WAS MADE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24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024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0246"/>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02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4" grpId="0" animBg="1"/>
      <p:bldP spid="10245" grpId="0" autoUpdateAnimBg="0"/>
      <p:bldP spid="10246" grpId="0" animBg="1"/>
      <p:bldP spid="10247" grpId="0" autoUpdateAnimBg="0"/>
      <p:bldP spid="10256" grpId="0" autoUpdateAnimBg="0"/>
      <p:bldP spid="1025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228600"/>
            <a:ext cx="9144000" cy="1200971"/>
          </a:xfrm>
          <a:prstGeom prst="rect">
            <a:avLst/>
          </a:prstGeom>
          <a:noFill/>
          <a:ln w="9525">
            <a:noFill/>
            <a:miter lim="800000"/>
            <a:headEnd/>
            <a:tailEnd/>
          </a:ln>
        </p:spPr>
        <p:txBody>
          <a:bodyPr lIns="92075" tIns="46038" rIns="92075" bIns="46038">
            <a:spAutoFit/>
          </a:bodyPr>
          <a:lstStyle/>
          <a:p>
            <a:pPr algn="ctr">
              <a:tabLst>
                <a:tab pos="2700338" algn="l"/>
              </a:tabLst>
            </a:pPr>
            <a:r>
              <a:rPr lang="en-US" sz="2400" b="1" dirty="0">
                <a:solidFill>
                  <a:srgbClr val="3215E1"/>
                </a:solidFill>
              </a:rPr>
              <a:t>Excess deaths from </a:t>
            </a:r>
            <a:r>
              <a:rPr lang="en-US" sz="2400" b="1" dirty="0" smtClean="0">
                <a:solidFill>
                  <a:srgbClr val="3215E1"/>
                </a:solidFill>
              </a:rPr>
              <a:t>leukemia </a:t>
            </a:r>
            <a:r>
              <a:rPr lang="en-US" sz="2400" b="1" dirty="0">
                <a:solidFill>
                  <a:srgbClr val="3215E1"/>
                </a:solidFill>
              </a:rPr>
              <a:t>per 100 "expected" among Japanese A-bomb survivors (1950—90) vs. dose</a:t>
            </a:r>
            <a:endParaRPr lang="en-US" sz="2400" b="1" u="sng" dirty="0">
              <a:solidFill>
                <a:srgbClr val="3215E1"/>
              </a:solidFill>
            </a:endParaRPr>
          </a:p>
          <a:p>
            <a:pPr algn="ctr">
              <a:tabLst>
                <a:tab pos="2700338" algn="l"/>
              </a:tabLst>
            </a:pPr>
            <a:endParaRPr lang="en-US" sz="2400" b="1" u="sng" dirty="0"/>
          </a:p>
        </p:txBody>
      </p:sp>
      <p:sp>
        <p:nvSpPr>
          <p:cNvPr id="31747" name="Rectangle 3"/>
          <p:cNvSpPr>
            <a:spLocks noChangeArrowheads="1"/>
          </p:cNvSpPr>
          <p:nvPr/>
        </p:nvSpPr>
        <p:spPr bwMode="auto">
          <a:xfrm>
            <a:off x="3143250" y="1957388"/>
            <a:ext cx="9144000" cy="0"/>
          </a:xfrm>
          <a:prstGeom prst="rect">
            <a:avLst/>
          </a:prstGeom>
          <a:noFill/>
          <a:ln w="9525">
            <a:noFill/>
            <a:miter lim="800000"/>
            <a:headEnd/>
            <a:tailEnd/>
          </a:ln>
        </p:spPr>
        <p:txBody>
          <a:bodyPr wrap="none" anchor="ctr"/>
          <a:lstStyle/>
          <a:p>
            <a:endParaRPr lang="en-AU" dirty="0"/>
          </a:p>
        </p:txBody>
      </p:sp>
      <p:pic>
        <p:nvPicPr>
          <p:cNvPr id="31748" name="Picture 4"/>
          <p:cNvPicPr>
            <a:picLocks noChangeArrowheads="1"/>
          </p:cNvPicPr>
          <p:nvPr/>
        </p:nvPicPr>
        <p:blipFill>
          <a:blip r:embed="rId3" cstate="print"/>
          <a:srcRect/>
          <a:stretch>
            <a:fillRect/>
          </a:stretch>
        </p:blipFill>
        <p:spPr bwMode="auto">
          <a:xfrm>
            <a:off x="1676400" y="1143000"/>
            <a:ext cx="5740400" cy="4368800"/>
          </a:xfrm>
          <a:prstGeom prst="rect">
            <a:avLst/>
          </a:prstGeom>
          <a:noFill/>
          <a:ln w="9525">
            <a:noFill/>
            <a:miter lim="800000"/>
            <a:headEnd/>
            <a:tailEnd/>
          </a:ln>
        </p:spPr>
      </p:pic>
      <p:sp>
        <p:nvSpPr>
          <p:cNvPr id="31749" name="Rectangle 5"/>
          <p:cNvSpPr>
            <a:spLocks noChangeArrowheads="1"/>
          </p:cNvSpPr>
          <p:nvPr/>
        </p:nvSpPr>
        <p:spPr bwMode="auto">
          <a:xfrm>
            <a:off x="533400" y="5638800"/>
            <a:ext cx="8610600" cy="1006475"/>
          </a:xfrm>
          <a:prstGeom prst="rect">
            <a:avLst/>
          </a:prstGeom>
          <a:noFill/>
          <a:ln w="9525">
            <a:noFill/>
            <a:miter lim="800000"/>
            <a:headEnd/>
            <a:tailEnd/>
          </a:ln>
        </p:spPr>
        <p:txBody>
          <a:bodyPr lIns="92075" tIns="46038" rIns="92075" bIns="46038">
            <a:spAutoFit/>
          </a:bodyPr>
          <a:lstStyle/>
          <a:p>
            <a:pPr>
              <a:tabLst>
                <a:tab pos="2700338" algn="l"/>
              </a:tabLst>
            </a:pPr>
            <a:r>
              <a:rPr lang="en-US" b="1" dirty="0"/>
              <a:t>Pierce D.A. et al, Studies of the mortality of atomic bomb survivors, Report 12, Part 1, Cancer 1950—90, Radiation Research, vol. 146, p1—27, 1996.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071570"/>
          </a:xfrm>
        </p:spPr>
        <p:txBody>
          <a:bodyPr/>
          <a:lstStyle/>
          <a:p>
            <a:r>
              <a:rPr lang="en-US" dirty="0" smtClean="0">
                <a:solidFill>
                  <a:srgbClr val="3215E1"/>
                </a:solidFill>
                <a:effectLst>
                  <a:outerShdw blurRad="38100" dist="38100" dir="2700000" algn="tl">
                    <a:srgbClr val="000000">
                      <a:alpha val="43137"/>
                    </a:srgbClr>
                  </a:outerShdw>
                </a:effectLst>
                <a:latin typeface="Arial" charset="0"/>
              </a:rPr>
              <a:t>LNT applied at &lt; 100 mSv/a</a:t>
            </a:r>
            <a:endParaRPr lang="en-AU" dirty="0"/>
          </a:p>
        </p:txBody>
      </p:sp>
      <p:sp>
        <p:nvSpPr>
          <p:cNvPr id="3" name="Rectangle 2"/>
          <p:cNvSpPr/>
          <p:nvPr/>
        </p:nvSpPr>
        <p:spPr>
          <a:xfrm>
            <a:off x="642910" y="1571612"/>
            <a:ext cx="8286808" cy="5386090"/>
          </a:xfrm>
          <a:prstGeom prst="rect">
            <a:avLst/>
          </a:prstGeom>
        </p:spPr>
        <p:txBody>
          <a:bodyPr wrap="square">
            <a:spAutoFit/>
          </a:bodyPr>
          <a:lstStyle/>
          <a:p>
            <a:pPr marL="342900" indent="-342900" eaLnBrk="1" hangingPunct="1">
              <a:lnSpc>
                <a:spcPct val="150000"/>
              </a:lnSpc>
              <a:buAutoNum type="arabicPeriod"/>
            </a:pPr>
            <a:r>
              <a:rPr lang="en-US" sz="2000" dirty="0" smtClean="0">
                <a:solidFill>
                  <a:srgbClr val="3215E1"/>
                </a:solidFill>
                <a:latin typeface="Arial Unicode MS" pitchFamily="34" charset="-128"/>
                <a:ea typeface="Arial Unicode MS" pitchFamily="34" charset="-128"/>
                <a:cs typeface="Arial Unicode MS" pitchFamily="34" charset="-128"/>
              </a:rPr>
              <a:t>Accepted by:</a:t>
            </a:r>
          </a:p>
          <a:p>
            <a:pPr marL="342900" indent="-342900" eaLnBrk="1" hangingPunct="1">
              <a:lnSpc>
                <a:spcPct val="150000"/>
              </a:lnSpc>
            </a:pPr>
            <a:r>
              <a:rPr lang="en-US" dirty="0">
                <a:latin typeface="Arial Unicode MS" pitchFamily="34" charset="-128"/>
                <a:ea typeface="Arial Unicode MS" pitchFamily="34" charset="-128"/>
                <a:cs typeface="Arial Unicode MS" pitchFamily="34" charset="-128"/>
              </a:rPr>
              <a:t>	</a:t>
            </a:r>
            <a:r>
              <a:rPr lang="en-US" dirty="0" smtClean="0">
                <a:latin typeface="Arial Unicode MS" pitchFamily="34" charset="-128"/>
                <a:ea typeface="Arial Unicode MS" pitchFamily="34" charset="-128"/>
                <a:cs typeface="Arial Unicode MS" pitchFamily="34" charset="-128"/>
              </a:rPr>
              <a:t>  UNSCEAR</a:t>
            </a:r>
          </a:p>
          <a:p>
            <a:pPr eaLnBrk="1" hangingPunct="1">
              <a:lnSpc>
                <a:spcPct val="150000"/>
              </a:lnSpc>
            </a:pPr>
            <a:r>
              <a:rPr lang="en-US" dirty="0">
                <a:latin typeface="Arial Unicode MS" pitchFamily="34" charset="-128"/>
                <a:ea typeface="Arial Unicode MS" pitchFamily="34" charset="-128"/>
                <a:cs typeface="Arial Unicode MS" pitchFamily="34" charset="-128"/>
              </a:rPr>
              <a:t> </a:t>
            </a:r>
            <a:r>
              <a:rPr lang="en-US" dirty="0" smtClean="0">
                <a:latin typeface="Arial Unicode MS" pitchFamily="34" charset="-128"/>
                <a:ea typeface="Arial Unicode MS" pitchFamily="34" charset="-128"/>
                <a:cs typeface="Arial Unicode MS" pitchFamily="34" charset="-128"/>
              </a:rPr>
              <a:t>      ICRP  </a:t>
            </a:r>
            <a:r>
              <a:rPr lang="en-US" dirty="0" smtClean="0">
                <a:latin typeface="Arial Unicode MS" pitchFamily="34" charset="-128"/>
                <a:ea typeface="Arial Unicode MS" pitchFamily="34" charset="-128"/>
                <a:cs typeface="Arial Unicode MS" pitchFamily="34" charset="-128"/>
                <a:sym typeface="Wingdings" pitchFamily="2" charset="2"/>
              </a:rPr>
              <a:t>  most regulators</a:t>
            </a:r>
            <a:endParaRPr lang="en-US" dirty="0" smtClean="0">
              <a:latin typeface="Arial Unicode MS" pitchFamily="34" charset="-128"/>
              <a:ea typeface="Arial Unicode MS" pitchFamily="34" charset="-128"/>
              <a:cs typeface="Arial Unicode MS" pitchFamily="34" charset="-128"/>
            </a:endParaRPr>
          </a:p>
          <a:p>
            <a:pPr lvl="1" eaLnBrk="1" hangingPunct="1"/>
            <a:endParaRPr lang="en-US" sz="2000" dirty="0" smtClean="0">
              <a:latin typeface="Arial Unicode MS" pitchFamily="34" charset="-128"/>
              <a:ea typeface="Arial Unicode MS" pitchFamily="34" charset="-128"/>
              <a:cs typeface="Arial Unicode MS" pitchFamily="34" charset="-128"/>
            </a:endParaRPr>
          </a:p>
          <a:p>
            <a:pPr eaLnBrk="1" hangingPunct="1">
              <a:lnSpc>
                <a:spcPct val="150000"/>
              </a:lnSpc>
            </a:pPr>
            <a:r>
              <a:rPr lang="en-US" sz="2000" dirty="0" smtClean="0">
                <a:solidFill>
                  <a:srgbClr val="3215E1"/>
                </a:solidFill>
                <a:latin typeface="Arial Unicode MS" pitchFamily="34" charset="-128"/>
                <a:ea typeface="Arial Unicode MS" pitchFamily="34" charset="-128"/>
                <a:cs typeface="Arial Unicode MS" pitchFamily="34" charset="-128"/>
              </a:rPr>
              <a:t>2.  LNT overestimates risk:</a:t>
            </a:r>
          </a:p>
          <a:p>
            <a:pPr lvl="1" eaLnBrk="1" hangingPunct="1">
              <a:lnSpc>
                <a:spcPct val="150000"/>
              </a:lnSpc>
            </a:pPr>
            <a:r>
              <a:rPr lang="en-US" dirty="0" smtClean="0">
                <a:latin typeface="Arial Unicode MS" pitchFamily="34" charset="-128"/>
                <a:ea typeface="Arial Unicode MS" pitchFamily="34" charset="-128"/>
                <a:cs typeface="Arial Unicode MS" pitchFamily="34" charset="-128"/>
              </a:rPr>
              <a:t>France Academy of Sciences</a:t>
            </a:r>
          </a:p>
          <a:p>
            <a:pPr lvl="1" eaLnBrk="1" hangingPunct="1">
              <a:lnSpc>
                <a:spcPct val="150000"/>
              </a:lnSpc>
            </a:pPr>
            <a:r>
              <a:rPr lang="en-US" dirty="0" smtClean="0">
                <a:latin typeface="Arial Unicode MS" pitchFamily="34" charset="-128"/>
                <a:ea typeface="Arial Unicode MS" pitchFamily="34" charset="-128"/>
                <a:cs typeface="Arial Unicode MS" pitchFamily="34" charset="-128"/>
              </a:rPr>
              <a:t>US National Academy of Medicine</a:t>
            </a:r>
          </a:p>
          <a:p>
            <a:pPr eaLnBrk="1" hangingPunct="1"/>
            <a:endParaRPr lang="en-US" dirty="0" smtClean="0">
              <a:latin typeface="Arial Unicode MS" pitchFamily="34" charset="-128"/>
              <a:ea typeface="Arial Unicode MS" pitchFamily="34" charset="-128"/>
              <a:cs typeface="Arial Unicode MS" pitchFamily="34" charset="-128"/>
            </a:endParaRPr>
          </a:p>
          <a:p>
            <a:pPr marL="342900" indent="-342900" eaLnBrk="1" hangingPunct="1">
              <a:lnSpc>
                <a:spcPct val="150000"/>
              </a:lnSpc>
              <a:buAutoNum type="arabicPeriod" startAt="3"/>
            </a:pPr>
            <a:r>
              <a:rPr lang="en-US" sz="2000" dirty="0">
                <a:solidFill>
                  <a:srgbClr val="3215E1"/>
                </a:solidFill>
                <a:latin typeface="Arial Unicode MS" pitchFamily="34" charset="-128"/>
                <a:ea typeface="Arial Unicode MS" pitchFamily="34" charset="-128"/>
                <a:cs typeface="Arial Unicode MS" pitchFamily="34" charset="-128"/>
              </a:rPr>
              <a:t>R</a:t>
            </a:r>
            <a:r>
              <a:rPr lang="en-US" sz="2000" dirty="0" smtClean="0">
                <a:solidFill>
                  <a:srgbClr val="3215E1"/>
                </a:solidFill>
                <a:latin typeface="Arial Unicode MS" pitchFamily="34" charset="-128"/>
                <a:ea typeface="Arial Unicode MS" pitchFamily="34" charset="-128"/>
                <a:cs typeface="Arial Unicode MS" pitchFamily="34" charset="-128"/>
              </a:rPr>
              <a:t>isks/benefits are too small to measure:</a:t>
            </a:r>
            <a:endParaRPr lang="en-US" sz="2000" dirty="0">
              <a:solidFill>
                <a:srgbClr val="3215E1"/>
              </a:solidFill>
              <a:latin typeface="Arial Unicode MS" pitchFamily="34" charset="-128"/>
              <a:ea typeface="Arial Unicode MS" pitchFamily="34" charset="-128"/>
              <a:cs typeface="Arial Unicode MS" pitchFamily="34" charset="-128"/>
            </a:endParaRPr>
          </a:p>
          <a:p>
            <a:pPr marL="342900" indent="-342900" eaLnBrk="1" hangingPunct="1">
              <a:lnSpc>
                <a:spcPct val="150000"/>
              </a:lnSpc>
            </a:pPr>
            <a:r>
              <a:rPr lang="en-US" dirty="0" smtClean="0">
                <a:latin typeface="Arial Unicode MS" pitchFamily="34" charset="-128"/>
                <a:ea typeface="Arial Unicode MS" pitchFamily="34" charset="-128"/>
                <a:cs typeface="Arial Unicode MS" pitchFamily="34" charset="-128"/>
              </a:rPr>
              <a:t>	  US National Council on Radiological Protection (NCRP)</a:t>
            </a:r>
          </a:p>
          <a:p>
            <a:pPr marL="342900" indent="-342900" eaLnBrk="1" hangingPunct="1">
              <a:lnSpc>
                <a:spcPct val="150000"/>
              </a:lnSpc>
            </a:pPr>
            <a:r>
              <a:rPr lang="en-US" dirty="0">
                <a:latin typeface="Arial Unicode MS" pitchFamily="34" charset="-128"/>
                <a:ea typeface="Arial Unicode MS" pitchFamily="34" charset="-128"/>
                <a:cs typeface="Arial Unicode MS" pitchFamily="34" charset="-128"/>
              </a:rPr>
              <a:t>	</a:t>
            </a:r>
            <a:r>
              <a:rPr lang="en-US" dirty="0" smtClean="0">
                <a:latin typeface="Arial Unicode MS" pitchFamily="34" charset="-128"/>
                <a:ea typeface="Arial Unicode MS" pitchFamily="34" charset="-128"/>
                <a:cs typeface="Arial Unicode MS" pitchFamily="34" charset="-128"/>
              </a:rPr>
              <a:t>  </a:t>
            </a:r>
            <a:r>
              <a:rPr lang="en-AU" dirty="0" smtClean="0"/>
              <a:t>Australasian Radiation Protection Society (ARPS) </a:t>
            </a:r>
            <a:r>
              <a:rPr lang="en-US" dirty="0" smtClean="0">
                <a:latin typeface="Arial Unicode MS" pitchFamily="34" charset="-128"/>
                <a:ea typeface="Arial Unicode MS" pitchFamily="34" charset="-128"/>
                <a:cs typeface="Arial Unicode MS" pitchFamily="34" charset="-128"/>
              </a:rPr>
              <a:t> (Submission to ICRP)</a:t>
            </a:r>
          </a:p>
          <a:p>
            <a:pPr lvl="1" eaLnBrk="1" hangingPunct="1"/>
            <a:r>
              <a:rPr lang="en-US" dirty="0" smtClean="0">
                <a:latin typeface="Arial Unicode MS" pitchFamily="34" charset="-128"/>
                <a:ea typeface="Arial Unicode MS" pitchFamily="34" charset="-128"/>
                <a:cs typeface="Arial Unicode MS" pitchFamily="34" charset="-128"/>
              </a:rPr>
              <a:t>	</a:t>
            </a:r>
            <a:endParaRPr lang="en-US" dirty="0">
              <a:latin typeface="Arial Unicode MS" pitchFamily="34" charset="-128"/>
              <a:ea typeface="Arial Unicode MS" pitchFamily="34" charset="-128"/>
              <a:cs typeface="Arial Unicode MS" pitchFamily="34" charset="-128"/>
            </a:endParaRPr>
          </a:p>
          <a:p>
            <a:pPr lvl="1" eaLnBrk="1" hangingPunct="1"/>
            <a:endParaRPr lang="en-US" dirty="0" smtClean="0">
              <a:latin typeface="Arial Unicode MS" pitchFamily="34" charset="-128"/>
              <a:ea typeface="Arial Unicode MS" pitchFamily="34" charset="-128"/>
              <a:cs typeface="Arial Unicode MS" pitchFamily="34" charset="-128"/>
            </a:endParaRPr>
          </a:p>
          <a:p>
            <a:pPr lvl="1" eaLnBrk="1" hangingPunct="1"/>
            <a:endParaRPr lang="en-US" dirty="0" smtClean="0">
              <a:latin typeface="Arial Unicode MS" pitchFamily="34" charset="-128"/>
              <a:ea typeface="Arial Unicode MS" pitchFamily="34" charset="-128"/>
              <a:cs typeface="Arial Unicode MS" pitchFamily="34" charset="-128"/>
            </a:endParaRPr>
          </a:p>
        </p:txBody>
      </p:sp>
      <p:grpSp>
        <p:nvGrpSpPr>
          <p:cNvPr id="4" name="Group 4"/>
          <p:cNvGrpSpPr>
            <a:grpSpLocks/>
          </p:cNvGrpSpPr>
          <p:nvPr/>
        </p:nvGrpSpPr>
        <p:grpSpPr bwMode="auto">
          <a:xfrm>
            <a:off x="5143504" y="1571612"/>
            <a:ext cx="3078162" cy="2454275"/>
            <a:chOff x="624" y="1200"/>
            <a:chExt cx="1939" cy="1546"/>
          </a:xfrm>
        </p:grpSpPr>
        <p:sp>
          <p:nvSpPr>
            <p:cNvPr id="5" name="Rectangle 5"/>
            <p:cNvSpPr>
              <a:spLocks noChangeArrowheads="1"/>
            </p:cNvSpPr>
            <p:nvPr/>
          </p:nvSpPr>
          <p:spPr bwMode="auto">
            <a:xfrm>
              <a:off x="860" y="1200"/>
              <a:ext cx="1703" cy="1297"/>
            </a:xfrm>
            <a:prstGeom prst="rect">
              <a:avLst/>
            </a:prstGeom>
            <a:solidFill>
              <a:schemeClr val="folHlink"/>
            </a:solidFill>
            <a:ln w="12700">
              <a:solidFill>
                <a:schemeClr val="tx1"/>
              </a:solidFill>
              <a:miter lim="800000"/>
              <a:headEnd/>
              <a:tailEnd/>
            </a:ln>
          </p:spPr>
          <p:txBody>
            <a:bodyPr wrap="none" anchor="ctr"/>
            <a:lstStyle/>
            <a:p>
              <a:pPr algn="ctr"/>
              <a:endParaRPr lang="en-US"/>
            </a:p>
          </p:txBody>
        </p:sp>
        <p:sp>
          <p:nvSpPr>
            <p:cNvPr id="6" name="Line 6"/>
            <p:cNvSpPr>
              <a:spLocks noChangeShapeType="1"/>
            </p:cNvSpPr>
            <p:nvPr/>
          </p:nvSpPr>
          <p:spPr bwMode="auto">
            <a:xfrm flipV="1">
              <a:off x="857" y="1392"/>
              <a:ext cx="1687" cy="1105"/>
            </a:xfrm>
            <a:prstGeom prst="line">
              <a:avLst/>
            </a:prstGeom>
            <a:noFill/>
            <a:ln w="38100">
              <a:solidFill>
                <a:schemeClr val="hlink"/>
              </a:solidFill>
              <a:round/>
              <a:headEnd type="none" w="sm" len="sm"/>
              <a:tailEnd type="none" w="sm" len="sm"/>
            </a:ln>
          </p:spPr>
          <p:txBody>
            <a:bodyPr wrap="none" anchor="ctr"/>
            <a:lstStyle/>
            <a:p>
              <a:endParaRPr lang="en-AU"/>
            </a:p>
          </p:txBody>
        </p:sp>
        <p:sp>
          <p:nvSpPr>
            <p:cNvPr id="7" name="Text Box 7"/>
            <p:cNvSpPr txBox="1">
              <a:spLocks noChangeArrowheads="1"/>
            </p:cNvSpPr>
            <p:nvPr/>
          </p:nvSpPr>
          <p:spPr bwMode="auto">
            <a:xfrm>
              <a:off x="1488" y="2496"/>
              <a:ext cx="767" cy="250"/>
            </a:xfrm>
            <a:prstGeom prst="rect">
              <a:avLst/>
            </a:prstGeom>
            <a:noFill/>
            <a:ln w="12700">
              <a:noFill/>
              <a:miter lim="800000"/>
              <a:headEnd type="none" w="sm" len="sm"/>
              <a:tailEnd type="none" w="sm" len="sm"/>
            </a:ln>
          </p:spPr>
          <p:txBody>
            <a:bodyPr>
              <a:spAutoFit/>
            </a:bodyPr>
            <a:lstStyle/>
            <a:p>
              <a:r>
                <a:rPr lang="en-US" sz="2000"/>
                <a:t>Dose</a:t>
              </a:r>
              <a:endParaRPr lang="en-US" sz="1600"/>
            </a:p>
          </p:txBody>
        </p:sp>
        <p:sp>
          <p:nvSpPr>
            <p:cNvPr id="8" name="Text Box 8"/>
            <p:cNvSpPr txBox="1">
              <a:spLocks noChangeArrowheads="1"/>
            </p:cNvSpPr>
            <p:nvPr/>
          </p:nvSpPr>
          <p:spPr bwMode="auto">
            <a:xfrm rot="-5354001">
              <a:off x="544" y="1774"/>
              <a:ext cx="409" cy="250"/>
            </a:xfrm>
            <a:prstGeom prst="rect">
              <a:avLst/>
            </a:prstGeom>
            <a:noFill/>
            <a:ln w="12700">
              <a:noFill/>
              <a:miter lim="800000"/>
              <a:headEnd type="none" w="sm" len="sm"/>
              <a:tailEnd type="none" w="sm" len="sm"/>
            </a:ln>
          </p:spPr>
          <p:txBody>
            <a:bodyPr wrap="none">
              <a:spAutoFit/>
            </a:bodyPr>
            <a:lstStyle/>
            <a:p>
              <a:r>
                <a:rPr lang="en-US" sz="2000"/>
                <a:t>Risk</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amond(in)">
                                      <p:cBhvr>
                                        <p:cTn id="7" dur="2000"/>
                                        <p:tgtEl>
                                          <p:spTgt spid="3">
                                            <p:txEl>
                                              <p:pRg st="4" end="4"/>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amond(in)">
                                      <p:cBhvr>
                                        <p:cTn id="10" dur="2000"/>
                                        <p:tgtEl>
                                          <p:spTgt spid="3">
                                            <p:txEl>
                                              <p:pRg st="5" end="5"/>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diamond(in)">
                                      <p:cBhvr>
                                        <p:cTn id="13" dur="20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diamond(in)">
                                      <p:cBhvr>
                                        <p:cTn id="18" dur="2000"/>
                                        <p:tgtEl>
                                          <p:spTgt spid="3">
                                            <p:txEl>
                                              <p:pRg st="8" end="8"/>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diamond(in)">
                                      <p:cBhvr>
                                        <p:cTn id="21" dur="2000"/>
                                        <p:tgtEl>
                                          <p:spTgt spid="3">
                                            <p:txEl>
                                              <p:pRg st="9" end="9"/>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diamond(in)">
                                      <p:cBhvr>
                                        <p:cTn id="24"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428625" y="357188"/>
            <a:ext cx="8358188" cy="1143000"/>
          </a:xfrm>
        </p:spPr>
        <p:txBody>
          <a:bodyPr>
            <a:normAutofit fontScale="90000"/>
          </a:bodyPr>
          <a:lstStyle/>
          <a:p>
            <a:pPr>
              <a:defRPr/>
            </a:pPr>
            <a:r>
              <a:rPr lang="en-US" dirty="0" smtClean="0">
                <a:solidFill>
                  <a:srgbClr val="150DB3"/>
                </a:solidFill>
                <a:effectLst>
                  <a:outerShdw blurRad="38100" dist="38100" dir="2700000" algn="tl">
                    <a:srgbClr val="000000"/>
                  </a:outerShdw>
                </a:effectLst>
              </a:rPr>
              <a:t>Risk Assertions </a:t>
            </a:r>
            <a:br>
              <a:rPr lang="en-US" dirty="0" smtClean="0">
                <a:solidFill>
                  <a:srgbClr val="150DB3"/>
                </a:solidFill>
                <a:effectLst>
                  <a:outerShdw blurRad="38100" dist="38100" dir="2700000" algn="tl">
                    <a:srgbClr val="000000"/>
                  </a:outerShdw>
                </a:effectLst>
              </a:rPr>
            </a:br>
            <a:r>
              <a:rPr lang="en-US" dirty="0" smtClean="0">
                <a:solidFill>
                  <a:srgbClr val="150DB3"/>
                </a:solidFill>
                <a:effectLst>
                  <a:outerShdw blurRad="38100" dist="38100" dir="2700000" algn="tl">
                    <a:srgbClr val="000000"/>
                  </a:outerShdw>
                </a:effectLst>
              </a:rPr>
              <a:t>based on LNT model:</a:t>
            </a:r>
            <a:endParaRPr lang="en-US" dirty="0">
              <a:solidFill>
                <a:srgbClr val="150DB3"/>
              </a:solidFill>
              <a:effectLst>
                <a:outerShdw blurRad="38100" dist="38100" dir="2700000" algn="tl">
                  <a:srgbClr val="000000"/>
                </a:outerShdw>
              </a:effectLst>
            </a:endParaRPr>
          </a:p>
        </p:txBody>
      </p:sp>
      <p:sp>
        <p:nvSpPr>
          <p:cNvPr id="449539" name="Rectangle 3"/>
          <p:cNvSpPr>
            <a:spLocks noGrp="1" noChangeArrowheads="1"/>
          </p:cNvSpPr>
          <p:nvPr>
            <p:ph idx="1"/>
          </p:nvPr>
        </p:nvSpPr>
        <p:spPr>
          <a:xfrm>
            <a:off x="714348" y="1643063"/>
            <a:ext cx="7786742" cy="4786312"/>
          </a:xfrm>
        </p:spPr>
        <p:txBody>
          <a:bodyPr/>
          <a:lstStyle/>
          <a:p>
            <a:pPr algn="ctr">
              <a:lnSpc>
                <a:spcPct val="90000"/>
              </a:lnSpc>
              <a:buFontTx/>
              <a:buNone/>
              <a:defRPr/>
            </a:pPr>
            <a:r>
              <a:rPr lang="en-AU" sz="2800" b="1" i="1" dirty="0" smtClean="0"/>
              <a:t>“Radon</a:t>
            </a:r>
            <a:r>
              <a:rPr lang="en-AU" sz="2800" dirty="0" smtClean="0"/>
              <a:t> is the number one cause of lung cancer among non-smokers, according to US EPA estimates.”</a:t>
            </a:r>
            <a:endParaRPr lang="en-US" sz="2800" dirty="0"/>
          </a:p>
          <a:p>
            <a:pPr algn="ctr">
              <a:lnSpc>
                <a:spcPct val="90000"/>
              </a:lnSpc>
              <a:buFontTx/>
              <a:buNone/>
              <a:defRPr/>
            </a:pPr>
            <a:r>
              <a:rPr lang="en-US" dirty="0" smtClean="0"/>
              <a:t>Deaths attributed </a:t>
            </a:r>
            <a:r>
              <a:rPr lang="en-US" dirty="0"/>
              <a:t>to </a:t>
            </a:r>
            <a:r>
              <a:rPr lang="en-US" dirty="0" smtClean="0"/>
              <a:t>Radon:</a:t>
            </a:r>
            <a:endParaRPr lang="en-US" dirty="0"/>
          </a:p>
          <a:p>
            <a:pPr algn="ctr">
              <a:lnSpc>
                <a:spcPct val="90000"/>
              </a:lnSpc>
              <a:buFontTx/>
              <a:buNone/>
              <a:defRPr/>
            </a:pPr>
            <a:r>
              <a:rPr lang="en-US" dirty="0"/>
              <a:t>Approximately  </a:t>
            </a:r>
            <a:r>
              <a:rPr lang="en-US" dirty="0">
                <a:solidFill>
                  <a:schemeClr val="folHlink"/>
                </a:solidFill>
              </a:rPr>
              <a:t>21,000</a:t>
            </a:r>
            <a:r>
              <a:rPr lang="en-US" dirty="0"/>
              <a:t>  </a:t>
            </a:r>
            <a:r>
              <a:rPr lang="en-US" dirty="0" smtClean="0"/>
              <a:t> US EPA 2003*</a:t>
            </a:r>
          </a:p>
          <a:p>
            <a:pPr algn="ctr">
              <a:lnSpc>
                <a:spcPct val="90000"/>
              </a:lnSpc>
              <a:buFontTx/>
              <a:buNone/>
              <a:defRPr/>
            </a:pPr>
            <a:r>
              <a:rPr lang="en-US" sz="2000" dirty="0" smtClean="0"/>
              <a:t>*http://www.epa.gov/radon/risk_assessment.html</a:t>
            </a:r>
          </a:p>
          <a:p>
            <a:pPr algn="ctr">
              <a:lnSpc>
                <a:spcPct val="90000"/>
              </a:lnSpc>
              <a:buFontTx/>
              <a:buNone/>
              <a:defRPr/>
            </a:pPr>
            <a:endParaRPr lang="en-US" sz="2000" dirty="0" smtClean="0"/>
          </a:p>
          <a:p>
            <a:pPr algn="ctr">
              <a:lnSpc>
                <a:spcPct val="90000"/>
              </a:lnSpc>
              <a:buFontTx/>
              <a:buNone/>
              <a:defRPr/>
            </a:pPr>
            <a:r>
              <a:rPr lang="en-AU" sz="2400" dirty="0" smtClean="0"/>
              <a:t>“It is estimated that radon causes </a:t>
            </a:r>
            <a:r>
              <a:rPr lang="en-AU" sz="2400" dirty="0" smtClean="0">
                <a:solidFill>
                  <a:srgbClr val="92D050"/>
                </a:solidFill>
              </a:rPr>
              <a:t>1,000 – 2,000 </a:t>
            </a:r>
            <a:r>
              <a:rPr lang="en-AU" sz="2400" dirty="0" smtClean="0"/>
              <a:t>lung cancer deaths per year [in the UK].” </a:t>
            </a:r>
          </a:p>
          <a:p>
            <a:pPr algn="ctr">
              <a:lnSpc>
                <a:spcPct val="90000"/>
              </a:lnSpc>
              <a:buFontTx/>
              <a:buNone/>
              <a:defRPr/>
            </a:pPr>
            <a:r>
              <a:rPr lang="en-AU" sz="2400" dirty="0" smtClean="0"/>
              <a:t>UK Health Protection Agency</a:t>
            </a:r>
          </a:p>
          <a:p>
            <a:pPr algn="ctr">
              <a:lnSpc>
                <a:spcPct val="90000"/>
              </a:lnSpc>
              <a:buFontTx/>
              <a:buNone/>
              <a:defRPr/>
            </a:pPr>
            <a:r>
              <a:rPr lang="en-US" sz="2400" dirty="0" smtClean="0"/>
              <a:t> </a:t>
            </a:r>
          </a:p>
          <a:p>
            <a:pPr algn="ctr">
              <a:lnSpc>
                <a:spcPct val="90000"/>
              </a:lnSpc>
              <a:buFontTx/>
              <a:buNone/>
              <a:defRPr/>
            </a:pP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357188"/>
            <a:ext cx="8153400" cy="4672012"/>
          </a:xfrm>
          <a:noFill/>
        </p:spPr>
        <p:txBody>
          <a:bodyPr/>
          <a:lstStyle/>
          <a:p>
            <a:pPr algn="l"/>
            <a:r>
              <a:rPr lang="en-US" sz="3200" b="1" smtClean="0">
                <a:latin typeface="Arial" pitchFamily="34" charset="0"/>
              </a:rPr>
              <a:t>“(If) everyone on earth adds a 1-inch lift</a:t>
            </a:r>
            <a:br>
              <a:rPr lang="en-US" sz="3200" b="1" smtClean="0">
                <a:latin typeface="Arial" pitchFamily="34" charset="0"/>
              </a:rPr>
            </a:br>
            <a:r>
              <a:rPr lang="en-US" sz="3200" b="1" smtClean="0">
                <a:latin typeface="Arial" pitchFamily="34" charset="0"/>
              </a:rPr>
              <a:t>to their shoes for just 1 year the</a:t>
            </a:r>
            <a:br>
              <a:rPr lang="en-US" sz="3200" b="1" smtClean="0">
                <a:latin typeface="Arial" pitchFamily="34" charset="0"/>
              </a:rPr>
            </a:br>
            <a:r>
              <a:rPr lang="en-US" sz="3200" b="1" smtClean="0">
                <a:latin typeface="Arial" pitchFamily="34" charset="0"/>
              </a:rPr>
              <a:t>resultant very small increase in cosmic</a:t>
            </a:r>
            <a:br>
              <a:rPr lang="en-US" sz="3200" b="1" smtClean="0">
                <a:latin typeface="Arial" pitchFamily="34" charset="0"/>
              </a:rPr>
            </a:br>
            <a:r>
              <a:rPr lang="en-US" sz="3200" b="1" smtClean="0">
                <a:latin typeface="Arial" pitchFamily="34" charset="0"/>
              </a:rPr>
              <a:t>ray dose would yield a collective dose</a:t>
            </a:r>
            <a:br>
              <a:rPr lang="en-US" sz="3200" b="1" smtClean="0">
                <a:latin typeface="Arial" pitchFamily="34" charset="0"/>
              </a:rPr>
            </a:br>
            <a:r>
              <a:rPr lang="en-US" sz="3200" b="1" smtClean="0">
                <a:latin typeface="Arial" pitchFamily="34" charset="0"/>
              </a:rPr>
              <a:t>large enough to kill 1500 people with</a:t>
            </a:r>
            <a:br>
              <a:rPr lang="en-US" sz="3200" b="1" smtClean="0">
                <a:latin typeface="Arial" pitchFamily="34" charset="0"/>
              </a:rPr>
            </a:br>
            <a:r>
              <a:rPr lang="en-US" sz="3200" b="1" smtClean="0">
                <a:latin typeface="Arial" pitchFamily="34" charset="0"/>
              </a:rPr>
              <a:t>cancer over the next 50 years”</a:t>
            </a:r>
          </a:p>
        </p:txBody>
      </p:sp>
      <p:sp>
        <p:nvSpPr>
          <p:cNvPr id="50179" name="Rectangle 3"/>
          <p:cNvSpPr>
            <a:spLocks noGrp="1" noChangeArrowheads="1"/>
          </p:cNvSpPr>
          <p:nvPr>
            <p:ph type="subTitle" idx="1"/>
          </p:nvPr>
        </p:nvSpPr>
        <p:spPr>
          <a:xfrm>
            <a:off x="381000" y="5410200"/>
            <a:ext cx="8153400" cy="1143000"/>
          </a:xfrm>
        </p:spPr>
        <p:txBody>
          <a:bodyPr/>
          <a:lstStyle/>
          <a:p>
            <a:pPr>
              <a:defRPr/>
            </a:pPr>
            <a:r>
              <a:rPr lang="en-US" sz="2800">
                <a:latin typeface="Arial" pitchFamily="34" charset="0"/>
              </a:rPr>
              <a:t>Marvin Goldman:  Cancer Risk of Low-Level Exposure Science 1996 </a:t>
            </a:r>
            <a:r>
              <a:rPr lang="en-US" sz="2800" u="sng">
                <a:latin typeface="Arial" pitchFamily="34" charset="0"/>
              </a:rPr>
              <a:t>272</a:t>
            </a:r>
            <a:r>
              <a:rPr lang="en-US" sz="2800">
                <a:latin typeface="Arial" pitchFamily="34" charset="0"/>
              </a:rPr>
              <a:t> 1821-1822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sz="4000" dirty="0" smtClean="0"/>
              <a:t>“Sometimes averages are not helpful” </a:t>
            </a:r>
            <a:br>
              <a:rPr lang="en-AU" sz="4000" dirty="0" smtClean="0"/>
            </a:br>
            <a:r>
              <a:rPr lang="en-AU" sz="2000" dirty="0" smtClean="0"/>
              <a:t>- Ches Mason</a:t>
            </a:r>
            <a:r>
              <a:rPr lang="en-AU" sz="2000" i="1" dirty="0" smtClean="0"/>
              <a:t>,</a:t>
            </a:r>
            <a:r>
              <a:rPr lang="en-AU" sz="2000" dirty="0" smtClean="0"/>
              <a:t> ARPS 2009</a:t>
            </a:r>
          </a:p>
        </p:txBody>
      </p:sp>
      <p:pic>
        <p:nvPicPr>
          <p:cNvPr id="35843" name="Picture 2"/>
          <p:cNvPicPr>
            <a:picLocks noChangeAspect="1" noChangeArrowheads="1"/>
          </p:cNvPicPr>
          <p:nvPr/>
        </p:nvPicPr>
        <p:blipFill>
          <a:blip r:embed="rId2" cstate="print"/>
          <a:srcRect/>
          <a:stretch>
            <a:fillRect/>
          </a:stretch>
        </p:blipFill>
        <p:spPr bwMode="auto">
          <a:xfrm>
            <a:off x="3786182" y="1785926"/>
            <a:ext cx="4029075" cy="2771775"/>
          </a:xfrm>
          <a:prstGeom prst="rect">
            <a:avLst/>
          </a:prstGeom>
          <a:noFill/>
          <a:ln w="9525">
            <a:noFill/>
            <a:miter lim="800000"/>
            <a:headEnd/>
            <a:tailEnd/>
          </a:ln>
        </p:spPr>
      </p:pic>
      <p:pic>
        <p:nvPicPr>
          <p:cNvPr id="35844" name="Picture 3"/>
          <p:cNvPicPr>
            <a:picLocks noChangeAspect="1" noChangeArrowheads="1"/>
          </p:cNvPicPr>
          <p:nvPr/>
        </p:nvPicPr>
        <p:blipFill>
          <a:blip r:embed="rId3" cstate="print"/>
          <a:srcRect/>
          <a:stretch>
            <a:fillRect/>
          </a:stretch>
        </p:blipFill>
        <p:spPr bwMode="auto">
          <a:xfrm>
            <a:off x="1357290" y="1785926"/>
            <a:ext cx="1968500" cy="2786063"/>
          </a:xfrm>
          <a:prstGeom prst="rect">
            <a:avLst/>
          </a:prstGeom>
          <a:noFill/>
          <a:ln w="9525">
            <a:noFill/>
            <a:miter lim="800000"/>
            <a:headEnd/>
            <a:tailEnd/>
          </a:ln>
        </p:spPr>
      </p:pic>
      <p:sp>
        <p:nvSpPr>
          <p:cNvPr id="35845" name="TextBox 4"/>
          <p:cNvSpPr txBox="1">
            <a:spLocks noChangeArrowheads="1"/>
          </p:cNvSpPr>
          <p:nvPr/>
        </p:nvSpPr>
        <p:spPr bwMode="auto">
          <a:xfrm>
            <a:off x="1143000" y="5214950"/>
            <a:ext cx="6818313" cy="1015663"/>
          </a:xfrm>
          <a:prstGeom prst="rect">
            <a:avLst/>
          </a:prstGeom>
          <a:noFill/>
          <a:ln w="9525">
            <a:noFill/>
            <a:miter lim="800000"/>
            <a:headEnd/>
            <a:tailEnd/>
          </a:ln>
        </p:spPr>
        <p:txBody>
          <a:bodyPr wrap="square">
            <a:spAutoFit/>
          </a:bodyPr>
          <a:lstStyle/>
          <a:p>
            <a:r>
              <a:rPr lang="en-AU" sz="2000" dirty="0" smtClean="0"/>
              <a:t>                      Average </a:t>
            </a:r>
            <a:r>
              <a:rPr lang="en-AU" sz="2000" dirty="0"/>
              <a:t>Age  =  (60 + 2x4)/5  = </a:t>
            </a:r>
            <a:r>
              <a:rPr lang="en-AU" sz="2000" dirty="0" smtClean="0"/>
              <a:t>13</a:t>
            </a:r>
          </a:p>
          <a:p>
            <a:endParaRPr lang="en-AU" sz="2000" dirty="0"/>
          </a:p>
          <a:p>
            <a:r>
              <a:rPr lang="en-AU" sz="2000" dirty="0"/>
              <a:t> </a:t>
            </a:r>
            <a:r>
              <a:rPr lang="en-AU" sz="2000" dirty="0" smtClean="0"/>
              <a:t>              It doesn’t really describe any of them, does it?</a:t>
            </a:r>
            <a:endParaRPr lang="en-AU" sz="2000" dirty="0"/>
          </a:p>
        </p:txBody>
      </p:sp>
      <p:sp>
        <p:nvSpPr>
          <p:cNvPr id="6" name="Oval 5"/>
          <p:cNvSpPr/>
          <p:nvPr/>
        </p:nvSpPr>
        <p:spPr>
          <a:xfrm>
            <a:off x="2571736" y="4000504"/>
            <a:ext cx="500066" cy="500066"/>
          </a:xfrm>
          <a:prstGeom prst="ellips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p>
        </p:txBody>
      </p:sp>
      <p:sp>
        <p:nvSpPr>
          <p:cNvPr id="7" name="TextBox 6"/>
          <p:cNvSpPr txBox="1"/>
          <p:nvPr/>
        </p:nvSpPr>
        <p:spPr>
          <a:xfrm>
            <a:off x="2571736" y="4071942"/>
            <a:ext cx="642942" cy="400110"/>
          </a:xfrm>
          <a:prstGeom prst="rect">
            <a:avLst/>
          </a:prstGeom>
          <a:noFill/>
        </p:spPr>
        <p:txBody>
          <a:bodyPr wrap="square" rtlCol="0">
            <a:spAutoFit/>
          </a:bodyPr>
          <a:lstStyle/>
          <a:p>
            <a:r>
              <a:rPr lang="en-AU" sz="2000" b="1" dirty="0" smtClean="0"/>
              <a:t>60</a:t>
            </a:r>
            <a:endParaRPr lang="en-AU"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diamond(in)">
                                      <p:cBhvr>
                                        <p:cTn id="7" dur="30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3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3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35843"/>
                                        </p:tgtEl>
                                        <p:attrNameLst>
                                          <p:attrName>style.visibility</p:attrName>
                                        </p:attrNameLst>
                                      </p:cBhvr>
                                      <p:to>
                                        <p:strVal val="visible"/>
                                      </p:to>
                                    </p:set>
                                    <p:animEffect transition="in" filter="diamond(in)">
                                      <p:cBhvr>
                                        <p:cTn id="24" dur="2000"/>
                                        <p:tgtEl>
                                          <p:spTgt spid="3584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5845">
                                            <p:txEl>
                                              <p:pRg st="0" end="0"/>
                                            </p:txEl>
                                          </p:spTgt>
                                        </p:tgtEl>
                                        <p:attrNameLst>
                                          <p:attrName>style.visibility</p:attrName>
                                        </p:attrNameLst>
                                      </p:cBhvr>
                                      <p:to>
                                        <p:strVal val="visible"/>
                                      </p:to>
                                    </p:set>
                                    <p:animEffect transition="in" filter="checkerboard(across)">
                                      <p:cBhvr>
                                        <p:cTn id="29" dur="500"/>
                                        <p:tgtEl>
                                          <p:spTgt spid="3584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5845">
                                            <p:txEl>
                                              <p:pRg st="2" end="2"/>
                                            </p:txEl>
                                          </p:spTgt>
                                        </p:tgtEl>
                                        <p:attrNameLst>
                                          <p:attrName>style.visibility</p:attrName>
                                        </p:attrNameLst>
                                      </p:cBhvr>
                                      <p:to>
                                        <p:strVal val="visible"/>
                                      </p:to>
                                    </p:set>
                                    <p:animEffect transition="in" filter="checkerboard(across)">
                                      <p:cBhvr>
                                        <p:cTn id="34" dur="500"/>
                                        <p:tgtEl>
                                          <p:spTgt spid="358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AU" sz="3200" dirty="0" smtClean="0">
                <a:solidFill>
                  <a:srgbClr val="150DB3"/>
                </a:solidFill>
              </a:rPr>
              <a:t>Population risk doesn’t represent the risk for either smokers or non-smokers!</a:t>
            </a:r>
          </a:p>
        </p:txBody>
      </p:sp>
      <p:pic>
        <p:nvPicPr>
          <p:cNvPr id="36867" name="Picture 2"/>
          <p:cNvPicPr>
            <a:picLocks noChangeAspect="1" noChangeArrowheads="1"/>
          </p:cNvPicPr>
          <p:nvPr/>
        </p:nvPicPr>
        <p:blipFill>
          <a:blip r:embed="rId2" cstate="print"/>
          <a:srcRect/>
          <a:stretch>
            <a:fillRect/>
          </a:stretch>
        </p:blipFill>
        <p:spPr bwMode="auto">
          <a:xfrm>
            <a:off x="1071563" y="1571625"/>
            <a:ext cx="4143375" cy="2763838"/>
          </a:xfrm>
          <a:prstGeom prst="rect">
            <a:avLst/>
          </a:prstGeom>
          <a:noFill/>
          <a:ln w="9525">
            <a:noFill/>
            <a:miter lim="800000"/>
            <a:headEnd/>
            <a:tailEnd/>
          </a:ln>
        </p:spPr>
      </p:pic>
      <p:pic>
        <p:nvPicPr>
          <p:cNvPr id="36868" name="Picture 2"/>
          <p:cNvPicPr>
            <a:picLocks noChangeAspect="1" noChangeArrowheads="1"/>
          </p:cNvPicPr>
          <p:nvPr/>
        </p:nvPicPr>
        <p:blipFill>
          <a:blip r:embed="rId3" cstate="print"/>
          <a:srcRect/>
          <a:stretch>
            <a:fillRect/>
          </a:stretch>
        </p:blipFill>
        <p:spPr bwMode="auto">
          <a:xfrm>
            <a:off x="3786188" y="1571625"/>
            <a:ext cx="4029075" cy="2771775"/>
          </a:xfrm>
          <a:prstGeom prst="rect">
            <a:avLst/>
          </a:prstGeom>
          <a:noFill/>
          <a:ln w="9525">
            <a:noFill/>
            <a:miter lim="800000"/>
            <a:headEnd/>
            <a:tailEnd/>
          </a:ln>
        </p:spPr>
      </p:pic>
      <p:sp>
        <p:nvSpPr>
          <p:cNvPr id="36869" name="TextBox 4"/>
          <p:cNvSpPr txBox="1">
            <a:spLocks noChangeArrowheads="1"/>
          </p:cNvSpPr>
          <p:nvPr/>
        </p:nvSpPr>
        <p:spPr bwMode="auto">
          <a:xfrm>
            <a:off x="1071563" y="4857750"/>
            <a:ext cx="6973887" cy="1754188"/>
          </a:xfrm>
          <a:prstGeom prst="rect">
            <a:avLst/>
          </a:prstGeom>
          <a:noFill/>
          <a:ln w="9525">
            <a:noFill/>
            <a:miter lim="800000"/>
            <a:headEnd/>
            <a:tailEnd/>
          </a:ln>
        </p:spPr>
        <p:txBody>
          <a:bodyPr wrap="none">
            <a:spAutoFit/>
          </a:bodyPr>
          <a:lstStyle/>
          <a:p>
            <a:r>
              <a:rPr lang="en-AU" dirty="0"/>
              <a:t>Smokers (20%) of population have 25x higher risk of lung cancer*</a:t>
            </a:r>
          </a:p>
          <a:p>
            <a:r>
              <a:rPr lang="en-AU" dirty="0"/>
              <a:t>Non-smokers (80%)</a:t>
            </a:r>
          </a:p>
          <a:p>
            <a:endParaRPr lang="en-AU" dirty="0"/>
          </a:p>
          <a:p>
            <a:pPr>
              <a:buFont typeface="Wingdings" pitchFamily="2" charset="2"/>
              <a:buChar char="è"/>
            </a:pPr>
            <a:r>
              <a:rPr lang="en-AU" dirty="0">
                <a:sym typeface="Wingdings" pitchFamily="2" charset="2"/>
              </a:rPr>
              <a:t>Average Population risk = (25 x </a:t>
            </a:r>
            <a:r>
              <a:rPr lang="en-AU" dirty="0" err="1">
                <a:sym typeface="Wingdings" pitchFamily="2" charset="2"/>
              </a:rPr>
              <a:t>r_ns</a:t>
            </a:r>
            <a:r>
              <a:rPr lang="en-AU" dirty="0">
                <a:sym typeface="Wingdings" pitchFamily="2" charset="2"/>
              </a:rPr>
              <a:t> + 4 x </a:t>
            </a:r>
            <a:r>
              <a:rPr lang="en-AU" dirty="0" err="1">
                <a:sym typeface="Wingdings" pitchFamily="2" charset="2"/>
              </a:rPr>
              <a:t>r_ns</a:t>
            </a:r>
            <a:r>
              <a:rPr lang="en-AU" dirty="0">
                <a:sym typeface="Wingdings" pitchFamily="2" charset="2"/>
              </a:rPr>
              <a:t>)/5  =  5.8 x </a:t>
            </a:r>
            <a:r>
              <a:rPr lang="en-AU" dirty="0" err="1">
                <a:sym typeface="Wingdings" pitchFamily="2" charset="2"/>
              </a:rPr>
              <a:t>r_ns</a:t>
            </a:r>
            <a:r>
              <a:rPr lang="en-AU" dirty="0">
                <a:sym typeface="Wingdings" pitchFamily="2" charset="2"/>
              </a:rPr>
              <a:t> </a:t>
            </a:r>
          </a:p>
          <a:p>
            <a:pPr>
              <a:buFont typeface="Wingdings" pitchFamily="2" charset="2"/>
              <a:buChar char="è"/>
            </a:pPr>
            <a:endParaRPr lang="en-AU" dirty="0">
              <a:sym typeface="Wingdings" pitchFamily="2" charset="2"/>
            </a:endParaRPr>
          </a:p>
          <a:p>
            <a:r>
              <a:rPr lang="en-AU" dirty="0">
                <a:sym typeface="Wingdings" pitchFamily="2" charset="2"/>
              </a:rPr>
              <a:t>*</a:t>
            </a:r>
            <a:r>
              <a:rPr lang="en-AU" sz="1600" dirty="0">
                <a:sym typeface="Wingdings" pitchFamily="2" charset="2"/>
              </a:rPr>
              <a:t>European Collaborative Study on Radon Risk and Lung Cancer (2006)</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 calcmode="lin" valueType="num">
                                      <p:cBhvr additive="base">
                                        <p:cTn id="7" dur="500" fill="hold"/>
                                        <p:tgtEl>
                                          <p:spTgt spid="368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869">
                                            <p:txEl>
                                              <p:pRg st="1" end="1"/>
                                            </p:txEl>
                                          </p:spTgt>
                                        </p:tgtEl>
                                        <p:attrNameLst>
                                          <p:attrName>style.visibility</p:attrName>
                                        </p:attrNameLst>
                                      </p:cBhvr>
                                      <p:to>
                                        <p:strVal val="visible"/>
                                      </p:to>
                                    </p:set>
                                    <p:anim calcmode="lin" valueType="num">
                                      <p:cBhvr additive="base">
                                        <p:cTn id="11" dur="500" fill="hold"/>
                                        <p:tgtEl>
                                          <p:spTgt spid="3686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8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6869">
                                            <p:txEl>
                                              <p:pRg st="3" end="3"/>
                                            </p:txEl>
                                          </p:spTgt>
                                        </p:tgtEl>
                                        <p:attrNameLst>
                                          <p:attrName>style.visibility</p:attrName>
                                        </p:attrNameLst>
                                      </p:cBhvr>
                                      <p:to>
                                        <p:strVal val="visible"/>
                                      </p:to>
                                    </p:set>
                                    <p:animEffect transition="in" filter="box(in)">
                                      <p:cBhvr>
                                        <p:cTn id="17" dur="500"/>
                                        <p:tgtEl>
                                          <p:spTgt spid="36869">
                                            <p:txEl>
                                              <p:pRg st="3" end="3"/>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36869">
                                            <p:txEl>
                                              <p:pRg st="5" end="5"/>
                                            </p:txEl>
                                          </p:spTgt>
                                        </p:tgtEl>
                                        <p:attrNameLst>
                                          <p:attrName>style.visibility</p:attrName>
                                        </p:attrNameLst>
                                      </p:cBhvr>
                                      <p:to>
                                        <p:strVal val="visible"/>
                                      </p:to>
                                    </p:set>
                                    <p:animEffect transition="in" filter="box(in)">
                                      <p:cBhvr>
                                        <p:cTn id="20" dur="500"/>
                                        <p:tgtEl>
                                          <p:spTgt spid="368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5400" dirty="0" smtClean="0">
                <a:solidFill>
                  <a:srgbClr val="3215E1"/>
                </a:solidFill>
                <a:effectLst>
                  <a:outerShdw blurRad="38100" dist="38100" dir="2700000" algn="tl">
                    <a:srgbClr val="000000">
                      <a:alpha val="43137"/>
                    </a:srgbClr>
                  </a:outerShdw>
                </a:effectLst>
              </a:rPr>
              <a:t>OUTLINE OF TALK</a:t>
            </a:r>
            <a:endParaRPr lang="en-AU" sz="5400" dirty="0">
              <a:solidFill>
                <a:srgbClr val="3215E1"/>
              </a:solidFill>
              <a:effectLst>
                <a:outerShdw blurRad="38100" dist="38100" dir="2700000" algn="tl">
                  <a:srgbClr val="000000">
                    <a:alpha val="43137"/>
                  </a:srgbClr>
                </a:outerShdw>
              </a:effectLst>
            </a:endParaRPr>
          </a:p>
        </p:txBody>
      </p:sp>
      <p:sp>
        <p:nvSpPr>
          <p:cNvPr id="3" name="TextBox 2"/>
          <p:cNvSpPr txBox="1"/>
          <p:nvPr/>
        </p:nvSpPr>
        <p:spPr>
          <a:xfrm>
            <a:off x="1285852" y="2000240"/>
            <a:ext cx="6088526" cy="3447098"/>
          </a:xfrm>
          <a:prstGeom prst="rect">
            <a:avLst/>
          </a:prstGeom>
          <a:noFill/>
        </p:spPr>
        <p:txBody>
          <a:bodyPr wrap="none" rtlCol="0">
            <a:spAutoFit/>
          </a:bodyPr>
          <a:lstStyle/>
          <a:p>
            <a:pPr marL="342900" indent="-342900">
              <a:buAutoNum type="arabicPeriod"/>
            </a:pPr>
            <a:r>
              <a:rPr lang="en-AU" sz="4000" dirty="0" smtClean="0"/>
              <a:t>  Background Radiation</a:t>
            </a:r>
          </a:p>
          <a:p>
            <a:pPr marL="342900" indent="-342900">
              <a:buAutoNum type="arabicPeriod"/>
            </a:pPr>
            <a:r>
              <a:rPr lang="en-AU" sz="4000" dirty="0" smtClean="0"/>
              <a:t>  Dose-response</a:t>
            </a:r>
          </a:p>
          <a:p>
            <a:pPr marL="342900" indent="-342900">
              <a:buAutoNum type="arabicPeriod"/>
            </a:pPr>
            <a:r>
              <a:rPr lang="en-AU" sz="4000" dirty="0" smtClean="0"/>
              <a:t>  Epidemiology</a:t>
            </a:r>
          </a:p>
          <a:p>
            <a:pPr marL="342900" indent="-342900">
              <a:buAutoNum type="arabicPeriod"/>
            </a:pPr>
            <a:r>
              <a:rPr lang="en-AU" sz="4000" dirty="0" smtClean="0"/>
              <a:t>  Radiobiology</a:t>
            </a:r>
          </a:p>
          <a:p>
            <a:pPr marL="342900" indent="-342900">
              <a:buAutoNum type="arabicPeriod"/>
            </a:pPr>
            <a:r>
              <a:rPr lang="en-AU" sz="4000" dirty="0" smtClean="0"/>
              <a:t>  Conclusions</a:t>
            </a:r>
          </a:p>
          <a:p>
            <a:pPr marL="342900" indent="-342900"/>
            <a:endParaRPr lang="en-AU"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z="2000" smtClean="0">
                <a:latin typeface="Arial" pitchFamily="34" charset="0"/>
              </a:rPr>
              <a:t>Tobacco Use in the US, 1900-2002</a:t>
            </a:r>
          </a:p>
        </p:txBody>
      </p:sp>
      <p:graphicFrame>
        <p:nvGraphicFramePr>
          <p:cNvPr id="3074" name="Object 2"/>
          <p:cNvGraphicFramePr>
            <a:graphicFrameLocks noChangeAspect="1"/>
          </p:cNvGraphicFramePr>
          <p:nvPr>
            <p:ph type="chart" idx="1"/>
          </p:nvPr>
        </p:nvGraphicFramePr>
        <p:xfrm>
          <a:off x="1447800" y="1066800"/>
          <a:ext cx="7696200" cy="5410200"/>
        </p:xfrm>
        <a:graphic>
          <a:graphicData uri="http://schemas.openxmlformats.org/presentationml/2006/ole">
            <p:oleObj spid="_x0000_s47106" name="Chart" r:id="rId4" imgW="5962751" imgH="3743257" progId="MSGraph.Chart.8">
              <p:embed followColorScheme="full"/>
            </p:oleObj>
          </a:graphicData>
        </a:graphic>
      </p:graphicFrame>
      <p:sp>
        <p:nvSpPr>
          <p:cNvPr id="3076" name="Text Box 4"/>
          <p:cNvSpPr txBox="1">
            <a:spLocks noChangeArrowheads="1"/>
          </p:cNvSpPr>
          <p:nvPr/>
        </p:nvSpPr>
        <p:spPr bwMode="auto">
          <a:xfrm>
            <a:off x="1295400" y="6019800"/>
            <a:ext cx="7620000" cy="765175"/>
          </a:xfrm>
          <a:prstGeom prst="rect">
            <a:avLst/>
          </a:prstGeom>
          <a:noFill/>
          <a:ln w="9525">
            <a:noFill/>
            <a:miter lim="800000"/>
            <a:headEnd/>
            <a:tailEnd/>
          </a:ln>
        </p:spPr>
        <p:txBody>
          <a:bodyPr>
            <a:spAutoFit/>
          </a:bodyPr>
          <a:lstStyle/>
          <a:p>
            <a:pPr>
              <a:spcBef>
                <a:spcPct val="50000"/>
              </a:spcBef>
            </a:pPr>
            <a:r>
              <a:rPr lang="en-US" sz="1100" b="1"/>
              <a:t>*Age-adjusted to 2000 US standard population.                                                                                                     Source: Death rates: US Mortality Public Use Tapes, 1960-2002, US Mortality Volumes, 1930-1959, National Center for Health Statistics, Centers for Disease Control and Prevention, 2005. Cigarette consumption: US Department of Agriculture, 1900-2002.</a:t>
            </a:r>
          </a:p>
        </p:txBody>
      </p:sp>
      <p:sp>
        <p:nvSpPr>
          <p:cNvPr id="3077" name="Text Box 5"/>
          <p:cNvSpPr txBox="1">
            <a:spLocks noChangeArrowheads="1"/>
          </p:cNvSpPr>
          <p:nvPr/>
        </p:nvSpPr>
        <p:spPr bwMode="auto">
          <a:xfrm>
            <a:off x="2590800" y="2438400"/>
            <a:ext cx="2057400" cy="457200"/>
          </a:xfrm>
          <a:prstGeom prst="rect">
            <a:avLst/>
          </a:prstGeom>
          <a:noFill/>
          <a:ln w="9525">
            <a:noFill/>
            <a:miter lim="800000"/>
            <a:headEnd/>
            <a:tailEnd/>
          </a:ln>
        </p:spPr>
        <p:txBody>
          <a:bodyPr>
            <a:spAutoFit/>
          </a:bodyPr>
          <a:lstStyle/>
          <a:p>
            <a:pPr>
              <a:spcBef>
                <a:spcPct val="50000"/>
              </a:spcBef>
            </a:pPr>
            <a:r>
              <a:rPr lang="en-US" sz="1200" b="1"/>
              <a:t>Per capita cigarette consumption</a:t>
            </a:r>
          </a:p>
        </p:txBody>
      </p:sp>
      <p:sp>
        <p:nvSpPr>
          <p:cNvPr id="3078" name="Text Box 6"/>
          <p:cNvSpPr txBox="1">
            <a:spLocks noChangeArrowheads="1"/>
          </p:cNvSpPr>
          <p:nvPr/>
        </p:nvSpPr>
        <p:spPr bwMode="auto">
          <a:xfrm>
            <a:off x="5486400" y="3276600"/>
            <a:ext cx="1752600" cy="457200"/>
          </a:xfrm>
          <a:prstGeom prst="rect">
            <a:avLst/>
          </a:prstGeom>
          <a:noFill/>
          <a:ln w="9525">
            <a:noFill/>
            <a:miter lim="800000"/>
            <a:headEnd/>
            <a:tailEnd/>
          </a:ln>
        </p:spPr>
        <p:txBody>
          <a:bodyPr>
            <a:spAutoFit/>
          </a:bodyPr>
          <a:lstStyle/>
          <a:p>
            <a:pPr>
              <a:spcBef>
                <a:spcPct val="50000"/>
              </a:spcBef>
            </a:pPr>
            <a:r>
              <a:rPr lang="en-US" sz="1200" b="1"/>
              <a:t>Male lung cancer death rate</a:t>
            </a:r>
          </a:p>
        </p:txBody>
      </p:sp>
      <p:sp>
        <p:nvSpPr>
          <p:cNvPr id="3079" name="Text Box 7"/>
          <p:cNvSpPr txBox="1">
            <a:spLocks noChangeArrowheads="1"/>
          </p:cNvSpPr>
          <p:nvPr/>
        </p:nvSpPr>
        <p:spPr bwMode="auto">
          <a:xfrm>
            <a:off x="5943600" y="4495800"/>
            <a:ext cx="1676400" cy="457200"/>
          </a:xfrm>
          <a:prstGeom prst="rect">
            <a:avLst/>
          </a:prstGeom>
          <a:noFill/>
          <a:ln w="9525">
            <a:noFill/>
            <a:miter lim="800000"/>
            <a:headEnd/>
            <a:tailEnd/>
          </a:ln>
        </p:spPr>
        <p:txBody>
          <a:bodyPr>
            <a:spAutoFit/>
          </a:bodyPr>
          <a:lstStyle/>
          <a:p>
            <a:pPr>
              <a:spcBef>
                <a:spcPct val="50000"/>
              </a:spcBef>
            </a:pPr>
            <a:r>
              <a:rPr lang="en-US" sz="1200" b="1"/>
              <a:t>Female lung cancer death rate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0" y="928670"/>
            <a:ext cx="9286908" cy="5504969"/>
          </a:xfrm>
          <a:prstGeom prst="rect">
            <a:avLst/>
          </a:prstGeom>
          <a:noFill/>
          <a:ln w="9525">
            <a:noFill/>
            <a:miter lim="800000"/>
            <a:headEnd/>
            <a:tailEnd/>
          </a:ln>
        </p:spPr>
      </p:pic>
      <p:sp>
        <p:nvSpPr>
          <p:cNvPr id="4" name="TextBox 3"/>
          <p:cNvSpPr txBox="1"/>
          <p:nvPr/>
        </p:nvSpPr>
        <p:spPr>
          <a:xfrm>
            <a:off x="5286380" y="5643578"/>
            <a:ext cx="3595984" cy="369332"/>
          </a:xfrm>
          <a:prstGeom prst="rect">
            <a:avLst/>
          </a:prstGeom>
          <a:noFill/>
        </p:spPr>
        <p:txBody>
          <a:bodyPr wrap="none" rtlCol="0">
            <a:spAutoFit/>
          </a:bodyPr>
          <a:lstStyle/>
          <a:p>
            <a:r>
              <a:rPr lang="en-AU" dirty="0" smtClean="0">
                <a:solidFill>
                  <a:srgbClr val="150DB3"/>
                </a:solidFill>
              </a:rPr>
              <a:t>UNSCEAR report 1994, Annex A.</a:t>
            </a:r>
            <a:endParaRPr lang="en-AU" dirty="0">
              <a:solidFill>
                <a:srgbClr val="150DB3"/>
              </a:solidFill>
            </a:endParaRPr>
          </a:p>
        </p:txBody>
      </p:sp>
      <p:cxnSp>
        <p:nvCxnSpPr>
          <p:cNvPr id="6" name="Straight Arrow Connector 5"/>
          <p:cNvCxnSpPr/>
          <p:nvPr/>
        </p:nvCxnSpPr>
        <p:spPr>
          <a:xfrm flipV="1">
            <a:off x="2071670" y="5572140"/>
            <a:ext cx="1285884" cy="642942"/>
          </a:xfrm>
          <a:prstGeom prst="straightConnector1">
            <a:avLst/>
          </a:prstGeom>
          <a:ln w="28575">
            <a:solidFill>
              <a:srgbClr val="C00000"/>
            </a:solidFill>
            <a:headEnd w="med" len="sm"/>
            <a:tailEnd type="arrow"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5786" y="6211669"/>
            <a:ext cx="8072462" cy="646331"/>
          </a:xfrm>
          <a:prstGeom prst="rect">
            <a:avLst/>
          </a:prstGeom>
          <a:noFill/>
        </p:spPr>
        <p:txBody>
          <a:bodyPr wrap="square" rtlCol="0">
            <a:spAutoFit/>
          </a:bodyPr>
          <a:lstStyle/>
          <a:p>
            <a:r>
              <a:rPr lang="en-AU" b="1" dirty="0" smtClean="0">
                <a:solidFill>
                  <a:srgbClr val="3215E1"/>
                </a:solidFill>
              </a:rPr>
              <a:t>1 WLM = 800 Bq/m</a:t>
            </a:r>
            <a:r>
              <a:rPr lang="en-AU" b="1" baseline="30000" dirty="0" smtClean="0">
                <a:solidFill>
                  <a:srgbClr val="3215E1"/>
                </a:solidFill>
              </a:rPr>
              <a:t>3</a:t>
            </a:r>
            <a:r>
              <a:rPr lang="en-AU" b="1" dirty="0" smtClean="0">
                <a:solidFill>
                  <a:srgbClr val="3215E1"/>
                </a:solidFill>
                <a:sym typeface="Wingdings" pitchFamily="2" charset="2"/>
              </a:rPr>
              <a:t>  average for miners was ~130</a:t>
            </a:r>
            <a:r>
              <a:rPr lang="en-AU" b="1" dirty="0" smtClean="0">
                <a:solidFill>
                  <a:srgbClr val="3215E1"/>
                </a:solidFill>
              </a:rPr>
              <a:t>,000 Bq/m</a:t>
            </a:r>
            <a:r>
              <a:rPr lang="en-AU" b="1" baseline="30000" dirty="0" smtClean="0">
                <a:solidFill>
                  <a:srgbClr val="3215E1"/>
                </a:solidFill>
              </a:rPr>
              <a:t>3</a:t>
            </a:r>
            <a:r>
              <a:rPr lang="en-AU" b="1" dirty="0" smtClean="0">
                <a:solidFill>
                  <a:srgbClr val="3215E1"/>
                </a:solidFill>
              </a:rPr>
              <a:t>   </a:t>
            </a:r>
            <a:endParaRPr lang="en-AU" b="1" baseline="30000" dirty="0" smtClean="0">
              <a:solidFill>
                <a:srgbClr val="3215E1"/>
              </a:solidFill>
            </a:endParaRPr>
          </a:p>
          <a:p>
            <a:r>
              <a:rPr lang="en-AU" b="1" baseline="30000" dirty="0" smtClean="0">
                <a:solidFill>
                  <a:srgbClr val="3215E1"/>
                </a:solidFill>
              </a:rPr>
              <a:t>   </a:t>
            </a:r>
            <a:endParaRPr lang="en-AU" dirty="0"/>
          </a:p>
        </p:txBody>
      </p:sp>
      <p:sp>
        <p:nvSpPr>
          <p:cNvPr id="7" name="TextBox 6"/>
          <p:cNvSpPr txBox="1"/>
          <p:nvPr/>
        </p:nvSpPr>
        <p:spPr>
          <a:xfrm>
            <a:off x="6357950" y="1571612"/>
            <a:ext cx="2198038" cy="369332"/>
          </a:xfrm>
          <a:prstGeom prst="rect">
            <a:avLst/>
          </a:prstGeom>
          <a:noFill/>
        </p:spPr>
        <p:txBody>
          <a:bodyPr wrap="none" rtlCol="0">
            <a:spAutoFit/>
          </a:bodyPr>
          <a:lstStyle/>
          <a:p>
            <a:r>
              <a:rPr lang="en-AU" dirty="0" smtClean="0">
                <a:solidFill>
                  <a:schemeClr val="accent2">
                    <a:lumMod val="50000"/>
                  </a:schemeClr>
                </a:solidFill>
              </a:rPr>
              <a:t>Note: 70% smokers</a:t>
            </a:r>
            <a:endParaRPr lang="en-AU" dirty="0">
              <a:solidFill>
                <a:schemeClr val="accent2">
                  <a:lumMod val="50000"/>
                </a:schemeClr>
              </a:solidFill>
            </a:endParaRPr>
          </a:p>
        </p:txBody>
      </p:sp>
      <p:sp>
        <p:nvSpPr>
          <p:cNvPr id="2" name="Title 1"/>
          <p:cNvSpPr>
            <a:spLocks noGrp="1"/>
          </p:cNvSpPr>
          <p:nvPr>
            <p:ph type="title"/>
          </p:nvPr>
        </p:nvSpPr>
        <p:spPr>
          <a:xfrm>
            <a:off x="457200" y="0"/>
            <a:ext cx="8229600" cy="1417638"/>
          </a:xfrm>
        </p:spPr>
        <p:txBody>
          <a:bodyPr/>
          <a:lstStyle/>
          <a:p>
            <a:r>
              <a:rPr lang="en-US" dirty="0" smtClean="0">
                <a:solidFill>
                  <a:srgbClr val="150DB3"/>
                </a:solidFill>
                <a:effectLst>
                  <a:outerShdw blurRad="38100" dist="38100" dir="2700000" algn="tl">
                    <a:srgbClr val="000000"/>
                  </a:outerShdw>
                </a:effectLst>
              </a:rPr>
              <a:t>Radon Epidemiology for Miners</a:t>
            </a:r>
            <a:endParaRPr lang="en-A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150DB3"/>
                </a:solidFill>
                <a:effectLst>
                  <a:outerShdw blurRad="38100" dist="38100" dir="2700000" algn="tl">
                    <a:srgbClr val="000000"/>
                  </a:outerShdw>
                </a:effectLst>
              </a:rPr>
              <a:t>ICRP Dose Conversion Factor for Radon at Home</a:t>
            </a:r>
            <a:endParaRPr lang="en-AU" dirty="0"/>
          </a:p>
        </p:txBody>
      </p:sp>
      <p:sp>
        <p:nvSpPr>
          <p:cNvPr id="3" name="TextBox 2"/>
          <p:cNvSpPr txBox="1"/>
          <p:nvPr/>
        </p:nvSpPr>
        <p:spPr>
          <a:xfrm>
            <a:off x="785787" y="1643050"/>
            <a:ext cx="7358113" cy="6832640"/>
          </a:xfrm>
          <a:prstGeom prst="rect">
            <a:avLst/>
          </a:prstGeom>
          <a:noFill/>
        </p:spPr>
        <p:txBody>
          <a:bodyPr wrap="square" rtlCol="0">
            <a:spAutoFit/>
          </a:bodyPr>
          <a:lstStyle/>
          <a:p>
            <a:r>
              <a:rPr lang="en-AU" dirty="0" smtClean="0"/>
              <a:t>Based on populations of mine workers exposed to high radon levels (1920 – 1968). Using a linear model, ignoring the effects of smoking, ICRP conversion:</a:t>
            </a:r>
          </a:p>
          <a:p>
            <a:pPr algn="ctr"/>
            <a:r>
              <a:rPr lang="en-AU" dirty="0" smtClean="0"/>
              <a:t>	</a:t>
            </a:r>
            <a:r>
              <a:rPr lang="en-AU" sz="2400" b="1" dirty="0" smtClean="0">
                <a:solidFill>
                  <a:srgbClr val="3215E1"/>
                </a:solidFill>
              </a:rPr>
              <a:t>1.7 mSv yr</a:t>
            </a:r>
            <a:r>
              <a:rPr lang="en-AU" sz="2400" b="1" baseline="30000" dirty="0" smtClean="0">
                <a:solidFill>
                  <a:srgbClr val="3215E1"/>
                </a:solidFill>
              </a:rPr>
              <a:t>-1</a:t>
            </a:r>
            <a:r>
              <a:rPr lang="en-AU" sz="2400" b="1" dirty="0" smtClean="0">
                <a:solidFill>
                  <a:srgbClr val="3215E1"/>
                </a:solidFill>
              </a:rPr>
              <a:t>  per 100 Bq/m</a:t>
            </a:r>
            <a:r>
              <a:rPr lang="en-AU" sz="2400" b="1" baseline="30000" dirty="0" smtClean="0">
                <a:solidFill>
                  <a:srgbClr val="3215E1"/>
                </a:solidFill>
              </a:rPr>
              <a:t>3</a:t>
            </a:r>
          </a:p>
          <a:p>
            <a:endParaRPr lang="en-AU" sz="2000" dirty="0" smtClean="0"/>
          </a:p>
          <a:p>
            <a:r>
              <a:rPr lang="en-AU" sz="2000" dirty="0" smtClean="0"/>
              <a:t>Estimated prevalence of smoking in miners:  </a:t>
            </a:r>
            <a:r>
              <a:rPr lang="en-AU" sz="2000" b="1" dirty="0" smtClean="0">
                <a:solidFill>
                  <a:srgbClr val="C00000"/>
                </a:solidFill>
              </a:rPr>
              <a:t>67%</a:t>
            </a:r>
            <a:r>
              <a:rPr lang="en-AU" sz="2000" b="1" dirty="0" smtClean="0"/>
              <a:t>*</a:t>
            </a:r>
          </a:p>
          <a:p>
            <a:endParaRPr lang="sv-SE" sz="2000" dirty="0" smtClean="0"/>
          </a:p>
          <a:p>
            <a:r>
              <a:rPr lang="sv-SE" sz="2000" dirty="0" smtClean="0"/>
              <a:t>0.33 x r</a:t>
            </a:r>
            <a:r>
              <a:rPr lang="sv-SE" sz="2000" baseline="-25000" dirty="0" smtClean="0"/>
              <a:t>ns</a:t>
            </a:r>
            <a:r>
              <a:rPr lang="sv-SE" sz="2000" dirty="0" smtClean="0"/>
              <a:t>  +  </a:t>
            </a:r>
            <a:r>
              <a:rPr lang="sv-SE" sz="2000" b="1" dirty="0" smtClean="0">
                <a:solidFill>
                  <a:srgbClr val="C00000"/>
                </a:solidFill>
              </a:rPr>
              <a:t>0.67</a:t>
            </a:r>
            <a:r>
              <a:rPr lang="sv-SE" sz="2000" dirty="0" smtClean="0"/>
              <a:t> x 25 x r</a:t>
            </a:r>
            <a:r>
              <a:rPr lang="sv-SE" sz="2000" baseline="-25000" dirty="0" smtClean="0"/>
              <a:t>ns</a:t>
            </a:r>
            <a:r>
              <a:rPr lang="sv-SE" sz="2000" dirty="0" smtClean="0"/>
              <a:t>  =  1.7 mSv yr</a:t>
            </a:r>
            <a:r>
              <a:rPr lang="sv-SE" sz="2000" baseline="30000" dirty="0" smtClean="0"/>
              <a:t>-1 </a:t>
            </a:r>
            <a:r>
              <a:rPr lang="sv-SE" sz="2000" dirty="0" smtClean="0"/>
              <a:t>per 100 Bq m</a:t>
            </a:r>
            <a:r>
              <a:rPr lang="sv-SE" sz="2000" baseline="30000" dirty="0" smtClean="0"/>
              <a:t>-3</a:t>
            </a:r>
          </a:p>
          <a:p>
            <a:endParaRPr lang="sv-SE" sz="2000" dirty="0" smtClean="0"/>
          </a:p>
          <a:p>
            <a:endParaRPr lang="sv-SE" sz="2000" dirty="0" smtClean="0"/>
          </a:p>
          <a:p>
            <a:pPr lvl="3">
              <a:buFont typeface="Wingdings" pitchFamily="2" charset="2"/>
              <a:buChar char="Ø"/>
            </a:pPr>
            <a:r>
              <a:rPr lang="en-AU" sz="2000" dirty="0" smtClean="0"/>
              <a:t>    </a:t>
            </a:r>
            <a:r>
              <a:rPr lang="en-AU" sz="2000" dirty="0" smtClean="0">
                <a:solidFill>
                  <a:srgbClr val="3215E1"/>
                </a:solidFill>
              </a:rPr>
              <a:t>0.1 mSv yr</a:t>
            </a:r>
            <a:r>
              <a:rPr lang="en-AU" sz="2000" baseline="30000" dirty="0" smtClean="0">
                <a:solidFill>
                  <a:srgbClr val="3215E1"/>
                </a:solidFill>
              </a:rPr>
              <a:t>-1</a:t>
            </a:r>
            <a:r>
              <a:rPr lang="en-AU" sz="2000" dirty="0" smtClean="0">
                <a:solidFill>
                  <a:srgbClr val="3215E1"/>
                </a:solidFill>
              </a:rPr>
              <a:t> per 100 Bq m</a:t>
            </a:r>
            <a:r>
              <a:rPr lang="en-AU" sz="2000" baseline="30000" dirty="0" smtClean="0">
                <a:solidFill>
                  <a:srgbClr val="3215E1"/>
                </a:solidFill>
              </a:rPr>
              <a:t>-3</a:t>
            </a:r>
            <a:r>
              <a:rPr lang="en-AU" sz="2000" dirty="0" smtClean="0">
                <a:solidFill>
                  <a:srgbClr val="3215E1"/>
                </a:solidFill>
              </a:rPr>
              <a:t> for non-smokers</a:t>
            </a:r>
          </a:p>
          <a:p>
            <a:endParaRPr lang="en-AU" sz="2000" dirty="0" smtClean="0"/>
          </a:p>
          <a:p>
            <a:pPr lvl="3">
              <a:buFont typeface="Wingdings" pitchFamily="2" charset="2"/>
              <a:buChar char="Ø"/>
            </a:pPr>
            <a:r>
              <a:rPr lang="en-AU" sz="2000" dirty="0" smtClean="0"/>
              <a:t>    </a:t>
            </a:r>
            <a:r>
              <a:rPr lang="en-AU" sz="2000" dirty="0" smtClean="0">
                <a:solidFill>
                  <a:srgbClr val="3215E1"/>
                </a:solidFill>
              </a:rPr>
              <a:t>2.5 mSv yr</a:t>
            </a:r>
            <a:r>
              <a:rPr lang="en-AU" sz="2000" baseline="30000" dirty="0" smtClean="0">
                <a:solidFill>
                  <a:srgbClr val="3215E1"/>
                </a:solidFill>
              </a:rPr>
              <a:t>-1</a:t>
            </a:r>
            <a:r>
              <a:rPr lang="en-AU" sz="2000" dirty="0" smtClean="0">
                <a:solidFill>
                  <a:srgbClr val="3215E1"/>
                </a:solidFill>
              </a:rPr>
              <a:t> per 100 Bq m</a:t>
            </a:r>
            <a:r>
              <a:rPr lang="en-AU" sz="2000" baseline="30000" dirty="0" smtClean="0">
                <a:solidFill>
                  <a:srgbClr val="3215E1"/>
                </a:solidFill>
              </a:rPr>
              <a:t>-3</a:t>
            </a:r>
            <a:r>
              <a:rPr lang="en-AU" sz="2000" dirty="0" smtClean="0">
                <a:solidFill>
                  <a:srgbClr val="3215E1"/>
                </a:solidFill>
              </a:rPr>
              <a:t> for smokers</a:t>
            </a:r>
          </a:p>
          <a:p>
            <a:pPr lvl="3"/>
            <a:endParaRPr lang="en-AU" sz="2000" dirty="0" smtClean="0"/>
          </a:p>
          <a:p>
            <a:pPr lvl="3"/>
            <a:r>
              <a:rPr lang="en-AU" sz="1600" dirty="0" smtClean="0"/>
              <a:t>*  50–70 % male population (general public) were smokers</a:t>
            </a:r>
          </a:p>
          <a:p>
            <a:pPr lvl="3"/>
            <a:r>
              <a:rPr lang="en-AU" sz="1600" dirty="0" smtClean="0"/>
              <a:t>   (1925–1950), US Surgeon Generals Report (1980).</a:t>
            </a:r>
          </a:p>
          <a:p>
            <a:pPr lvl="3"/>
            <a:r>
              <a:rPr lang="en-AU" sz="1600" dirty="0" smtClean="0"/>
              <a:t>  </a:t>
            </a:r>
          </a:p>
          <a:p>
            <a:endParaRPr lang="en-AU" sz="2000" dirty="0" smtClean="0"/>
          </a:p>
          <a:p>
            <a:endParaRPr lang="en-AU" sz="2000" dirty="0" smtClean="0"/>
          </a:p>
          <a:p>
            <a:endParaRPr lang="en-AU" sz="2400" dirty="0" smtClean="0"/>
          </a:p>
          <a:p>
            <a:endParaRPr lang="en-AU" sz="2400" dirty="0" smtClean="0"/>
          </a:p>
          <a:p>
            <a:endParaRPr lang="en-A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anim calcmode="lin" valueType="num">
                                      <p:cBhvr additive="base">
                                        <p:cTn id="23"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12" end="12"/>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 calcmode="lin" valueType="num">
                                      <p:cBhvr additive="base">
                                        <p:cTn id="27"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13" end="13"/>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anim calcmode="lin" valueType="num">
                                      <p:cBhvr additive="base">
                                        <p:cTn id="31"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1214414" y="0"/>
            <a:ext cx="5530850" cy="6858000"/>
          </a:xfrm>
          <a:prstGeom prst="rect">
            <a:avLst/>
          </a:prstGeom>
          <a:noFill/>
          <a:ln w="9525">
            <a:noFill/>
            <a:miter lim="800000"/>
            <a:headEnd/>
            <a:tailEnd/>
          </a:ln>
        </p:spPr>
      </p:pic>
      <p:sp>
        <p:nvSpPr>
          <p:cNvPr id="3" name="TextBox 2"/>
          <p:cNvSpPr txBox="1"/>
          <p:nvPr/>
        </p:nvSpPr>
        <p:spPr>
          <a:xfrm>
            <a:off x="6786578" y="1928802"/>
            <a:ext cx="2100184" cy="830997"/>
          </a:xfrm>
          <a:prstGeom prst="rect">
            <a:avLst/>
          </a:prstGeom>
          <a:noFill/>
        </p:spPr>
        <p:txBody>
          <a:bodyPr wrap="square" rtlCol="0">
            <a:spAutoFit/>
          </a:bodyPr>
          <a:lstStyle/>
          <a:p>
            <a:r>
              <a:rPr lang="en-AU" sz="2400" dirty="0" smtClean="0">
                <a:solidFill>
                  <a:srgbClr val="3215E1"/>
                </a:solidFill>
              </a:rPr>
              <a:t>“Action Level”</a:t>
            </a:r>
          </a:p>
          <a:p>
            <a:r>
              <a:rPr lang="en-AU" sz="2400" dirty="0" smtClean="0">
                <a:solidFill>
                  <a:srgbClr val="3215E1"/>
                </a:solidFill>
              </a:rPr>
              <a:t>= 200 Bq/m</a:t>
            </a:r>
            <a:r>
              <a:rPr lang="en-AU" sz="2400" baseline="30000" dirty="0" smtClean="0">
                <a:solidFill>
                  <a:srgbClr val="3215E1"/>
                </a:solidFill>
              </a:rPr>
              <a:t>3</a:t>
            </a:r>
            <a:endParaRPr lang="en-AU" sz="2400" dirty="0">
              <a:solidFill>
                <a:srgbClr val="3215E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3"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5143504" y="6488668"/>
            <a:ext cx="3618195" cy="369332"/>
          </a:xfrm>
          <a:prstGeom prst="rect">
            <a:avLst/>
          </a:prstGeom>
          <a:noFill/>
        </p:spPr>
        <p:txBody>
          <a:bodyPr wrap="square" rtlCol="0">
            <a:spAutoFit/>
          </a:bodyPr>
          <a:lstStyle/>
          <a:p>
            <a:r>
              <a:rPr lang="en-AU" dirty="0" smtClean="0"/>
              <a:t>Hidenori Yonehara, ARPS 2009</a:t>
            </a:r>
            <a:endParaRPr lang="en-A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174625" y="142875"/>
            <a:ext cx="8826500" cy="659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0"/>
            <a:ext cx="8229600" cy="1417638"/>
          </a:xfrm>
        </p:spPr>
        <p:txBody>
          <a:bodyPr>
            <a:normAutofit fontScale="90000"/>
          </a:bodyPr>
          <a:lstStyle/>
          <a:p>
            <a:r>
              <a:rPr lang="en-AU" dirty="0" smtClean="0"/>
              <a:t> </a:t>
            </a:r>
            <a:r>
              <a:rPr lang="en-AU" b="1" dirty="0" smtClean="0">
                <a:solidFill>
                  <a:srgbClr val="150DB3"/>
                </a:solidFill>
                <a:effectLst>
                  <a:outerShdw blurRad="38100" dist="38100" dir="2700000" algn="tl">
                    <a:srgbClr val="000000">
                      <a:alpha val="43137"/>
                    </a:srgbClr>
                  </a:outerShdw>
                </a:effectLst>
              </a:rPr>
              <a:t>Activity Concentrations in Consumer Goods (Japan)</a:t>
            </a:r>
          </a:p>
        </p:txBody>
      </p:sp>
      <p:pic>
        <p:nvPicPr>
          <p:cNvPr id="61443" name="Picture 2"/>
          <p:cNvPicPr>
            <a:picLocks noChangeAspect="1" noChangeArrowheads="1"/>
          </p:cNvPicPr>
          <p:nvPr/>
        </p:nvPicPr>
        <p:blipFill>
          <a:blip r:embed="rId2" cstate="print"/>
          <a:srcRect/>
          <a:stretch>
            <a:fillRect/>
          </a:stretch>
        </p:blipFill>
        <p:spPr bwMode="auto">
          <a:xfrm>
            <a:off x="500063" y="1428737"/>
            <a:ext cx="8212137" cy="5000659"/>
          </a:xfrm>
          <a:prstGeom prst="rect">
            <a:avLst/>
          </a:prstGeom>
          <a:noFill/>
          <a:ln w="9525">
            <a:noFill/>
            <a:miter lim="800000"/>
            <a:headEnd/>
            <a:tailEnd/>
          </a:ln>
        </p:spPr>
      </p:pic>
      <p:sp>
        <p:nvSpPr>
          <p:cNvPr id="4" name="TextBox 3"/>
          <p:cNvSpPr txBox="1"/>
          <p:nvPr/>
        </p:nvSpPr>
        <p:spPr>
          <a:xfrm>
            <a:off x="4429124" y="6488668"/>
            <a:ext cx="4332575" cy="369332"/>
          </a:xfrm>
          <a:prstGeom prst="rect">
            <a:avLst/>
          </a:prstGeom>
          <a:noFill/>
        </p:spPr>
        <p:txBody>
          <a:bodyPr wrap="square" rtlCol="0">
            <a:spAutoFit/>
          </a:bodyPr>
          <a:lstStyle/>
          <a:p>
            <a:r>
              <a:rPr lang="en-AU" dirty="0" smtClean="0"/>
              <a:t>Hidenori Yonehara, ARPS 2009</a:t>
            </a:r>
            <a:endParaRPr lang="en-A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3215E1"/>
                </a:solidFill>
                <a:effectLst>
                  <a:outerShdw blurRad="38100" dist="38100" dir="2700000" algn="tl">
                    <a:srgbClr val="000000">
                      <a:alpha val="43137"/>
                    </a:srgbClr>
                  </a:outerShdw>
                </a:effectLst>
              </a:rPr>
              <a:t>WHAT ABOUT BIOLOGY?</a:t>
            </a:r>
            <a:endParaRPr lang="en-AU" b="1" dirty="0">
              <a:solidFill>
                <a:srgbClr val="3215E1"/>
              </a:solidFill>
              <a:effectLst>
                <a:outerShdw blurRad="38100" dist="38100" dir="2700000" algn="tl">
                  <a:srgbClr val="000000">
                    <a:alpha val="43137"/>
                  </a:srgbClr>
                </a:outerShdw>
              </a:effectLst>
            </a:endParaRPr>
          </a:p>
        </p:txBody>
      </p:sp>
      <p:sp>
        <p:nvSpPr>
          <p:cNvPr id="3" name="TextBox 2"/>
          <p:cNvSpPr txBox="1"/>
          <p:nvPr/>
        </p:nvSpPr>
        <p:spPr>
          <a:xfrm>
            <a:off x="1214414" y="1428736"/>
            <a:ext cx="7072362" cy="4893647"/>
          </a:xfrm>
          <a:prstGeom prst="rect">
            <a:avLst/>
          </a:prstGeom>
          <a:noFill/>
        </p:spPr>
        <p:txBody>
          <a:bodyPr wrap="square" rtlCol="0">
            <a:spAutoFit/>
          </a:bodyPr>
          <a:lstStyle/>
          <a:p>
            <a:r>
              <a:rPr lang="en-AU" sz="2400" dirty="0" smtClean="0"/>
              <a:t>“A single mutation is not enough to cause cancer.  </a:t>
            </a:r>
            <a:r>
              <a:rPr lang="en-AU" sz="2400" dirty="0" smtClean="0">
                <a:solidFill>
                  <a:srgbClr val="FF0000"/>
                </a:solidFill>
              </a:rPr>
              <a:t>In a lifetime, every single gene is likely to have undergone mutation on about 10</a:t>
            </a:r>
            <a:r>
              <a:rPr lang="en-AU" sz="2400" baseline="30000" dirty="0" smtClean="0">
                <a:solidFill>
                  <a:srgbClr val="FF0000"/>
                </a:solidFill>
              </a:rPr>
              <a:t>10 </a:t>
            </a:r>
            <a:r>
              <a:rPr lang="en-AU" sz="2400" dirty="0" smtClean="0">
                <a:solidFill>
                  <a:srgbClr val="FF0000"/>
                </a:solidFill>
              </a:rPr>
              <a:t>separate occasions in any individual human being.  </a:t>
            </a:r>
            <a:r>
              <a:rPr lang="en-AU" sz="2400" dirty="0" smtClean="0"/>
              <a:t>The problem of cancer seems to be not why it occurs, but why it occurs so infrequently... </a:t>
            </a:r>
          </a:p>
          <a:p>
            <a:endParaRPr lang="en-AU" sz="2400" dirty="0" smtClean="0"/>
          </a:p>
          <a:p>
            <a:r>
              <a:rPr lang="en-AU" sz="2400" dirty="0" smtClean="0"/>
              <a:t>...If a single mutation in some particular gene were enough to convert a typical healthy cell into a cancer cell, we would not be viable organisms.”</a:t>
            </a:r>
          </a:p>
          <a:p>
            <a:endParaRPr lang="en-AU" dirty="0"/>
          </a:p>
          <a:p>
            <a:r>
              <a:rPr lang="en-AU" dirty="0" smtClean="0"/>
              <a:t>- J. Michael Bishop, Nobel Laureate, discoverer of the oncogene. </a:t>
            </a:r>
          </a:p>
          <a:p>
            <a:endParaRPr lang="en-AU" baseline="30000" dirty="0"/>
          </a:p>
          <a:p>
            <a:endParaRPr lang="en-AU" baseline="30000" dirty="0" smtClean="0"/>
          </a:p>
          <a:p>
            <a:endParaRPr lang="en-AU" baseline="30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rgbClr val="3215E1"/>
                </a:solidFill>
              </a:rPr>
              <a:t>Hmmm... It’s only a 30 min talk... </a:t>
            </a:r>
            <a:br>
              <a:rPr lang="en-AU" dirty="0" smtClean="0">
                <a:solidFill>
                  <a:srgbClr val="3215E1"/>
                </a:solidFill>
              </a:rPr>
            </a:br>
            <a:r>
              <a:rPr lang="en-AU" dirty="0" smtClean="0">
                <a:solidFill>
                  <a:srgbClr val="3215E1"/>
                </a:solidFill>
              </a:rPr>
              <a:t>Don’t have time to explain this slide </a:t>
            </a:r>
            <a:r>
              <a:rPr lang="en-AU" dirty="0" smtClean="0">
                <a:solidFill>
                  <a:srgbClr val="3215E1"/>
                </a:solidFill>
                <a:sym typeface="Wingdings" pitchFamily="2" charset="2"/>
              </a:rPr>
              <a:t></a:t>
            </a:r>
            <a:endParaRPr lang="en-AU" dirty="0">
              <a:solidFill>
                <a:srgbClr val="3215E1"/>
              </a:solidFill>
            </a:endParaRPr>
          </a:p>
        </p:txBody>
      </p:sp>
      <p:graphicFrame>
        <p:nvGraphicFramePr>
          <p:cNvPr id="83970" name="Object 2"/>
          <p:cNvGraphicFramePr>
            <a:graphicFrameLocks noChangeAspect="1"/>
          </p:cNvGraphicFramePr>
          <p:nvPr/>
        </p:nvGraphicFramePr>
        <p:xfrm>
          <a:off x="1214414" y="1412108"/>
          <a:ext cx="6643734" cy="5445892"/>
        </p:xfrm>
        <a:graphic>
          <a:graphicData uri="http://schemas.openxmlformats.org/presentationml/2006/ole">
            <p:oleObj spid="_x0000_s83970" name="Document" r:id="rId3" imgW="7491984" imgH="5913120" progId="Word.Document.8">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descr="DNA radiation damage simplified"/>
          <p:cNvPicPr>
            <a:picLocks noGrp="1" noChangeAspect="1" noChangeArrowheads="1"/>
          </p:cNvPicPr>
          <p:nvPr>
            <p:ph type="clipArt" sz="half" idx="1"/>
          </p:nvPr>
        </p:nvPicPr>
        <p:blipFill>
          <a:blip r:embed="rId2" cstate="print"/>
          <a:srcRect/>
          <a:stretch>
            <a:fillRect/>
          </a:stretch>
        </p:blipFill>
        <p:spPr>
          <a:xfrm>
            <a:off x="228600" y="685800"/>
            <a:ext cx="2438400" cy="5486400"/>
          </a:xfrm>
        </p:spPr>
      </p:pic>
      <p:sp>
        <p:nvSpPr>
          <p:cNvPr id="47108" name="Rectangle 4"/>
          <p:cNvSpPr>
            <a:spLocks noGrp="1" noChangeArrowheads="1"/>
          </p:cNvSpPr>
          <p:nvPr>
            <p:ph type="body" sz="half" idx="2"/>
          </p:nvPr>
        </p:nvSpPr>
        <p:spPr>
          <a:xfrm>
            <a:off x="2786050" y="1905000"/>
            <a:ext cx="5867400" cy="4953000"/>
          </a:xfrm>
        </p:spPr>
        <p:txBody>
          <a:bodyPr/>
          <a:lstStyle/>
          <a:p>
            <a:pPr eaLnBrk="1" hangingPunct="1">
              <a:lnSpc>
                <a:spcPct val="90000"/>
              </a:lnSpc>
            </a:pPr>
            <a:r>
              <a:rPr lang="en-US" dirty="0" smtClean="0"/>
              <a:t>Indirect damage</a:t>
            </a:r>
          </a:p>
          <a:p>
            <a:pPr lvl="1" eaLnBrk="1" hangingPunct="1">
              <a:lnSpc>
                <a:spcPct val="90000"/>
              </a:lnSpc>
            </a:pPr>
            <a:r>
              <a:rPr lang="en-US" sz="2000" dirty="0" smtClean="0"/>
              <a:t>Water molecule is ionized, breaks apart, and forms OH free radical.</a:t>
            </a:r>
          </a:p>
          <a:p>
            <a:pPr lvl="1" eaLnBrk="1" hangingPunct="1">
              <a:lnSpc>
                <a:spcPct val="90000"/>
              </a:lnSpc>
            </a:pPr>
            <a:r>
              <a:rPr lang="en-US" sz="2000" dirty="0" smtClean="0"/>
              <a:t>OH free radical contains an unpaired electron in the outer shell and is highly reactive: Reacts with DNA.</a:t>
            </a:r>
          </a:p>
          <a:p>
            <a:pPr lvl="1" eaLnBrk="1" hangingPunct="1">
              <a:lnSpc>
                <a:spcPct val="90000"/>
              </a:lnSpc>
            </a:pPr>
            <a:r>
              <a:rPr lang="en-US" sz="2000" dirty="0" smtClean="0"/>
              <a:t>75 percent of radiation-caused DNA damage is due to OH free radical.</a:t>
            </a:r>
          </a:p>
          <a:p>
            <a:pPr lvl="1" eaLnBrk="1" hangingPunct="1">
              <a:lnSpc>
                <a:spcPct val="90000"/>
              </a:lnSpc>
            </a:pPr>
            <a:r>
              <a:rPr lang="en-US" sz="2000" dirty="0" smtClean="0"/>
              <a:t>NOTE: </a:t>
            </a:r>
            <a:r>
              <a:rPr lang="en-GB" sz="2000" dirty="0" smtClean="0"/>
              <a:t>2-3% of all metabolized oxygen is converted to free radicals (The main cause of DNA damage is oxygen from breathing). </a:t>
            </a:r>
            <a:endParaRPr lang="en-US" sz="2000" dirty="0" smtClean="0"/>
          </a:p>
          <a:p>
            <a:pPr eaLnBrk="1" hangingPunct="1">
              <a:lnSpc>
                <a:spcPct val="90000"/>
              </a:lnSpc>
            </a:pPr>
            <a:r>
              <a:rPr lang="en-US" dirty="0" smtClean="0"/>
              <a:t>Direct damage</a:t>
            </a:r>
            <a:endParaRPr lang="en-US" sz="2000" dirty="0" smtClean="0"/>
          </a:p>
          <a:p>
            <a:pPr lvl="1" eaLnBrk="1" hangingPunct="1">
              <a:lnSpc>
                <a:spcPct val="90000"/>
              </a:lnSpc>
            </a:pPr>
            <a:r>
              <a:rPr lang="en-US" sz="2000" dirty="0" smtClean="0"/>
              <a:t>DNA molecule is struck by radiation, ionized, resulting in damage.</a:t>
            </a:r>
          </a:p>
        </p:txBody>
      </p:sp>
      <p:sp>
        <p:nvSpPr>
          <p:cNvPr id="47107" name="Rectangle 3"/>
          <p:cNvSpPr>
            <a:spLocks noGrp="1" noChangeArrowheads="1"/>
          </p:cNvSpPr>
          <p:nvPr>
            <p:ph type="title"/>
          </p:nvPr>
        </p:nvSpPr>
        <p:spPr>
          <a:xfrm>
            <a:off x="1928794" y="357166"/>
            <a:ext cx="6172200" cy="1295400"/>
          </a:xfrm>
        </p:spPr>
        <p:txBody>
          <a:bodyPr>
            <a:normAutofit fontScale="90000"/>
          </a:bodyPr>
          <a:lstStyle/>
          <a:p>
            <a:pPr algn="l" eaLnBrk="1" hangingPunct="1"/>
            <a:r>
              <a:rPr lang="en-US" sz="4000" b="1" dirty="0" smtClean="0">
                <a:solidFill>
                  <a:srgbClr val="3215E1"/>
                </a:solidFill>
              </a:rPr>
              <a:t>Causes of Damage to </a:t>
            </a:r>
            <a:br>
              <a:rPr lang="en-US" sz="4000" b="1" dirty="0" smtClean="0">
                <a:solidFill>
                  <a:srgbClr val="3215E1"/>
                </a:solidFill>
              </a:rPr>
            </a:br>
            <a:r>
              <a:rPr lang="en-US" sz="4000" b="1" dirty="0" smtClean="0">
                <a:solidFill>
                  <a:srgbClr val="3215E1"/>
                </a:solidFill>
              </a:rPr>
              <a:t>Chromosomes</a:t>
            </a:r>
          </a:p>
        </p:txBody>
      </p:sp>
      <p:pic>
        <p:nvPicPr>
          <p:cNvPr id="5" name="Picture 3" descr="C:\Documents and Settings\slawley\Desktop\image004.gif"/>
          <p:cNvPicPr>
            <a:picLocks noChangeAspect="1" noChangeArrowheads="1"/>
          </p:cNvPicPr>
          <p:nvPr/>
        </p:nvPicPr>
        <p:blipFill>
          <a:blip r:embed="rId3" cstate="print"/>
          <a:srcRect/>
          <a:stretch>
            <a:fillRect/>
          </a:stretch>
        </p:blipFill>
        <p:spPr bwMode="auto">
          <a:xfrm>
            <a:off x="6072198" y="0"/>
            <a:ext cx="2840180" cy="214314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AU"/>
          </a:p>
        </p:txBody>
      </p:sp>
      <p:pic>
        <p:nvPicPr>
          <p:cNvPr id="3076"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6" name="Down Arrow 5"/>
          <p:cNvSpPr/>
          <p:nvPr/>
        </p:nvSpPr>
        <p:spPr>
          <a:xfrm>
            <a:off x="6429388" y="1142984"/>
            <a:ext cx="357190" cy="20002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5143504" y="500042"/>
            <a:ext cx="2857520" cy="461665"/>
          </a:xfrm>
          <a:prstGeom prst="rect">
            <a:avLst/>
          </a:prstGeom>
          <a:noFill/>
        </p:spPr>
        <p:txBody>
          <a:bodyPr wrap="square" rtlCol="0">
            <a:spAutoFit/>
          </a:bodyPr>
          <a:lstStyle/>
          <a:p>
            <a:r>
              <a:rPr lang="en-AU" sz="2400" dirty="0" smtClean="0"/>
              <a:t>Y</a:t>
            </a:r>
            <a:r>
              <a:rPr lang="en-AU" sz="2400" b="1" dirty="0" smtClean="0">
                <a:solidFill>
                  <a:schemeClr val="accent5"/>
                </a:solidFill>
              </a:rPr>
              <a:t>YOU ARE HERE</a:t>
            </a:r>
            <a:endParaRPr lang="en-AU"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38200" y="-838200"/>
            <a:ext cx="8580438" cy="10972800"/>
          </a:xfrm>
          <a:prstGeom prst="rect">
            <a:avLst/>
          </a:prstGeom>
          <a:noFill/>
        </p:spPr>
      </p:pic>
      <p:sp>
        <p:nvSpPr>
          <p:cNvPr id="5123" name="Text Box 3"/>
          <p:cNvSpPr txBox="1">
            <a:spLocks noChangeArrowheads="1"/>
          </p:cNvSpPr>
          <p:nvPr/>
        </p:nvSpPr>
        <p:spPr bwMode="auto">
          <a:xfrm>
            <a:off x="227013" y="2438400"/>
            <a:ext cx="3863975" cy="1066800"/>
          </a:xfrm>
          <a:prstGeom prst="rect">
            <a:avLst/>
          </a:prstGeom>
          <a:noFill/>
          <a:ln w="12700">
            <a:noFill/>
            <a:miter lim="800000"/>
            <a:headEnd/>
            <a:tailEnd/>
          </a:ln>
          <a:effectLst/>
        </p:spPr>
        <p:txBody>
          <a:bodyPr wrap="none">
            <a:spAutoFit/>
          </a:bodyPr>
          <a:lstStyle/>
          <a:p>
            <a:pPr algn="ctr"/>
            <a:r>
              <a:rPr lang="en-US" altLang="en-US" sz="3200" b="1">
                <a:solidFill>
                  <a:srgbClr val="086594"/>
                </a:solidFill>
                <a:latin typeface="Arial" charset="0"/>
              </a:rPr>
              <a:t>DNA double strand</a:t>
            </a:r>
          </a:p>
          <a:p>
            <a:pPr algn="ctr"/>
            <a:r>
              <a:rPr lang="en-US" altLang="en-US" sz="3200" b="1">
                <a:solidFill>
                  <a:srgbClr val="086594"/>
                </a:solidFill>
                <a:latin typeface="Arial" charset="0"/>
              </a:rPr>
              <a:t>break repair</a:t>
            </a:r>
          </a:p>
        </p:txBody>
      </p:sp>
      <p:sp>
        <p:nvSpPr>
          <p:cNvPr id="5124" name="Rectangle 4"/>
          <p:cNvSpPr>
            <a:spLocks noChangeArrowheads="1"/>
          </p:cNvSpPr>
          <p:nvPr/>
        </p:nvSpPr>
        <p:spPr bwMode="auto">
          <a:xfrm>
            <a:off x="838200" y="6096000"/>
            <a:ext cx="2654300" cy="333375"/>
          </a:xfrm>
          <a:prstGeom prst="rect">
            <a:avLst/>
          </a:prstGeom>
          <a:noFill/>
          <a:ln w="12700">
            <a:noFill/>
            <a:miter lim="800000"/>
            <a:headEnd/>
            <a:tailEnd/>
          </a:ln>
          <a:effectLst/>
        </p:spPr>
        <p:txBody>
          <a:bodyPr wrap="none" lIns="90487" tIns="44450" rIns="90487" bIns="44450">
            <a:spAutoFit/>
          </a:bodyPr>
          <a:lstStyle/>
          <a:p>
            <a:r>
              <a:rPr lang="en-US" altLang="en-US" sz="1600" b="1">
                <a:solidFill>
                  <a:srgbClr val="086594"/>
                </a:solidFill>
                <a:latin typeface="Arial" charset="0"/>
              </a:rPr>
              <a:t>Nature, 411:366-374, 2001</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a:xfrm>
            <a:off x="838200" y="-228600"/>
            <a:ext cx="7620000" cy="914400"/>
          </a:xfrm>
        </p:spPr>
        <p:txBody>
          <a:bodyPr>
            <a:normAutofit fontScale="90000"/>
          </a:bodyPr>
          <a:lstStyle/>
          <a:p>
            <a:r>
              <a:rPr lang="en-US" dirty="0" smtClean="0"/>
              <a:t/>
            </a:r>
            <a:br>
              <a:rPr lang="en-US" dirty="0" smtClean="0"/>
            </a:br>
            <a:r>
              <a:rPr lang="en-US" b="1" dirty="0" smtClean="0">
                <a:solidFill>
                  <a:srgbClr val="150DB3"/>
                </a:solidFill>
                <a:effectLst>
                  <a:outerShdw blurRad="38100" dist="38100" dir="2700000" algn="tl">
                    <a:srgbClr val="000000">
                      <a:alpha val="43137"/>
                    </a:srgbClr>
                  </a:outerShdw>
                </a:effectLst>
              </a:rPr>
              <a:t>Adaptive Response</a:t>
            </a:r>
            <a:endParaRPr lang="en-US" sz="3200" dirty="0" smtClean="0">
              <a:solidFill>
                <a:srgbClr val="150DB3"/>
              </a:solidFill>
              <a:effectLst>
                <a:outerShdw blurRad="38100" dist="38100" dir="2700000" algn="tl">
                  <a:srgbClr val="000000">
                    <a:alpha val="43137"/>
                  </a:srgbClr>
                </a:outerShdw>
              </a:effectLst>
            </a:endParaRPr>
          </a:p>
        </p:txBody>
      </p:sp>
      <p:sp>
        <p:nvSpPr>
          <p:cNvPr id="48131" name="Line 1027"/>
          <p:cNvSpPr>
            <a:spLocks noChangeShapeType="1"/>
          </p:cNvSpPr>
          <p:nvPr/>
        </p:nvSpPr>
        <p:spPr bwMode="auto">
          <a:xfrm>
            <a:off x="1266825" y="5111750"/>
            <a:ext cx="5738813" cy="1588"/>
          </a:xfrm>
          <a:prstGeom prst="line">
            <a:avLst/>
          </a:prstGeom>
          <a:noFill/>
          <a:ln w="9525">
            <a:solidFill>
              <a:srgbClr val="000000"/>
            </a:solidFill>
            <a:round/>
            <a:headEnd/>
            <a:tailEnd/>
          </a:ln>
        </p:spPr>
        <p:txBody>
          <a:bodyPr/>
          <a:lstStyle/>
          <a:p>
            <a:endParaRPr lang="en-AU"/>
          </a:p>
        </p:txBody>
      </p:sp>
      <p:sp>
        <p:nvSpPr>
          <p:cNvPr id="48132" name="Line 1028"/>
          <p:cNvSpPr>
            <a:spLocks noChangeShapeType="1"/>
          </p:cNvSpPr>
          <p:nvPr/>
        </p:nvSpPr>
        <p:spPr bwMode="auto">
          <a:xfrm>
            <a:off x="1266825" y="4806950"/>
            <a:ext cx="5738813" cy="1588"/>
          </a:xfrm>
          <a:prstGeom prst="line">
            <a:avLst/>
          </a:prstGeom>
          <a:noFill/>
          <a:ln w="9525">
            <a:solidFill>
              <a:srgbClr val="000000"/>
            </a:solidFill>
            <a:round/>
            <a:headEnd/>
            <a:tailEnd/>
          </a:ln>
        </p:spPr>
        <p:txBody>
          <a:bodyPr/>
          <a:lstStyle/>
          <a:p>
            <a:endParaRPr lang="en-AU"/>
          </a:p>
        </p:txBody>
      </p:sp>
      <p:sp>
        <p:nvSpPr>
          <p:cNvPr id="48133" name="Line 1029"/>
          <p:cNvSpPr>
            <a:spLocks noChangeShapeType="1"/>
          </p:cNvSpPr>
          <p:nvPr/>
        </p:nvSpPr>
        <p:spPr bwMode="auto">
          <a:xfrm>
            <a:off x="1266825" y="4491038"/>
            <a:ext cx="5738813" cy="1587"/>
          </a:xfrm>
          <a:prstGeom prst="line">
            <a:avLst/>
          </a:prstGeom>
          <a:noFill/>
          <a:ln w="9525">
            <a:solidFill>
              <a:srgbClr val="000000"/>
            </a:solidFill>
            <a:round/>
            <a:headEnd/>
            <a:tailEnd/>
          </a:ln>
        </p:spPr>
        <p:txBody>
          <a:bodyPr/>
          <a:lstStyle/>
          <a:p>
            <a:endParaRPr lang="en-AU"/>
          </a:p>
        </p:txBody>
      </p:sp>
      <p:sp>
        <p:nvSpPr>
          <p:cNvPr id="48134" name="Line 1030"/>
          <p:cNvSpPr>
            <a:spLocks noChangeShapeType="1"/>
          </p:cNvSpPr>
          <p:nvPr/>
        </p:nvSpPr>
        <p:spPr bwMode="auto">
          <a:xfrm>
            <a:off x="1266825" y="4176713"/>
            <a:ext cx="5738813" cy="1587"/>
          </a:xfrm>
          <a:prstGeom prst="line">
            <a:avLst/>
          </a:prstGeom>
          <a:noFill/>
          <a:ln w="9525">
            <a:solidFill>
              <a:srgbClr val="000000"/>
            </a:solidFill>
            <a:round/>
            <a:headEnd/>
            <a:tailEnd/>
          </a:ln>
        </p:spPr>
        <p:txBody>
          <a:bodyPr/>
          <a:lstStyle/>
          <a:p>
            <a:endParaRPr lang="en-AU"/>
          </a:p>
        </p:txBody>
      </p:sp>
      <p:sp>
        <p:nvSpPr>
          <p:cNvPr id="48135" name="Line 1031"/>
          <p:cNvSpPr>
            <a:spLocks noChangeShapeType="1"/>
          </p:cNvSpPr>
          <p:nvPr/>
        </p:nvSpPr>
        <p:spPr bwMode="auto">
          <a:xfrm>
            <a:off x="1266825" y="3870325"/>
            <a:ext cx="5738813" cy="1588"/>
          </a:xfrm>
          <a:prstGeom prst="line">
            <a:avLst/>
          </a:prstGeom>
          <a:noFill/>
          <a:ln w="9525">
            <a:solidFill>
              <a:srgbClr val="000000"/>
            </a:solidFill>
            <a:round/>
            <a:headEnd/>
            <a:tailEnd/>
          </a:ln>
        </p:spPr>
        <p:txBody>
          <a:bodyPr/>
          <a:lstStyle/>
          <a:p>
            <a:endParaRPr lang="en-AU"/>
          </a:p>
        </p:txBody>
      </p:sp>
      <p:sp>
        <p:nvSpPr>
          <p:cNvPr id="48136" name="Line 1032"/>
          <p:cNvSpPr>
            <a:spLocks noChangeShapeType="1"/>
          </p:cNvSpPr>
          <p:nvPr/>
        </p:nvSpPr>
        <p:spPr bwMode="auto">
          <a:xfrm>
            <a:off x="1266825" y="3556000"/>
            <a:ext cx="5738813" cy="1588"/>
          </a:xfrm>
          <a:prstGeom prst="line">
            <a:avLst/>
          </a:prstGeom>
          <a:noFill/>
          <a:ln w="9525">
            <a:solidFill>
              <a:srgbClr val="000000"/>
            </a:solidFill>
            <a:round/>
            <a:headEnd/>
            <a:tailEnd/>
          </a:ln>
        </p:spPr>
        <p:txBody>
          <a:bodyPr/>
          <a:lstStyle/>
          <a:p>
            <a:endParaRPr lang="en-AU"/>
          </a:p>
        </p:txBody>
      </p:sp>
      <p:sp>
        <p:nvSpPr>
          <p:cNvPr id="48137" name="Line 1033"/>
          <p:cNvSpPr>
            <a:spLocks noChangeShapeType="1"/>
          </p:cNvSpPr>
          <p:nvPr/>
        </p:nvSpPr>
        <p:spPr bwMode="auto">
          <a:xfrm>
            <a:off x="1266825" y="3241675"/>
            <a:ext cx="5738813" cy="1588"/>
          </a:xfrm>
          <a:prstGeom prst="line">
            <a:avLst/>
          </a:prstGeom>
          <a:noFill/>
          <a:ln w="9525">
            <a:solidFill>
              <a:srgbClr val="000000"/>
            </a:solidFill>
            <a:round/>
            <a:headEnd/>
            <a:tailEnd/>
          </a:ln>
        </p:spPr>
        <p:txBody>
          <a:bodyPr/>
          <a:lstStyle/>
          <a:p>
            <a:endParaRPr lang="en-AU"/>
          </a:p>
        </p:txBody>
      </p:sp>
      <p:sp>
        <p:nvSpPr>
          <p:cNvPr id="48138" name="Line 1034"/>
          <p:cNvSpPr>
            <a:spLocks noChangeShapeType="1"/>
          </p:cNvSpPr>
          <p:nvPr/>
        </p:nvSpPr>
        <p:spPr bwMode="auto">
          <a:xfrm>
            <a:off x="1266825" y="2935288"/>
            <a:ext cx="5738813" cy="1587"/>
          </a:xfrm>
          <a:prstGeom prst="line">
            <a:avLst/>
          </a:prstGeom>
          <a:noFill/>
          <a:ln w="9525">
            <a:solidFill>
              <a:srgbClr val="000000"/>
            </a:solidFill>
            <a:round/>
            <a:headEnd/>
            <a:tailEnd/>
          </a:ln>
        </p:spPr>
        <p:txBody>
          <a:bodyPr/>
          <a:lstStyle/>
          <a:p>
            <a:endParaRPr lang="en-AU"/>
          </a:p>
        </p:txBody>
      </p:sp>
      <p:sp>
        <p:nvSpPr>
          <p:cNvPr id="48139" name="Line 1035"/>
          <p:cNvSpPr>
            <a:spLocks noChangeShapeType="1"/>
          </p:cNvSpPr>
          <p:nvPr/>
        </p:nvSpPr>
        <p:spPr bwMode="auto">
          <a:xfrm>
            <a:off x="1266825" y="2620963"/>
            <a:ext cx="5738813" cy="1587"/>
          </a:xfrm>
          <a:prstGeom prst="line">
            <a:avLst/>
          </a:prstGeom>
          <a:noFill/>
          <a:ln w="9525">
            <a:solidFill>
              <a:srgbClr val="000000"/>
            </a:solidFill>
            <a:round/>
            <a:headEnd/>
            <a:tailEnd/>
          </a:ln>
        </p:spPr>
        <p:txBody>
          <a:bodyPr/>
          <a:lstStyle/>
          <a:p>
            <a:endParaRPr lang="en-AU"/>
          </a:p>
        </p:txBody>
      </p:sp>
      <p:sp>
        <p:nvSpPr>
          <p:cNvPr id="466956" name="Rectangle 1036"/>
          <p:cNvSpPr>
            <a:spLocks noChangeArrowheads="1"/>
          </p:cNvSpPr>
          <p:nvPr/>
        </p:nvSpPr>
        <p:spPr bwMode="auto">
          <a:xfrm>
            <a:off x="1571625" y="5303838"/>
            <a:ext cx="420688" cy="123825"/>
          </a:xfrm>
          <a:prstGeom prst="rect">
            <a:avLst/>
          </a:prstGeom>
          <a:solidFill>
            <a:schemeClr val="accent1"/>
          </a:solidFill>
          <a:ln w="9525">
            <a:solidFill>
              <a:srgbClr val="000000"/>
            </a:solidFill>
            <a:miter lim="800000"/>
            <a:headEnd/>
            <a:tailEnd/>
          </a:ln>
        </p:spPr>
        <p:txBody>
          <a:bodyPr/>
          <a:lstStyle/>
          <a:p>
            <a:endParaRPr lang="en-AU"/>
          </a:p>
        </p:txBody>
      </p:sp>
      <p:sp>
        <p:nvSpPr>
          <p:cNvPr id="466957" name="Rectangle 1037"/>
          <p:cNvSpPr>
            <a:spLocks noChangeArrowheads="1"/>
          </p:cNvSpPr>
          <p:nvPr/>
        </p:nvSpPr>
        <p:spPr bwMode="auto">
          <a:xfrm>
            <a:off x="3011488" y="5303838"/>
            <a:ext cx="409575" cy="123825"/>
          </a:xfrm>
          <a:prstGeom prst="rect">
            <a:avLst/>
          </a:prstGeom>
          <a:solidFill>
            <a:schemeClr val="accent1"/>
          </a:solidFill>
          <a:ln w="9525">
            <a:solidFill>
              <a:srgbClr val="000000"/>
            </a:solidFill>
            <a:miter lim="800000"/>
            <a:headEnd/>
            <a:tailEnd/>
          </a:ln>
        </p:spPr>
        <p:txBody>
          <a:bodyPr/>
          <a:lstStyle/>
          <a:p>
            <a:endParaRPr lang="en-AU"/>
          </a:p>
        </p:txBody>
      </p:sp>
      <p:sp>
        <p:nvSpPr>
          <p:cNvPr id="466958" name="Rectangle 1038"/>
          <p:cNvSpPr>
            <a:spLocks noChangeArrowheads="1"/>
          </p:cNvSpPr>
          <p:nvPr/>
        </p:nvSpPr>
        <p:spPr bwMode="auto">
          <a:xfrm>
            <a:off x="4441825" y="2897188"/>
            <a:ext cx="419100" cy="2530475"/>
          </a:xfrm>
          <a:prstGeom prst="rect">
            <a:avLst/>
          </a:prstGeom>
          <a:solidFill>
            <a:schemeClr val="accent1"/>
          </a:solidFill>
          <a:ln w="9525">
            <a:solidFill>
              <a:srgbClr val="000000"/>
            </a:solidFill>
            <a:miter lim="800000"/>
            <a:headEnd/>
            <a:tailEnd/>
          </a:ln>
        </p:spPr>
        <p:txBody>
          <a:bodyPr/>
          <a:lstStyle/>
          <a:p>
            <a:endParaRPr lang="en-AU"/>
          </a:p>
        </p:txBody>
      </p:sp>
      <p:sp>
        <p:nvSpPr>
          <p:cNvPr id="466959" name="Rectangle 1039"/>
          <p:cNvSpPr>
            <a:spLocks noChangeArrowheads="1"/>
          </p:cNvSpPr>
          <p:nvPr/>
        </p:nvSpPr>
        <p:spPr bwMode="auto">
          <a:xfrm>
            <a:off x="5881688" y="4024313"/>
            <a:ext cx="409575" cy="1403350"/>
          </a:xfrm>
          <a:prstGeom prst="rect">
            <a:avLst/>
          </a:prstGeom>
          <a:solidFill>
            <a:schemeClr val="accent1"/>
          </a:solidFill>
          <a:ln w="9525">
            <a:solidFill>
              <a:srgbClr val="000000"/>
            </a:solidFill>
            <a:miter lim="800000"/>
            <a:headEnd/>
            <a:tailEnd/>
          </a:ln>
        </p:spPr>
        <p:txBody>
          <a:bodyPr/>
          <a:lstStyle/>
          <a:p>
            <a:endParaRPr lang="en-AU"/>
          </a:p>
        </p:txBody>
      </p:sp>
      <p:grpSp>
        <p:nvGrpSpPr>
          <p:cNvPr id="2" name="Group 1040"/>
          <p:cNvGrpSpPr>
            <a:grpSpLocks/>
          </p:cNvGrpSpPr>
          <p:nvPr/>
        </p:nvGrpSpPr>
        <p:grpSpPr bwMode="auto">
          <a:xfrm>
            <a:off x="1992313" y="5303838"/>
            <a:ext cx="1839912" cy="123825"/>
            <a:chOff x="1255" y="3341"/>
            <a:chExt cx="1159" cy="78"/>
          </a:xfrm>
        </p:grpSpPr>
        <p:sp>
          <p:nvSpPr>
            <p:cNvPr id="48194" name="Rectangle 1041"/>
            <p:cNvSpPr>
              <a:spLocks noChangeArrowheads="1"/>
            </p:cNvSpPr>
            <p:nvPr/>
          </p:nvSpPr>
          <p:spPr bwMode="auto">
            <a:xfrm>
              <a:off x="1255" y="3341"/>
              <a:ext cx="258" cy="78"/>
            </a:xfrm>
            <a:prstGeom prst="rect">
              <a:avLst/>
            </a:prstGeom>
            <a:solidFill>
              <a:schemeClr val="hlink"/>
            </a:solidFill>
            <a:ln w="9525">
              <a:solidFill>
                <a:srgbClr val="000000"/>
              </a:solidFill>
              <a:miter lim="800000"/>
              <a:headEnd/>
              <a:tailEnd/>
            </a:ln>
          </p:spPr>
          <p:txBody>
            <a:bodyPr/>
            <a:lstStyle/>
            <a:p>
              <a:endParaRPr lang="en-AU"/>
            </a:p>
          </p:txBody>
        </p:sp>
        <p:sp>
          <p:nvSpPr>
            <p:cNvPr id="48195" name="Rectangle 1042"/>
            <p:cNvSpPr>
              <a:spLocks noChangeArrowheads="1"/>
            </p:cNvSpPr>
            <p:nvPr/>
          </p:nvSpPr>
          <p:spPr bwMode="auto">
            <a:xfrm>
              <a:off x="2155" y="3341"/>
              <a:ext cx="259" cy="78"/>
            </a:xfrm>
            <a:prstGeom prst="rect">
              <a:avLst/>
            </a:prstGeom>
            <a:solidFill>
              <a:schemeClr val="hlink"/>
            </a:solidFill>
            <a:ln w="9525">
              <a:solidFill>
                <a:srgbClr val="000000"/>
              </a:solidFill>
              <a:miter lim="800000"/>
              <a:headEnd/>
              <a:tailEnd/>
            </a:ln>
          </p:spPr>
          <p:txBody>
            <a:bodyPr/>
            <a:lstStyle/>
            <a:p>
              <a:endParaRPr lang="en-AU"/>
            </a:p>
          </p:txBody>
        </p:sp>
      </p:grpSp>
      <p:sp>
        <p:nvSpPr>
          <p:cNvPr id="48145" name="Rectangle 1043"/>
          <p:cNvSpPr>
            <a:spLocks noChangeArrowheads="1"/>
          </p:cNvSpPr>
          <p:nvPr/>
        </p:nvSpPr>
        <p:spPr bwMode="auto">
          <a:xfrm>
            <a:off x="4860925" y="2897188"/>
            <a:ext cx="409575" cy="2530475"/>
          </a:xfrm>
          <a:prstGeom prst="rect">
            <a:avLst/>
          </a:prstGeom>
          <a:solidFill>
            <a:schemeClr val="hlink"/>
          </a:solidFill>
          <a:ln w="9525">
            <a:solidFill>
              <a:srgbClr val="000000"/>
            </a:solidFill>
            <a:miter lim="800000"/>
            <a:headEnd/>
            <a:tailEnd/>
          </a:ln>
        </p:spPr>
        <p:txBody>
          <a:bodyPr/>
          <a:lstStyle/>
          <a:p>
            <a:endParaRPr lang="en-AU"/>
          </a:p>
        </p:txBody>
      </p:sp>
      <p:sp>
        <p:nvSpPr>
          <p:cNvPr id="48146" name="Rectangle 1044"/>
          <p:cNvSpPr>
            <a:spLocks noChangeArrowheads="1"/>
          </p:cNvSpPr>
          <p:nvPr/>
        </p:nvSpPr>
        <p:spPr bwMode="auto">
          <a:xfrm>
            <a:off x="6291263" y="2897188"/>
            <a:ext cx="409575" cy="2530475"/>
          </a:xfrm>
          <a:prstGeom prst="rect">
            <a:avLst/>
          </a:prstGeom>
          <a:solidFill>
            <a:schemeClr val="hlink"/>
          </a:solidFill>
          <a:ln w="9525">
            <a:solidFill>
              <a:srgbClr val="000000"/>
            </a:solidFill>
            <a:miter lim="800000"/>
            <a:headEnd/>
            <a:tailEnd/>
          </a:ln>
        </p:spPr>
        <p:txBody>
          <a:bodyPr/>
          <a:lstStyle/>
          <a:p>
            <a:endParaRPr lang="en-AU"/>
          </a:p>
        </p:txBody>
      </p:sp>
      <p:sp>
        <p:nvSpPr>
          <p:cNvPr id="48147" name="Line 1045"/>
          <p:cNvSpPr>
            <a:spLocks noChangeShapeType="1"/>
          </p:cNvSpPr>
          <p:nvPr/>
        </p:nvSpPr>
        <p:spPr bwMode="auto">
          <a:xfrm>
            <a:off x="1266825" y="2620963"/>
            <a:ext cx="1588" cy="2806700"/>
          </a:xfrm>
          <a:prstGeom prst="line">
            <a:avLst/>
          </a:prstGeom>
          <a:noFill/>
          <a:ln w="9525">
            <a:solidFill>
              <a:srgbClr val="000000"/>
            </a:solidFill>
            <a:round/>
            <a:headEnd/>
            <a:tailEnd/>
          </a:ln>
        </p:spPr>
        <p:txBody>
          <a:bodyPr/>
          <a:lstStyle/>
          <a:p>
            <a:endParaRPr lang="en-AU"/>
          </a:p>
        </p:txBody>
      </p:sp>
      <p:sp>
        <p:nvSpPr>
          <p:cNvPr id="48148" name="Line 1046"/>
          <p:cNvSpPr>
            <a:spLocks noChangeShapeType="1"/>
          </p:cNvSpPr>
          <p:nvPr/>
        </p:nvSpPr>
        <p:spPr bwMode="auto">
          <a:xfrm>
            <a:off x="1190625" y="5427663"/>
            <a:ext cx="76200" cy="1587"/>
          </a:xfrm>
          <a:prstGeom prst="line">
            <a:avLst/>
          </a:prstGeom>
          <a:noFill/>
          <a:ln w="9525">
            <a:solidFill>
              <a:srgbClr val="000000"/>
            </a:solidFill>
            <a:round/>
            <a:headEnd/>
            <a:tailEnd/>
          </a:ln>
        </p:spPr>
        <p:txBody>
          <a:bodyPr/>
          <a:lstStyle/>
          <a:p>
            <a:endParaRPr lang="en-AU"/>
          </a:p>
        </p:txBody>
      </p:sp>
      <p:sp>
        <p:nvSpPr>
          <p:cNvPr id="48149" name="Line 1047"/>
          <p:cNvSpPr>
            <a:spLocks noChangeShapeType="1"/>
          </p:cNvSpPr>
          <p:nvPr/>
        </p:nvSpPr>
        <p:spPr bwMode="auto">
          <a:xfrm>
            <a:off x="1190625" y="5111750"/>
            <a:ext cx="76200" cy="1588"/>
          </a:xfrm>
          <a:prstGeom prst="line">
            <a:avLst/>
          </a:prstGeom>
          <a:noFill/>
          <a:ln w="9525">
            <a:solidFill>
              <a:srgbClr val="000000"/>
            </a:solidFill>
            <a:round/>
            <a:headEnd/>
            <a:tailEnd/>
          </a:ln>
        </p:spPr>
        <p:txBody>
          <a:bodyPr/>
          <a:lstStyle/>
          <a:p>
            <a:endParaRPr lang="en-AU"/>
          </a:p>
        </p:txBody>
      </p:sp>
      <p:sp>
        <p:nvSpPr>
          <p:cNvPr id="48150" name="Line 1048"/>
          <p:cNvSpPr>
            <a:spLocks noChangeShapeType="1"/>
          </p:cNvSpPr>
          <p:nvPr/>
        </p:nvSpPr>
        <p:spPr bwMode="auto">
          <a:xfrm>
            <a:off x="1190625" y="4806950"/>
            <a:ext cx="76200" cy="1588"/>
          </a:xfrm>
          <a:prstGeom prst="line">
            <a:avLst/>
          </a:prstGeom>
          <a:noFill/>
          <a:ln w="9525">
            <a:solidFill>
              <a:srgbClr val="000000"/>
            </a:solidFill>
            <a:round/>
            <a:headEnd/>
            <a:tailEnd/>
          </a:ln>
        </p:spPr>
        <p:txBody>
          <a:bodyPr/>
          <a:lstStyle/>
          <a:p>
            <a:endParaRPr lang="en-AU"/>
          </a:p>
        </p:txBody>
      </p:sp>
      <p:sp>
        <p:nvSpPr>
          <p:cNvPr id="48151" name="Line 1049"/>
          <p:cNvSpPr>
            <a:spLocks noChangeShapeType="1"/>
          </p:cNvSpPr>
          <p:nvPr/>
        </p:nvSpPr>
        <p:spPr bwMode="auto">
          <a:xfrm>
            <a:off x="1190625" y="4491038"/>
            <a:ext cx="76200" cy="1587"/>
          </a:xfrm>
          <a:prstGeom prst="line">
            <a:avLst/>
          </a:prstGeom>
          <a:noFill/>
          <a:ln w="9525">
            <a:solidFill>
              <a:srgbClr val="000000"/>
            </a:solidFill>
            <a:round/>
            <a:headEnd/>
            <a:tailEnd/>
          </a:ln>
        </p:spPr>
        <p:txBody>
          <a:bodyPr/>
          <a:lstStyle/>
          <a:p>
            <a:endParaRPr lang="en-AU"/>
          </a:p>
        </p:txBody>
      </p:sp>
      <p:sp>
        <p:nvSpPr>
          <p:cNvPr id="48152" name="Line 1050"/>
          <p:cNvSpPr>
            <a:spLocks noChangeShapeType="1"/>
          </p:cNvSpPr>
          <p:nvPr/>
        </p:nvSpPr>
        <p:spPr bwMode="auto">
          <a:xfrm>
            <a:off x="1190625" y="4176713"/>
            <a:ext cx="76200" cy="1587"/>
          </a:xfrm>
          <a:prstGeom prst="line">
            <a:avLst/>
          </a:prstGeom>
          <a:noFill/>
          <a:ln w="9525">
            <a:solidFill>
              <a:srgbClr val="000000"/>
            </a:solidFill>
            <a:round/>
            <a:headEnd/>
            <a:tailEnd/>
          </a:ln>
        </p:spPr>
        <p:txBody>
          <a:bodyPr/>
          <a:lstStyle/>
          <a:p>
            <a:endParaRPr lang="en-AU"/>
          </a:p>
        </p:txBody>
      </p:sp>
      <p:sp>
        <p:nvSpPr>
          <p:cNvPr id="48153" name="Line 1051"/>
          <p:cNvSpPr>
            <a:spLocks noChangeShapeType="1"/>
          </p:cNvSpPr>
          <p:nvPr/>
        </p:nvSpPr>
        <p:spPr bwMode="auto">
          <a:xfrm>
            <a:off x="1190625" y="3870325"/>
            <a:ext cx="76200" cy="1588"/>
          </a:xfrm>
          <a:prstGeom prst="line">
            <a:avLst/>
          </a:prstGeom>
          <a:noFill/>
          <a:ln w="9525">
            <a:solidFill>
              <a:srgbClr val="000000"/>
            </a:solidFill>
            <a:round/>
            <a:headEnd/>
            <a:tailEnd/>
          </a:ln>
        </p:spPr>
        <p:txBody>
          <a:bodyPr/>
          <a:lstStyle/>
          <a:p>
            <a:endParaRPr lang="en-AU"/>
          </a:p>
        </p:txBody>
      </p:sp>
      <p:sp>
        <p:nvSpPr>
          <p:cNvPr id="48154" name="Line 1052"/>
          <p:cNvSpPr>
            <a:spLocks noChangeShapeType="1"/>
          </p:cNvSpPr>
          <p:nvPr/>
        </p:nvSpPr>
        <p:spPr bwMode="auto">
          <a:xfrm>
            <a:off x="1190625" y="3556000"/>
            <a:ext cx="76200" cy="1588"/>
          </a:xfrm>
          <a:prstGeom prst="line">
            <a:avLst/>
          </a:prstGeom>
          <a:noFill/>
          <a:ln w="9525">
            <a:solidFill>
              <a:srgbClr val="000000"/>
            </a:solidFill>
            <a:round/>
            <a:headEnd/>
            <a:tailEnd/>
          </a:ln>
        </p:spPr>
        <p:txBody>
          <a:bodyPr/>
          <a:lstStyle/>
          <a:p>
            <a:endParaRPr lang="en-AU"/>
          </a:p>
        </p:txBody>
      </p:sp>
      <p:sp>
        <p:nvSpPr>
          <p:cNvPr id="48155" name="Line 1053"/>
          <p:cNvSpPr>
            <a:spLocks noChangeShapeType="1"/>
          </p:cNvSpPr>
          <p:nvPr/>
        </p:nvSpPr>
        <p:spPr bwMode="auto">
          <a:xfrm>
            <a:off x="1190625" y="3241675"/>
            <a:ext cx="76200" cy="1588"/>
          </a:xfrm>
          <a:prstGeom prst="line">
            <a:avLst/>
          </a:prstGeom>
          <a:noFill/>
          <a:ln w="9525">
            <a:solidFill>
              <a:srgbClr val="000000"/>
            </a:solidFill>
            <a:round/>
            <a:headEnd/>
            <a:tailEnd/>
          </a:ln>
        </p:spPr>
        <p:txBody>
          <a:bodyPr/>
          <a:lstStyle/>
          <a:p>
            <a:endParaRPr lang="en-AU"/>
          </a:p>
        </p:txBody>
      </p:sp>
      <p:sp>
        <p:nvSpPr>
          <p:cNvPr id="48156" name="Line 1054"/>
          <p:cNvSpPr>
            <a:spLocks noChangeShapeType="1"/>
          </p:cNvSpPr>
          <p:nvPr/>
        </p:nvSpPr>
        <p:spPr bwMode="auto">
          <a:xfrm>
            <a:off x="1190625" y="2935288"/>
            <a:ext cx="76200" cy="1587"/>
          </a:xfrm>
          <a:prstGeom prst="line">
            <a:avLst/>
          </a:prstGeom>
          <a:noFill/>
          <a:ln w="9525">
            <a:solidFill>
              <a:srgbClr val="000000"/>
            </a:solidFill>
            <a:round/>
            <a:headEnd/>
            <a:tailEnd/>
          </a:ln>
        </p:spPr>
        <p:txBody>
          <a:bodyPr/>
          <a:lstStyle/>
          <a:p>
            <a:endParaRPr lang="en-AU"/>
          </a:p>
        </p:txBody>
      </p:sp>
      <p:sp>
        <p:nvSpPr>
          <p:cNvPr id="48157" name="Line 1055"/>
          <p:cNvSpPr>
            <a:spLocks noChangeShapeType="1"/>
          </p:cNvSpPr>
          <p:nvPr/>
        </p:nvSpPr>
        <p:spPr bwMode="auto">
          <a:xfrm>
            <a:off x="1190625" y="2620963"/>
            <a:ext cx="76200" cy="1587"/>
          </a:xfrm>
          <a:prstGeom prst="line">
            <a:avLst/>
          </a:prstGeom>
          <a:noFill/>
          <a:ln w="9525">
            <a:solidFill>
              <a:srgbClr val="000000"/>
            </a:solidFill>
            <a:round/>
            <a:headEnd/>
            <a:tailEnd/>
          </a:ln>
        </p:spPr>
        <p:txBody>
          <a:bodyPr/>
          <a:lstStyle/>
          <a:p>
            <a:endParaRPr lang="en-AU"/>
          </a:p>
        </p:txBody>
      </p:sp>
      <p:sp>
        <p:nvSpPr>
          <p:cNvPr id="48158" name="Line 1056"/>
          <p:cNvSpPr>
            <a:spLocks noChangeShapeType="1"/>
          </p:cNvSpPr>
          <p:nvPr/>
        </p:nvSpPr>
        <p:spPr bwMode="auto">
          <a:xfrm>
            <a:off x="1266825" y="5427663"/>
            <a:ext cx="5738813" cy="1587"/>
          </a:xfrm>
          <a:prstGeom prst="line">
            <a:avLst/>
          </a:prstGeom>
          <a:noFill/>
          <a:ln w="9525">
            <a:solidFill>
              <a:srgbClr val="000000"/>
            </a:solidFill>
            <a:round/>
            <a:headEnd/>
            <a:tailEnd/>
          </a:ln>
        </p:spPr>
        <p:txBody>
          <a:bodyPr/>
          <a:lstStyle/>
          <a:p>
            <a:endParaRPr lang="en-AU"/>
          </a:p>
        </p:txBody>
      </p:sp>
      <p:sp>
        <p:nvSpPr>
          <p:cNvPr id="48159" name="Line 1057"/>
          <p:cNvSpPr>
            <a:spLocks noChangeShapeType="1"/>
          </p:cNvSpPr>
          <p:nvPr/>
        </p:nvSpPr>
        <p:spPr bwMode="auto">
          <a:xfrm flipV="1">
            <a:off x="1266825" y="5427663"/>
            <a:ext cx="1588" cy="76200"/>
          </a:xfrm>
          <a:prstGeom prst="line">
            <a:avLst/>
          </a:prstGeom>
          <a:noFill/>
          <a:ln w="9525">
            <a:solidFill>
              <a:srgbClr val="000000"/>
            </a:solidFill>
            <a:round/>
            <a:headEnd/>
            <a:tailEnd/>
          </a:ln>
        </p:spPr>
        <p:txBody>
          <a:bodyPr/>
          <a:lstStyle/>
          <a:p>
            <a:endParaRPr lang="en-AU"/>
          </a:p>
        </p:txBody>
      </p:sp>
      <p:sp>
        <p:nvSpPr>
          <p:cNvPr id="48160" name="Line 1058"/>
          <p:cNvSpPr>
            <a:spLocks noChangeShapeType="1"/>
          </p:cNvSpPr>
          <p:nvPr/>
        </p:nvSpPr>
        <p:spPr bwMode="auto">
          <a:xfrm flipV="1">
            <a:off x="2706688" y="5427663"/>
            <a:ext cx="1587" cy="76200"/>
          </a:xfrm>
          <a:prstGeom prst="line">
            <a:avLst/>
          </a:prstGeom>
          <a:noFill/>
          <a:ln w="9525">
            <a:solidFill>
              <a:srgbClr val="000000"/>
            </a:solidFill>
            <a:round/>
            <a:headEnd/>
            <a:tailEnd/>
          </a:ln>
        </p:spPr>
        <p:txBody>
          <a:bodyPr/>
          <a:lstStyle/>
          <a:p>
            <a:endParaRPr lang="en-AU"/>
          </a:p>
        </p:txBody>
      </p:sp>
      <p:sp>
        <p:nvSpPr>
          <p:cNvPr id="48161" name="Line 1059"/>
          <p:cNvSpPr>
            <a:spLocks noChangeShapeType="1"/>
          </p:cNvSpPr>
          <p:nvPr/>
        </p:nvSpPr>
        <p:spPr bwMode="auto">
          <a:xfrm flipV="1">
            <a:off x="4137025" y="5427663"/>
            <a:ext cx="1588" cy="76200"/>
          </a:xfrm>
          <a:prstGeom prst="line">
            <a:avLst/>
          </a:prstGeom>
          <a:noFill/>
          <a:ln w="9525">
            <a:solidFill>
              <a:srgbClr val="000000"/>
            </a:solidFill>
            <a:round/>
            <a:headEnd/>
            <a:tailEnd/>
          </a:ln>
        </p:spPr>
        <p:txBody>
          <a:bodyPr/>
          <a:lstStyle/>
          <a:p>
            <a:endParaRPr lang="en-AU"/>
          </a:p>
        </p:txBody>
      </p:sp>
      <p:sp>
        <p:nvSpPr>
          <p:cNvPr id="48162" name="Line 1060"/>
          <p:cNvSpPr>
            <a:spLocks noChangeShapeType="1"/>
          </p:cNvSpPr>
          <p:nvPr/>
        </p:nvSpPr>
        <p:spPr bwMode="auto">
          <a:xfrm flipV="1">
            <a:off x="5576888" y="5427663"/>
            <a:ext cx="1587" cy="76200"/>
          </a:xfrm>
          <a:prstGeom prst="line">
            <a:avLst/>
          </a:prstGeom>
          <a:noFill/>
          <a:ln w="9525">
            <a:solidFill>
              <a:srgbClr val="000000"/>
            </a:solidFill>
            <a:round/>
            <a:headEnd/>
            <a:tailEnd/>
          </a:ln>
        </p:spPr>
        <p:txBody>
          <a:bodyPr/>
          <a:lstStyle/>
          <a:p>
            <a:endParaRPr lang="en-AU"/>
          </a:p>
        </p:txBody>
      </p:sp>
      <p:sp>
        <p:nvSpPr>
          <p:cNvPr id="48163" name="Line 1061"/>
          <p:cNvSpPr>
            <a:spLocks noChangeShapeType="1"/>
          </p:cNvSpPr>
          <p:nvPr/>
        </p:nvSpPr>
        <p:spPr bwMode="auto">
          <a:xfrm flipV="1">
            <a:off x="7005638" y="5427663"/>
            <a:ext cx="1587" cy="76200"/>
          </a:xfrm>
          <a:prstGeom prst="line">
            <a:avLst/>
          </a:prstGeom>
          <a:noFill/>
          <a:ln w="9525">
            <a:solidFill>
              <a:srgbClr val="000000"/>
            </a:solidFill>
            <a:round/>
            <a:headEnd/>
            <a:tailEnd/>
          </a:ln>
        </p:spPr>
        <p:txBody>
          <a:bodyPr/>
          <a:lstStyle/>
          <a:p>
            <a:endParaRPr lang="en-AU"/>
          </a:p>
        </p:txBody>
      </p:sp>
      <p:sp>
        <p:nvSpPr>
          <p:cNvPr id="48164" name="Rectangle 1062"/>
          <p:cNvSpPr>
            <a:spLocks noChangeArrowheads="1"/>
          </p:cNvSpPr>
          <p:nvPr/>
        </p:nvSpPr>
        <p:spPr bwMode="auto">
          <a:xfrm>
            <a:off x="971550" y="5313363"/>
            <a:ext cx="209550" cy="304800"/>
          </a:xfrm>
          <a:prstGeom prst="rect">
            <a:avLst/>
          </a:prstGeom>
          <a:noFill/>
          <a:ln w="9525">
            <a:noFill/>
            <a:miter lim="800000"/>
            <a:headEnd/>
            <a:tailEnd/>
          </a:ln>
        </p:spPr>
        <p:txBody>
          <a:bodyPr wrap="none" lIns="0" tIns="0" rIns="0" bIns="0">
            <a:spAutoFit/>
          </a:bodyPr>
          <a:lstStyle/>
          <a:p>
            <a:r>
              <a:rPr lang="en-US" b="1">
                <a:solidFill>
                  <a:srgbClr val="000000"/>
                </a:solidFill>
              </a:rPr>
              <a:t>0</a:t>
            </a:r>
            <a:endParaRPr lang="en-US"/>
          </a:p>
        </p:txBody>
      </p:sp>
      <p:sp>
        <p:nvSpPr>
          <p:cNvPr id="48165" name="Rectangle 1063"/>
          <p:cNvSpPr>
            <a:spLocks noChangeArrowheads="1"/>
          </p:cNvSpPr>
          <p:nvPr/>
        </p:nvSpPr>
        <p:spPr bwMode="auto">
          <a:xfrm>
            <a:off x="857250" y="4997450"/>
            <a:ext cx="323850" cy="304800"/>
          </a:xfrm>
          <a:prstGeom prst="rect">
            <a:avLst/>
          </a:prstGeom>
          <a:noFill/>
          <a:ln w="9525">
            <a:noFill/>
            <a:miter lim="800000"/>
            <a:headEnd/>
            <a:tailEnd/>
          </a:ln>
        </p:spPr>
        <p:txBody>
          <a:bodyPr wrap="none" lIns="0" tIns="0" rIns="0" bIns="0">
            <a:spAutoFit/>
          </a:bodyPr>
          <a:lstStyle/>
          <a:p>
            <a:r>
              <a:rPr lang="en-US" b="1">
                <a:solidFill>
                  <a:srgbClr val="000000"/>
                </a:solidFill>
              </a:rPr>
              <a:t>10</a:t>
            </a:r>
            <a:endParaRPr lang="en-US"/>
          </a:p>
        </p:txBody>
      </p:sp>
      <p:sp>
        <p:nvSpPr>
          <p:cNvPr id="48166" name="Rectangle 1064"/>
          <p:cNvSpPr>
            <a:spLocks noChangeArrowheads="1"/>
          </p:cNvSpPr>
          <p:nvPr/>
        </p:nvSpPr>
        <p:spPr bwMode="auto">
          <a:xfrm>
            <a:off x="857250" y="4692650"/>
            <a:ext cx="323850" cy="304800"/>
          </a:xfrm>
          <a:prstGeom prst="rect">
            <a:avLst/>
          </a:prstGeom>
          <a:noFill/>
          <a:ln w="9525">
            <a:noFill/>
            <a:miter lim="800000"/>
            <a:headEnd/>
            <a:tailEnd/>
          </a:ln>
        </p:spPr>
        <p:txBody>
          <a:bodyPr wrap="none" lIns="0" tIns="0" rIns="0" bIns="0">
            <a:spAutoFit/>
          </a:bodyPr>
          <a:lstStyle/>
          <a:p>
            <a:r>
              <a:rPr lang="en-US" b="1">
                <a:solidFill>
                  <a:srgbClr val="000000"/>
                </a:solidFill>
              </a:rPr>
              <a:t>20</a:t>
            </a:r>
            <a:endParaRPr lang="en-US"/>
          </a:p>
        </p:txBody>
      </p:sp>
      <p:sp>
        <p:nvSpPr>
          <p:cNvPr id="48167" name="Rectangle 1065"/>
          <p:cNvSpPr>
            <a:spLocks noChangeArrowheads="1"/>
          </p:cNvSpPr>
          <p:nvPr/>
        </p:nvSpPr>
        <p:spPr bwMode="auto">
          <a:xfrm>
            <a:off x="857250" y="4376738"/>
            <a:ext cx="323850" cy="304800"/>
          </a:xfrm>
          <a:prstGeom prst="rect">
            <a:avLst/>
          </a:prstGeom>
          <a:noFill/>
          <a:ln w="9525">
            <a:noFill/>
            <a:miter lim="800000"/>
            <a:headEnd/>
            <a:tailEnd/>
          </a:ln>
        </p:spPr>
        <p:txBody>
          <a:bodyPr wrap="none" lIns="0" tIns="0" rIns="0" bIns="0">
            <a:spAutoFit/>
          </a:bodyPr>
          <a:lstStyle/>
          <a:p>
            <a:r>
              <a:rPr lang="en-US" b="1">
                <a:solidFill>
                  <a:srgbClr val="000000"/>
                </a:solidFill>
              </a:rPr>
              <a:t>30</a:t>
            </a:r>
            <a:endParaRPr lang="en-US"/>
          </a:p>
        </p:txBody>
      </p:sp>
      <p:sp>
        <p:nvSpPr>
          <p:cNvPr id="48168" name="Rectangle 1066"/>
          <p:cNvSpPr>
            <a:spLocks noChangeArrowheads="1"/>
          </p:cNvSpPr>
          <p:nvPr/>
        </p:nvSpPr>
        <p:spPr bwMode="auto">
          <a:xfrm>
            <a:off x="857250" y="4062413"/>
            <a:ext cx="323850" cy="304800"/>
          </a:xfrm>
          <a:prstGeom prst="rect">
            <a:avLst/>
          </a:prstGeom>
          <a:noFill/>
          <a:ln w="9525">
            <a:noFill/>
            <a:miter lim="800000"/>
            <a:headEnd/>
            <a:tailEnd/>
          </a:ln>
        </p:spPr>
        <p:txBody>
          <a:bodyPr wrap="none" lIns="0" tIns="0" rIns="0" bIns="0">
            <a:spAutoFit/>
          </a:bodyPr>
          <a:lstStyle/>
          <a:p>
            <a:r>
              <a:rPr lang="en-US" b="1">
                <a:solidFill>
                  <a:srgbClr val="000000"/>
                </a:solidFill>
              </a:rPr>
              <a:t>40</a:t>
            </a:r>
            <a:endParaRPr lang="en-US"/>
          </a:p>
        </p:txBody>
      </p:sp>
      <p:sp>
        <p:nvSpPr>
          <p:cNvPr id="48169" name="Rectangle 1067"/>
          <p:cNvSpPr>
            <a:spLocks noChangeArrowheads="1"/>
          </p:cNvSpPr>
          <p:nvPr/>
        </p:nvSpPr>
        <p:spPr bwMode="auto">
          <a:xfrm>
            <a:off x="857250" y="3756025"/>
            <a:ext cx="323850" cy="304800"/>
          </a:xfrm>
          <a:prstGeom prst="rect">
            <a:avLst/>
          </a:prstGeom>
          <a:noFill/>
          <a:ln w="9525">
            <a:noFill/>
            <a:miter lim="800000"/>
            <a:headEnd/>
            <a:tailEnd/>
          </a:ln>
        </p:spPr>
        <p:txBody>
          <a:bodyPr wrap="none" lIns="0" tIns="0" rIns="0" bIns="0">
            <a:spAutoFit/>
          </a:bodyPr>
          <a:lstStyle/>
          <a:p>
            <a:r>
              <a:rPr lang="en-US" b="1">
                <a:solidFill>
                  <a:srgbClr val="000000"/>
                </a:solidFill>
              </a:rPr>
              <a:t>50</a:t>
            </a:r>
            <a:endParaRPr lang="en-US"/>
          </a:p>
        </p:txBody>
      </p:sp>
      <p:sp>
        <p:nvSpPr>
          <p:cNvPr id="48170" name="Rectangle 1068"/>
          <p:cNvSpPr>
            <a:spLocks noChangeArrowheads="1"/>
          </p:cNvSpPr>
          <p:nvPr/>
        </p:nvSpPr>
        <p:spPr bwMode="auto">
          <a:xfrm>
            <a:off x="857250" y="3441700"/>
            <a:ext cx="323850" cy="304800"/>
          </a:xfrm>
          <a:prstGeom prst="rect">
            <a:avLst/>
          </a:prstGeom>
          <a:noFill/>
          <a:ln w="9525">
            <a:noFill/>
            <a:miter lim="800000"/>
            <a:headEnd/>
            <a:tailEnd/>
          </a:ln>
        </p:spPr>
        <p:txBody>
          <a:bodyPr wrap="none" lIns="0" tIns="0" rIns="0" bIns="0">
            <a:spAutoFit/>
          </a:bodyPr>
          <a:lstStyle/>
          <a:p>
            <a:r>
              <a:rPr lang="en-US" b="1">
                <a:solidFill>
                  <a:srgbClr val="000000"/>
                </a:solidFill>
              </a:rPr>
              <a:t>60</a:t>
            </a:r>
            <a:endParaRPr lang="en-US"/>
          </a:p>
        </p:txBody>
      </p:sp>
      <p:sp>
        <p:nvSpPr>
          <p:cNvPr id="48171" name="Rectangle 1069"/>
          <p:cNvSpPr>
            <a:spLocks noChangeArrowheads="1"/>
          </p:cNvSpPr>
          <p:nvPr/>
        </p:nvSpPr>
        <p:spPr bwMode="auto">
          <a:xfrm>
            <a:off x="857250" y="3125788"/>
            <a:ext cx="323850" cy="304800"/>
          </a:xfrm>
          <a:prstGeom prst="rect">
            <a:avLst/>
          </a:prstGeom>
          <a:noFill/>
          <a:ln w="9525">
            <a:noFill/>
            <a:miter lim="800000"/>
            <a:headEnd/>
            <a:tailEnd/>
          </a:ln>
        </p:spPr>
        <p:txBody>
          <a:bodyPr wrap="none" lIns="0" tIns="0" rIns="0" bIns="0">
            <a:spAutoFit/>
          </a:bodyPr>
          <a:lstStyle/>
          <a:p>
            <a:r>
              <a:rPr lang="en-US" b="1">
                <a:solidFill>
                  <a:srgbClr val="000000"/>
                </a:solidFill>
              </a:rPr>
              <a:t>70</a:t>
            </a:r>
            <a:endParaRPr lang="en-US"/>
          </a:p>
        </p:txBody>
      </p:sp>
      <p:sp>
        <p:nvSpPr>
          <p:cNvPr id="48172" name="Rectangle 1070"/>
          <p:cNvSpPr>
            <a:spLocks noChangeArrowheads="1"/>
          </p:cNvSpPr>
          <p:nvPr/>
        </p:nvSpPr>
        <p:spPr bwMode="auto">
          <a:xfrm>
            <a:off x="857250" y="2820988"/>
            <a:ext cx="323850" cy="304800"/>
          </a:xfrm>
          <a:prstGeom prst="rect">
            <a:avLst/>
          </a:prstGeom>
          <a:noFill/>
          <a:ln w="9525">
            <a:noFill/>
            <a:miter lim="800000"/>
            <a:headEnd/>
            <a:tailEnd/>
          </a:ln>
        </p:spPr>
        <p:txBody>
          <a:bodyPr wrap="none" lIns="0" tIns="0" rIns="0" bIns="0">
            <a:spAutoFit/>
          </a:bodyPr>
          <a:lstStyle/>
          <a:p>
            <a:r>
              <a:rPr lang="en-US" b="1">
                <a:solidFill>
                  <a:srgbClr val="000000"/>
                </a:solidFill>
              </a:rPr>
              <a:t>80</a:t>
            </a:r>
            <a:endParaRPr lang="en-US"/>
          </a:p>
        </p:txBody>
      </p:sp>
      <p:sp>
        <p:nvSpPr>
          <p:cNvPr id="48173" name="Rectangle 1071"/>
          <p:cNvSpPr>
            <a:spLocks noChangeArrowheads="1"/>
          </p:cNvSpPr>
          <p:nvPr/>
        </p:nvSpPr>
        <p:spPr bwMode="auto">
          <a:xfrm>
            <a:off x="857250" y="2505075"/>
            <a:ext cx="323850" cy="304800"/>
          </a:xfrm>
          <a:prstGeom prst="rect">
            <a:avLst/>
          </a:prstGeom>
          <a:noFill/>
          <a:ln w="9525">
            <a:noFill/>
            <a:miter lim="800000"/>
            <a:headEnd/>
            <a:tailEnd/>
          </a:ln>
        </p:spPr>
        <p:txBody>
          <a:bodyPr wrap="none" lIns="0" tIns="0" rIns="0" bIns="0">
            <a:spAutoFit/>
          </a:bodyPr>
          <a:lstStyle/>
          <a:p>
            <a:r>
              <a:rPr lang="en-US" b="1">
                <a:solidFill>
                  <a:srgbClr val="000000"/>
                </a:solidFill>
              </a:rPr>
              <a:t>90</a:t>
            </a:r>
            <a:endParaRPr lang="en-US"/>
          </a:p>
        </p:txBody>
      </p:sp>
      <p:sp>
        <p:nvSpPr>
          <p:cNvPr id="48174" name="Rectangle 1072"/>
          <p:cNvSpPr>
            <a:spLocks noChangeArrowheads="1"/>
          </p:cNvSpPr>
          <p:nvPr/>
        </p:nvSpPr>
        <p:spPr bwMode="auto">
          <a:xfrm>
            <a:off x="1925638" y="5656263"/>
            <a:ext cx="209550" cy="304800"/>
          </a:xfrm>
          <a:prstGeom prst="rect">
            <a:avLst/>
          </a:prstGeom>
          <a:noFill/>
          <a:ln w="9525">
            <a:noFill/>
            <a:miter lim="800000"/>
            <a:headEnd/>
            <a:tailEnd/>
          </a:ln>
        </p:spPr>
        <p:txBody>
          <a:bodyPr wrap="none" lIns="0" tIns="0" rIns="0" bIns="0">
            <a:spAutoFit/>
          </a:bodyPr>
          <a:lstStyle/>
          <a:p>
            <a:r>
              <a:rPr lang="en-US" b="1">
                <a:solidFill>
                  <a:srgbClr val="000000"/>
                </a:solidFill>
              </a:rPr>
              <a:t>0</a:t>
            </a:r>
            <a:endParaRPr lang="en-US"/>
          </a:p>
        </p:txBody>
      </p:sp>
      <p:sp>
        <p:nvSpPr>
          <p:cNvPr id="48175" name="Rectangle 1073"/>
          <p:cNvSpPr>
            <a:spLocks noChangeArrowheads="1"/>
          </p:cNvSpPr>
          <p:nvPr/>
        </p:nvSpPr>
        <p:spPr bwMode="auto">
          <a:xfrm>
            <a:off x="3278188" y="5656263"/>
            <a:ext cx="381000" cy="304800"/>
          </a:xfrm>
          <a:prstGeom prst="rect">
            <a:avLst/>
          </a:prstGeom>
          <a:noFill/>
          <a:ln w="9525">
            <a:noFill/>
            <a:miter lim="800000"/>
            <a:headEnd/>
            <a:tailEnd/>
          </a:ln>
        </p:spPr>
        <p:txBody>
          <a:bodyPr wrap="none" lIns="0" tIns="0" rIns="0" bIns="0">
            <a:spAutoFit/>
          </a:bodyPr>
          <a:lstStyle/>
          <a:p>
            <a:r>
              <a:rPr lang="en-US" b="1">
                <a:solidFill>
                  <a:srgbClr val="000000"/>
                </a:solidFill>
              </a:rPr>
              <a:t>0.5</a:t>
            </a:r>
            <a:endParaRPr lang="en-US"/>
          </a:p>
        </p:txBody>
      </p:sp>
      <p:sp>
        <p:nvSpPr>
          <p:cNvPr id="48176" name="Rectangle 1074"/>
          <p:cNvSpPr>
            <a:spLocks noChangeArrowheads="1"/>
          </p:cNvSpPr>
          <p:nvPr/>
        </p:nvSpPr>
        <p:spPr bwMode="auto">
          <a:xfrm>
            <a:off x="4679950" y="5656263"/>
            <a:ext cx="438150" cy="304800"/>
          </a:xfrm>
          <a:prstGeom prst="rect">
            <a:avLst/>
          </a:prstGeom>
          <a:noFill/>
          <a:ln w="9525">
            <a:noFill/>
            <a:miter lim="800000"/>
            <a:headEnd/>
            <a:tailEnd/>
          </a:ln>
        </p:spPr>
        <p:txBody>
          <a:bodyPr wrap="none" lIns="0" tIns="0" rIns="0" bIns="0">
            <a:spAutoFit/>
          </a:bodyPr>
          <a:lstStyle/>
          <a:p>
            <a:r>
              <a:rPr lang="en-US" b="1">
                <a:solidFill>
                  <a:srgbClr val="000000"/>
                </a:solidFill>
              </a:rPr>
              <a:t>150</a:t>
            </a:r>
            <a:endParaRPr lang="en-US"/>
          </a:p>
        </p:txBody>
      </p:sp>
      <p:sp>
        <p:nvSpPr>
          <p:cNvPr id="48177" name="Rectangle 1075"/>
          <p:cNvSpPr>
            <a:spLocks noChangeArrowheads="1"/>
          </p:cNvSpPr>
          <p:nvPr/>
        </p:nvSpPr>
        <p:spPr bwMode="auto">
          <a:xfrm>
            <a:off x="5824538" y="5656263"/>
            <a:ext cx="1030287" cy="304800"/>
          </a:xfrm>
          <a:prstGeom prst="rect">
            <a:avLst/>
          </a:prstGeom>
          <a:noFill/>
          <a:ln w="9525">
            <a:noFill/>
            <a:miter lim="800000"/>
            <a:headEnd/>
            <a:tailEnd/>
          </a:ln>
        </p:spPr>
        <p:txBody>
          <a:bodyPr wrap="none" lIns="0" tIns="0" rIns="0" bIns="0">
            <a:spAutoFit/>
          </a:bodyPr>
          <a:lstStyle/>
          <a:p>
            <a:r>
              <a:rPr lang="en-US" b="1">
                <a:solidFill>
                  <a:srgbClr val="000000"/>
                </a:solidFill>
              </a:rPr>
              <a:t>0.5 + 150 </a:t>
            </a:r>
            <a:endParaRPr lang="en-US"/>
          </a:p>
        </p:txBody>
      </p:sp>
      <p:sp>
        <p:nvSpPr>
          <p:cNvPr id="48178" name="Rectangle 1076"/>
          <p:cNvSpPr>
            <a:spLocks noChangeArrowheads="1"/>
          </p:cNvSpPr>
          <p:nvPr/>
        </p:nvSpPr>
        <p:spPr bwMode="auto">
          <a:xfrm>
            <a:off x="7186613" y="3813175"/>
            <a:ext cx="142875" cy="144463"/>
          </a:xfrm>
          <a:prstGeom prst="rect">
            <a:avLst/>
          </a:prstGeom>
          <a:solidFill>
            <a:schemeClr val="accent1"/>
          </a:solidFill>
          <a:ln w="9525">
            <a:solidFill>
              <a:srgbClr val="000000"/>
            </a:solidFill>
            <a:miter lim="800000"/>
            <a:headEnd/>
            <a:tailEnd/>
          </a:ln>
        </p:spPr>
        <p:txBody>
          <a:bodyPr/>
          <a:lstStyle/>
          <a:p>
            <a:endParaRPr lang="en-AU"/>
          </a:p>
        </p:txBody>
      </p:sp>
      <p:sp>
        <p:nvSpPr>
          <p:cNvPr id="48179" name="Rectangle 1077"/>
          <p:cNvSpPr>
            <a:spLocks noChangeArrowheads="1"/>
          </p:cNvSpPr>
          <p:nvPr/>
        </p:nvSpPr>
        <p:spPr bwMode="auto">
          <a:xfrm>
            <a:off x="7396163" y="3757613"/>
            <a:ext cx="1039812" cy="304800"/>
          </a:xfrm>
          <a:prstGeom prst="rect">
            <a:avLst/>
          </a:prstGeom>
          <a:noFill/>
          <a:ln w="9525">
            <a:noFill/>
            <a:miter lim="800000"/>
            <a:headEnd/>
            <a:tailEnd/>
          </a:ln>
        </p:spPr>
        <p:txBody>
          <a:bodyPr wrap="none" lIns="0" tIns="0" rIns="0" bIns="0">
            <a:spAutoFit/>
          </a:bodyPr>
          <a:lstStyle/>
          <a:p>
            <a:r>
              <a:rPr lang="en-US" b="1">
                <a:solidFill>
                  <a:srgbClr val="000000"/>
                </a:solidFill>
              </a:rPr>
              <a:t>Observed</a:t>
            </a:r>
            <a:endParaRPr lang="en-US"/>
          </a:p>
        </p:txBody>
      </p:sp>
      <p:sp>
        <p:nvSpPr>
          <p:cNvPr id="48180" name="Rectangle 1078"/>
          <p:cNvSpPr>
            <a:spLocks noChangeArrowheads="1"/>
          </p:cNvSpPr>
          <p:nvPr/>
        </p:nvSpPr>
        <p:spPr bwMode="auto">
          <a:xfrm>
            <a:off x="7186613" y="4129088"/>
            <a:ext cx="142875" cy="142875"/>
          </a:xfrm>
          <a:prstGeom prst="rect">
            <a:avLst/>
          </a:prstGeom>
          <a:solidFill>
            <a:schemeClr val="hlink"/>
          </a:solidFill>
          <a:ln w="9525">
            <a:solidFill>
              <a:srgbClr val="000000"/>
            </a:solidFill>
            <a:miter lim="800000"/>
            <a:headEnd/>
            <a:tailEnd/>
          </a:ln>
        </p:spPr>
        <p:txBody>
          <a:bodyPr/>
          <a:lstStyle/>
          <a:p>
            <a:endParaRPr lang="en-AU"/>
          </a:p>
        </p:txBody>
      </p:sp>
      <p:sp>
        <p:nvSpPr>
          <p:cNvPr id="48181" name="Rectangle 1079"/>
          <p:cNvSpPr>
            <a:spLocks noChangeArrowheads="1"/>
          </p:cNvSpPr>
          <p:nvPr/>
        </p:nvSpPr>
        <p:spPr bwMode="auto">
          <a:xfrm>
            <a:off x="7396163" y="4071938"/>
            <a:ext cx="1001712" cy="304800"/>
          </a:xfrm>
          <a:prstGeom prst="rect">
            <a:avLst/>
          </a:prstGeom>
          <a:noFill/>
          <a:ln w="9525">
            <a:noFill/>
            <a:miter lim="800000"/>
            <a:headEnd/>
            <a:tailEnd/>
          </a:ln>
        </p:spPr>
        <p:txBody>
          <a:bodyPr wrap="none" lIns="0" tIns="0" rIns="0" bIns="0">
            <a:spAutoFit/>
          </a:bodyPr>
          <a:lstStyle/>
          <a:p>
            <a:r>
              <a:rPr lang="en-US" b="1">
                <a:solidFill>
                  <a:srgbClr val="000000"/>
                </a:solidFill>
              </a:rPr>
              <a:t>Expected</a:t>
            </a:r>
            <a:endParaRPr lang="en-US"/>
          </a:p>
        </p:txBody>
      </p:sp>
      <p:sp>
        <p:nvSpPr>
          <p:cNvPr id="48182" name="Text Box 1080"/>
          <p:cNvSpPr txBox="1">
            <a:spLocks noChangeArrowheads="1"/>
          </p:cNvSpPr>
          <p:nvPr/>
        </p:nvSpPr>
        <p:spPr bwMode="auto">
          <a:xfrm>
            <a:off x="5927725" y="6362700"/>
            <a:ext cx="2514600" cy="366713"/>
          </a:xfrm>
          <a:prstGeom prst="rect">
            <a:avLst/>
          </a:prstGeom>
          <a:noFill/>
          <a:ln w="9525">
            <a:noFill/>
            <a:miter lim="800000"/>
            <a:headEnd/>
            <a:tailEnd/>
          </a:ln>
        </p:spPr>
        <p:txBody>
          <a:bodyPr wrap="none">
            <a:spAutoFit/>
          </a:bodyPr>
          <a:lstStyle/>
          <a:p>
            <a:r>
              <a:rPr lang="en-US" b="1"/>
              <a:t>Shadley and Wolff 1987</a:t>
            </a:r>
            <a:endParaRPr lang="en-US"/>
          </a:p>
        </p:txBody>
      </p:sp>
      <p:sp>
        <p:nvSpPr>
          <p:cNvPr id="48183" name="Text Box 1081"/>
          <p:cNvSpPr txBox="1">
            <a:spLocks noChangeArrowheads="1"/>
          </p:cNvSpPr>
          <p:nvPr/>
        </p:nvSpPr>
        <p:spPr bwMode="auto">
          <a:xfrm rot="16245570">
            <a:off x="-510294" y="3461569"/>
            <a:ext cx="2155799" cy="519112"/>
          </a:xfrm>
          <a:prstGeom prst="rect">
            <a:avLst/>
          </a:prstGeom>
          <a:noFill/>
          <a:ln w="9525">
            <a:noFill/>
            <a:miter lim="800000"/>
            <a:headEnd/>
            <a:tailEnd/>
          </a:ln>
        </p:spPr>
        <p:txBody>
          <a:bodyPr wrap="square">
            <a:spAutoFit/>
          </a:bodyPr>
          <a:lstStyle/>
          <a:p>
            <a:pPr>
              <a:spcBef>
                <a:spcPct val="50000"/>
              </a:spcBef>
            </a:pPr>
            <a:r>
              <a:rPr lang="en-US" sz="2800" dirty="0"/>
              <a:t>Aberrations</a:t>
            </a:r>
          </a:p>
        </p:txBody>
      </p:sp>
      <p:sp>
        <p:nvSpPr>
          <p:cNvPr id="48184" name="Text Box 1082"/>
          <p:cNvSpPr txBox="1">
            <a:spLocks noChangeArrowheads="1"/>
          </p:cNvSpPr>
          <p:nvPr/>
        </p:nvSpPr>
        <p:spPr bwMode="auto">
          <a:xfrm>
            <a:off x="3581400" y="5867400"/>
            <a:ext cx="2057400" cy="519113"/>
          </a:xfrm>
          <a:prstGeom prst="rect">
            <a:avLst/>
          </a:prstGeom>
          <a:noFill/>
          <a:ln w="9525">
            <a:noFill/>
            <a:miter lim="800000"/>
            <a:headEnd/>
            <a:tailEnd/>
          </a:ln>
        </p:spPr>
        <p:txBody>
          <a:bodyPr>
            <a:spAutoFit/>
          </a:bodyPr>
          <a:lstStyle/>
          <a:p>
            <a:pPr>
              <a:spcBef>
                <a:spcPct val="50000"/>
              </a:spcBef>
            </a:pPr>
            <a:r>
              <a:rPr lang="en-US" sz="2800" dirty="0"/>
              <a:t>Dose </a:t>
            </a:r>
            <a:r>
              <a:rPr lang="en-US" sz="2800" dirty="0" err="1"/>
              <a:t>cGy</a:t>
            </a:r>
            <a:endParaRPr lang="en-US" sz="2800" dirty="0"/>
          </a:p>
        </p:txBody>
      </p:sp>
      <p:grpSp>
        <p:nvGrpSpPr>
          <p:cNvPr id="3" name="Group 1098"/>
          <p:cNvGrpSpPr>
            <a:grpSpLocks/>
          </p:cNvGrpSpPr>
          <p:nvPr/>
        </p:nvGrpSpPr>
        <p:grpSpPr bwMode="auto">
          <a:xfrm>
            <a:off x="457200" y="990600"/>
            <a:ext cx="8382000" cy="152400"/>
            <a:chOff x="288" y="2160"/>
            <a:chExt cx="5184" cy="240"/>
          </a:xfrm>
        </p:grpSpPr>
        <p:sp>
          <p:nvSpPr>
            <p:cNvPr id="48192" name="Rectangle 1099"/>
            <p:cNvSpPr>
              <a:spLocks noChangeArrowheads="1"/>
            </p:cNvSpPr>
            <p:nvPr/>
          </p:nvSpPr>
          <p:spPr bwMode="auto">
            <a:xfrm>
              <a:off x="288" y="2160"/>
              <a:ext cx="3552" cy="240"/>
            </a:xfrm>
            <a:prstGeom prst="rect">
              <a:avLst/>
            </a:prstGeom>
            <a:gradFill rotWithShape="0">
              <a:gsLst>
                <a:gs pos="0">
                  <a:schemeClr val="tx2"/>
                </a:gs>
                <a:gs pos="100000">
                  <a:srgbClr val="006666"/>
                </a:gs>
              </a:gsLst>
              <a:lin ang="0" scaled="1"/>
            </a:gradFill>
            <a:ln w="9525">
              <a:noFill/>
              <a:miter lim="800000"/>
              <a:headEnd/>
              <a:tailEnd/>
            </a:ln>
          </p:spPr>
          <p:txBody>
            <a:bodyPr wrap="none" anchor="ctr"/>
            <a:lstStyle/>
            <a:p>
              <a:endParaRPr lang="en-AU"/>
            </a:p>
          </p:txBody>
        </p:sp>
        <p:sp>
          <p:nvSpPr>
            <p:cNvPr id="48193" name="Rectangle 1100"/>
            <p:cNvSpPr>
              <a:spLocks noChangeArrowheads="1"/>
            </p:cNvSpPr>
            <p:nvPr/>
          </p:nvSpPr>
          <p:spPr bwMode="auto">
            <a:xfrm>
              <a:off x="3264" y="2160"/>
              <a:ext cx="2208" cy="240"/>
            </a:xfrm>
            <a:prstGeom prst="rect">
              <a:avLst/>
            </a:prstGeom>
            <a:gradFill rotWithShape="0">
              <a:gsLst>
                <a:gs pos="0">
                  <a:srgbClr val="006666"/>
                </a:gs>
                <a:gs pos="100000">
                  <a:srgbClr val="009999"/>
                </a:gs>
              </a:gsLst>
              <a:lin ang="0" scaled="1"/>
            </a:gradFill>
            <a:ln w="9525">
              <a:noFill/>
              <a:miter lim="800000"/>
              <a:headEnd/>
              <a:tailEnd/>
            </a:ln>
          </p:spPr>
          <p:txBody>
            <a:bodyPr wrap="none" anchor="ctr"/>
            <a:lstStyle/>
            <a:p>
              <a:endParaRPr lang="en-AU"/>
            </a:p>
          </p:txBody>
        </p:sp>
      </p:grpSp>
      <p:grpSp>
        <p:nvGrpSpPr>
          <p:cNvPr id="4" name="Group 1101"/>
          <p:cNvGrpSpPr>
            <a:grpSpLocks/>
          </p:cNvGrpSpPr>
          <p:nvPr/>
        </p:nvGrpSpPr>
        <p:grpSpPr bwMode="auto">
          <a:xfrm>
            <a:off x="500034" y="1142984"/>
            <a:ext cx="8643966" cy="2008187"/>
            <a:chOff x="12" y="672"/>
            <a:chExt cx="5748" cy="1310"/>
          </a:xfrm>
        </p:grpSpPr>
        <p:sp>
          <p:nvSpPr>
            <p:cNvPr id="48190" name="Text Box 1096"/>
            <p:cNvSpPr txBox="1">
              <a:spLocks noChangeArrowheads="1"/>
            </p:cNvSpPr>
            <p:nvPr/>
          </p:nvSpPr>
          <p:spPr bwMode="auto">
            <a:xfrm>
              <a:off x="12" y="672"/>
              <a:ext cx="5748" cy="978"/>
            </a:xfrm>
            <a:prstGeom prst="rect">
              <a:avLst/>
            </a:prstGeom>
            <a:noFill/>
            <a:ln w="9525">
              <a:noFill/>
              <a:miter lim="800000"/>
              <a:headEnd/>
              <a:tailEnd/>
            </a:ln>
          </p:spPr>
          <p:txBody>
            <a:bodyPr>
              <a:spAutoFit/>
            </a:bodyPr>
            <a:lstStyle/>
            <a:p>
              <a:pPr algn="ctr">
                <a:lnSpc>
                  <a:spcPct val="80000"/>
                </a:lnSpc>
                <a:spcBef>
                  <a:spcPct val="50000"/>
                </a:spcBef>
              </a:pPr>
              <a:r>
                <a:rPr lang="en-US"/>
                <a:t>When a small dose of radiation is given before a larger one, it would be expected there would be more chromosome aberrations than when just the large dose was given. But that is not what happens.  With a small “tickle” dose before the larger dose, there were only about half as many aberrations than with just a large dose!</a:t>
              </a:r>
            </a:p>
          </p:txBody>
        </p:sp>
        <p:sp>
          <p:nvSpPr>
            <p:cNvPr id="48191" name="AutoShape 1097"/>
            <p:cNvSpPr>
              <a:spLocks noChangeArrowheads="1"/>
            </p:cNvSpPr>
            <p:nvPr/>
          </p:nvSpPr>
          <p:spPr bwMode="auto">
            <a:xfrm>
              <a:off x="3600" y="1632"/>
              <a:ext cx="249" cy="350"/>
            </a:xfrm>
            <a:prstGeom prst="downArrow">
              <a:avLst>
                <a:gd name="adj1" fmla="val 50000"/>
                <a:gd name="adj2" fmla="val 35141"/>
              </a:avLst>
            </a:prstGeom>
            <a:solidFill>
              <a:schemeClr val="bg2"/>
            </a:solidFill>
            <a:ln w="9525">
              <a:noFill/>
              <a:miter lim="800000"/>
              <a:headEnd/>
              <a:tailEnd/>
            </a:ln>
          </p:spPr>
          <p:txBody>
            <a:bodyPr wrap="none" anchor="ctr"/>
            <a:lstStyle/>
            <a:p>
              <a:endParaRPr lang="en-A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466956"/>
                                        </p:tgtEl>
                                        <p:attrNameLst>
                                          <p:attrName>style.visibility</p:attrName>
                                        </p:attrNameLst>
                                      </p:cBhvr>
                                      <p:to>
                                        <p:strVal val="visible"/>
                                      </p:to>
                                    </p:set>
                                    <p:anim calcmode="lin" valueType="num">
                                      <p:cBhvr>
                                        <p:cTn id="7" dur="500" fill="hold"/>
                                        <p:tgtEl>
                                          <p:spTgt spid="466956"/>
                                        </p:tgtEl>
                                        <p:attrNameLst>
                                          <p:attrName>ppt_x</p:attrName>
                                        </p:attrNameLst>
                                      </p:cBhvr>
                                      <p:tavLst>
                                        <p:tav tm="0">
                                          <p:val>
                                            <p:strVal val="#ppt_x"/>
                                          </p:val>
                                        </p:tav>
                                        <p:tav tm="100000">
                                          <p:val>
                                            <p:strVal val="#ppt_x"/>
                                          </p:val>
                                        </p:tav>
                                      </p:tavLst>
                                    </p:anim>
                                    <p:anim calcmode="lin" valueType="num">
                                      <p:cBhvr>
                                        <p:cTn id="8" dur="500" fill="hold"/>
                                        <p:tgtEl>
                                          <p:spTgt spid="466956"/>
                                        </p:tgtEl>
                                        <p:attrNameLst>
                                          <p:attrName>ppt_y</p:attrName>
                                        </p:attrNameLst>
                                      </p:cBhvr>
                                      <p:tavLst>
                                        <p:tav tm="0">
                                          <p:val>
                                            <p:strVal val="#ppt_y+#ppt_h/2"/>
                                          </p:val>
                                        </p:tav>
                                        <p:tav tm="100000">
                                          <p:val>
                                            <p:strVal val="#ppt_y"/>
                                          </p:val>
                                        </p:tav>
                                      </p:tavLst>
                                    </p:anim>
                                    <p:anim calcmode="lin" valueType="num">
                                      <p:cBhvr>
                                        <p:cTn id="9" dur="500" fill="hold"/>
                                        <p:tgtEl>
                                          <p:spTgt spid="466956"/>
                                        </p:tgtEl>
                                        <p:attrNameLst>
                                          <p:attrName>ppt_w</p:attrName>
                                        </p:attrNameLst>
                                      </p:cBhvr>
                                      <p:tavLst>
                                        <p:tav tm="0">
                                          <p:val>
                                            <p:strVal val="#ppt_w"/>
                                          </p:val>
                                        </p:tav>
                                        <p:tav tm="100000">
                                          <p:val>
                                            <p:strVal val="#ppt_w"/>
                                          </p:val>
                                        </p:tav>
                                      </p:tavLst>
                                    </p:anim>
                                    <p:anim calcmode="lin" valueType="num">
                                      <p:cBhvr>
                                        <p:cTn id="10" dur="500" fill="hold"/>
                                        <p:tgtEl>
                                          <p:spTgt spid="46695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466957"/>
                                        </p:tgtEl>
                                        <p:attrNameLst>
                                          <p:attrName>style.visibility</p:attrName>
                                        </p:attrNameLst>
                                      </p:cBhvr>
                                      <p:to>
                                        <p:strVal val="visible"/>
                                      </p:to>
                                    </p:set>
                                    <p:anim calcmode="lin" valueType="num">
                                      <p:cBhvr>
                                        <p:cTn id="15" dur="500" fill="hold"/>
                                        <p:tgtEl>
                                          <p:spTgt spid="466957"/>
                                        </p:tgtEl>
                                        <p:attrNameLst>
                                          <p:attrName>ppt_x</p:attrName>
                                        </p:attrNameLst>
                                      </p:cBhvr>
                                      <p:tavLst>
                                        <p:tav tm="0">
                                          <p:val>
                                            <p:strVal val="#ppt_x"/>
                                          </p:val>
                                        </p:tav>
                                        <p:tav tm="100000">
                                          <p:val>
                                            <p:strVal val="#ppt_x"/>
                                          </p:val>
                                        </p:tav>
                                      </p:tavLst>
                                    </p:anim>
                                    <p:anim calcmode="lin" valueType="num">
                                      <p:cBhvr>
                                        <p:cTn id="16" dur="500" fill="hold"/>
                                        <p:tgtEl>
                                          <p:spTgt spid="466957"/>
                                        </p:tgtEl>
                                        <p:attrNameLst>
                                          <p:attrName>ppt_y</p:attrName>
                                        </p:attrNameLst>
                                      </p:cBhvr>
                                      <p:tavLst>
                                        <p:tav tm="0">
                                          <p:val>
                                            <p:strVal val="#ppt_y+#ppt_h/2"/>
                                          </p:val>
                                        </p:tav>
                                        <p:tav tm="100000">
                                          <p:val>
                                            <p:strVal val="#ppt_y"/>
                                          </p:val>
                                        </p:tav>
                                      </p:tavLst>
                                    </p:anim>
                                    <p:anim calcmode="lin" valueType="num">
                                      <p:cBhvr>
                                        <p:cTn id="17" dur="500" fill="hold"/>
                                        <p:tgtEl>
                                          <p:spTgt spid="466957"/>
                                        </p:tgtEl>
                                        <p:attrNameLst>
                                          <p:attrName>ppt_w</p:attrName>
                                        </p:attrNameLst>
                                      </p:cBhvr>
                                      <p:tavLst>
                                        <p:tav tm="0">
                                          <p:val>
                                            <p:strVal val="#ppt_w"/>
                                          </p:val>
                                        </p:tav>
                                        <p:tav tm="100000">
                                          <p:val>
                                            <p:strVal val="#ppt_w"/>
                                          </p:val>
                                        </p:tav>
                                      </p:tavLst>
                                    </p:anim>
                                    <p:anim calcmode="lin" valueType="num">
                                      <p:cBhvr>
                                        <p:cTn id="18" dur="500" fill="hold"/>
                                        <p:tgtEl>
                                          <p:spTgt spid="46695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466958"/>
                                        </p:tgtEl>
                                        <p:attrNameLst>
                                          <p:attrName>style.visibility</p:attrName>
                                        </p:attrNameLst>
                                      </p:cBhvr>
                                      <p:to>
                                        <p:strVal val="visible"/>
                                      </p:to>
                                    </p:set>
                                    <p:anim calcmode="lin" valueType="num">
                                      <p:cBhvr>
                                        <p:cTn id="23" dur="500" fill="hold"/>
                                        <p:tgtEl>
                                          <p:spTgt spid="466958"/>
                                        </p:tgtEl>
                                        <p:attrNameLst>
                                          <p:attrName>ppt_x</p:attrName>
                                        </p:attrNameLst>
                                      </p:cBhvr>
                                      <p:tavLst>
                                        <p:tav tm="0">
                                          <p:val>
                                            <p:strVal val="#ppt_x"/>
                                          </p:val>
                                        </p:tav>
                                        <p:tav tm="100000">
                                          <p:val>
                                            <p:strVal val="#ppt_x"/>
                                          </p:val>
                                        </p:tav>
                                      </p:tavLst>
                                    </p:anim>
                                    <p:anim calcmode="lin" valueType="num">
                                      <p:cBhvr>
                                        <p:cTn id="24" dur="500" fill="hold"/>
                                        <p:tgtEl>
                                          <p:spTgt spid="466958"/>
                                        </p:tgtEl>
                                        <p:attrNameLst>
                                          <p:attrName>ppt_y</p:attrName>
                                        </p:attrNameLst>
                                      </p:cBhvr>
                                      <p:tavLst>
                                        <p:tav tm="0">
                                          <p:val>
                                            <p:strVal val="#ppt_y+#ppt_h/2"/>
                                          </p:val>
                                        </p:tav>
                                        <p:tav tm="100000">
                                          <p:val>
                                            <p:strVal val="#ppt_y"/>
                                          </p:val>
                                        </p:tav>
                                      </p:tavLst>
                                    </p:anim>
                                    <p:anim calcmode="lin" valueType="num">
                                      <p:cBhvr>
                                        <p:cTn id="25" dur="500" fill="hold"/>
                                        <p:tgtEl>
                                          <p:spTgt spid="466958"/>
                                        </p:tgtEl>
                                        <p:attrNameLst>
                                          <p:attrName>ppt_w</p:attrName>
                                        </p:attrNameLst>
                                      </p:cBhvr>
                                      <p:tavLst>
                                        <p:tav tm="0">
                                          <p:val>
                                            <p:strVal val="#ppt_w"/>
                                          </p:val>
                                        </p:tav>
                                        <p:tav tm="100000">
                                          <p:val>
                                            <p:strVal val="#ppt_w"/>
                                          </p:val>
                                        </p:tav>
                                      </p:tavLst>
                                    </p:anim>
                                    <p:anim calcmode="lin" valueType="num">
                                      <p:cBhvr>
                                        <p:cTn id="26" dur="500" fill="hold"/>
                                        <p:tgtEl>
                                          <p:spTgt spid="46695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grpId="0" nodeType="clickEffect">
                                  <p:stCondLst>
                                    <p:cond delay="0"/>
                                  </p:stCondLst>
                                  <p:childTnLst>
                                    <p:set>
                                      <p:cBhvr>
                                        <p:cTn id="34" dur="1" fill="hold">
                                          <p:stCondLst>
                                            <p:cond delay="0"/>
                                          </p:stCondLst>
                                        </p:cTn>
                                        <p:tgtEl>
                                          <p:spTgt spid="466959"/>
                                        </p:tgtEl>
                                        <p:attrNameLst>
                                          <p:attrName>style.visibility</p:attrName>
                                        </p:attrNameLst>
                                      </p:cBhvr>
                                      <p:to>
                                        <p:strVal val="visible"/>
                                      </p:to>
                                    </p:set>
                                    <p:anim calcmode="lin" valueType="num">
                                      <p:cBhvr>
                                        <p:cTn id="35" dur="500" fill="hold"/>
                                        <p:tgtEl>
                                          <p:spTgt spid="466959"/>
                                        </p:tgtEl>
                                        <p:attrNameLst>
                                          <p:attrName>ppt_x</p:attrName>
                                        </p:attrNameLst>
                                      </p:cBhvr>
                                      <p:tavLst>
                                        <p:tav tm="0">
                                          <p:val>
                                            <p:strVal val="#ppt_x"/>
                                          </p:val>
                                        </p:tav>
                                        <p:tav tm="100000">
                                          <p:val>
                                            <p:strVal val="#ppt_x"/>
                                          </p:val>
                                        </p:tav>
                                      </p:tavLst>
                                    </p:anim>
                                    <p:anim calcmode="lin" valueType="num">
                                      <p:cBhvr>
                                        <p:cTn id="36" dur="500" fill="hold"/>
                                        <p:tgtEl>
                                          <p:spTgt spid="466959"/>
                                        </p:tgtEl>
                                        <p:attrNameLst>
                                          <p:attrName>ppt_y</p:attrName>
                                        </p:attrNameLst>
                                      </p:cBhvr>
                                      <p:tavLst>
                                        <p:tav tm="0">
                                          <p:val>
                                            <p:strVal val="#ppt_y+#ppt_h/2"/>
                                          </p:val>
                                        </p:tav>
                                        <p:tav tm="100000">
                                          <p:val>
                                            <p:strVal val="#ppt_y"/>
                                          </p:val>
                                        </p:tav>
                                      </p:tavLst>
                                    </p:anim>
                                    <p:anim calcmode="lin" valueType="num">
                                      <p:cBhvr>
                                        <p:cTn id="37" dur="500" fill="hold"/>
                                        <p:tgtEl>
                                          <p:spTgt spid="466959"/>
                                        </p:tgtEl>
                                        <p:attrNameLst>
                                          <p:attrName>ppt_w</p:attrName>
                                        </p:attrNameLst>
                                      </p:cBhvr>
                                      <p:tavLst>
                                        <p:tav tm="0">
                                          <p:val>
                                            <p:strVal val="#ppt_w"/>
                                          </p:val>
                                        </p:tav>
                                        <p:tav tm="100000">
                                          <p:val>
                                            <p:strVal val="#ppt_w"/>
                                          </p:val>
                                        </p:tav>
                                      </p:tavLst>
                                    </p:anim>
                                    <p:anim calcmode="lin" valueType="num">
                                      <p:cBhvr>
                                        <p:cTn id="38" dur="500" fill="hold"/>
                                        <p:tgtEl>
                                          <p:spTgt spid="4669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56" grpId="0" animBg="1"/>
      <p:bldP spid="466957" grpId="0" animBg="1"/>
      <p:bldP spid="466958" grpId="0" animBg="1"/>
      <p:bldP spid="46695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p:txBody>
          <a:bodyPr/>
          <a:lstStyle/>
          <a:p>
            <a:r>
              <a:rPr lang="en-US" dirty="0" smtClean="0">
                <a:solidFill>
                  <a:srgbClr val="3215E1"/>
                </a:solidFill>
                <a:effectLst>
                  <a:outerShdw blurRad="38100" dist="38100" dir="2700000" algn="tl">
                    <a:srgbClr val="000000">
                      <a:alpha val="43137"/>
                    </a:srgbClr>
                  </a:outerShdw>
                </a:effectLst>
                <a:latin typeface="Arial" charset="0"/>
              </a:rPr>
              <a:t>Theoretical Curve for hormesis</a:t>
            </a:r>
            <a:endParaRPr lang="en-US" dirty="0" smtClean="0"/>
          </a:p>
        </p:txBody>
      </p:sp>
      <p:pic>
        <p:nvPicPr>
          <p:cNvPr id="49155" name="Picture 4"/>
          <p:cNvPicPr>
            <a:picLocks noGrp="1" noChangeAspect="1" noChangeArrowheads="1"/>
          </p:cNvPicPr>
          <p:nvPr>
            <p:ph idx="1"/>
          </p:nvPr>
        </p:nvPicPr>
        <p:blipFill>
          <a:blip r:embed="rId2" cstate="print"/>
          <a:srcRect/>
          <a:stretch>
            <a:fillRect/>
          </a:stretch>
        </p:blipFill>
        <p:spPr>
          <a:xfrm>
            <a:off x="1000100" y="1214422"/>
            <a:ext cx="6943967" cy="5276864"/>
          </a:xfrm>
          <a:noFill/>
        </p:spPr>
      </p:pic>
      <p:sp>
        <p:nvSpPr>
          <p:cNvPr id="4" name="TextBox 3"/>
          <p:cNvSpPr txBox="1"/>
          <p:nvPr/>
        </p:nvSpPr>
        <p:spPr>
          <a:xfrm>
            <a:off x="1857356" y="5786454"/>
            <a:ext cx="5715040" cy="369332"/>
          </a:xfrm>
          <a:prstGeom prst="rect">
            <a:avLst/>
          </a:prstGeom>
          <a:solidFill>
            <a:schemeClr val="bg1"/>
          </a:solidFill>
        </p:spPr>
        <p:txBody>
          <a:bodyPr wrap="square" rtlCol="0">
            <a:spAutoFit/>
          </a:bodyPr>
          <a:lstStyle/>
          <a:p>
            <a:endParaRPr lang="en-A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40727" y="142852"/>
            <a:ext cx="7466134" cy="1219223"/>
          </a:xfrm>
        </p:spPr>
        <p:txBody>
          <a:bodyPr>
            <a:noAutofit/>
          </a:bodyPr>
          <a:lstStyle/>
          <a:p>
            <a:pPr eaLnBrk="1" hangingPunct="1">
              <a:lnSpc>
                <a:spcPct val="80000"/>
              </a:lnSpc>
            </a:pPr>
            <a:r>
              <a:rPr lang="en-AU" sz="4000" dirty="0">
                <a:solidFill>
                  <a:srgbClr val="3215E1"/>
                </a:solidFill>
              </a:rPr>
              <a:t>E</a:t>
            </a:r>
            <a:r>
              <a:rPr lang="en-AU" sz="4000" dirty="0" smtClean="0">
                <a:solidFill>
                  <a:srgbClr val="3215E1"/>
                </a:solidFill>
              </a:rPr>
              <a:t>vidence that low dose radiation is good for you</a:t>
            </a:r>
          </a:p>
        </p:txBody>
      </p:sp>
      <p:sp>
        <p:nvSpPr>
          <p:cNvPr id="29699" name="Rectangle 5"/>
          <p:cNvSpPr>
            <a:spLocks noChangeArrowheads="1"/>
          </p:cNvSpPr>
          <p:nvPr/>
        </p:nvSpPr>
        <p:spPr bwMode="auto">
          <a:xfrm>
            <a:off x="501162" y="1639889"/>
            <a:ext cx="8065477" cy="4649787"/>
          </a:xfrm>
          <a:prstGeom prst="rect">
            <a:avLst/>
          </a:prstGeom>
          <a:solidFill>
            <a:srgbClr val="FFFFFF"/>
          </a:solidFill>
          <a:ln w="0">
            <a:solidFill>
              <a:srgbClr val="000000"/>
            </a:solidFill>
            <a:miter lim="800000"/>
            <a:headEnd/>
            <a:tailEnd/>
          </a:ln>
        </p:spPr>
        <p:txBody>
          <a:bodyPr/>
          <a:lstStyle/>
          <a:p>
            <a:endParaRPr lang="en-US"/>
          </a:p>
        </p:txBody>
      </p:sp>
      <p:sp>
        <p:nvSpPr>
          <p:cNvPr id="29700" name="Line 6"/>
          <p:cNvSpPr>
            <a:spLocks noChangeShapeType="1"/>
          </p:cNvSpPr>
          <p:nvPr/>
        </p:nvSpPr>
        <p:spPr bwMode="auto">
          <a:xfrm>
            <a:off x="1628043" y="1770063"/>
            <a:ext cx="1465" cy="3644900"/>
          </a:xfrm>
          <a:prstGeom prst="line">
            <a:avLst/>
          </a:prstGeom>
          <a:noFill/>
          <a:ln w="15875">
            <a:solidFill>
              <a:srgbClr val="000000"/>
            </a:solidFill>
            <a:round/>
            <a:headEnd/>
            <a:tailEnd/>
          </a:ln>
        </p:spPr>
        <p:txBody>
          <a:bodyPr/>
          <a:lstStyle/>
          <a:p>
            <a:endParaRPr lang="en-AU"/>
          </a:p>
        </p:txBody>
      </p:sp>
      <p:sp>
        <p:nvSpPr>
          <p:cNvPr id="29701" name="Line 7"/>
          <p:cNvSpPr>
            <a:spLocks noChangeShapeType="1"/>
          </p:cNvSpPr>
          <p:nvPr/>
        </p:nvSpPr>
        <p:spPr bwMode="auto">
          <a:xfrm>
            <a:off x="1559169" y="5414964"/>
            <a:ext cx="68874" cy="1587"/>
          </a:xfrm>
          <a:prstGeom prst="line">
            <a:avLst/>
          </a:prstGeom>
          <a:noFill/>
          <a:ln w="15875">
            <a:solidFill>
              <a:srgbClr val="000000"/>
            </a:solidFill>
            <a:round/>
            <a:headEnd/>
            <a:tailEnd/>
          </a:ln>
        </p:spPr>
        <p:txBody>
          <a:bodyPr/>
          <a:lstStyle/>
          <a:p>
            <a:endParaRPr lang="en-AU"/>
          </a:p>
        </p:txBody>
      </p:sp>
      <p:sp>
        <p:nvSpPr>
          <p:cNvPr id="29702" name="Line 8"/>
          <p:cNvSpPr>
            <a:spLocks noChangeShapeType="1"/>
          </p:cNvSpPr>
          <p:nvPr/>
        </p:nvSpPr>
        <p:spPr bwMode="auto">
          <a:xfrm>
            <a:off x="1559169" y="3598864"/>
            <a:ext cx="68874" cy="1587"/>
          </a:xfrm>
          <a:prstGeom prst="line">
            <a:avLst/>
          </a:prstGeom>
          <a:noFill/>
          <a:ln w="15875">
            <a:solidFill>
              <a:srgbClr val="000000"/>
            </a:solidFill>
            <a:round/>
            <a:headEnd/>
            <a:tailEnd/>
          </a:ln>
        </p:spPr>
        <p:txBody>
          <a:bodyPr/>
          <a:lstStyle/>
          <a:p>
            <a:endParaRPr lang="en-AU"/>
          </a:p>
        </p:txBody>
      </p:sp>
      <p:sp>
        <p:nvSpPr>
          <p:cNvPr id="29703" name="Line 9"/>
          <p:cNvSpPr>
            <a:spLocks noChangeShapeType="1"/>
          </p:cNvSpPr>
          <p:nvPr/>
        </p:nvSpPr>
        <p:spPr bwMode="auto">
          <a:xfrm>
            <a:off x="1559169" y="1770063"/>
            <a:ext cx="68874" cy="1587"/>
          </a:xfrm>
          <a:prstGeom prst="line">
            <a:avLst/>
          </a:prstGeom>
          <a:noFill/>
          <a:ln w="15875">
            <a:solidFill>
              <a:srgbClr val="000000"/>
            </a:solidFill>
            <a:round/>
            <a:headEnd/>
            <a:tailEnd/>
          </a:ln>
        </p:spPr>
        <p:txBody>
          <a:bodyPr/>
          <a:lstStyle/>
          <a:p>
            <a:endParaRPr lang="en-AU"/>
          </a:p>
        </p:txBody>
      </p:sp>
      <p:sp>
        <p:nvSpPr>
          <p:cNvPr id="29704" name="Line 10"/>
          <p:cNvSpPr>
            <a:spLocks noChangeShapeType="1"/>
          </p:cNvSpPr>
          <p:nvPr/>
        </p:nvSpPr>
        <p:spPr bwMode="auto">
          <a:xfrm>
            <a:off x="1628043" y="5414964"/>
            <a:ext cx="6664569" cy="1587"/>
          </a:xfrm>
          <a:prstGeom prst="line">
            <a:avLst/>
          </a:prstGeom>
          <a:noFill/>
          <a:ln w="15875">
            <a:solidFill>
              <a:srgbClr val="000000"/>
            </a:solidFill>
            <a:round/>
            <a:headEnd/>
            <a:tailEnd/>
          </a:ln>
        </p:spPr>
        <p:txBody>
          <a:bodyPr/>
          <a:lstStyle/>
          <a:p>
            <a:endParaRPr lang="en-AU"/>
          </a:p>
        </p:txBody>
      </p:sp>
      <p:sp>
        <p:nvSpPr>
          <p:cNvPr id="29705" name="Line 11"/>
          <p:cNvSpPr>
            <a:spLocks noChangeShapeType="1"/>
          </p:cNvSpPr>
          <p:nvPr/>
        </p:nvSpPr>
        <p:spPr bwMode="auto">
          <a:xfrm>
            <a:off x="2987920" y="2841626"/>
            <a:ext cx="247650" cy="874713"/>
          </a:xfrm>
          <a:prstGeom prst="line">
            <a:avLst/>
          </a:prstGeom>
          <a:noFill/>
          <a:ln w="31750">
            <a:solidFill>
              <a:srgbClr val="FF00FF"/>
            </a:solidFill>
            <a:round/>
            <a:headEnd/>
            <a:tailEnd/>
          </a:ln>
        </p:spPr>
        <p:txBody>
          <a:bodyPr/>
          <a:lstStyle/>
          <a:p>
            <a:endParaRPr lang="en-AU"/>
          </a:p>
        </p:txBody>
      </p:sp>
      <p:sp>
        <p:nvSpPr>
          <p:cNvPr id="29706" name="Line 12"/>
          <p:cNvSpPr>
            <a:spLocks noChangeShapeType="1"/>
          </p:cNvSpPr>
          <p:nvPr/>
        </p:nvSpPr>
        <p:spPr bwMode="auto">
          <a:xfrm flipV="1">
            <a:off x="1998785" y="3219451"/>
            <a:ext cx="0" cy="157163"/>
          </a:xfrm>
          <a:prstGeom prst="line">
            <a:avLst/>
          </a:prstGeom>
          <a:noFill/>
          <a:ln w="15875">
            <a:solidFill>
              <a:srgbClr val="FF00FF"/>
            </a:solidFill>
            <a:round/>
            <a:headEnd/>
            <a:tailEnd/>
          </a:ln>
        </p:spPr>
        <p:txBody>
          <a:bodyPr/>
          <a:lstStyle/>
          <a:p>
            <a:endParaRPr lang="en-AU"/>
          </a:p>
        </p:txBody>
      </p:sp>
      <p:sp>
        <p:nvSpPr>
          <p:cNvPr id="29707" name="Line 13"/>
          <p:cNvSpPr>
            <a:spLocks noChangeShapeType="1"/>
          </p:cNvSpPr>
          <p:nvPr/>
        </p:nvSpPr>
        <p:spPr bwMode="auto">
          <a:xfrm>
            <a:off x="1957754" y="3219450"/>
            <a:ext cx="95250" cy="1588"/>
          </a:xfrm>
          <a:prstGeom prst="line">
            <a:avLst/>
          </a:prstGeom>
          <a:noFill/>
          <a:ln w="15875">
            <a:solidFill>
              <a:srgbClr val="FF00FF"/>
            </a:solidFill>
            <a:round/>
            <a:headEnd/>
            <a:tailEnd/>
          </a:ln>
        </p:spPr>
        <p:txBody>
          <a:bodyPr/>
          <a:lstStyle/>
          <a:p>
            <a:endParaRPr lang="en-AU"/>
          </a:p>
        </p:txBody>
      </p:sp>
      <p:sp>
        <p:nvSpPr>
          <p:cNvPr id="29708" name="Line 14"/>
          <p:cNvSpPr>
            <a:spLocks noChangeShapeType="1"/>
          </p:cNvSpPr>
          <p:nvPr/>
        </p:nvSpPr>
        <p:spPr bwMode="auto">
          <a:xfrm flipV="1">
            <a:off x="2492620" y="2959100"/>
            <a:ext cx="1465" cy="90488"/>
          </a:xfrm>
          <a:prstGeom prst="line">
            <a:avLst/>
          </a:prstGeom>
          <a:noFill/>
          <a:ln w="15875">
            <a:solidFill>
              <a:srgbClr val="FF00FF"/>
            </a:solidFill>
            <a:round/>
            <a:headEnd/>
            <a:tailEnd/>
          </a:ln>
        </p:spPr>
        <p:txBody>
          <a:bodyPr/>
          <a:lstStyle/>
          <a:p>
            <a:endParaRPr lang="en-AU"/>
          </a:p>
        </p:txBody>
      </p:sp>
      <p:sp>
        <p:nvSpPr>
          <p:cNvPr id="29709" name="Line 15"/>
          <p:cNvSpPr>
            <a:spLocks noChangeShapeType="1"/>
          </p:cNvSpPr>
          <p:nvPr/>
        </p:nvSpPr>
        <p:spPr bwMode="auto">
          <a:xfrm>
            <a:off x="2451590" y="2959100"/>
            <a:ext cx="96715" cy="1588"/>
          </a:xfrm>
          <a:prstGeom prst="line">
            <a:avLst/>
          </a:prstGeom>
          <a:noFill/>
          <a:ln w="15875">
            <a:solidFill>
              <a:srgbClr val="FF00FF"/>
            </a:solidFill>
            <a:round/>
            <a:headEnd/>
            <a:tailEnd/>
          </a:ln>
        </p:spPr>
        <p:txBody>
          <a:bodyPr/>
          <a:lstStyle/>
          <a:p>
            <a:endParaRPr lang="en-AU"/>
          </a:p>
        </p:txBody>
      </p:sp>
      <p:sp>
        <p:nvSpPr>
          <p:cNvPr id="29710" name="Line 16"/>
          <p:cNvSpPr>
            <a:spLocks noChangeShapeType="1"/>
          </p:cNvSpPr>
          <p:nvPr/>
        </p:nvSpPr>
        <p:spPr bwMode="auto">
          <a:xfrm flipV="1">
            <a:off x="2987920" y="2671763"/>
            <a:ext cx="1465" cy="169862"/>
          </a:xfrm>
          <a:prstGeom prst="line">
            <a:avLst/>
          </a:prstGeom>
          <a:noFill/>
          <a:ln w="15875">
            <a:solidFill>
              <a:srgbClr val="FF00FF"/>
            </a:solidFill>
            <a:round/>
            <a:headEnd/>
            <a:tailEnd/>
          </a:ln>
        </p:spPr>
        <p:txBody>
          <a:bodyPr/>
          <a:lstStyle/>
          <a:p>
            <a:endParaRPr lang="en-AU"/>
          </a:p>
        </p:txBody>
      </p:sp>
      <p:sp>
        <p:nvSpPr>
          <p:cNvPr id="29711" name="Line 17"/>
          <p:cNvSpPr>
            <a:spLocks noChangeShapeType="1"/>
          </p:cNvSpPr>
          <p:nvPr/>
        </p:nvSpPr>
        <p:spPr bwMode="auto">
          <a:xfrm>
            <a:off x="2946890" y="2671764"/>
            <a:ext cx="96715" cy="1587"/>
          </a:xfrm>
          <a:prstGeom prst="line">
            <a:avLst/>
          </a:prstGeom>
          <a:noFill/>
          <a:ln w="15875">
            <a:solidFill>
              <a:srgbClr val="FF00FF"/>
            </a:solidFill>
            <a:round/>
            <a:headEnd/>
            <a:tailEnd/>
          </a:ln>
        </p:spPr>
        <p:txBody>
          <a:bodyPr/>
          <a:lstStyle/>
          <a:p>
            <a:endParaRPr lang="en-AU"/>
          </a:p>
        </p:txBody>
      </p:sp>
      <p:sp>
        <p:nvSpPr>
          <p:cNvPr id="29712" name="Line 18"/>
          <p:cNvSpPr>
            <a:spLocks noChangeShapeType="1"/>
          </p:cNvSpPr>
          <p:nvPr/>
        </p:nvSpPr>
        <p:spPr bwMode="auto">
          <a:xfrm flipV="1">
            <a:off x="3235569" y="3559175"/>
            <a:ext cx="1466" cy="157163"/>
          </a:xfrm>
          <a:prstGeom prst="line">
            <a:avLst/>
          </a:prstGeom>
          <a:noFill/>
          <a:ln w="15875">
            <a:solidFill>
              <a:srgbClr val="FF00FF"/>
            </a:solidFill>
            <a:round/>
            <a:headEnd/>
            <a:tailEnd/>
          </a:ln>
        </p:spPr>
        <p:txBody>
          <a:bodyPr/>
          <a:lstStyle/>
          <a:p>
            <a:endParaRPr lang="en-AU"/>
          </a:p>
        </p:txBody>
      </p:sp>
      <p:sp>
        <p:nvSpPr>
          <p:cNvPr id="29713" name="Line 19"/>
          <p:cNvSpPr>
            <a:spLocks noChangeShapeType="1"/>
          </p:cNvSpPr>
          <p:nvPr/>
        </p:nvSpPr>
        <p:spPr bwMode="auto">
          <a:xfrm>
            <a:off x="3194539" y="3559175"/>
            <a:ext cx="95250" cy="1588"/>
          </a:xfrm>
          <a:prstGeom prst="line">
            <a:avLst/>
          </a:prstGeom>
          <a:noFill/>
          <a:ln w="15875">
            <a:solidFill>
              <a:srgbClr val="FF00FF"/>
            </a:solidFill>
            <a:round/>
            <a:headEnd/>
            <a:tailEnd/>
          </a:ln>
        </p:spPr>
        <p:txBody>
          <a:bodyPr/>
          <a:lstStyle/>
          <a:p>
            <a:endParaRPr lang="en-AU"/>
          </a:p>
        </p:txBody>
      </p:sp>
      <p:sp>
        <p:nvSpPr>
          <p:cNvPr id="29714" name="Line 20"/>
          <p:cNvSpPr>
            <a:spLocks noChangeShapeType="1"/>
          </p:cNvSpPr>
          <p:nvPr/>
        </p:nvSpPr>
        <p:spPr bwMode="auto">
          <a:xfrm flipV="1">
            <a:off x="3977054" y="3363914"/>
            <a:ext cx="1466" cy="130175"/>
          </a:xfrm>
          <a:prstGeom prst="line">
            <a:avLst/>
          </a:prstGeom>
          <a:noFill/>
          <a:ln w="15875">
            <a:solidFill>
              <a:srgbClr val="FF00FF"/>
            </a:solidFill>
            <a:round/>
            <a:headEnd/>
            <a:tailEnd/>
          </a:ln>
        </p:spPr>
        <p:txBody>
          <a:bodyPr/>
          <a:lstStyle/>
          <a:p>
            <a:endParaRPr lang="en-AU"/>
          </a:p>
        </p:txBody>
      </p:sp>
      <p:sp>
        <p:nvSpPr>
          <p:cNvPr id="29715" name="Line 21"/>
          <p:cNvSpPr>
            <a:spLocks noChangeShapeType="1"/>
          </p:cNvSpPr>
          <p:nvPr/>
        </p:nvSpPr>
        <p:spPr bwMode="auto">
          <a:xfrm>
            <a:off x="3936024" y="3363913"/>
            <a:ext cx="96715" cy="0"/>
          </a:xfrm>
          <a:prstGeom prst="line">
            <a:avLst/>
          </a:prstGeom>
          <a:noFill/>
          <a:ln w="15875">
            <a:solidFill>
              <a:srgbClr val="FF00FF"/>
            </a:solidFill>
            <a:round/>
            <a:headEnd/>
            <a:tailEnd/>
          </a:ln>
        </p:spPr>
        <p:txBody>
          <a:bodyPr/>
          <a:lstStyle/>
          <a:p>
            <a:endParaRPr lang="en-AU"/>
          </a:p>
        </p:txBody>
      </p:sp>
      <p:sp>
        <p:nvSpPr>
          <p:cNvPr id="29716" name="Line 22"/>
          <p:cNvSpPr>
            <a:spLocks noChangeShapeType="1"/>
          </p:cNvSpPr>
          <p:nvPr/>
        </p:nvSpPr>
        <p:spPr bwMode="auto">
          <a:xfrm flipV="1">
            <a:off x="4967654" y="3913188"/>
            <a:ext cx="1466" cy="169862"/>
          </a:xfrm>
          <a:prstGeom prst="line">
            <a:avLst/>
          </a:prstGeom>
          <a:noFill/>
          <a:ln w="15875">
            <a:solidFill>
              <a:srgbClr val="FF00FF"/>
            </a:solidFill>
            <a:round/>
            <a:headEnd/>
            <a:tailEnd/>
          </a:ln>
        </p:spPr>
        <p:txBody>
          <a:bodyPr/>
          <a:lstStyle/>
          <a:p>
            <a:endParaRPr lang="en-AU"/>
          </a:p>
        </p:txBody>
      </p:sp>
      <p:sp>
        <p:nvSpPr>
          <p:cNvPr id="29717" name="Line 23"/>
          <p:cNvSpPr>
            <a:spLocks noChangeShapeType="1"/>
          </p:cNvSpPr>
          <p:nvPr/>
        </p:nvSpPr>
        <p:spPr bwMode="auto">
          <a:xfrm>
            <a:off x="4925158" y="3913188"/>
            <a:ext cx="95250" cy="0"/>
          </a:xfrm>
          <a:prstGeom prst="line">
            <a:avLst/>
          </a:prstGeom>
          <a:noFill/>
          <a:ln w="15875">
            <a:solidFill>
              <a:srgbClr val="FF00FF"/>
            </a:solidFill>
            <a:round/>
            <a:headEnd/>
            <a:tailEnd/>
          </a:ln>
        </p:spPr>
        <p:txBody>
          <a:bodyPr/>
          <a:lstStyle/>
          <a:p>
            <a:endParaRPr lang="en-AU"/>
          </a:p>
        </p:txBody>
      </p:sp>
      <p:sp>
        <p:nvSpPr>
          <p:cNvPr id="29718" name="Line 24"/>
          <p:cNvSpPr>
            <a:spLocks noChangeShapeType="1"/>
          </p:cNvSpPr>
          <p:nvPr/>
        </p:nvSpPr>
        <p:spPr bwMode="auto">
          <a:xfrm flipV="1">
            <a:off x="5942136" y="4043364"/>
            <a:ext cx="1465" cy="77787"/>
          </a:xfrm>
          <a:prstGeom prst="line">
            <a:avLst/>
          </a:prstGeom>
          <a:noFill/>
          <a:ln w="15875">
            <a:solidFill>
              <a:srgbClr val="FF00FF"/>
            </a:solidFill>
            <a:round/>
            <a:headEnd/>
            <a:tailEnd/>
          </a:ln>
        </p:spPr>
        <p:txBody>
          <a:bodyPr/>
          <a:lstStyle/>
          <a:p>
            <a:endParaRPr lang="en-AU"/>
          </a:p>
        </p:txBody>
      </p:sp>
      <p:sp>
        <p:nvSpPr>
          <p:cNvPr id="29719" name="Line 25"/>
          <p:cNvSpPr>
            <a:spLocks noChangeShapeType="1"/>
          </p:cNvSpPr>
          <p:nvPr/>
        </p:nvSpPr>
        <p:spPr bwMode="auto">
          <a:xfrm>
            <a:off x="5901105" y="4043364"/>
            <a:ext cx="95250" cy="1587"/>
          </a:xfrm>
          <a:prstGeom prst="line">
            <a:avLst/>
          </a:prstGeom>
          <a:noFill/>
          <a:ln w="15875">
            <a:solidFill>
              <a:srgbClr val="FF00FF"/>
            </a:solidFill>
            <a:round/>
            <a:headEnd/>
            <a:tailEnd/>
          </a:ln>
        </p:spPr>
        <p:txBody>
          <a:bodyPr/>
          <a:lstStyle/>
          <a:p>
            <a:endParaRPr lang="en-AU"/>
          </a:p>
        </p:txBody>
      </p:sp>
      <p:sp>
        <p:nvSpPr>
          <p:cNvPr id="29720" name="Line 26"/>
          <p:cNvSpPr>
            <a:spLocks noChangeShapeType="1"/>
          </p:cNvSpPr>
          <p:nvPr/>
        </p:nvSpPr>
        <p:spPr bwMode="auto">
          <a:xfrm flipV="1">
            <a:off x="6932735" y="2919414"/>
            <a:ext cx="1465" cy="130175"/>
          </a:xfrm>
          <a:prstGeom prst="line">
            <a:avLst/>
          </a:prstGeom>
          <a:noFill/>
          <a:ln w="15875">
            <a:solidFill>
              <a:srgbClr val="FF00FF"/>
            </a:solidFill>
            <a:round/>
            <a:headEnd/>
            <a:tailEnd/>
          </a:ln>
        </p:spPr>
        <p:txBody>
          <a:bodyPr/>
          <a:lstStyle/>
          <a:p>
            <a:endParaRPr lang="en-AU"/>
          </a:p>
        </p:txBody>
      </p:sp>
      <p:sp>
        <p:nvSpPr>
          <p:cNvPr id="29721" name="Line 27"/>
          <p:cNvSpPr>
            <a:spLocks noChangeShapeType="1"/>
          </p:cNvSpPr>
          <p:nvPr/>
        </p:nvSpPr>
        <p:spPr bwMode="auto">
          <a:xfrm>
            <a:off x="6890239" y="2919414"/>
            <a:ext cx="96715" cy="1587"/>
          </a:xfrm>
          <a:prstGeom prst="line">
            <a:avLst/>
          </a:prstGeom>
          <a:noFill/>
          <a:ln w="15875">
            <a:solidFill>
              <a:srgbClr val="FF00FF"/>
            </a:solidFill>
            <a:round/>
            <a:headEnd/>
            <a:tailEnd/>
          </a:ln>
        </p:spPr>
        <p:txBody>
          <a:bodyPr/>
          <a:lstStyle/>
          <a:p>
            <a:endParaRPr lang="en-AU"/>
          </a:p>
        </p:txBody>
      </p:sp>
      <p:sp>
        <p:nvSpPr>
          <p:cNvPr id="29722" name="Line 28"/>
          <p:cNvSpPr>
            <a:spLocks noChangeShapeType="1"/>
          </p:cNvSpPr>
          <p:nvPr/>
        </p:nvSpPr>
        <p:spPr bwMode="auto">
          <a:xfrm flipV="1">
            <a:off x="8169520" y="2254250"/>
            <a:ext cx="0" cy="77788"/>
          </a:xfrm>
          <a:prstGeom prst="line">
            <a:avLst/>
          </a:prstGeom>
          <a:noFill/>
          <a:ln w="15875">
            <a:solidFill>
              <a:srgbClr val="FF00FF"/>
            </a:solidFill>
            <a:round/>
            <a:headEnd/>
            <a:tailEnd/>
          </a:ln>
        </p:spPr>
        <p:txBody>
          <a:bodyPr/>
          <a:lstStyle/>
          <a:p>
            <a:endParaRPr lang="en-AU"/>
          </a:p>
        </p:txBody>
      </p:sp>
      <p:sp>
        <p:nvSpPr>
          <p:cNvPr id="29723" name="Line 29"/>
          <p:cNvSpPr>
            <a:spLocks noChangeShapeType="1"/>
          </p:cNvSpPr>
          <p:nvPr/>
        </p:nvSpPr>
        <p:spPr bwMode="auto">
          <a:xfrm>
            <a:off x="8127023" y="2254250"/>
            <a:ext cx="95250" cy="1588"/>
          </a:xfrm>
          <a:prstGeom prst="line">
            <a:avLst/>
          </a:prstGeom>
          <a:noFill/>
          <a:ln w="15875">
            <a:solidFill>
              <a:srgbClr val="FF00FF"/>
            </a:solidFill>
            <a:round/>
            <a:headEnd/>
            <a:tailEnd/>
          </a:ln>
        </p:spPr>
        <p:txBody>
          <a:bodyPr/>
          <a:lstStyle/>
          <a:p>
            <a:endParaRPr lang="en-AU"/>
          </a:p>
        </p:txBody>
      </p:sp>
      <p:sp>
        <p:nvSpPr>
          <p:cNvPr id="29724" name="Line 30"/>
          <p:cNvSpPr>
            <a:spLocks noChangeShapeType="1"/>
          </p:cNvSpPr>
          <p:nvPr/>
        </p:nvSpPr>
        <p:spPr bwMode="auto">
          <a:xfrm>
            <a:off x="1998785" y="3376613"/>
            <a:ext cx="0" cy="182562"/>
          </a:xfrm>
          <a:prstGeom prst="line">
            <a:avLst/>
          </a:prstGeom>
          <a:noFill/>
          <a:ln w="15875">
            <a:solidFill>
              <a:srgbClr val="FF00FF"/>
            </a:solidFill>
            <a:round/>
            <a:headEnd/>
            <a:tailEnd/>
          </a:ln>
        </p:spPr>
        <p:txBody>
          <a:bodyPr/>
          <a:lstStyle/>
          <a:p>
            <a:endParaRPr lang="en-AU"/>
          </a:p>
        </p:txBody>
      </p:sp>
      <p:sp>
        <p:nvSpPr>
          <p:cNvPr id="29725" name="Line 31"/>
          <p:cNvSpPr>
            <a:spLocks noChangeShapeType="1"/>
          </p:cNvSpPr>
          <p:nvPr/>
        </p:nvSpPr>
        <p:spPr bwMode="auto">
          <a:xfrm>
            <a:off x="1957754" y="3559175"/>
            <a:ext cx="95250" cy="1588"/>
          </a:xfrm>
          <a:prstGeom prst="line">
            <a:avLst/>
          </a:prstGeom>
          <a:noFill/>
          <a:ln w="15875">
            <a:solidFill>
              <a:srgbClr val="FF00FF"/>
            </a:solidFill>
            <a:round/>
            <a:headEnd/>
            <a:tailEnd/>
          </a:ln>
        </p:spPr>
        <p:txBody>
          <a:bodyPr/>
          <a:lstStyle/>
          <a:p>
            <a:endParaRPr lang="en-AU"/>
          </a:p>
        </p:txBody>
      </p:sp>
      <p:sp>
        <p:nvSpPr>
          <p:cNvPr id="29726" name="Line 32"/>
          <p:cNvSpPr>
            <a:spLocks noChangeShapeType="1"/>
          </p:cNvSpPr>
          <p:nvPr/>
        </p:nvSpPr>
        <p:spPr bwMode="auto">
          <a:xfrm>
            <a:off x="2492620" y="3049589"/>
            <a:ext cx="1465" cy="79375"/>
          </a:xfrm>
          <a:prstGeom prst="line">
            <a:avLst/>
          </a:prstGeom>
          <a:noFill/>
          <a:ln w="15875">
            <a:solidFill>
              <a:srgbClr val="FF00FF"/>
            </a:solidFill>
            <a:round/>
            <a:headEnd/>
            <a:tailEnd/>
          </a:ln>
        </p:spPr>
        <p:txBody>
          <a:bodyPr/>
          <a:lstStyle/>
          <a:p>
            <a:endParaRPr lang="en-AU"/>
          </a:p>
        </p:txBody>
      </p:sp>
      <p:sp>
        <p:nvSpPr>
          <p:cNvPr id="29727" name="Line 33"/>
          <p:cNvSpPr>
            <a:spLocks noChangeShapeType="1"/>
          </p:cNvSpPr>
          <p:nvPr/>
        </p:nvSpPr>
        <p:spPr bwMode="auto">
          <a:xfrm>
            <a:off x="2451590" y="3128964"/>
            <a:ext cx="96715" cy="1587"/>
          </a:xfrm>
          <a:prstGeom prst="line">
            <a:avLst/>
          </a:prstGeom>
          <a:noFill/>
          <a:ln w="15875">
            <a:solidFill>
              <a:srgbClr val="FF00FF"/>
            </a:solidFill>
            <a:round/>
            <a:headEnd/>
            <a:tailEnd/>
          </a:ln>
        </p:spPr>
        <p:txBody>
          <a:bodyPr/>
          <a:lstStyle/>
          <a:p>
            <a:endParaRPr lang="en-AU"/>
          </a:p>
        </p:txBody>
      </p:sp>
      <p:sp>
        <p:nvSpPr>
          <p:cNvPr id="29728" name="Line 34"/>
          <p:cNvSpPr>
            <a:spLocks noChangeShapeType="1"/>
          </p:cNvSpPr>
          <p:nvPr/>
        </p:nvSpPr>
        <p:spPr bwMode="auto">
          <a:xfrm>
            <a:off x="2987920" y="2841626"/>
            <a:ext cx="1465" cy="207963"/>
          </a:xfrm>
          <a:prstGeom prst="line">
            <a:avLst/>
          </a:prstGeom>
          <a:noFill/>
          <a:ln w="15875">
            <a:solidFill>
              <a:srgbClr val="FF00FF"/>
            </a:solidFill>
            <a:round/>
            <a:headEnd/>
            <a:tailEnd/>
          </a:ln>
        </p:spPr>
        <p:txBody>
          <a:bodyPr/>
          <a:lstStyle/>
          <a:p>
            <a:endParaRPr lang="en-AU"/>
          </a:p>
        </p:txBody>
      </p:sp>
      <p:sp>
        <p:nvSpPr>
          <p:cNvPr id="29729" name="Line 35"/>
          <p:cNvSpPr>
            <a:spLocks noChangeShapeType="1"/>
          </p:cNvSpPr>
          <p:nvPr/>
        </p:nvSpPr>
        <p:spPr bwMode="auto">
          <a:xfrm>
            <a:off x="2946890" y="3049589"/>
            <a:ext cx="96715" cy="1587"/>
          </a:xfrm>
          <a:prstGeom prst="line">
            <a:avLst/>
          </a:prstGeom>
          <a:noFill/>
          <a:ln w="15875">
            <a:solidFill>
              <a:srgbClr val="FF00FF"/>
            </a:solidFill>
            <a:round/>
            <a:headEnd/>
            <a:tailEnd/>
          </a:ln>
        </p:spPr>
        <p:txBody>
          <a:bodyPr/>
          <a:lstStyle/>
          <a:p>
            <a:endParaRPr lang="en-AU"/>
          </a:p>
        </p:txBody>
      </p:sp>
      <p:sp>
        <p:nvSpPr>
          <p:cNvPr id="29730" name="Line 36"/>
          <p:cNvSpPr>
            <a:spLocks noChangeShapeType="1"/>
          </p:cNvSpPr>
          <p:nvPr/>
        </p:nvSpPr>
        <p:spPr bwMode="auto">
          <a:xfrm>
            <a:off x="3235569" y="3716338"/>
            <a:ext cx="1466" cy="222250"/>
          </a:xfrm>
          <a:prstGeom prst="line">
            <a:avLst/>
          </a:prstGeom>
          <a:noFill/>
          <a:ln w="15875">
            <a:solidFill>
              <a:srgbClr val="FF00FF"/>
            </a:solidFill>
            <a:round/>
            <a:headEnd/>
            <a:tailEnd/>
          </a:ln>
        </p:spPr>
        <p:txBody>
          <a:bodyPr/>
          <a:lstStyle/>
          <a:p>
            <a:endParaRPr lang="en-AU"/>
          </a:p>
        </p:txBody>
      </p:sp>
      <p:sp>
        <p:nvSpPr>
          <p:cNvPr id="29731" name="Line 37"/>
          <p:cNvSpPr>
            <a:spLocks noChangeShapeType="1"/>
          </p:cNvSpPr>
          <p:nvPr/>
        </p:nvSpPr>
        <p:spPr bwMode="auto">
          <a:xfrm>
            <a:off x="3194539" y="3938589"/>
            <a:ext cx="95250" cy="1587"/>
          </a:xfrm>
          <a:prstGeom prst="line">
            <a:avLst/>
          </a:prstGeom>
          <a:noFill/>
          <a:ln w="15875">
            <a:solidFill>
              <a:srgbClr val="FF00FF"/>
            </a:solidFill>
            <a:round/>
            <a:headEnd/>
            <a:tailEnd/>
          </a:ln>
        </p:spPr>
        <p:txBody>
          <a:bodyPr/>
          <a:lstStyle/>
          <a:p>
            <a:endParaRPr lang="en-AU"/>
          </a:p>
        </p:txBody>
      </p:sp>
      <p:sp>
        <p:nvSpPr>
          <p:cNvPr id="29732" name="Line 38"/>
          <p:cNvSpPr>
            <a:spLocks noChangeShapeType="1"/>
          </p:cNvSpPr>
          <p:nvPr/>
        </p:nvSpPr>
        <p:spPr bwMode="auto">
          <a:xfrm>
            <a:off x="3977054" y="3494088"/>
            <a:ext cx="1466" cy="144462"/>
          </a:xfrm>
          <a:prstGeom prst="line">
            <a:avLst/>
          </a:prstGeom>
          <a:noFill/>
          <a:ln w="15875">
            <a:solidFill>
              <a:srgbClr val="FF00FF"/>
            </a:solidFill>
            <a:round/>
            <a:headEnd/>
            <a:tailEnd/>
          </a:ln>
        </p:spPr>
        <p:txBody>
          <a:bodyPr/>
          <a:lstStyle/>
          <a:p>
            <a:endParaRPr lang="en-AU"/>
          </a:p>
        </p:txBody>
      </p:sp>
      <p:sp>
        <p:nvSpPr>
          <p:cNvPr id="29733" name="Line 39"/>
          <p:cNvSpPr>
            <a:spLocks noChangeShapeType="1"/>
          </p:cNvSpPr>
          <p:nvPr/>
        </p:nvSpPr>
        <p:spPr bwMode="auto">
          <a:xfrm>
            <a:off x="3936024" y="3638550"/>
            <a:ext cx="96715" cy="1588"/>
          </a:xfrm>
          <a:prstGeom prst="line">
            <a:avLst/>
          </a:prstGeom>
          <a:noFill/>
          <a:ln w="15875">
            <a:solidFill>
              <a:srgbClr val="FF00FF"/>
            </a:solidFill>
            <a:round/>
            <a:headEnd/>
            <a:tailEnd/>
          </a:ln>
        </p:spPr>
        <p:txBody>
          <a:bodyPr/>
          <a:lstStyle/>
          <a:p>
            <a:endParaRPr lang="en-AU"/>
          </a:p>
        </p:txBody>
      </p:sp>
      <p:sp>
        <p:nvSpPr>
          <p:cNvPr id="29734" name="Line 40"/>
          <p:cNvSpPr>
            <a:spLocks noChangeShapeType="1"/>
          </p:cNvSpPr>
          <p:nvPr/>
        </p:nvSpPr>
        <p:spPr bwMode="auto">
          <a:xfrm>
            <a:off x="4967654" y="4083051"/>
            <a:ext cx="1466" cy="220663"/>
          </a:xfrm>
          <a:prstGeom prst="line">
            <a:avLst/>
          </a:prstGeom>
          <a:noFill/>
          <a:ln w="15875">
            <a:solidFill>
              <a:srgbClr val="FF00FF"/>
            </a:solidFill>
            <a:round/>
            <a:headEnd/>
            <a:tailEnd/>
          </a:ln>
        </p:spPr>
        <p:txBody>
          <a:bodyPr/>
          <a:lstStyle/>
          <a:p>
            <a:endParaRPr lang="en-AU"/>
          </a:p>
        </p:txBody>
      </p:sp>
      <p:sp>
        <p:nvSpPr>
          <p:cNvPr id="29735" name="Line 41"/>
          <p:cNvSpPr>
            <a:spLocks noChangeShapeType="1"/>
          </p:cNvSpPr>
          <p:nvPr/>
        </p:nvSpPr>
        <p:spPr bwMode="auto">
          <a:xfrm>
            <a:off x="4925158" y="4303714"/>
            <a:ext cx="95250" cy="1587"/>
          </a:xfrm>
          <a:prstGeom prst="line">
            <a:avLst/>
          </a:prstGeom>
          <a:noFill/>
          <a:ln w="15875">
            <a:solidFill>
              <a:srgbClr val="FF00FF"/>
            </a:solidFill>
            <a:round/>
            <a:headEnd/>
            <a:tailEnd/>
          </a:ln>
        </p:spPr>
        <p:txBody>
          <a:bodyPr/>
          <a:lstStyle/>
          <a:p>
            <a:endParaRPr lang="en-AU"/>
          </a:p>
        </p:txBody>
      </p:sp>
      <p:sp>
        <p:nvSpPr>
          <p:cNvPr id="29736" name="Line 42"/>
          <p:cNvSpPr>
            <a:spLocks noChangeShapeType="1"/>
          </p:cNvSpPr>
          <p:nvPr/>
        </p:nvSpPr>
        <p:spPr bwMode="auto">
          <a:xfrm>
            <a:off x="5942136" y="4121151"/>
            <a:ext cx="1465" cy="104775"/>
          </a:xfrm>
          <a:prstGeom prst="line">
            <a:avLst/>
          </a:prstGeom>
          <a:noFill/>
          <a:ln w="15875">
            <a:solidFill>
              <a:srgbClr val="FF00FF"/>
            </a:solidFill>
            <a:round/>
            <a:headEnd/>
            <a:tailEnd/>
          </a:ln>
        </p:spPr>
        <p:txBody>
          <a:bodyPr/>
          <a:lstStyle/>
          <a:p>
            <a:endParaRPr lang="en-AU"/>
          </a:p>
        </p:txBody>
      </p:sp>
      <p:sp>
        <p:nvSpPr>
          <p:cNvPr id="29737" name="Line 43"/>
          <p:cNvSpPr>
            <a:spLocks noChangeShapeType="1"/>
          </p:cNvSpPr>
          <p:nvPr/>
        </p:nvSpPr>
        <p:spPr bwMode="auto">
          <a:xfrm>
            <a:off x="5901105" y="4225925"/>
            <a:ext cx="95250" cy="1588"/>
          </a:xfrm>
          <a:prstGeom prst="line">
            <a:avLst/>
          </a:prstGeom>
          <a:noFill/>
          <a:ln w="15875">
            <a:solidFill>
              <a:srgbClr val="FF00FF"/>
            </a:solidFill>
            <a:round/>
            <a:headEnd/>
            <a:tailEnd/>
          </a:ln>
        </p:spPr>
        <p:txBody>
          <a:bodyPr/>
          <a:lstStyle/>
          <a:p>
            <a:endParaRPr lang="en-AU"/>
          </a:p>
        </p:txBody>
      </p:sp>
      <p:sp>
        <p:nvSpPr>
          <p:cNvPr id="29738" name="Line 44"/>
          <p:cNvSpPr>
            <a:spLocks noChangeShapeType="1"/>
          </p:cNvSpPr>
          <p:nvPr/>
        </p:nvSpPr>
        <p:spPr bwMode="auto">
          <a:xfrm>
            <a:off x="6932735" y="3049588"/>
            <a:ext cx="1465" cy="131762"/>
          </a:xfrm>
          <a:prstGeom prst="line">
            <a:avLst/>
          </a:prstGeom>
          <a:noFill/>
          <a:ln w="15875">
            <a:solidFill>
              <a:srgbClr val="FF00FF"/>
            </a:solidFill>
            <a:round/>
            <a:headEnd/>
            <a:tailEnd/>
          </a:ln>
        </p:spPr>
        <p:txBody>
          <a:bodyPr/>
          <a:lstStyle/>
          <a:p>
            <a:endParaRPr lang="en-AU"/>
          </a:p>
        </p:txBody>
      </p:sp>
      <p:sp>
        <p:nvSpPr>
          <p:cNvPr id="29739" name="Line 45"/>
          <p:cNvSpPr>
            <a:spLocks noChangeShapeType="1"/>
          </p:cNvSpPr>
          <p:nvPr/>
        </p:nvSpPr>
        <p:spPr bwMode="auto">
          <a:xfrm>
            <a:off x="6890239" y="3181350"/>
            <a:ext cx="96715" cy="1588"/>
          </a:xfrm>
          <a:prstGeom prst="line">
            <a:avLst/>
          </a:prstGeom>
          <a:noFill/>
          <a:ln w="15875">
            <a:solidFill>
              <a:srgbClr val="FF00FF"/>
            </a:solidFill>
            <a:round/>
            <a:headEnd/>
            <a:tailEnd/>
          </a:ln>
        </p:spPr>
        <p:txBody>
          <a:bodyPr/>
          <a:lstStyle/>
          <a:p>
            <a:endParaRPr lang="en-AU"/>
          </a:p>
        </p:txBody>
      </p:sp>
      <p:sp>
        <p:nvSpPr>
          <p:cNvPr id="29740" name="Line 46"/>
          <p:cNvSpPr>
            <a:spLocks noChangeShapeType="1"/>
          </p:cNvSpPr>
          <p:nvPr/>
        </p:nvSpPr>
        <p:spPr bwMode="auto">
          <a:xfrm>
            <a:off x="8169520" y="2332039"/>
            <a:ext cx="0" cy="90487"/>
          </a:xfrm>
          <a:prstGeom prst="line">
            <a:avLst/>
          </a:prstGeom>
          <a:noFill/>
          <a:ln w="15875">
            <a:solidFill>
              <a:srgbClr val="FF00FF"/>
            </a:solidFill>
            <a:round/>
            <a:headEnd/>
            <a:tailEnd/>
          </a:ln>
        </p:spPr>
        <p:txBody>
          <a:bodyPr/>
          <a:lstStyle/>
          <a:p>
            <a:endParaRPr lang="en-AU"/>
          </a:p>
        </p:txBody>
      </p:sp>
      <p:sp>
        <p:nvSpPr>
          <p:cNvPr id="29741" name="Line 47"/>
          <p:cNvSpPr>
            <a:spLocks noChangeShapeType="1"/>
          </p:cNvSpPr>
          <p:nvPr/>
        </p:nvSpPr>
        <p:spPr bwMode="auto">
          <a:xfrm>
            <a:off x="8127023" y="2422525"/>
            <a:ext cx="95250" cy="1588"/>
          </a:xfrm>
          <a:prstGeom prst="line">
            <a:avLst/>
          </a:prstGeom>
          <a:noFill/>
          <a:ln w="15875">
            <a:solidFill>
              <a:srgbClr val="FF00FF"/>
            </a:solidFill>
            <a:round/>
            <a:headEnd/>
            <a:tailEnd/>
          </a:ln>
        </p:spPr>
        <p:txBody>
          <a:bodyPr/>
          <a:lstStyle/>
          <a:p>
            <a:endParaRPr lang="en-AU"/>
          </a:p>
        </p:txBody>
      </p:sp>
      <p:sp>
        <p:nvSpPr>
          <p:cNvPr id="29742" name="Line 48"/>
          <p:cNvSpPr>
            <a:spLocks noChangeShapeType="1"/>
          </p:cNvSpPr>
          <p:nvPr/>
        </p:nvSpPr>
        <p:spPr bwMode="auto">
          <a:xfrm>
            <a:off x="2987920" y="3324226"/>
            <a:ext cx="247650" cy="169863"/>
          </a:xfrm>
          <a:prstGeom prst="line">
            <a:avLst/>
          </a:prstGeom>
          <a:noFill/>
          <a:ln w="31750">
            <a:solidFill>
              <a:srgbClr val="0000FF"/>
            </a:solidFill>
            <a:round/>
            <a:headEnd/>
            <a:tailEnd/>
          </a:ln>
        </p:spPr>
        <p:txBody>
          <a:bodyPr/>
          <a:lstStyle/>
          <a:p>
            <a:endParaRPr lang="en-AU"/>
          </a:p>
        </p:txBody>
      </p:sp>
      <p:sp>
        <p:nvSpPr>
          <p:cNvPr id="29743" name="Line 49"/>
          <p:cNvSpPr>
            <a:spLocks noChangeShapeType="1"/>
          </p:cNvSpPr>
          <p:nvPr/>
        </p:nvSpPr>
        <p:spPr bwMode="auto">
          <a:xfrm flipV="1">
            <a:off x="2492620" y="3128963"/>
            <a:ext cx="1465" cy="63500"/>
          </a:xfrm>
          <a:prstGeom prst="line">
            <a:avLst/>
          </a:prstGeom>
          <a:noFill/>
          <a:ln w="15875">
            <a:solidFill>
              <a:srgbClr val="0000FF"/>
            </a:solidFill>
            <a:round/>
            <a:headEnd/>
            <a:tailEnd/>
          </a:ln>
        </p:spPr>
        <p:txBody>
          <a:bodyPr/>
          <a:lstStyle/>
          <a:p>
            <a:endParaRPr lang="en-AU"/>
          </a:p>
        </p:txBody>
      </p:sp>
      <p:sp>
        <p:nvSpPr>
          <p:cNvPr id="29744" name="Line 50"/>
          <p:cNvSpPr>
            <a:spLocks noChangeShapeType="1"/>
          </p:cNvSpPr>
          <p:nvPr/>
        </p:nvSpPr>
        <p:spPr bwMode="auto">
          <a:xfrm>
            <a:off x="2451590" y="3128964"/>
            <a:ext cx="96715" cy="1587"/>
          </a:xfrm>
          <a:prstGeom prst="line">
            <a:avLst/>
          </a:prstGeom>
          <a:noFill/>
          <a:ln w="15875">
            <a:solidFill>
              <a:srgbClr val="0000FF"/>
            </a:solidFill>
            <a:round/>
            <a:headEnd/>
            <a:tailEnd/>
          </a:ln>
        </p:spPr>
        <p:txBody>
          <a:bodyPr/>
          <a:lstStyle/>
          <a:p>
            <a:endParaRPr lang="en-AU"/>
          </a:p>
        </p:txBody>
      </p:sp>
      <p:sp>
        <p:nvSpPr>
          <p:cNvPr id="29745" name="Line 51"/>
          <p:cNvSpPr>
            <a:spLocks noChangeShapeType="1"/>
          </p:cNvSpPr>
          <p:nvPr/>
        </p:nvSpPr>
        <p:spPr bwMode="auto">
          <a:xfrm flipV="1">
            <a:off x="2987920" y="3271839"/>
            <a:ext cx="1465" cy="52387"/>
          </a:xfrm>
          <a:prstGeom prst="line">
            <a:avLst/>
          </a:prstGeom>
          <a:noFill/>
          <a:ln w="15875">
            <a:solidFill>
              <a:srgbClr val="0000FF"/>
            </a:solidFill>
            <a:round/>
            <a:headEnd/>
            <a:tailEnd/>
          </a:ln>
        </p:spPr>
        <p:txBody>
          <a:bodyPr/>
          <a:lstStyle/>
          <a:p>
            <a:endParaRPr lang="en-AU"/>
          </a:p>
        </p:txBody>
      </p:sp>
      <p:sp>
        <p:nvSpPr>
          <p:cNvPr id="29746" name="Line 52"/>
          <p:cNvSpPr>
            <a:spLocks noChangeShapeType="1"/>
          </p:cNvSpPr>
          <p:nvPr/>
        </p:nvSpPr>
        <p:spPr bwMode="auto">
          <a:xfrm>
            <a:off x="2946890" y="3271839"/>
            <a:ext cx="96715" cy="1587"/>
          </a:xfrm>
          <a:prstGeom prst="line">
            <a:avLst/>
          </a:prstGeom>
          <a:noFill/>
          <a:ln w="15875">
            <a:solidFill>
              <a:srgbClr val="0000FF"/>
            </a:solidFill>
            <a:round/>
            <a:headEnd/>
            <a:tailEnd/>
          </a:ln>
        </p:spPr>
        <p:txBody>
          <a:bodyPr/>
          <a:lstStyle/>
          <a:p>
            <a:endParaRPr lang="en-AU"/>
          </a:p>
        </p:txBody>
      </p:sp>
      <p:sp>
        <p:nvSpPr>
          <p:cNvPr id="29747" name="Line 53"/>
          <p:cNvSpPr>
            <a:spLocks noChangeShapeType="1"/>
          </p:cNvSpPr>
          <p:nvPr/>
        </p:nvSpPr>
        <p:spPr bwMode="auto">
          <a:xfrm flipV="1">
            <a:off x="3235569" y="3416300"/>
            <a:ext cx="1466" cy="77788"/>
          </a:xfrm>
          <a:prstGeom prst="line">
            <a:avLst/>
          </a:prstGeom>
          <a:noFill/>
          <a:ln w="15875">
            <a:solidFill>
              <a:srgbClr val="0000FF"/>
            </a:solidFill>
            <a:round/>
            <a:headEnd/>
            <a:tailEnd/>
          </a:ln>
        </p:spPr>
        <p:txBody>
          <a:bodyPr/>
          <a:lstStyle/>
          <a:p>
            <a:endParaRPr lang="en-AU"/>
          </a:p>
        </p:txBody>
      </p:sp>
      <p:sp>
        <p:nvSpPr>
          <p:cNvPr id="29748" name="Line 54"/>
          <p:cNvSpPr>
            <a:spLocks noChangeShapeType="1"/>
          </p:cNvSpPr>
          <p:nvPr/>
        </p:nvSpPr>
        <p:spPr bwMode="auto">
          <a:xfrm>
            <a:off x="3194539" y="3416300"/>
            <a:ext cx="95250" cy="1588"/>
          </a:xfrm>
          <a:prstGeom prst="line">
            <a:avLst/>
          </a:prstGeom>
          <a:noFill/>
          <a:ln w="15875">
            <a:solidFill>
              <a:srgbClr val="0000FF"/>
            </a:solidFill>
            <a:round/>
            <a:headEnd/>
            <a:tailEnd/>
          </a:ln>
        </p:spPr>
        <p:txBody>
          <a:bodyPr/>
          <a:lstStyle/>
          <a:p>
            <a:endParaRPr lang="en-AU"/>
          </a:p>
        </p:txBody>
      </p:sp>
      <p:sp>
        <p:nvSpPr>
          <p:cNvPr id="29749" name="Line 55"/>
          <p:cNvSpPr>
            <a:spLocks noChangeShapeType="1"/>
          </p:cNvSpPr>
          <p:nvPr/>
        </p:nvSpPr>
        <p:spPr bwMode="auto">
          <a:xfrm flipV="1">
            <a:off x="4967654" y="4043364"/>
            <a:ext cx="1466" cy="117475"/>
          </a:xfrm>
          <a:prstGeom prst="line">
            <a:avLst/>
          </a:prstGeom>
          <a:noFill/>
          <a:ln w="15875">
            <a:solidFill>
              <a:srgbClr val="0000FF"/>
            </a:solidFill>
            <a:round/>
            <a:headEnd/>
            <a:tailEnd/>
          </a:ln>
        </p:spPr>
        <p:txBody>
          <a:bodyPr/>
          <a:lstStyle/>
          <a:p>
            <a:endParaRPr lang="en-AU"/>
          </a:p>
        </p:txBody>
      </p:sp>
      <p:sp>
        <p:nvSpPr>
          <p:cNvPr id="29750" name="Line 56"/>
          <p:cNvSpPr>
            <a:spLocks noChangeShapeType="1"/>
          </p:cNvSpPr>
          <p:nvPr/>
        </p:nvSpPr>
        <p:spPr bwMode="auto">
          <a:xfrm>
            <a:off x="4925158" y="4043364"/>
            <a:ext cx="95250" cy="1587"/>
          </a:xfrm>
          <a:prstGeom prst="line">
            <a:avLst/>
          </a:prstGeom>
          <a:noFill/>
          <a:ln w="15875">
            <a:solidFill>
              <a:srgbClr val="0000FF"/>
            </a:solidFill>
            <a:round/>
            <a:headEnd/>
            <a:tailEnd/>
          </a:ln>
        </p:spPr>
        <p:txBody>
          <a:bodyPr/>
          <a:lstStyle/>
          <a:p>
            <a:endParaRPr lang="en-AU"/>
          </a:p>
        </p:txBody>
      </p:sp>
      <p:sp>
        <p:nvSpPr>
          <p:cNvPr id="29751" name="Line 57"/>
          <p:cNvSpPr>
            <a:spLocks noChangeShapeType="1"/>
          </p:cNvSpPr>
          <p:nvPr/>
        </p:nvSpPr>
        <p:spPr bwMode="auto">
          <a:xfrm flipV="1">
            <a:off x="5942136" y="4160838"/>
            <a:ext cx="1465" cy="25400"/>
          </a:xfrm>
          <a:prstGeom prst="line">
            <a:avLst/>
          </a:prstGeom>
          <a:noFill/>
          <a:ln w="15875">
            <a:solidFill>
              <a:srgbClr val="0000FF"/>
            </a:solidFill>
            <a:round/>
            <a:headEnd/>
            <a:tailEnd/>
          </a:ln>
        </p:spPr>
        <p:txBody>
          <a:bodyPr/>
          <a:lstStyle/>
          <a:p>
            <a:endParaRPr lang="en-AU"/>
          </a:p>
        </p:txBody>
      </p:sp>
      <p:sp>
        <p:nvSpPr>
          <p:cNvPr id="29752" name="Line 58"/>
          <p:cNvSpPr>
            <a:spLocks noChangeShapeType="1"/>
          </p:cNvSpPr>
          <p:nvPr/>
        </p:nvSpPr>
        <p:spPr bwMode="auto">
          <a:xfrm>
            <a:off x="5901105" y="4160838"/>
            <a:ext cx="95250" cy="0"/>
          </a:xfrm>
          <a:prstGeom prst="line">
            <a:avLst/>
          </a:prstGeom>
          <a:noFill/>
          <a:ln w="15875">
            <a:solidFill>
              <a:srgbClr val="0000FF"/>
            </a:solidFill>
            <a:round/>
            <a:headEnd/>
            <a:tailEnd/>
          </a:ln>
        </p:spPr>
        <p:txBody>
          <a:bodyPr/>
          <a:lstStyle/>
          <a:p>
            <a:endParaRPr lang="en-AU"/>
          </a:p>
        </p:txBody>
      </p:sp>
      <p:sp>
        <p:nvSpPr>
          <p:cNvPr id="29753" name="Line 59"/>
          <p:cNvSpPr>
            <a:spLocks noChangeShapeType="1"/>
          </p:cNvSpPr>
          <p:nvPr/>
        </p:nvSpPr>
        <p:spPr bwMode="auto">
          <a:xfrm flipV="1">
            <a:off x="7920405" y="2541588"/>
            <a:ext cx="1465" cy="63500"/>
          </a:xfrm>
          <a:prstGeom prst="line">
            <a:avLst/>
          </a:prstGeom>
          <a:noFill/>
          <a:ln w="15875">
            <a:solidFill>
              <a:srgbClr val="0000FF"/>
            </a:solidFill>
            <a:round/>
            <a:headEnd/>
            <a:tailEnd/>
          </a:ln>
        </p:spPr>
        <p:txBody>
          <a:bodyPr/>
          <a:lstStyle/>
          <a:p>
            <a:endParaRPr lang="en-AU"/>
          </a:p>
        </p:txBody>
      </p:sp>
      <p:sp>
        <p:nvSpPr>
          <p:cNvPr id="29754" name="Line 60"/>
          <p:cNvSpPr>
            <a:spLocks noChangeShapeType="1"/>
          </p:cNvSpPr>
          <p:nvPr/>
        </p:nvSpPr>
        <p:spPr bwMode="auto">
          <a:xfrm>
            <a:off x="7880839" y="2541588"/>
            <a:ext cx="95250" cy="0"/>
          </a:xfrm>
          <a:prstGeom prst="line">
            <a:avLst/>
          </a:prstGeom>
          <a:noFill/>
          <a:ln w="15875">
            <a:solidFill>
              <a:srgbClr val="0000FF"/>
            </a:solidFill>
            <a:round/>
            <a:headEnd/>
            <a:tailEnd/>
          </a:ln>
        </p:spPr>
        <p:txBody>
          <a:bodyPr/>
          <a:lstStyle/>
          <a:p>
            <a:endParaRPr lang="en-AU"/>
          </a:p>
        </p:txBody>
      </p:sp>
      <p:sp>
        <p:nvSpPr>
          <p:cNvPr id="29755" name="Line 61"/>
          <p:cNvSpPr>
            <a:spLocks noChangeShapeType="1"/>
          </p:cNvSpPr>
          <p:nvPr/>
        </p:nvSpPr>
        <p:spPr bwMode="auto">
          <a:xfrm>
            <a:off x="2492620" y="3192464"/>
            <a:ext cx="1465" cy="66675"/>
          </a:xfrm>
          <a:prstGeom prst="line">
            <a:avLst/>
          </a:prstGeom>
          <a:noFill/>
          <a:ln w="15875">
            <a:solidFill>
              <a:srgbClr val="0000FF"/>
            </a:solidFill>
            <a:round/>
            <a:headEnd/>
            <a:tailEnd/>
          </a:ln>
        </p:spPr>
        <p:txBody>
          <a:bodyPr/>
          <a:lstStyle/>
          <a:p>
            <a:endParaRPr lang="en-AU"/>
          </a:p>
        </p:txBody>
      </p:sp>
      <p:sp>
        <p:nvSpPr>
          <p:cNvPr id="29756" name="Line 62"/>
          <p:cNvSpPr>
            <a:spLocks noChangeShapeType="1"/>
          </p:cNvSpPr>
          <p:nvPr/>
        </p:nvSpPr>
        <p:spPr bwMode="auto">
          <a:xfrm>
            <a:off x="2451590" y="3259139"/>
            <a:ext cx="96715" cy="1587"/>
          </a:xfrm>
          <a:prstGeom prst="line">
            <a:avLst/>
          </a:prstGeom>
          <a:noFill/>
          <a:ln w="15875">
            <a:solidFill>
              <a:srgbClr val="0000FF"/>
            </a:solidFill>
            <a:round/>
            <a:headEnd/>
            <a:tailEnd/>
          </a:ln>
        </p:spPr>
        <p:txBody>
          <a:bodyPr/>
          <a:lstStyle/>
          <a:p>
            <a:endParaRPr lang="en-AU"/>
          </a:p>
        </p:txBody>
      </p:sp>
      <p:sp>
        <p:nvSpPr>
          <p:cNvPr id="29757" name="Line 63"/>
          <p:cNvSpPr>
            <a:spLocks noChangeShapeType="1"/>
          </p:cNvSpPr>
          <p:nvPr/>
        </p:nvSpPr>
        <p:spPr bwMode="auto">
          <a:xfrm>
            <a:off x="2987920" y="3324225"/>
            <a:ext cx="1465" cy="52388"/>
          </a:xfrm>
          <a:prstGeom prst="line">
            <a:avLst/>
          </a:prstGeom>
          <a:noFill/>
          <a:ln w="15875">
            <a:solidFill>
              <a:srgbClr val="0000FF"/>
            </a:solidFill>
            <a:round/>
            <a:headEnd/>
            <a:tailEnd/>
          </a:ln>
        </p:spPr>
        <p:txBody>
          <a:bodyPr/>
          <a:lstStyle/>
          <a:p>
            <a:endParaRPr lang="en-AU"/>
          </a:p>
        </p:txBody>
      </p:sp>
      <p:sp>
        <p:nvSpPr>
          <p:cNvPr id="29758" name="Line 64"/>
          <p:cNvSpPr>
            <a:spLocks noChangeShapeType="1"/>
          </p:cNvSpPr>
          <p:nvPr/>
        </p:nvSpPr>
        <p:spPr bwMode="auto">
          <a:xfrm>
            <a:off x="2946890" y="3376614"/>
            <a:ext cx="96715" cy="1587"/>
          </a:xfrm>
          <a:prstGeom prst="line">
            <a:avLst/>
          </a:prstGeom>
          <a:noFill/>
          <a:ln w="15875">
            <a:solidFill>
              <a:srgbClr val="0000FF"/>
            </a:solidFill>
            <a:round/>
            <a:headEnd/>
            <a:tailEnd/>
          </a:ln>
        </p:spPr>
        <p:txBody>
          <a:bodyPr/>
          <a:lstStyle/>
          <a:p>
            <a:endParaRPr lang="en-AU"/>
          </a:p>
        </p:txBody>
      </p:sp>
      <p:sp>
        <p:nvSpPr>
          <p:cNvPr id="29759" name="Line 65"/>
          <p:cNvSpPr>
            <a:spLocks noChangeShapeType="1"/>
          </p:cNvSpPr>
          <p:nvPr/>
        </p:nvSpPr>
        <p:spPr bwMode="auto">
          <a:xfrm>
            <a:off x="3235569" y="3494089"/>
            <a:ext cx="1466" cy="79375"/>
          </a:xfrm>
          <a:prstGeom prst="line">
            <a:avLst/>
          </a:prstGeom>
          <a:noFill/>
          <a:ln w="15875">
            <a:solidFill>
              <a:srgbClr val="0000FF"/>
            </a:solidFill>
            <a:round/>
            <a:headEnd/>
            <a:tailEnd/>
          </a:ln>
        </p:spPr>
        <p:txBody>
          <a:bodyPr/>
          <a:lstStyle/>
          <a:p>
            <a:endParaRPr lang="en-AU"/>
          </a:p>
        </p:txBody>
      </p:sp>
      <p:sp>
        <p:nvSpPr>
          <p:cNvPr id="29760" name="Line 66"/>
          <p:cNvSpPr>
            <a:spLocks noChangeShapeType="1"/>
          </p:cNvSpPr>
          <p:nvPr/>
        </p:nvSpPr>
        <p:spPr bwMode="auto">
          <a:xfrm>
            <a:off x="3194539" y="3573463"/>
            <a:ext cx="95250" cy="0"/>
          </a:xfrm>
          <a:prstGeom prst="line">
            <a:avLst/>
          </a:prstGeom>
          <a:noFill/>
          <a:ln w="15875">
            <a:solidFill>
              <a:srgbClr val="0000FF"/>
            </a:solidFill>
            <a:round/>
            <a:headEnd/>
            <a:tailEnd/>
          </a:ln>
        </p:spPr>
        <p:txBody>
          <a:bodyPr/>
          <a:lstStyle/>
          <a:p>
            <a:endParaRPr lang="en-AU"/>
          </a:p>
        </p:txBody>
      </p:sp>
      <p:sp>
        <p:nvSpPr>
          <p:cNvPr id="29761" name="Line 67"/>
          <p:cNvSpPr>
            <a:spLocks noChangeShapeType="1"/>
          </p:cNvSpPr>
          <p:nvPr/>
        </p:nvSpPr>
        <p:spPr bwMode="auto">
          <a:xfrm>
            <a:off x="4967654" y="4160839"/>
            <a:ext cx="1466" cy="130175"/>
          </a:xfrm>
          <a:prstGeom prst="line">
            <a:avLst/>
          </a:prstGeom>
          <a:noFill/>
          <a:ln w="15875">
            <a:solidFill>
              <a:srgbClr val="0000FF"/>
            </a:solidFill>
            <a:round/>
            <a:headEnd/>
            <a:tailEnd/>
          </a:ln>
        </p:spPr>
        <p:txBody>
          <a:bodyPr/>
          <a:lstStyle/>
          <a:p>
            <a:endParaRPr lang="en-AU"/>
          </a:p>
        </p:txBody>
      </p:sp>
      <p:sp>
        <p:nvSpPr>
          <p:cNvPr id="29762" name="Line 68"/>
          <p:cNvSpPr>
            <a:spLocks noChangeShapeType="1"/>
          </p:cNvSpPr>
          <p:nvPr/>
        </p:nvSpPr>
        <p:spPr bwMode="auto">
          <a:xfrm>
            <a:off x="4925158" y="4291014"/>
            <a:ext cx="95250" cy="1587"/>
          </a:xfrm>
          <a:prstGeom prst="line">
            <a:avLst/>
          </a:prstGeom>
          <a:noFill/>
          <a:ln w="15875">
            <a:solidFill>
              <a:srgbClr val="0000FF"/>
            </a:solidFill>
            <a:round/>
            <a:headEnd/>
            <a:tailEnd/>
          </a:ln>
        </p:spPr>
        <p:txBody>
          <a:bodyPr/>
          <a:lstStyle/>
          <a:p>
            <a:endParaRPr lang="en-AU"/>
          </a:p>
        </p:txBody>
      </p:sp>
      <p:sp>
        <p:nvSpPr>
          <p:cNvPr id="29763" name="Line 69"/>
          <p:cNvSpPr>
            <a:spLocks noChangeShapeType="1"/>
          </p:cNvSpPr>
          <p:nvPr/>
        </p:nvSpPr>
        <p:spPr bwMode="auto">
          <a:xfrm>
            <a:off x="5942136" y="4186239"/>
            <a:ext cx="1465" cy="39687"/>
          </a:xfrm>
          <a:prstGeom prst="line">
            <a:avLst/>
          </a:prstGeom>
          <a:noFill/>
          <a:ln w="15875">
            <a:solidFill>
              <a:srgbClr val="0000FF"/>
            </a:solidFill>
            <a:round/>
            <a:headEnd/>
            <a:tailEnd/>
          </a:ln>
        </p:spPr>
        <p:txBody>
          <a:bodyPr/>
          <a:lstStyle/>
          <a:p>
            <a:endParaRPr lang="en-AU"/>
          </a:p>
        </p:txBody>
      </p:sp>
      <p:sp>
        <p:nvSpPr>
          <p:cNvPr id="29764" name="Line 70"/>
          <p:cNvSpPr>
            <a:spLocks noChangeShapeType="1"/>
          </p:cNvSpPr>
          <p:nvPr/>
        </p:nvSpPr>
        <p:spPr bwMode="auto">
          <a:xfrm>
            <a:off x="5901105" y="4225925"/>
            <a:ext cx="95250" cy="1588"/>
          </a:xfrm>
          <a:prstGeom prst="line">
            <a:avLst/>
          </a:prstGeom>
          <a:noFill/>
          <a:ln w="15875">
            <a:solidFill>
              <a:srgbClr val="0000FF"/>
            </a:solidFill>
            <a:round/>
            <a:headEnd/>
            <a:tailEnd/>
          </a:ln>
        </p:spPr>
        <p:txBody>
          <a:bodyPr/>
          <a:lstStyle/>
          <a:p>
            <a:endParaRPr lang="en-AU"/>
          </a:p>
        </p:txBody>
      </p:sp>
      <p:sp>
        <p:nvSpPr>
          <p:cNvPr id="29765" name="Line 71"/>
          <p:cNvSpPr>
            <a:spLocks noChangeShapeType="1"/>
          </p:cNvSpPr>
          <p:nvPr/>
        </p:nvSpPr>
        <p:spPr bwMode="auto">
          <a:xfrm>
            <a:off x="7920405" y="2605089"/>
            <a:ext cx="1465" cy="79375"/>
          </a:xfrm>
          <a:prstGeom prst="line">
            <a:avLst/>
          </a:prstGeom>
          <a:noFill/>
          <a:ln w="15875">
            <a:solidFill>
              <a:srgbClr val="0000FF"/>
            </a:solidFill>
            <a:round/>
            <a:headEnd/>
            <a:tailEnd/>
          </a:ln>
        </p:spPr>
        <p:txBody>
          <a:bodyPr/>
          <a:lstStyle/>
          <a:p>
            <a:endParaRPr lang="en-AU"/>
          </a:p>
        </p:txBody>
      </p:sp>
      <p:sp>
        <p:nvSpPr>
          <p:cNvPr id="29766" name="Line 72"/>
          <p:cNvSpPr>
            <a:spLocks noChangeShapeType="1"/>
          </p:cNvSpPr>
          <p:nvPr/>
        </p:nvSpPr>
        <p:spPr bwMode="auto">
          <a:xfrm>
            <a:off x="7880839" y="2684464"/>
            <a:ext cx="95250" cy="1587"/>
          </a:xfrm>
          <a:prstGeom prst="line">
            <a:avLst/>
          </a:prstGeom>
          <a:noFill/>
          <a:ln w="15875">
            <a:solidFill>
              <a:srgbClr val="0000FF"/>
            </a:solidFill>
            <a:round/>
            <a:headEnd/>
            <a:tailEnd/>
          </a:ln>
        </p:spPr>
        <p:txBody>
          <a:bodyPr/>
          <a:lstStyle/>
          <a:p>
            <a:endParaRPr lang="en-AU"/>
          </a:p>
        </p:txBody>
      </p:sp>
      <p:sp>
        <p:nvSpPr>
          <p:cNvPr id="29767" name="Rectangle 73"/>
          <p:cNvSpPr>
            <a:spLocks noChangeArrowheads="1"/>
          </p:cNvSpPr>
          <p:nvPr/>
        </p:nvSpPr>
        <p:spPr bwMode="auto">
          <a:xfrm>
            <a:off x="1929912" y="3311526"/>
            <a:ext cx="123092" cy="117475"/>
          </a:xfrm>
          <a:prstGeom prst="rect">
            <a:avLst/>
          </a:prstGeom>
          <a:solidFill>
            <a:srgbClr val="FF00FF"/>
          </a:solidFill>
          <a:ln w="15875">
            <a:solidFill>
              <a:srgbClr val="FF00FF"/>
            </a:solidFill>
            <a:miter lim="800000"/>
            <a:headEnd/>
            <a:tailEnd/>
          </a:ln>
        </p:spPr>
        <p:txBody>
          <a:bodyPr/>
          <a:lstStyle/>
          <a:p>
            <a:endParaRPr lang="en-US"/>
          </a:p>
        </p:txBody>
      </p:sp>
      <p:sp>
        <p:nvSpPr>
          <p:cNvPr id="29768" name="Rectangle 74"/>
          <p:cNvSpPr>
            <a:spLocks noChangeArrowheads="1"/>
          </p:cNvSpPr>
          <p:nvPr/>
        </p:nvSpPr>
        <p:spPr bwMode="auto">
          <a:xfrm>
            <a:off x="2425212" y="2984501"/>
            <a:ext cx="123092" cy="117475"/>
          </a:xfrm>
          <a:prstGeom prst="rect">
            <a:avLst/>
          </a:prstGeom>
          <a:solidFill>
            <a:srgbClr val="FF00FF"/>
          </a:solidFill>
          <a:ln w="15875">
            <a:solidFill>
              <a:srgbClr val="FF00FF"/>
            </a:solidFill>
            <a:miter lim="800000"/>
            <a:headEnd/>
            <a:tailEnd/>
          </a:ln>
        </p:spPr>
        <p:txBody>
          <a:bodyPr/>
          <a:lstStyle/>
          <a:p>
            <a:endParaRPr lang="en-US"/>
          </a:p>
        </p:txBody>
      </p:sp>
      <p:sp>
        <p:nvSpPr>
          <p:cNvPr id="29769" name="Rectangle 75"/>
          <p:cNvSpPr>
            <a:spLocks noChangeArrowheads="1"/>
          </p:cNvSpPr>
          <p:nvPr/>
        </p:nvSpPr>
        <p:spPr bwMode="auto">
          <a:xfrm>
            <a:off x="2920512" y="2774951"/>
            <a:ext cx="123092" cy="117475"/>
          </a:xfrm>
          <a:prstGeom prst="rect">
            <a:avLst/>
          </a:prstGeom>
          <a:solidFill>
            <a:srgbClr val="FF00FF"/>
          </a:solidFill>
          <a:ln w="15875">
            <a:solidFill>
              <a:srgbClr val="FF00FF"/>
            </a:solidFill>
            <a:miter lim="800000"/>
            <a:headEnd/>
            <a:tailEnd/>
          </a:ln>
        </p:spPr>
        <p:txBody>
          <a:bodyPr/>
          <a:lstStyle/>
          <a:p>
            <a:endParaRPr lang="en-US"/>
          </a:p>
        </p:txBody>
      </p:sp>
      <p:sp>
        <p:nvSpPr>
          <p:cNvPr id="29770" name="Rectangle 76"/>
          <p:cNvSpPr>
            <a:spLocks noChangeArrowheads="1"/>
          </p:cNvSpPr>
          <p:nvPr/>
        </p:nvSpPr>
        <p:spPr bwMode="auto">
          <a:xfrm>
            <a:off x="3166697" y="3649663"/>
            <a:ext cx="123092" cy="119062"/>
          </a:xfrm>
          <a:prstGeom prst="rect">
            <a:avLst/>
          </a:prstGeom>
          <a:solidFill>
            <a:srgbClr val="FF00FF"/>
          </a:solidFill>
          <a:ln w="15875">
            <a:solidFill>
              <a:srgbClr val="FF00FF"/>
            </a:solidFill>
            <a:miter lim="800000"/>
            <a:headEnd/>
            <a:tailEnd/>
          </a:ln>
        </p:spPr>
        <p:txBody>
          <a:bodyPr/>
          <a:lstStyle/>
          <a:p>
            <a:endParaRPr lang="en-US"/>
          </a:p>
        </p:txBody>
      </p:sp>
      <p:sp>
        <p:nvSpPr>
          <p:cNvPr id="29771" name="Rectangle 77"/>
          <p:cNvSpPr>
            <a:spLocks noChangeArrowheads="1"/>
          </p:cNvSpPr>
          <p:nvPr/>
        </p:nvSpPr>
        <p:spPr bwMode="auto">
          <a:xfrm>
            <a:off x="3908182" y="3429001"/>
            <a:ext cx="124557" cy="117475"/>
          </a:xfrm>
          <a:prstGeom prst="rect">
            <a:avLst/>
          </a:prstGeom>
          <a:solidFill>
            <a:srgbClr val="FF00FF"/>
          </a:solidFill>
          <a:ln w="15875">
            <a:solidFill>
              <a:srgbClr val="FF00FF"/>
            </a:solidFill>
            <a:miter lim="800000"/>
            <a:headEnd/>
            <a:tailEnd/>
          </a:ln>
        </p:spPr>
        <p:txBody>
          <a:bodyPr/>
          <a:lstStyle/>
          <a:p>
            <a:endParaRPr lang="en-US"/>
          </a:p>
        </p:txBody>
      </p:sp>
      <p:sp>
        <p:nvSpPr>
          <p:cNvPr id="29772" name="Rectangle 78"/>
          <p:cNvSpPr>
            <a:spLocks noChangeArrowheads="1"/>
          </p:cNvSpPr>
          <p:nvPr/>
        </p:nvSpPr>
        <p:spPr bwMode="auto">
          <a:xfrm>
            <a:off x="4897316" y="4016376"/>
            <a:ext cx="123092" cy="117475"/>
          </a:xfrm>
          <a:prstGeom prst="rect">
            <a:avLst/>
          </a:prstGeom>
          <a:solidFill>
            <a:srgbClr val="FF00FF"/>
          </a:solidFill>
          <a:ln w="15875">
            <a:solidFill>
              <a:srgbClr val="FF00FF"/>
            </a:solidFill>
            <a:miter lim="800000"/>
            <a:headEnd/>
            <a:tailEnd/>
          </a:ln>
        </p:spPr>
        <p:txBody>
          <a:bodyPr/>
          <a:lstStyle/>
          <a:p>
            <a:endParaRPr lang="en-US"/>
          </a:p>
        </p:txBody>
      </p:sp>
      <p:sp>
        <p:nvSpPr>
          <p:cNvPr id="29773" name="Rectangle 79"/>
          <p:cNvSpPr>
            <a:spLocks noChangeArrowheads="1"/>
          </p:cNvSpPr>
          <p:nvPr/>
        </p:nvSpPr>
        <p:spPr bwMode="auto">
          <a:xfrm>
            <a:off x="5873262" y="4056064"/>
            <a:ext cx="123092" cy="117475"/>
          </a:xfrm>
          <a:prstGeom prst="rect">
            <a:avLst/>
          </a:prstGeom>
          <a:solidFill>
            <a:srgbClr val="FF00FF"/>
          </a:solidFill>
          <a:ln w="15875">
            <a:solidFill>
              <a:srgbClr val="FF00FF"/>
            </a:solidFill>
            <a:miter lim="800000"/>
            <a:headEnd/>
            <a:tailEnd/>
          </a:ln>
        </p:spPr>
        <p:txBody>
          <a:bodyPr/>
          <a:lstStyle/>
          <a:p>
            <a:endParaRPr lang="en-US"/>
          </a:p>
        </p:txBody>
      </p:sp>
      <p:sp>
        <p:nvSpPr>
          <p:cNvPr id="29774" name="Rectangle 80"/>
          <p:cNvSpPr>
            <a:spLocks noChangeArrowheads="1"/>
          </p:cNvSpPr>
          <p:nvPr/>
        </p:nvSpPr>
        <p:spPr bwMode="auto">
          <a:xfrm>
            <a:off x="6863862" y="2984501"/>
            <a:ext cx="123092" cy="117475"/>
          </a:xfrm>
          <a:prstGeom prst="rect">
            <a:avLst/>
          </a:prstGeom>
          <a:solidFill>
            <a:srgbClr val="FF00FF"/>
          </a:solidFill>
          <a:ln w="15875">
            <a:solidFill>
              <a:srgbClr val="FF00FF"/>
            </a:solidFill>
            <a:miter lim="800000"/>
            <a:headEnd/>
            <a:tailEnd/>
          </a:ln>
        </p:spPr>
        <p:txBody>
          <a:bodyPr/>
          <a:lstStyle/>
          <a:p>
            <a:endParaRPr lang="en-US"/>
          </a:p>
        </p:txBody>
      </p:sp>
      <p:sp>
        <p:nvSpPr>
          <p:cNvPr id="29775" name="Rectangle 81"/>
          <p:cNvSpPr>
            <a:spLocks noChangeArrowheads="1"/>
          </p:cNvSpPr>
          <p:nvPr/>
        </p:nvSpPr>
        <p:spPr bwMode="auto">
          <a:xfrm>
            <a:off x="8099181" y="2265363"/>
            <a:ext cx="123092" cy="119062"/>
          </a:xfrm>
          <a:prstGeom prst="rect">
            <a:avLst/>
          </a:prstGeom>
          <a:solidFill>
            <a:srgbClr val="FF00FF"/>
          </a:solidFill>
          <a:ln w="15875">
            <a:solidFill>
              <a:srgbClr val="FF00FF"/>
            </a:solidFill>
            <a:miter lim="800000"/>
            <a:headEnd/>
            <a:tailEnd/>
          </a:ln>
        </p:spPr>
        <p:txBody>
          <a:bodyPr/>
          <a:lstStyle/>
          <a:p>
            <a:endParaRPr lang="en-US"/>
          </a:p>
        </p:txBody>
      </p:sp>
      <p:sp>
        <p:nvSpPr>
          <p:cNvPr id="29776" name="Oval 82"/>
          <p:cNvSpPr>
            <a:spLocks noChangeArrowheads="1"/>
          </p:cNvSpPr>
          <p:nvPr/>
        </p:nvSpPr>
        <p:spPr bwMode="auto">
          <a:xfrm>
            <a:off x="2425212" y="3128964"/>
            <a:ext cx="123092" cy="117475"/>
          </a:xfrm>
          <a:prstGeom prst="ellipse">
            <a:avLst/>
          </a:prstGeom>
          <a:solidFill>
            <a:srgbClr val="0000FF"/>
          </a:solidFill>
          <a:ln w="15875">
            <a:solidFill>
              <a:srgbClr val="0000FF"/>
            </a:solidFill>
            <a:round/>
            <a:headEnd/>
            <a:tailEnd/>
          </a:ln>
        </p:spPr>
        <p:txBody>
          <a:bodyPr/>
          <a:lstStyle/>
          <a:p>
            <a:endParaRPr lang="en-US"/>
          </a:p>
        </p:txBody>
      </p:sp>
      <p:sp>
        <p:nvSpPr>
          <p:cNvPr id="29777" name="Oval 83"/>
          <p:cNvSpPr>
            <a:spLocks noChangeArrowheads="1"/>
          </p:cNvSpPr>
          <p:nvPr/>
        </p:nvSpPr>
        <p:spPr bwMode="auto">
          <a:xfrm>
            <a:off x="2920512" y="3259139"/>
            <a:ext cx="123092" cy="117475"/>
          </a:xfrm>
          <a:prstGeom prst="ellipse">
            <a:avLst/>
          </a:prstGeom>
          <a:solidFill>
            <a:srgbClr val="0000FF"/>
          </a:solidFill>
          <a:ln w="15875">
            <a:solidFill>
              <a:srgbClr val="0000FF"/>
            </a:solidFill>
            <a:round/>
            <a:headEnd/>
            <a:tailEnd/>
          </a:ln>
        </p:spPr>
        <p:txBody>
          <a:bodyPr/>
          <a:lstStyle/>
          <a:p>
            <a:endParaRPr lang="en-US"/>
          </a:p>
        </p:txBody>
      </p:sp>
      <p:sp>
        <p:nvSpPr>
          <p:cNvPr id="29778" name="Oval 84"/>
          <p:cNvSpPr>
            <a:spLocks noChangeArrowheads="1"/>
          </p:cNvSpPr>
          <p:nvPr/>
        </p:nvSpPr>
        <p:spPr bwMode="auto">
          <a:xfrm>
            <a:off x="3166697" y="3429001"/>
            <a:ext cx="123092" cy="117475"/>
          </a:xfrm>
          <a:prstGeom prst="ellipse">
            <a:avLst/>
          </a:prstGeom>
          <a:solidFill>
            <a:srgbClr val="0000FF"/>
          </a:solidFill>
          <a:ln w="15875">
            <a:solidFill>
              <a:srgbClr val="0000FF"/>
            </a:solidFill>
            <a:round/>
            <a:headEnd/>
            <a:tailEnd/>
          </a:ln>
        </p:spPr>
        <p:txBody>
          <a:bodyPr/>
          <a:lstStyle/>
          <a:p>
            <a:endParaRPr lang="en-US"/>
          </a:p>
        </p:txBody>
      </p:sp>
      <p:sp>
        <p:nvSpPr>
          <p:cNvPr id="29779" name="Oval 85"/>
          <p:cNvSpPr>
            <a:spLocks noChangeArrowheads="1"/>
          </p:cNvSpPr>
          <p:nvPr/>
        </p:nvSpPr>
        <p:spPr bwMode="auto">
          <a:xfrm>
            <a:off x="4897316" y="4095751"/>
            <a:ext cx="123092" cy="117475"/>
          </a:xfrm>
          <a:prstGeom prst="ellipse">
            <a:avLst/>
          </a:prstGeom>
          <a:solidFill>
            <a:srgbClr val="0000FF"/>
          </a:solidFill>
          <a:ln w="15875">
            <a:solidFill>
              <a:srgbClr val="0000FF"/>
            </a:solidFill>
            <a:round/>
            <a:headEnd/>
            <a:tailEnd/>
          </a:ln>
        </p:spPr>
        <p:txBody>
          <a:bodyPr/>
          <a:lstStyle/>
          <a:p>
            <a:endParaRPr lang="en-US"/>
          </a:p>
        </p:txBody>
      </p:sp>
      <p:sp>
        <p:nvSpPr>
          <p:cNvPr id="29780" name="Oval 86"/>
          <p:cNvSpPr>
            <a:spLocks noChangeArrowheads="1"/>
          </p:cNvSpPr>
          <p:nvPr/>
        </p:nvSpPr>
        <p:spPr bwMode="auto">
          <a:xfrm>
            <a:off x="5873262" y="4121151"/>
            <a:ext cx="123092" cy="117475"/>
          </a:xfrm>
          <a:prstGeom prst="ellipse">
            <a:avLst/>
          </a:prstGeom>
          <a:solidFill>
            <a:srgbClr val="0000FF"/>
          </a:solidFill>
          <a:ln w="15875">
            <a:solidFill>
              <a:srgbClr val="0000FF"/>
            </a:solidFill>
            <a:round/>
            <a:headEnd/>
            <a:tailEnd/>
          </a:ln>
        </p:spPr>
        <p:txBody>
          <a:bodyPr/>
          <a:lstStyle/>
          <a:p>
            <a:endParaRPr lang="en-US"/>
          </a:p>
        </p:txBody>
      </p:sp>
      <p:sp>
        <p:nvSpPr>
          <p:cNvPr id="29781" name="Oval 87"/>
          <p:cNvSpPr>
            <a:spLocks noChangeArrowheads="1"/>
          </p:cNvSpPr>
          <p:nvPr/>
        </p:nvSpPr>
        <p:spPr bwMode="auto">
          <a:xfrm>
            <a:off x="7852997" y="2541589"/>
            <a:ext cx="123092" cy="117475"/>
          </a:xfrm>
          <a:prstGeom prst="ellipse">
            <a:avLst/>
          </a:prstGeom>
          <a:solidFill>
            <a:srgbClr val="0000FF"/>
          </a:solidFill>
          <a:ln w="15875">
            <a:solidFill>
              <a:srgbClr val="0000FF"/>
            </a:solidFill>
            <a:round/>
            <a:headEnd/>
            <a:tailEnd/>
          </a:ln>
        </p:spPr>
        <p:txBody>
          <a:bodyPr/>
          <a:lstStyle/>
          <a:p>
            <a:endParaRPr lang="en-US"/>
          </a:p>
        </p:txBody>
      </p:sp>
      <p:sp>
        <p:nvSpPr>
          <p:cNvPr id="29782" name="Rectangle 88"/>
          <p:cNvSpPr>
            <a:spLocks noChangeArrowheads="1"/>
          </p:cNvSpPr>
          <p:nvPr/>
        </p:nvSpPr>
        <p:spPr bwMode="auto">
          <a:xfrm>
            <a:off x="3977054" y="5924550"/>
            <a:ext cx="2122376" cy="307777"/>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X-Radiation (mGy)</a:t>
            </a:r>
            <a:endParaRPr lang="en-US" sz="2400" b="0"/>
          </a:p>
        </p:txBody>
      </p:sp>
      <p:sp>
        <p:nvSpPr>
          <p:cNvPr id="29783" name="Rectangle 89"/>
          <p:cNvSpPr>
            <a:spLocks noChangeArrowheads="1"/>
          </p:cNvSpPr>
          <p:nvPr/>
        </p:nvSpPr>
        <p:spPr bwMode="auto">
          <a:xfrm rot="-5400000">
            <a:off x="-204261" y="3429228"/>
            <a:ext cx="2164054" cy="21544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Inversion frequency +/- SE </a:t>
            </a:r>
            <a:endParaRPr lang="en-US" sz="1400" b="0"/>
          </a:p>
        </p:txBody>
      </p:sp>
      <p:sp>
        <p:nvSpPr>
          <p:cNvPr id="29784" name="Rectangle 90"/>
          <p:cNvSpPr>
            <a:spLocks noChangeArrowheads="1"/>
          </p:cNvSpPr>
          <p:nvPr/>
        </p:nvSpPr>
        <p:spPr bwMode="auto">
          <a:xfrm rot="-5400000">
            <a:off x="-145676" y="3446691"/>
            <a:ext cx="2574423" cy="21544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(Ratio of treatment/endogenous)</a:t>
            </a:r>
            <a:endParaRPr lang="en-US" sz="1400" b="0"/>
          </a:p>
        </p:txBody>
      </p:sp>
      <p:sp>
        <p:nvSpPr>
          <p:cNvPr id="29785" name="Line 91"/>
          <p:cNvSpPr>
            <a:spLocks noChangeShapeType="1"/>
          </p:cNvSpPr>
          <p:nvPr/>
        </p:nvSpPr>
        <p:spPr bwMode="auto">
          <a:xfrm>
            <a:off x="1874227" y="1954213"/>
            <a:ext cx="385396" cy="0"/>
          </a:xfrm>
          <a:prstGeom prst="line">
            <a:avLst/>
          </a:prstGeom>
          <a:noFill/>
          <a:ln w="31750">
            <a:solidFill>
              <a:srgbClr val="FF00FF"/>
            </a:solidFill>
            <a:round/>
            <a:headEnd/>
            <a:tailEnd/>
          </a:ln>
        </p:spPr>
        <p:txBody>
          <a:bodyPr/>
          <a:lstStyle/>
          <a:p>
            <a:endParaRPr lang="en-AU"/>
          </a:p>
        </p:txBody>
      </p:sp>
      <p:sp>
        <p:nvSpPr>
          <p:cNvPr id="29786" name="Rectangle 92"/>
          <p:cNvSpPr>
            <a:spLocks noChangeArrowheads="1"/>
          </p:cNvSpPr>
          <p:nvPr/>
        </p:nvSpPr>
        <p:spPr bwMode="auto">
          <a:xfrm>
            <a:off x="2011974" y="1900239"/>
            <a:ext cx="96715" cy="92075"/>
          </a:xfrm>
          <a:prstGeom prst="rect">
            <a:avLst/>
          </a:prstGeom>
          <a:solidFill>
            <a:srgbClr val="FF00FF"/>
          </a:solidFill>
          <a:ln w="15875">
            <a:solidFill>
              <a:srgbClr val="FF00FF"/>
            </a:solidFill>
            <a:miter lim="800000"/>
            <a:headEnd/>
            <a:tailEnd/>
          </a:ln>
        </p:spPr>
        <p:txBody>
          <a:bodyPr/>
          <a:lstStyle/>
          <a:p>
            <a:endParaRPr lang="en-US"/>
          </a:p>
        </p:txBody>
      </p:sp>
      <p:sp>
        <p:nvSpPr>
          <p:cNvPr id="29787" name="Rectangle 93"/>
          <p:cNvSpPr>
            <a:spLocks noChangeArrowheads="1"/>
          </p:cNvSpPr>
          <p:nvPr/>
        </p:nvSpPr>
        <p:spPr bwMode="auto">
          <a:xfrm>
            <a:off x="2300654" y="1836739"/>
            <a:ext cx="602729" cy="246221"/>
          </a:xfrm>
          <a:prstGeom prst="rect">
            <a:avLst/>
          </a:prstGeom>
          <a:noFill/>
          <a:ln w="9525">
            <a:noFill/>
            <a:miter lim="800000"/>
            <a:headEnd/>
            <a:tailEnd/>
          </a:ln>
        </p:spPr>
        <p:txBody>
          <a:bodyPr wrap="none" lIns="0" tIns="0" rIns="0" bIns="0">
            <a:spAutoFit/>
          </a:bodyPr>
          <a:lstStyle/>
          <a:p>
            <a:pPr eaLnBrk="0" hangingPunct="0"/>
            <a:r>
              <a:rPr lang="en-US" sz="1600" b="0">
                <a:solidFill>
                  <a:srgbClr val="000000"/>
                </a:solidFill>
              </a:rPr>
              <a:t>spleen</a:t>
            </a:r>
            <a:endParaRPr lang="en-US" sz="2400" b="0"/>
          </a:p>
        </p:txBody>
      </p:sp>
      <p:sp>
        <p:nvSpPr>
          <p:cNvPr id="29788" name="Line 94"/>
          <p:cNvSpPr>
            <a:spLocks noChangeShapeType="1"/>
          </p:cNvSpPr>
          <p:nvPr/>
        </p:nvSpPr>
        <p:spPr bwMode="auto">
          <a:xfrm>
            <a:off x="3028951" y="1954213"/>
            <a:ext cx="383931" cy="0"/>
          </a:xfrm>
          <a:prstGeom prst="line">
            <a:avLst/>
          </a:prstGeom>
          <a:noFill/>
          <a:ln w="31750">
            <a:solidFill>
              <a:srgbClr val="0000FF"/>
            </a:solidFill>
            <a:round/>
            <a:headEnd/>
            <a:tailEnd/>
          </a:ln>
        </p:spPr>
        <p:txBody>
          <a:bodyPr/>
          <a:lstStyle/>
          <a:p>
            <a:endParaRPr lang="en-AU"/>
          </a:p>
        </p:txBody>
      </p:sp>
      <p:sp>
        <p:nvSpPr>
          <p:cNvPr id="29789" name="Oval 95"/>
          <p:cNvSpPr>
            <a:spLocks noChangeArrowheads="1"/>
          </p:cNvSpPr>
          <p:nvPr/>
        </p:nvSpPr>
        <p:spPr bwMode="auto">
          <a:xfrm>
            <a:off x="3166697" y="1900239"/>
            <a:ext cx="95250" cy="92075"/>
          </a:xfrm>
          <a:prstGeom prst="ellipse">
            <a:avLst/>
          </a:prstGeom>
          <a:solidFill>
            <a:srgbClr val="0000FF"/>
          </a:solidFill>
          <a:ln w="15875">
            <a:solidFill>
              <a:srgbClr val="0000FF"/>
            </a:solidFill>
            <a:round/>
            <a:headEnd/>
            <a:tailEnd/>
          </a:ln>
        </p:spPr>
        <p:txBody>
          <a:bodyPr/>
          <a:lstStyle/>
          <a:p>
            <a:endParaRPr lang="en-US"/>
          </a:p>
        </p:txBody>
      </p:sp>
      <p:sp>
        <p:nvSpPr>
          <p:cNvPr id="29790" name="Rectangle 96"/>
          <p:cNvSpPr>
            <a:spLocks noChangeArrowheads="1"/>
          </p:cNvSpPr>
          <p:nvPr/>
        </p:nvSpPr>
        <p:spPr bwMode="auto">
          <a:xfrm>
            <a:off x="3455377" y="1836739"/>
            <a:ext cx="742191" cy="246221"/>
          </a:xfrm>
          <a:prstGeom prst="rect">
            <a:avLst/>
          </a:prstGeom>
          <a:noFill/>
          <a:ln w="9525">
            <a:noFill/>
            <a:miter lim="800000"/>
            <a:headEnd/>
            <a:tailEnd/>
          </a:ln>
        </p:spPr>
        <p:txBody>
          <a:bodyPr wrap="none" lIns="0" tIns="0" rIns="0" bIns="0">
            <a:spAutoFit/>
          </a:bodyPr>
          <a:lstStyle/>
          <a:p>
            <a:pPr eaLnBrk="0" hangingPunct="0"/>
            <a:r>
              <a:rPr lang="en-US" sz="1600" b="0">
                <a:solidFill>
                  <a:srgbClr val="000000"/>
                </a:solidFill>
              </a:rPr>
              <a:t>prostate</a:t>
            </a:r>
            <a:endParaRPr lang="en-US" sz="2400" b="0"/>
          </a:p>
        </p:txBody>
      </p:sp>
      <p:sp>
        <p:nvSpPr>
          <p:cNvPr id="29791" name="Rectangle 97"/>
          <p:cNvSpPr>
            <a:spLocks noChangeArrowheads="1"/>
          </p:cNvSpPr>
          <p:nvPr/>
        </p:nvSpPr>
        <p:spPr bwMode="auto">
          <a:xfrm>
            <a:off x="501162" y="1639889"/>
            <a:ext cx="8065477" cy="4649787"/>
          </a:xfrm>
          <a:prstGeom prst="rect">
            <a:avLst/>
          </a:prstGeom>
          <a:noFill/>
          <a:ln w="0">
            <a:solidFill>
              <a:srgbClr val="000000"/>
            </a:solidFill>
            <a:miter lim="800000"/>
            <a:headEnd/>
            <a:tailEnd/>
          </a:ln>
        </p:spPr>
        <p:txBody>
          <a:bodyPr/>
          <a:lstStyle/>
          <a:p>
            <a:endParaRPr lang="en-US"/>
          </a:p>
        </p:txBody>
      </p:sp>
      <p:sp>
        <p:nvSpPr>
          <p:cNvPr id="29792" name="Line 98"/>
          <p:cNvSpPr>
            <a:spLocks noChangeShapeType="1"/>
          </p:cNvSpPr>
          <p:nvPr/>
        </p:nvSpPr>
        <p:spPr bwMode="auto">
          <a:xfrm>
            <a:off x="1647092" y="3592514"/>
            <a:ext cx="6570785" cy="1587"/>
          </a:xfrm>
          <a:prstGeom prst="line">
            <a:avLst/>
          </a:prstGeom>
          <a:noFill/>
          <a:ln w="31750">
            <a:solidFill>
              <a:srgbClr val="000000"/>
            </a:solidFill>
            <a:round/>
            <a:headEnd/>
            <a:tailEnd/>
          </a:ln>
        </p:spPr>
        <p:txBody>
          <a:bodyPr/>
          <a:lstStyle/>
          <a:p>
            <a:endParaRPr lang="en-AU"/>
          </a:p>
        </p:txBody>
      </p:sp>
      <p:sp>
        <p:nvSpPr>
          <p:cNvPr id="29793" name="Line 99"/>
          <p:cNvSpPr>
            <a:spLocks noChangeShapeType="1"/>
          </p:cNvSpPr>
          <p:nvPr/>
        </p:nvSpPr>
        <p:spPr bwMode="auto">
          <a:xfrm>
            <a:off x="3928697" y="3475038"/>
            <a:ext cx="1031631" cy="601662"/>
          </a:xfrm>
          <a:prstGeom prst="line">
            <a:avLst/>
          </a:prstGeom>
          <a:noFill/>
          <a:ln w="31750">
            <a:solidFill>
              <a:srgbClr val="FF00FF"/>
            </a:solidFill>
            <a:round/>
            <a:headEnd/>
            <a:tailEnd/>
          </a:ln>
        </p:spPr>
        <p:txBody>
          <a:bodyPr/>
          <a:lstStyle/>
          <a:p>
            <a:endParaRPr lang="en-AU"/>
          </a:p>
        </p:txBody>
      </p:sp>
      <p:sp>
        <p:nvSpPr>
          <p:cNvPr id="29794" name="Line 100"/>
          <p:cNvSpPr>
            <a:spLocks noChangeShapeType="1"/>
          </p:cNvSpPr>
          <p:nvPr/>
        </p:nvSpPr>
        <p:spPr bwMode="auto">
          <a:xfrm flipV="1">
            <a:off x="1963615" y="3030539"/>
            <a:ext cx="521677" cy="301625"/>
          </a:xfrm>
          <a:prstGeom prst="line">
            <a:avLst/>
          </a:prstGeom>
          <a:noFill/>
          <a:ln w="31750">
            <a:solidFill>
              <a:srgbClr val="FF00FF"/>
            </a:solidFill>
            <a:round/>
            <a:headEnd/>
            <a:tailEnd/>
          </a:ln>
        </p:spPr>
        <p:txBody>
          <a:bodyPr/>
          <a:lstStyle/>
          <a:p>
            <a:endParaRPr lang="en-AU"/>
          </a:p>
        </p:txBody>
      </p:sp>
      <p:sp>
        <p:nvSpPr>
          <p:cNvPr id="29795" name="Line 101"/>
          <p:cNvSpPr>
            <a:spLocks noChangeShapeType="1"/>
          </p:cNvSpPr>
          <p:nvPr/>
        </p:nvSpPr>
        <p:spPr bwMode="auto">
          <a:xfrm flipV="1">
            <a:off x="2472104" y="2820988"/>
            <a:ext cx="480646" cy="209550"/>
          </a:xfrm>
          <a:prstGeom prst="line">
            <a:avLst/>
          </a:prstGeom>
          <a:noFill/>
          <a:ln w="31750">
            <a:solidFill>
              <a:srgbClr val="FF00FF"/>
            </a:solidFill>
            <a:round/>
            <a:headEnd/>
            <a:tailEnd/>
          </a:ln>
        </p:spPr>
        <p:txBody>
          <a:bodyPr/>
          <a:lstStyle/>
          <a:p>
            <a:endParaRPr lang="en-AU"/>
          </a:p>
        </p:txBody>
      </p:sp>
      <p:sp>
        <p:nvSpPr>
          <p:cNvPr id="29796" name="Line 102"/>
          <p:cNvSpPr>
            <a:spLocks noChangeShapeType="1"/>
          </p:cNvSpPr>
          <p:nvPr/>
        </p:nvSpPr>
        <p:spPr bwMode="auto">
          <a:xfrm flipV="1">
            <a:off x="3242896" y="3475038"/>
            <a:ext cx="754673" cy="222250"/>
          </a:xfrm>
          <a:prstGeom prst="line">
            <a:avLst/>
          </a:prstGeom>
          <a:noFill/>
          <a:ln w="31750">
            <a:solidFill>
              <a:srgbClr val="FF00FF"/>
            </a:solidFill>
            <a:round/>
            <a:headEnd/>
            <a:tailEnd/>
          </a:ln>
        </p:spPr>
        <p:txBody>
          <a:bodyPr/>
          <a:lstStyle/>
          <a:p>
            <a:endParaRPr lang="en-AU"/>
          </a:p>
        </p:txBody>
      </p:sp>
      <p:sp>
        <p:nvSpPr>
          <p:cNvPr id="29797" name="Line 103"/>
          <p:cNvSpPr>
            <a:spLocks noChangeShapeType="1"/>
          </p:cNvSpPr>
          <p:nvPr/>
        </p:nvSpPr>
        <p:spPr bwMode="auto">
          <a:xfrm>
            <a:off x="4960328" y="4062413"/>
            <a:ext cx="1015511" cy="26987"/>
          </a:xfrm>
          <a:prstGeom prst="line">
            <a:avLst/>
          </a:prstGeom>
          <a:noFill/>
          <a:ln w="31750">
            <a:solidFill>
              <a:srgbClr val="FF00FF"/>
            </a:solidFill>
            <a:round/>
            <a:headEnd/>
            <a:tailEnd/>
          </a:ln>
        </p:spPr>
        <p:txBody>
          <a:bodyPr/>
          <a:lstStyle/>
          <a:p>
            <a:endParaRPr lang="en-AU"/>
          </a:p>
        </p:txBody>
      </p:sp>
      <p:sp>
        <p:nvSpPr>
          <p:cNvPr id="29798" name="Line 104"/>
          <p:cNvSpPr>
            <a:spLocks noChangeShapeType="1"/>
          </p:cNvSpPr>
          <p:nvPr/>
        </p:nvSpPr>
        <p:spPr bwMode="auto">
          <a:xfrm flipV="1">
            <a:off x="5975839" y="3055938"/>
            <a:ext cx="921727" cy="1033462"/>
          </a:xfrm>
          <a:prstGeom prst="line">
            <a:avLst/>
          </a:prstGeom>
          <a:noFill/>
          <a:ln w="31750">
            <a:solidFill>
              <a:srgbClr val="FF00FF"/>
            </a:solidFill>
            <a:round/>
            <a:headEnd/>
            <a:tailEnd/>
          </a:ln>
        </p:spPr>
        <p:txBody>
          <a:bodyPr/>
          <a:lstStyle/>
          <a:p>
            <a:endParaRPr lang="en-AU"/>
          </a:p>
        </p:txBody>
      </p:sp>
      <p:sp>
        <p:nvSpPr>
          <p:cNvPr id="29799" name="Line 105"/>
          <p:cNvSpPr>
            <a:spLocks noChangeShapeType="1"/>
          </p:cNvSpPr>
          <p:nvPr/>
        </p:nvSpPr>
        <p:spPr bwMode="auto">
          <a:xfrm flipV="1">
            <a:off x="6897566" y="2286001"/>
            <a:ext cx="1320311" cy="796925"/>
          </a:xfrm>
          <a:prstGeom prst="line">
            <a:avLst/>
          </a:prstGeom>
          <a:noFill/>
          <a:ln w="31750">
            <a:solidFill>
              <a:srgbClr val="FF00FF"/>
            </a:solidFill>
            <a:round/>
            <a:headEnd/>
            <a:tailEnd/>
          </a:ln>
        </p:spPr>
        <p:txBody>
          <a:bodyPr/>
          <a:lstStyle/>
          <a:p>
            <a:endParaRPr lang="en-AU"/>
          </a:p>
        </p:txBody>
      </p:sp>
      <p:sp>
        <p:nvSpPr>
          <p:cNvPr id="29800" name="Rectangle 106"/>
          <p:cNvSpPr>
            <a:spLocks noChangeArrowheads="1"/>
          </p:cNvSpPr>
          <p:nvPr/>
        </p:nvSpPr>
        <p:spPr bwMode="auto">
          <a:xfrm>
            <a:off x="1793631" y="5572125"/>
            <a:ext cx="641201" cy="307777"/>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0.001</a:t>
            </a:r>
            <a:endParaRPr lang="en-US" sz="2400" b="0"/>
          </a:p>
        </p:txBody>
      </p:sp>
      <p:sp>
        <p:nvSpPr>
          <p:cNvPr id="29801" name="Rectangle 107"/>
          <p:cNvSpPr>
            <a:spLocks noChangeArrowheads="1"/>
          </p:cNvSpPr>
          <p:nvPr/>
        </p:nvSpPr>
        <p:spPr bwMode="auto">
          <a:xfrm>
            <a:off x="2850174" y="5572125"/>
            <a:ext cx="498534" cy="307777"/>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0.01</a:t>
            </a:r>
            <a:endParaRPr lang="en-US" sz="2400" b="0"/>
          </a:p>
        </p:txBody>
      </p:sp>
      <p:sp>
        <p:nvSpPr>
          <p:cNvPr id="29802" name="Rectangle 108"/>
          <p:cNvSpPr>
            <a:spLocks noChangeArrowheads="1"/>
          </p:cNvSpPr>
          <p:nvPr/>
        </p:nvSpPr>
        <p:spPr bwMode="auto">
          <a:xfrm>
            <a:off x="3881805" y="5572125"/>
            <a:ext cx="355867" cy="307777"/>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0.1</a:t>
            </a:r>
            <a:endParaRPr lang="en-US" sz="2400" b="0"/>
          </a:p>
        </p:txBody>
      </p:sp>
      <p:sp>
        <p:nvSpPr>
          <p:cNvPr id="29803" name="Rectangle 109"/>
          <p:cNvSpPr>
            <a:spLocks noChangeArrowheads="1"/>
          </p:cNvSpPr>
          <p:nvPr/>
        </p:nvSpPr>
        <p:spPr bwMode="auto">
          <a:xfrm>
            <a:off x="4967654" y="5572125"/>
            <a:ext cx="142668" cy="307777"/>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1</a:t>
            </a:r>
            <a:endParaRPr lang="en-US" sz="2400" b="0"/>
          </a:p>
        </p:txBody>
      </p:sp>
      <p:sp>
        <p:nvSpPr>
          <p:cNvPr id="29804" name="Rectangle 110"/>
          <p:cNvSpPr>
            <a:spLocks noChangeArrowheads="1"/>
          </p:cNvSpPr>
          <p:nvPr/>
        </p:nvSpPr>
        <p:spPr bwMode="auto">
          <a:xfrm>
            <a:off x="5928947" y="5572125"/>
            <a:ext cx="285335" cy="307777"/>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10</a:t>
            </a:r>
            <a:endParaRPr lang="en-US" sz="2400" b="0"/>
          </a:p>
        </p:txBody>
      </p:sp>
      <p:sp>
        <p:nvSpPr>
          <p:cNvPr id="29805" name="Rectangle 111"/>
          <p:cNvSpPr>
            <a:spLocks noChangeArrowheads="1"/>
          </p:cNvSpPr>
          <p:nvPr/>
        </p:nvSpPr>
        <p:spPr bwMode="auto">
          <a:xfrm>
            <a:off x="6808177" y="5572125"/>
            <a:ext cx="428002" cy="307777"/>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100</a:t>
            </a:r>
            <a:endParaRPr lang="en-US" sz="2400" b="0"/>
          </a:p>
        </p:txBody>
      </p:sp>
      <p:sp>
        <p:nvSpPr>
          <p:cNvPr id="29806" name="Rectangle 112"/>
          <p:cNvSpPr>
            <a:spLocks noChangeArrowheads="1"/>
          </p:cNvSpPr>
          <p:nvPr/>
        </p:nvSpPr>
        <p:spPr bwMode="auto">
          <a:xfrm>
            <a:off x="7729904" y="5572125"/>
            <a:ext cx="570669" cy="307777"/>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1000</a:t>
            </a:r>
            <a:endParaRPr lang="en-US" sz="2400" b="0"/>
          </a:p>
        </p:txBody>
      </p:sp>
      <p:sp>
        <p:nvSpPr>
          <p:cNvPr id="29807" name="Line 113"/>
          <p:cNvSpPr>
            <a:spLocks noChangeShapeType="1"/>
          </p:cNvSpPr>
          <p:nvPr/>
        </p:nvSpPr>
        <p:spPr bwMode="auto">
          <a:xfrm>
            <a:off x="2485293" y="3186113"/>
            <a:ext cx="467458" cy="119062"/>
          </a:xfrm>
          <a:prstGeom prst="line">
            <a:avLst/>
          </a:prstGeom>
          <a:noFill/>
          <a:ln w="26988">
            <a:solidFill>
              <a:srgbClr val="0000FF"/>
            </a:solidFill>
            <a:round/>
            <a:headEnd/>
            <a:tailEnd/>
          </a:ln>
        </p:spPr>
        <p:txBody>
          <a:bodyPr/>
          <a:lstStyle/>
          <a:p>
            <a:endParaRPr lang="en-AU"/>
          </a:p>
        </p:txBody>
      </p:sp>
      <p:sp>
        <p:nvSpPr>
          <p:cNvPr id="29808" name="Line 114"/>
          <p:cNvSpPr>
            <a:spLocks noChangeShapeType="1"/>
          </p:cNvSpPr>
          <p:nvPr/>
        </p:nvSpPr>
        <p:spPr bwMode="auto">
          <a:xfrm>
            <a:off x="3242897" y="3513138"/>
            <a:ext cx="1717431" cy="654050"/>
          </a:xfrm>
          <a:prstGeom prst="line">
            <a:avLst/>
          </a:prstGeom>
          <a:noFill/>
          <a:ln w="26988">
            <a:solidFill>
              <a:srgbClr val="0000FF"/>
            </a:solidFill>
            <a:round/>
            <a:headEnd/>
            <a:tailEnd/>
          </a:ln>
        </p:spPr>
        <p:txBody>
          <a:bodyPr/>
          <a:lstStyle/>
          <a:p>
            <a:endParaRPr lang="en-AU"/>
          </a:p>
        </p:txBody>
      </p:sp>
      <p:sp>
        <p:nvSpPr>
          <p:cNvPr id="29809" name="Line 115"/>
          <p:cNvSpPr>
            <a:spLocks noChangeShapeType="1"/>
          </p:cNvSpPr>
          <p:nvPr/>
        </p:nvSpPr>
        <p:spPr bwMode="auto">
          <a:xfrm>
            <a:off x="5027735" y="4167189"/>
            <a:ext cx="838200" cy="1587"/>
          </a:xfrm>
          <a:prstGeom prst="line">
            <a:avLst/>
          </a:prstGeom>
          <a:noFill/>
          <a:ln w="26988">
            <a:solidFill>
              <a:srgbClr val="0000FF"/>
            </a:solidFill>
            <a:round/>
            <a:headEnd/>
            <a:tailEnd/>
          </a:ln>
        </p:spPr>
        <p:txBody>
          <a:bodyPr/>
          <a:lstStyle/>
          <a:p>
            <a:endParaRPr lang="en-AU"/>
          </a:p>
        </p:txBody>
      </p:sp>
      <p:sp>
        <p:nvSpPr>
          <p:cNvPr id="29810" name="Line 116"/>
          <p:cNvSpPr>
            <a:spLocks noChangeShapeType="1"/>
          </p:cNvSpPr>
          <p:nvPr/>
        </p:nvSpPr>
        <p:spPr bwMode="auto">
          <a:xfrm flipV="1">
            <a:off x="5975839" y="2625726"/>
            <a:ext cx="1951892" cy="1541463"/>
          </a:xfrm>
          <a:prstGeom prst="line">
            <a:avLst/>
          </a:prstGeom>
          <a:noFill/>
          <a:ln w="26988">
            <a:solidFill>
              <a:srgbClr val="0000FF"/>
            </a:solidFill>
            <a:round/>
            <a:headEnd/>
            <a:tailEnd/>
          </a:ln>
        </p:spPr>
        <p:txBody>
          <a:bodyPr/>
          <a:lstStyle/>
          <a:p>
            <a:endParaRPr lang="en-AU"/>
          </a:p>
        </p:txBody>
      </p:sp>
      <p:sp>
        <p:nvSpPr>
          <p:cNvPr id="29811" name="Line 117"/>
          <p:cNvSpPr>
            <a:spLocks noChangeShapeType="1"/>
          </p:cNvSpPr>
          <p:nvPr/>
        </p:nvSpPr>
        <p:spPr bwMode="auto">
          <a:xfrm>
            <a:off x="2088174" y="5394326"/>
            <a:ext cx="1465" cy="104775"/>
          </a:xfrm>
          <a:prstGeom prst="line">
            <a:avLst/>
          </a:prstGeom>
          <a:noFill/>
          <a:ln w="15875" cap="rnd">
            <a:solidFill>
              <a:srgbClr val="000000"/>
            </a:solidFill>
            <a:round/>
            <a:headEnd/>
            <a:tailEnd/>
          </a:ln>
        </p:spPr>
        <p:txBody>
          <a:bodyPr/>
          <a:lstStyle/>
          <a:p>
            <a:endParaRPr lang="en-AU"/>
          </a:p>
        </p:txBody>
      </p:sp>
      <p:sp>
        <p:nvSpPr>
          <p:cNvPr id="29812" name="Line 118"/>
          <p:cNvSpPr>
            <a:spLocks noChangeShapeType="1"/>
          </p:cNvSpPr>
          <p:nvPr/>
        </p:nvSpPr>
        <p:spPr bwMode="auto">
          <a:xfrm>
            <a:off x="4051789" y="5394326"/>
            <a:ext cx="1465" cy="104775"/>
          </a:xfrm>
          <a:prstGeom prst="line">
            <a:avLst/>
          </a:prstGeom>
          <a:noFill/>
          <a:ln w="15875" cap="rnd">
            <a:solidFill>
              <a:srgbClr val="000000"/>
            </a:solidFill>
            <a:round/>
            <a:headEnd/>
            <a:tailEnd/>
          </a:ln>
        </p:spPr>
        <p:txBody>
          <a:bodyPr/>
          <a:lstStyle/>
          <a:p>
            <a:endParaRPr lang="en-AU"/>
          </a:p>
        </p:txBody>
      </p:sp>
      <p:sp>
        <p:nvSpPr>
          <p:cNvPr id="29813" name="Line 119"/>
          <p:cNvSpPr>
            <a:spLocks noChangeShapeType="1"/>
          </p:cNvSpPr>
          <p:nvPr/>
        </p:nvSpPr>
        <p:spPr bwMode="auto">
          <a:xfrm>
            <a:off x="3064120" y="5394326"/>
            <a:ext cx="1465" cy="104775"/>
          </a:xfrm>
          <a:prstGeom prst="line">
            <a:avLst/>
          </a:prstGeom>
          <a:noFill/>
          <a:ln w="15875" cap="rnd">
            <a:solidFill>
              <a:srgbClr val="000000"/>
            </a:solidFill>
            <a:round/>
            <a:headEnd/>
            <a:tailEnd/>
          </a:ln>
        </p:spPr>
        <p:txBody>
          <a:bodyPr/>
          <a:lstStyle/>
          <a:p>
            <a:endParaRPr lang="en-AU"/>
          </a:p>
        </p:txBody>
      </p:sp>
      <p:sp>
        <p:nvSpPr>
          <p:cNvPr id="29814" name="Line 120"/>
          <p:cNvSpPr>
            <a:spLocks noChangeShapeType="1"/>
          </p:cNvSpPr>
          <p:nvPr/>
        </p:nvSpPr>
        <p:spPr bwMode="auto">
          <a:xfrm>
            <a:off x="7020659" y="5394326"/>
            <a:ext cx="1465" cy="104775"/>
          </a:xfrm>
          <a:prstGeom prst="line">
            <a:avLst/>
          </a:prstGeom>
          <a:noFill/>
          <a:ln w="15875" cap="rnd">
            <a:solidFill>
              <a:srgbClr val="000000"/>
            </a:solidFill>
            <a:round/>
            <a:headEnd/>
            <a:tailEnd/>
          </a:ln>
        </p:spPr>
        <p:txBody>
          <a:bodyPr/>
          <a:lstStyle/>
          <a:p>
            <a:endParaRPr lang="en-AU"/>
          </a:p>
        </p:txBody>
      </p:sp>
      <p:sp>
        <p:nvSpPr>
          <p:cNvPr id="29815" name="Line 121"/>
          <p:cNvSpPr>
            <a:spLocks noChangeShapeType="1"/>
          </p:cNvSpPr>
          <p:nvPr/>
        </p:nvSpPr>
        <p:spPr bwMode="auto">
          <a:xfrm>
            <a:off x="6031523" y="5394326"/>
            <a:ext cx="1466" cy="104775"/>
          </a:xfrm>
          <a:prstGeom prst="line">
            <a:avLst/>
          </a:prstGeom>
          <a:noFill/>
          <a:ln w="15875" cap="rnd">
            <a:solidFill>
              <a:srgbClr val="000000"/>
            </a:solidFill>
            <a:round/>
            <a:headEnd/>
            <a:tailEnd/>
          </a:ln>
        </p:spPr>
        <p:txBody>
          <a:bodyPr/>
          <a:lstStyle/>
          <a:p>
            <a:endParaRPr lang="en-AU"/>
          </a:p>
        </p:txBody>
      </p:sp>
      <p:sp>
        <p:nvSpPr>
          <p:cNvPr id="29816" name="Line 122"/>
          <p:cNvSpPr>
            <a:spLocks noChangeShapeType="1"/>
          </p:cNvSpPr>
          <p:nvPr/>
        </p:nvSpPr>
        <p:spPr bwMode="auto">
          <a:xfrm>
            <a:off x="5014546" y="5394326"/>
            <a:ext cx="1466" cy="104775"/>
          </a:xfrm>
          <a:prstGeom prst="line">
            <a:avLst/>
          </a:prstGeom>
          <a:noFill/>
          <a:ln w="15875" cap="rnd">
            <a:solidFill>
              <a:srgbClr val="000000"/>
            </a:solidFill>
            <a:round/>
            <a:headEnd/>
            <a:tailEnd/>
          </a:ln>
        </p:spPr>
        <p:txBody>
          <a:bodyPr/>
          <a:lstStyle/>
          <a:p>
            <a:endParaRPr lang="en-AU"/>
          </a:p>
        </p:txBody>
      </p:sp>
      <p:sp>
        <p:nvSpPr>
          <p:cNvPr id="29817" name="Line 123"/>
          <p:cNvSpPr>
            <a:spLocks noChangeShapeType="1"/>
          </p:cNvSpPr>
          <p:nvPr/>
        </p:nvSpPr>
        <p:spPr bwMode="auto">
          <a:xfrm>
            <a:off x="7968761" y="5394326"/>
            <a:ext cx="1466" cy="104775"/>
          </a:xfrm>
          <a:prstGeom prst="line">
            <a:avLst/>
          </a:prstGeom>
          <a:noFill/>
          <a:ln w="15875" cap="rnd">
            <a:solidFill>
              <a:srgbClr val="000000"/>
            </a:solidFill>
            <a:round/>
            <a:headEnd/>
            <a:tailEnd/>
          </a:ln>
        </p:spPr>
        <p:txBody>
          <a:bodyPr/>
          <a:lstStyle/>
          <a:p>
            <a:endParaRPr lang="en-AU"/>
          </a:p>
        </p:txBody>
      </p:sp>
      <p:sp>
        <p:nvSpPr>
          <p:cNvPr id="29818" name="Rectangle 124"/>
          <p:cNvSpPr>
            <a:spLocks noChangeArrowheads="1"/>
          </p:cNvSpPr>
          <p:nvPr/>
        </p:nvSpPr>
        <p:spPr bwMode="auto">
          <a:xfrm>
            <a:off x="898282" y="5897564"/>
            <a:ext cx="129844" cy="400110"/>
          </a:xfrm>
          <a:prstGeom prst="rect">
            <a:avLst/>
          </a:prstGeom>
          <a:noFill/>
          <a:ln w="9525">
            <a:noFill/>
            <a:miter lim="800000"/>
            <a:headEnd/>
            <a:tailEnd/>
          </a:ln>
        </p:spPr>
        <p:txBody>
          <a:bodyPr wrap="none" lIns="0" tIns="0" rIns="0" bIns="0">
            <a:spAutoFit/>
          </a:bodyPr>
          <a:lstStyle/>
          <a:p>
            <a:pPr eaLnBrk="0" hangingPunct="0"/>
            <a:r>
              <a:rPr lang="en-US" sz="2600" b="0">
                <a:solidFill>
                  <a:srgbClr val="000000"/>
                </a:solidFill>
              </a:rPr>
              <a:t>*</a:t>
            </a:r>
            <a:endParaRPr lang="en-US" sz="2400" b="0"/>
          </a:p>
        </p:txBody>
      </p:sp>
      <p:sp>
        <p:nvSpPr>
          <p:cNvPr id="29819" name="Rectangle 125"/>
          <p:cNvSpPr>
            <a:spLocks noChangeArrowheads="1"/>
          </p:cNvSpPr>
          <p:nvPr/>
        </p:nvSpPr>
        <p:spPr bwMode="auto">
          <a:xfrm>
            <a:off x="1008185" y="5949950"/>
            <a:ext cx="141064" cy="307777"/>
          </a:xfrm>
          <a:prstGeom prst="rect">
            <a:avLst/>
          </a:prstGeom>
          <a:noFill/>
          <a:ln w="9525">
            <a:noFill/>
            <a:miter lim="800000"/>
            <a:headEnd/>
            <a:tailEnd/>
          </a:ln>
        </p:spPr>
        <p:txBody>
          <a:bodyPr wrap="none" lIns="0" tIns="0" rIns="0" bIns="0">
            <a:spAutoFit/>
          </a:bodyPr>
          <a:lstStyle/>
          <a:p>
            <a:pPr eaLnBrk="0" hangingPunct="0"/>
            <a:r>
              <a:rPr lang="en-US" sz="2000" b="0">
                <a:solidFill>
                  <a:srgbClr val="000000"/>
                </a:solidFill>
              </a:rPr>
              <a:t>, </a:t>
            </a:r>
            <a:endParaRPr lang="en-US" sz="2400" b="0"/>
          </a:p>
        </p:txBody>
      </p:sp>
      <p:sp>
        <p:nvSpPr>
          <p:cNvPr id="29820" name="Rectangle 126"/>
          <p:cNvSpPr>
            <a:spLocks noChangeArrowheads="1"/>
          </p:cNvSpPr>
          <p:nvPr/>
        </p:nvSpPr>
        <p:spPr bwMode="auto">
          <a:xfrm>
            <a:off x="1119554" y="5937250"/>
            <a:ext cx="142668" cy="307777"/>
          </a:xfrm>
          <a:prstGeom prst="rect">
            <a:avLst/>
          </a:prstGeom>
          <a:noFill/>
          <a:ln w="9525">
            <a:noFill/>
            <a:miter lim="800000"/>
            <a:headEnd/>
            <a:tailEnd/>
          </a:ln>
        </p:spPr>
        <p:txBody>
          <a:bodyPr wrap="none" lIns="0" tIns="0" rIns="0" bIns="0">
            <a:spAutoFit/>
          </a:bodyPr>
          <a:lstStyle/>
          <a:p>
            <a:pPr eaLnBrk="0" hangingPunct="0"/>
            <a:r>
              <a:rPr lang="en-US" sz="2000" b="0" i="1">
                <a:solidFill>
                  <a:srgbClr val="000000"/>
                </a:solidFill>
              </a:rPr>
              <a:t>p</a:t>
            </a:r>
            <a:endParaRPr lang="en-US" sz="2400" b="0"/>
          </a:p>
        </p:txBody>
      </p:sp>
      <p:sp>
        <p:nvSpPr>
          <p:cNvPr id="29821" name="Rectangle 127"/>
          <p:cNvSpPr>
            <a:spLocks noChangeArrowheads="1"/>
          </p:cNvSpPr>
          <p:nvPr/>
        </p:nvSpPr>
        <p:spPr bwMode="auto">
          <a:xfrm>
            <a:off x="1283677" y="5949950"/>
            <a:ext cx="788677" cy="307777"/>
          </a:xfrm>
          <a:prstGeom prst="rect">
            <a:avLst/>
          </a:prstGeom>
          <a:noFill/>
          <a:ln w="9525">
            <a:noFill/>
            <a:miter lim="800000"/>
            <a:headEnd/>
            <a:tailEnd/>
          </a:ln>
        </p:spPr>
        <p:txBody>
          <a:bodyPr wrap="none" lIns="0" tIns="0" rIns="0" bIns="0">
            <a:spAutoFit/>
          </a:bodyPr>
          <a:lstStyle/>
          <a:p>
            <a:pPr eaLnBrk="0" hangingPunct="0"/>
            <a:r>
              <a:rPr lang="en-US" sz="2000" b="0">
                <a:solidFill>
                  <a:srgbClr val="000000"/>
                </a:solidFill>
              </a:rPr>
              <a:t> &lt; 0.05</a:t>
            </a:r>
            <a:endParaRPr lang="en-US" sz="2400" b="0"/>
          </a:p>
        </p:txBody>
      </p:sp>
      <p:sp>
        <p:nvSpPr>
          <p:cNvPr id="29822" name="Rectangle 128"/>
          <p:cNvSpPr>
            <a:spLocks noChangeArrowheads="1"/>
          </p:cNvSpPr>
          <p:nvPr/>
        </p:nvSpPr>
        <p:spPr bwMode="auto">
          <a:xfrm>
            <a:off x="898282" y="6302376"/>
            <a:ext cx="65" cy="369332"/>
          </a:xfrm>
          <a:prstGeom prst="rect">
            <a:avLst/>
          </a:prstGeom>
          <a:noFill/>
          <a:ln w="9525">
            <a:noFill/>
            <a:miter lim="800000"/>
            <a:headEnd/>
            <a:tailEnd/>
          </a:ln>
        </p:spPr>
        <p:txBody>
          <a:bodyPr wrap="none" lIns="0" tIns="0" rIns="0" bIns="0">
            <a:spAutoFit/>
          </a:bodyPr>
          <a:lstStyle/>
          <a:p>
            <a:pPr eaLnBrk="0" hangingPunct="0"/>
            <a:endParaRPr lang="en-US" sz="2400" b="0"/>
          </a:p>
        </p:txBody>
      </p:sp>
      <p:sp>
        <p:nvSpPr>
          <p:cNvPr id="29823" name="Rectangle 129"/>
          <p:cNvSpPr>
            <a:spLocks noChangeArrowheads="1"/>
          </p:cNvSpPr>
          <p:nvPr/>
        </p:nvSpPr>
        <p:spPr bwMode="auto">
          <a:xfrm>
            <a:off x="898282" y="6302376"/>
            <a:ext cx="65" cy="369332"/>
          </a:xfrm>
          <a:prstGeom prst="rect">
            <a:avLst/>
          </a:prstGeom>
          <a:noFill/>
          <a:ln w="9525">
            <a:noFill/>
            <a:miter lim="800000"/>
            <a:headEnd/>
            <a:tailEnd/>
          </a:ln>
        </p:spPr>
        <p:txBody>
          <a:bodyPr wrap="none" lIns="0" tIns="0" rIns="0" bIns="0">
            <a:spAutoFit/>
          </a:bodyPr>
          <a:lstStyle/>
          <a:p>
            <a:pPr eaLnBrk="0" hangingPunct="0"/>
            <a:endParaRPr lang="en-US" sz="2400" b="0"/>
          </a:p>
        </p:txBody>
      </p:sp>
      <p:sp>
        <p:nvSpPr>
          <p:cNvPr id="29824" name="Rectangle 130"/>
          <p:cNvSpPr>
            <a:spLocks noChangeArrowheads="1"/>
          </p:cNvSpPr>
          <p:nvPr/>
        </p:nvSpPr>
        <p:spPr bwMode="auto">
          <a:xfrm>
            <a:off x="2429608" y="2671764"/>
            <a:ext cx="129844" cy="400110"/>
          </a:xfrm>
          <a:prstGeom prst="rect">
            <a:avLst/>
          </a:prstGeom>
          <a:noFill/>
          <a:ln w="9525">
            <a:noFill/>
            <a:miter lim="800000"/>
            <a:headEnd/>
            <a:tailEnd/>
          </a:ln>
        </p:spPr>
        <p:txBody>
          <a:bodyPr wrap="none" lIns="0" tIns="0" rIns="0" bIns="0">
            <a:spAutoFit/>
          </a:bodyPr>
          <a:lstStyle/>
          <a:p>
            <a:pPr eaLnBrk="0" hangingPunct="0"/>
            <a:r>
              <a:rPr lang="en-US" sz="2600">
                <a:solidFill>
                  <a:srgbClr val="FF33CC"/>
                </a:solidFill>
              </a:rPr>
              <a:t>*</a:t>
            </a:r>
            <a:endParaRPr lang="en-US" sz="2400" b="0">
              <a:solidFill>
                <a:srgbClr val="FF33CC"/>
              </a:solidFill>
            </a:endParaRPr>
          </a:p>
        </p:txBody>
      </p:sp>
      <p:sp>
        <p:nvSpPr>
          <p:cNvPr id="29825" name="Rectangle 131"/>
          <p:cNvSpPr>
            <a:spLocks noChangeArrowheads="1"/>
          </p:cNvSpPr>
          <p:nvPr/>
        </p:nvSpPr>
        <p:spPr bwMode="auto">
          <a:xfrm>
            <a:off x="4916366" y="3676651"/>
            <a:ext cx="129844" cy="400110"/>
          </a:xfrm>
          <a:prstGeom prst="rect">
            <a:avLst/>
          </a:prstGeom>
          <a:noFill/>
          <a:ln w="9525">
            <a:noFill/>
            <a:miter lim="800000"/>
            <a:headEnd/>
            <a:tailEnd/>
          </a:ln>
        </p:spPr>
        <p:txBody>
          <a:bodyPr wrap="none" lIns="0" tIns="0" rIns="0" bIns="0">
            <a:spAutoFit/>
          </a:bodyPr>
          <a:lstStyle/>
          <a:p>
            <a:pPr eaLnBrk="0" hangingPunct="0"/>
            <a:r>
              <a:rPr lang="en-US" sz="2600">
                <a:solidFill>
                  <a:srgbClr val="FF33CC"/>
                </a:solidFill>
              </a:rPr>
              <a:t>*</a:t>
            </a:r>
            <a:endParaRPr lang="en-US" sz="2400" b="0">
              <a:solidFill>
                <a:srgbClr val="FF33CC"/>
              </a:solidFill>
            </a:endParaRPr>
          </a:p>
        </p:txBody>
      </p:sp>
      <p:sp>
        <p:nvSpPr>
          <p:cNvPr id="29826" name="Rectangle 132"/>
          <p:cNvSpPr>
            <a:spLocks noChangeArrowheads="1"/>
          </p:cNvSpPr>
          <p:nvPr/>
        </p:nvSpPr>
        <p:spPr bwMode="auto">
          <a:xfrm>
            <a:off x="5887915" y="3676651"/>
            <a:ext cx="129844" cy="400110"/>
          </a:xfrm>
          <a:prstGeom prst="rect">
            <a:avLst/>
          </a:prstGeom>
          <a:noFill/>
          <a:ln w="9525">
            <a:noFill/>
            <a:miter lim="800000"/>
            <a:headEnd/>
            <a:tailEnd/>
          </a:ln>
        </p:spPr>
        <p:txBody>
          <a:bodyPr wrap="none" lIns="0" tIns="0" rIns="0" bIns="0">
            <a:spAutoFit/>
          </a:bodyPr>
          <a:lstStyle/>
          <a:p>
            <a:pPr eaLnBrk="0" hangingPunct="0"/>
            <a:r>
              <a:rPr lang="en-US" sz="2600">
                <a:solidFill>
                  <a:srgbClr val="FF33CC"/>
                </a:solidFill>
              </a:rPr>
              <a:t>*</a:t>
            </a:r>
            <a:endParaRPr lang="en-US" sz="2400" b="0">
              <a:solidFill>
                <a:srgbClr val="FF33CC"/>
              </a:solidFill>
            </a:endParaRPr>
          </a:p>
        </p:txBody>
      </p:sp>
      <p:sp>
        <p:nvSpPr>
          <p:cNvPr id="29827" name="Rectangle 133"/>
          <p:cNvSpPr>
            <a:spLocks noChangeArrowheads="1"/>
          </p:cNvSpPr>
          <p:nvPr/>
        </p:nvSpPr>
        <p:spPr bwMode="auto">
          <a:xfrm>
            <a:off x="2945423" y="2409826"/>
            <a:ext cx="129844" cy="400110"/>
          </a:xfrm>
          <a:prstGeom prst="rect">
            <a:avLst/>
          </a:prstGeom>
          <a:noFill/>
          <a:ln w="9525">
            <a:noFill/>
            <a:miter lim="800000"/>
            <a:headEnd/>
            <a:tailEnd/>
          </a:ln>
        </p:spPr>
        <p:txBody>
          <a:bodyPr wrap="none" lIns="0" tIns="0" rIns="0" bIns="0">
            <a:spAutoFit/>
          </a:bodyPr>
          <a:lstStyle/>
          <a:p>
            <a:pPr eaLnBrk="0" hangingPunct="0"/>
            <a:r>
              <a:rPr lang="en-US" sz="2600">
                <a:solidFill>
                  <a:srgbClr val="FF33CC"/>
                </a:solidFill>
              </a:rPr>
              <a:t>*</a:t>
            </a:r>
            <a:endParaRPr lang="en-US" sz="2400" b="0">
              <a:solidFill>
                <a:srgbClr val="FF33CC"/>
              </a:solidFill>
            </a:endParaRPr>
          </a:p>
        </p:txBody>
      </p:sp>
      <p:sp>
        <p:nvSpPr>
          <p:cNvPr id="29828" name="Rectangle 134"/>
          <p:cNvSpPr>
            <a:spLocks noChangeArrowheads="1"/>
          </p:cNvSpPr>
          <p:nvPr/>
        </p:nvSpPr>
        <p:spPr bwMode="auto">
          <a:xfrm>
            <a:off x="2932235" y="3395664"/>
            <a:ext cx="129844" cy="400110"/>
          </a:xfrm>
          <a:prstGeom prst="rect">
            <a:avLst/>
          </a:prstGeom>
          <a:noFill/>
          <a:ln w="9525">
            <a:noFill/>
            <a:miter lim="800000"/>
            <a:headEnd/>
            <a:tailEnd/>
          </a:ln>
        </p:spPr>
        <p:txBody>
          <a:bodyPr wrap="none" lIns="0" tIns="0" rIns="0" bIns="0">
            <a:spAutoFit/>
          </a:bodyPr>
          <a:lstStyle/>
          <a:p>
            <a:pPr eaLnBrk="0" hangingPunct="0"/>
            <a:r>
              <a:rPr lang="en-US" sz="2600">
                <a:solidFill>
                  <a:schemeClr val="accent2"/>
                </a:solidFill>
              </a:rPr>
              <a:t>*</a:t>
            </a:r>
            <a:endParaRPr lang="en-US" sz="2400" b="0">
              <a:solidFill>
                <a:schemeClr val="accent2"/>
              </a:solidFill>
            </a:endParaRPr>
          </a:p>
        </p:txBody>
      </p:sp>
      <p:sp>
        <p:nvSpPr>
          <p:cNvPr id="29829" name="Rectangle 135"/>
          <p:cNvSpPr>
            <a:spLocks noChangeArrowheads="1"/>
          </p:cNvSpPr>
          <p:nvPr/>
        </p:nvSpPr>
        <p:spPr bwMode="auto">
          <a:xfrm>
            <a:off x="6863861" y="2625726"/>
            <a:ext cx="129844" cy="400110"/>
          </a:xfrm>
          <a:prstGeom prst="rect">
            <a:avLst/>
          </a:prstGeom>
          <a:noFill/>
          <a:ln w="9525">
            <a:noFill/>
            <a:miter lim="800000"/>
            <a:headEnd/>
            <a:tailEnd/>
          </a:ln>
        </p:spPr>
        <p:txBody>
          <a:bodyPr wrap="none" lIns="0" tIns="0" rIns="0" bIns="0">
            <a:spAutoFit/>
          </a:bodyPr>
          <a:lstStyle/>
          <a:p>
            <a:pPr eaLnBrk="0" hangingPunct="0"/>
            <a:r>
              <a:rPr lang="en-US" sz="2600">
                <a:solidFill>
                  <a:srgbClr val="FF33CC"/>
                </a:solidFill>
              </a:rPr>
              <a:t>*</a:t>
            </a:r>
            <a:endParaRPr lang="en-US" sz="2400" b="0">
              <a:solidFill>
                <a:srgbClr val="FF33CC"/>
              </a:solidFill>
            </a:endParaRPr>
          </a:p>
        </p:txBody>
      </p:sp>
      <p:sp>
        <p:nvSpPr>
          <p:cNvPr id="29830" name="Rectangle 136"/>
          <p:cNvSpPr>
            <a:spLocks noChangeArrowheads="1"/>
          </p:cNvSpPr>
          <p:nvPr/>
        </p:nvSpPr>
        <p:spPr bwMode="auto">
          <a:xfrm>
            <a:off x="8113835" y="2005014"/>
            <a:ext cx="129844" cy="400110"/>
          </a:xfrm>
          <a:prstGeom prst="rect">
            <a:avLst/>
          </a:prstGeom>
          <a:noFill/>
          <a:ln w="9525">
            <a:noFill/>
            <a:miter lim="800000"/>
            <a:headEnd/>
            <a:tailEnd/>
          </a:ln>
        </p:spPr>
        <p:txBody>
          <a:bodyPr wrap="none" lIns="0" tIns="0" rIns="0" bIns="0">
            <a:spAutoFit/>
          </a:bodyPr>
          <a:lstStyle/>
          <a:p>
            <a:pPr eaLnBrk="0" hangingPunct="0"/>
            <a:r>
              <a:rPr lang="en-US" sz="2600">
                <a:solidFill>
                  <a:srgbClr val="FF33CC"/>
                </a:solidFill>
              </a:rPr>
              <a:t>*</a:t>
            </a:r>
            <a:endParaRPr lang="en-US" sz="2400" b="0">
              <a:solidFill>
                <a:srgbClr val="FF33CC"/>
              </a:solidFill>
            </a:endParaRPr>
          </a:p>
        </p:txBody>
      </p:sp>
      <p:sp>
        <p:nvSpPr>
          <p:cNvPr id="29831" name="Rectangle 137"/>
          <p:cNvSpPr>
            <a:spLocks noChangeArrowheads="1"/>
          </p:cNvSpPr>
          <p:nvPr/>
        </p:nvSpPr>
        <p:spPr bwMode="auto">
          <a:xfrm>
            <a:off x="1159120" y="5299076"/>
            <a:ext cx="355867" cy="307777"/>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0.1</a:t>
            </a:r>
            <a:endParaRPr lang="en-US" sz="2400" b="0"/>
          </a:p>
        </p:txBody>
      </p:sp>
      <p:sp>
        <p:nvSpPr>
          <p:cNvPr id="29832" name="Rectangle 138"/>
          <p:cNvSpPr>
            <a:spLocks noChangeArrowheads="1"/>
          </p:cNvSpPr>
          <p:nvPr/>
        </p:nvSpPr>
        <p:spPr bwMode="auto">
          <a:xfrm>
            <a:off x="1337897" y="3506789"/>
            <a:ext cx="142668" cy="307777"/>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1</a:t>
            </a:r>
            <a:endParaRPr lang="en-US" sz="2400" b="0"/>
          </a:p>
        </p:txBody>
      </p:sp>
      <p:sp>
        <p:nvSpPr>
          <p:cNvPr id="29833" name="Rectangle 139"/>
          <p:cNvSpPr>
            <a:spLocks noChangeArrowheads="1"/>
          </p:cNvSpPr>
          <p:nvPr/>
        </p:nvSpPr>
        <p:spPr bwMode="auto">
          <a:xfrm>
            <a:off x="1255836" y="1665288"/>
            <a:ext cx="285335" cy="307777"/>
          </a:xfrm>
          <a:prstGeom prst="rect">
            <a:avLst/>
          </a:prstGeom>
          <a:noFill/>
          <a:ln w="9525">
            <a:noFill/>
            <a:miter lim="800000"/>
            <a:headEnd/>
            <a:tailEnd/>
          </a:ln>
        </p:spPr>
        <p:txBody>
          <a:bodyPr wrap="none" lIns="0" tIns="0" rIns="0" bIns="0">
            <a:spAutoFit/>
          </a:bodyPr>
          <a:lstStyle/>
          <a:p>
            <a:pPr eaLnBrk="0" hangingPunct="0"/>
            <a:r>
              <a:rPr lang="en-US" sz="2000">
                <a:solidFill>
                  <a:srgbClr val="000000"/>
                </a:solidFill>
              </a:rPr>
              <a:t>10</a:t>
            </a:r>
            <a:endParaRPr lang="en-US" sz="2400" b="0"/>
          </a:p>
        </p:txBody>
      </p:sp>
      <p:sp>
        <p:nvSpPr>
          <p:cNvPr id="29834" name="Text Box 140"/>
          <p:cNvSpPr txBox="1">
            <a:spLocks noChangeArrowheads="1"/>
          </p:cNvSpPr>
          <p:nvPr/>
        </p:nvSpPr>
        <p:spPr bwMode="auto">
          <a:xfrm>
            <a:off x="3566746" y="6330951"/>
            <a:ext cx="5099538" cy="366713"/>
          </a:xfrm>
          <a:prstGeom prst="rect">
            <a:avLst/>
          </a:prstGeom>
          <a:noFill/>
          <a:ln w="9525">
            <a:noFill/>
            <a:miter lim="800000"/>
            <a:headEnd/>
            <a:tailEnd/>
          </a:ln>
        </p:spPr>
        <p:txBody>
          <a:bodyPr lIns="91429" tIns="45715" rIns="91429" bIns="45715">
            <a:spAutoFit/>
          </a:bodyPr>
          <a:lstStyle/>
          <a:p>
            <a:pPr eaLnBrk="0" hangingPunct="0">
              <a:spcBef>
                <a:spcPct val="50000"/>
              </a:spcBef>
            </a:pPr>
            <a:r>
              <a:rPr lang="en-US" sz="1800">
                <a:solidFill>
                  <a:schemeClr val="hlink"/>
                </a:solidFill>
              </a:rPr>
              <a:t>Hooker </a:t>
            </a:r>
            <a:r>
              <a:rPr lang="en-US" sz="1800" i="1">
                <a:solidFill>
                  <a:schemeClr val="hlink"/>
                </a:solidFill>
              </a:rPr>
              <a:t>et al</a:t>
            </a:r>
            <a:r>
              <a:rPr lang="en-US" sz="1800">
                <a:solidFill>
                  <a:schemeClr val="hlink"/>
                </a:solidFill>
              </a:rPr>
              <a:t>, (2004). </a:t>
            </a:r>
            <a:r>
              <a:rPr lang="en-US" sz="1800" i="1">
                <a:solidFill>
                  <a:schemeClr val="hlink"/>
                </a:solidFill>
              </a:rPr>
              <a:t>Radiat.  Res.</a:t>
            </a:r>
            <a:r>
              <a:rPr lang="en-US" sz="1800">
                <a:solidFill>
                  <a:schemeClr val="hlink"/>
                </a:solidFill>
              </a:rPr>
              <a:t> 162: 447-452</a:t>
            </a:r>
            <a:endParaRPr lang="en-AU" sz="1800">
              <a:solidFill>
                <a:schemeClr val="hlink"/>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endParaRPr lang="en-US" smtClean="0"/>
          </a:p>
        </p:txBody>
      </p:sp>
      <p:sp>
        <p:nvSpPr>
          <p:cNvPr id="5124" name="Rectangle 3"/>
          <p:cNvSpPr>
            <a:spLocks noGrp="1" noChangeArrowheads="1"/>
          </p:cNvSpPr>
          <p:nvPr>
            <p:ph idx="1"/>
          </p:nvPr>
        </p:nvSpPr>
        <p:spPr/>
        <p:txBody>
          <a:bodyPr/>
          <a:lstStyle/>
          <a:p>
            <a:endParaRPr lang="en-US" smtClean="0"/>
          </a:p>
        </p:txBody>
      </p:sp>
      <p:graphicFrame>
        <p:nvGraphicFramePr>
          <p:cNvPr id="5122" name="Object 2"/>
          <p:cNvGraphicFramePr>
            <a:graphicFrameLocks noChangeAspect="1"/>
          </p:cNvGraphicFramePr>
          <p:nvPr/>
        </p:nvGraphicFramePr>
        <p:xfrm>
          <a:off x="457200" y="325438"/>
          <a:ext cx="7772400" cy="6265862"/>
        </p:xfrm>
        <a:graphic>
          <a:graphicData uri="http://schemas.openxmlformats.org/presentationml/2006/ole">
            <p:oleObj spid="_x0000_s46082" name="SPW 6.0 Graph" r:id="rId3" imgW="5578560" imgH="5269680" progId="">
              <p:embed/>
            </p:oleObj>
          </a:graphicData>
        </a:graphic>
      </p:graphicFrame>
      <p:sp>
        <p:nvSpPr>
          <p:cNvPr id="5125" name="Rectangle 4"/>
          <p:cNvSpPr>
            <a:spLocks noChangeArrowheads="1"/>
          </p:cNvSpPr>
          <p:nvPr/>
        </p:nvSpPr>
        <p:spPr bwMode="auto">
          <a:xfrm flipV="1">
            <a:off x="685800" y="266700"/>
            <a:ext cx="7772400" cy="228600"/>
          </a:xfrm>
          <a:prstGeom prst="rect">
            <a:avLst/>
          </a:prstGeom>
          <a:noFill/>
          <a:ln w="9525">
            <a:noFill/>
            <a:miter lim="800000"/>
            <a:headEnd/>
            <a:tailEnd/>
          </a:ln>
        </p:spPr>
        <p:txBody>
          <a:bodyPr anchor="ctr"/>
          <a:lstStyle/>
          <a:p>
            <a:pPr algn="ctr"/>
            <a:r>
              <a:rPr kumimoji="1" lang="en-US" sz="800">
                <a:solidFill>
                  <a:schemeClr val="bg1"/>
                </a:solidFill>
                <a:latin typeface="Times New Roman" pitchFamily="18" charset="0"/>
                <a:ea typeface="SimSun" pitchFamily="2" charset="-122"/>
              </a:rPr>
              <a:t>Dose-response curves of apoptosis in mouse organs</a:t>
            </a:r>
            <a:endParaRPr lang="en-US" sz="4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4" name="Picture 2" descr="Heart-cut-away-muted.jpg                                       001472D2Macintosh HD                   7C255DE0:"/>
          <p:cNvPicPr>
            <a:picLocks noChangeAspect="1" noChangeArrowheads="1"/>
          </p:cNvPicPr>
          <p:nvPr/>
        </p:nvPicPr>
        <p:blipFill>
          <a:blip r:embed="rId3" cstate="print"/>
          <a:srcRect/>
          <a:stretch>
            <a:fillRect/>
          </a:stretch>
        </p:blipFill>
        <p:spPr bwMode="auto">
          <a:xfrm>
            <a:off x="1752600" y="1066800"/>
            <a:ext cx="5492750" cy="5472113"/>
          </a:xfrm>
          <a:prstGeom prst="rect">
            <a:avLst/>
          </a:prstGeom>
          <a:noFill/>
          <a:ln w="9525">
            <a:noFill/>
            <a:miter lim="800000"/>
            <a:headEnd/>
            <a:tailEnd/>
          </a:ln>
        </p:spPr>
      </p:pic>
      <p:sp>
        <p:nvSpPr>
          <p:cNvPr id="74756" name="Rectangle 4"/>
          <p:cNvSpPr>
            <a:spLocks noChangeArrowheads="1"/>
          </p:cNvSpPr>
          <p:nvPr/>
        </p:nvSpPr>
        <p:spPr bwMode="auto">
          <a:xfrm>
            <a:off x="457200" y="1073150"/>
            <a:ext cx="184150" cy="381000"/>
          </a:xfrm>
          <a:prstGeom prst="rect">
            <a:avLst/>
          </a:prstGeom>
          <a:noFill/>
          <a:ln w="9525">
            <a:noFill/>
            <a:miter lim="800000"/>
            <a:headEnd/>
            <a:tailEnd/>
          </a:ln>
        </p:spPr>
        <p:txBody>
          <a:bodyPr wrap="none">
            <a:spAutoFit/>
          </a:bodyPr>
          <a:lstStyle/>
          <a:p>
            <a:endParaRPr lang="en-US" sz="1900">
              <a:solidFill>
                <a:srgbClr val="000000"/>
              </a:solidFill>
              <a:latin typeface="Helvetica"/>
            </a:endParaRPr>
          </a:p>
        </p:txBody>
      </p:sp>
      <p:pic>
        <p:nvPicPr>
          <p:cNvPr id="74757" name="Picture 5" descr="U-shpd all-cause.jpg                                           001472D2Macintosh HD                   7C255DE0:"/>
          <p:cNvPicPr>
            <a:picLocks noChangeAspect="1" noChangeArrowheads="1"/>
          </p:cNvPicPr>
          <p:nvPr/>
        </p:nvPicPr>
        <p:blipFill>
          <a:blip r:embed="rId4" cstate="print">
            <a:lum bright="-20000" contrast="52000"/>
          </a:blip>
          <a:srcRect/>
          <a:stretch>
            <a:fillRect/>
          </a:stretch>
        </p:blipFill>
        <p:spPr bwMode="auto">
          <a:xfrm>
            <a:off x="0" y="0"/>
            <a:ext cx="9144000" cy="6500834"/>
          </a:xfrm>
          <a:prstGeom prst="rect">
            <a:avLst/>
          </a:prstGeom>
          <a:noFill/>
          <a:ln w="9525">
            <a:noFill/>
            <a:miter lim="800000"/>
            <a:headEnd/>
            <a:tailEnd/>
          </a:ln>
        </p:spPr>
      </p:pic>
      <p:sp>
        <p:nvSpPr>
          <p:cNvPr id="74758" name="Text Box 6"/>
          <p:cNvSpPr txBox="1">
            <a:spLocks noChangeArrowheads="1"/>
          </p:cNvSpPr>
          <p:nvPr/>
        </p:nvSpPr>
        <p:spPr bwMode="auto">
          <a:xfrm>
            <a:off x="285720" y="142852"/>
            <a:ext cx="8458200" cy="769441"/>
          </a:xfrm>
          <a:prstGeom prst="rect">
            <a:avLst/>
          </a:prstGeom>
          <a:noFill/>
          <a:ln w="9525">
            <a:noFill/>
            <a:miter lim="800000"/>
            <a:headEnd/>
            <a:tailEnd/>
          </a:ln>
        </p:spPr>
        <p:txBody>
          <a:bodyPr wrap="square">
            <a:spAutoFit/>
          </a:bodyPr>
          <a:lstStyle/>
          <a:p>
            <a:r>
              <a:rPr lang="en-US" sz="4400" dirty="0" smtClean="0">
                <a:solidFill>
                  <a:srgbClr val="150DB3"/>
                </a:solidFill>
                <a:effectLst>
                  <a:outerShdw blurRad="38100" dist="38100" dir="2700000" algn="tl">
                    <a:srgbClr val="000000">
                      <a:alpha val="43137"/>
                    </a:srgbClr>
                  </a:outerShdw>
                </a:effectLst>
                <a:cs typeface="Arial" pitchFamily="34" charset="0"/>
              </a:rPr>
              <a:t>Alcohol Dose-Response Curves</a:t>
            </a:r>
            <a:endParaRPr lang="en-US" sz="4400" dirty="0">
              <a:solidFill>
                <a:srgbClr val="150DB3"/>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3215E1"/>
                </a:solidFill>
                <a:effectLst>
                  <a:outerShdw blurRad="38100" dist="38100" dir="2700000" algn="tl">
                    <a:srgbClr val="000000">
                      <a:alpha val="43137"/>
                    </a:srgbClr>
                  </a:outerShdw>
                </a:effectLst>
                <a:cs typeface="Arial" pitchFamily="34" charset="0"/>
              </a:rPr>
              <a:t>Is using the Linear No Threshold (LNT) model a good thing?</a:t>
            </a:r>
            <a:endParaRPr lang="en-AU" dirty="0">
              <a:solidFill>
                <a:srgbClr val="3215E1"/>
              </a:solidFill>
            </a:endParaRPr>
          </a:p>
        </p:txBody>
      </p:sp>
      <p:sp>
        <p:nvSpPr>
          <p:cNvPr id="4" name="TextBox 3"/>
          <p:cNvSpPr txBox="1"/>
          <p:nvPr/>
        </p:nvSpPr>
        <p:spPr>
          <a:xfrm>
            <a:off x="857224" y="1714488"/>
            <a:ext cx="7786742" cy="6217087"/>
          </a:xfrm>
          <a:prstGeom prst="rect">
            <a:avLst/>
          </a:prstGeom>
          <a:noFill/>
        </p:spPr>
        <p:txBody>
          <a:bodyPr wrap="square" rtlCol="0">
            <a:spAutoFit/>
          </a:bodyPr>
          <a:lstStyle/>
          <a:p>
            <a:r>
              <a:rPr lang="en-AU" b="1" u="sng" dirty="0" smtClean="0"/>
              <a:t>POSITIVES</a:t>
            </a:r>
            <a:endParaRPr lang="en-AU" sz="2400" b="1" u="sng" dirty="0" smtClean="0"/>
          </a:p>
          <a:p>
            <a:pPr marL="800100" lvl="1" indent="-342900">
              <a:lnSpc>
                <a:spcPct val="150000"/>
              </a:lnSpc>
              <a:buFont typeface="Arial" pitchFamily="34" charset="0"/>
              <a:buChar char="•"/>
            </a:pPr>
            <a:r>
              <a:rPr lang="en-AU" sz="2400" dirty="0" smtClean="0"/>
              <a:t> Conservative dose limits (&lt; 20 mSv/a)</a:t>
            </a:r>
          </a:p>
          <a:p>
            <a:pPr marL="800100" lvl="1" indent="-342900">
              <a:lnSpc>
                <a:spcPct val="150000"/>
              </a:lnSpc>
              <a:buFont typeface="Arial" pitchFamily="34" charset="0"/>
              <a:buChar char="•"/>
            </a:pPr>
            <a:r>
              <a:rPr lang="en-AU" sz="2400" dirty="0" smtClean="0"/>
              <a:t> High standards for decontamination</a:t>
            </a:r>
          </a:p>
          <a:p>
            <a:pPr marL="342900" indent="-342900"/>
            <a:endParaRPr lang="en-AU" sz="2400" dirty="0" smtClean="0"/>
          </a:p>
          <a:p>
            <a:pPr lvl="0"/>
            <a:r>
              <a:rPr lang="en-AU" b="1" u="sng" dirty="0" smtClean="0">
                <a:solidFill>
                  <a:srgbClr val="000000"/>
                </a:solidFill>
              </a:rPr>
              <a:t>NEGATIVES</a:t>
            </a:r>
            <a:endParaRPr lang="en-AU" sz="2000" b="1" u="sng" dirty="0" smtClean="0">
              <a:solidFill>
                <a:srgbClr val="000000"/>
              </a:solidFill>
            </a:endParaRPr>
          </a:p>
          <a:p>
            <a:pPr lvl="1">
              <a:lnSpc>
                <a:spcPct val="150000"/>
              </a:lnSpc>
              <a:buFont typeface="Arial" pitchFamily="34" charset="0"/>
              <a:buChar char="•"/>
            </a:pPr>
            <a:r>
              <a:rPr lang="en-AU" sz="2400" dirty="0" smtClean="0">
                <a:solidFill>
                  <a:srgbClr val="000000"/>
                </a:solidFill>
              </a:rPr>
              <a:t>	Poor risk assessment, poor risk communication</a:t>
            </a:r>
          </a:p>
          <a:p>
            <a:pPr lvl="1">
              <a:lnSpc>
                <a:spcPct val="150000"/>
              </a:lnSpc>
              <a:buFont typeface="Arial" pitchFamily="34" charset="0"/>
              <a:buChar char="•"/>
            </a:pPr>
            <a:r>
              <a:rPr lang="en-AU" sz="2400" dirty="0" smtClean="0">
                <a:solidFill>
                  <a:srgbClr val="000000"/>
                </a:solidFill>
              </a:rPr>
              <a:t> 	Unnecessary anguish to recipients of low doses</a:t>
            </a:r>
          </a:p>
          <a:p>
            <a:pPr lvl="1">
              <a:lnSpc>
                <a:spcPct val="150000"/>
              </a:lnSpc>
              <a:buFont typeface="Arial" pitchFamily="34" charset="0"/>
              <a:buChar char="•"/>
            </a:pPr>
            <a:r>
              <a:rPr lang="en-AU" sz="2400" dirty="0" smtClean="0">
                <a:solidFill>
                  <a:srgbClr val="000000"/>
                </a:solidFill>
              </a:rPr>
              <a:t>	Reluctance of patients to undergo treatment</a:t>
            </a:r>
          </a:p>
          <a:p>
            <a:pPr lvl="1">
              <a:lnSpc>
                <a:spcPct val="150000"/>
              </a:lnSpc>
              <a:buFont typeface="Arial" pitchFamily="34" charset="0"/>
              <a:buChar char="•"/>
            </a:pPr>
            <a:r>
              <a:rPr lang="en-AU" sz="2400" dirty="0" smtClean="0">
                <a:solidFill>
                  <a:srgbClr val="000000"/>
                </a:solidFill>
              </a:rPr>
              <a:t>	Unwarranted fear of low dose radiation</a:t>
            </a:r>
          </a:p>
          <a:p>
            <a:pPr lvl="0">
              <a:lnSpc>
                <a:spcPct val="150000"/>
              </a:lnSpc>
            </a:pPr>
            <a:endParaRPr lang="en-AU" sz="2000" dirty="0" smtClean="0">
              <a:solidFill>
                <a:srgbClr val="000000"/>
              </a:solidFill>
            </a:endParaRPr>
          </a:p>
          <a:p>
            <a:pPr lvl="0"/>
            <a:endParaRPr lang="en-AU" b="1" u="sng" dirty="0" smtClean="0">
              <a:solidFill>
                <a:srgbClr val="000000"/>
              </a:solidFill>
            </a:endParaRPr>
          </a:p>
          <a:p>
            <a:pPr lvl="0"/>
            <a:endParaRPr lang="en-AU" b="1" u="sng" dirty="0" smtClean="0">
              <a:solidFill>
                <a:srgbClr val="000000"/>
              </a:solidFill>
            </a:endParaRPr>
          </a:p>
          <a:p>
            <a:pPr marL="342900" indent="-342900"/>
            <a:endParaRPr lang="en-AU" sz="2400" dirty="0" smtClean="0"/>
          </a:p>
          <a:p>
            <a:pPr marL="342900" indent="-342900"/>
            <a:endParaRPr lang="en-AU" sz="24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blinds(horizontal)">
                                      <p:cBhvr>
                                        <p:cTn id="20" dur="5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linds(horizontal)">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blinds(horizontal)">
                                      <p:cBhvr>
                                        <p:cTn id="30" dur="5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blinds(horizontal)">
                                      <p:cBhvr>
                                        <p:cTn id="3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3215E1"/>
                </a:solidFill>
                <a:effectLst>
                  <a:outerShdw blurRad="38100" dist="38100" dir="2700000" algn="tl">
                    <a:srgbClr val="000000"/>
                  </a:outerShdw>
                </a:effectLst>
                <a:latin typeface="Arial" charset="0"/>
              </a:rPr>
              <a:t>TAKE HOME MESSAGES</a:t>
            </a:r>
            <a:endParaRPr lang="en-AU" dirty="0"/>
          </a:p>
        </p:txBody>
      </p:sp>
      <p:sp>
        <p:nvSpPr>
          <p:cNvPr id="3" name="TextBox 2"/>
          <p:cNvSpPr txBox="1"/>
          <p:nvPr/>
        </p:nvSpPr>
        <p:spPr>
          <a:xfrm>
            <a:off x="714348" y="1643050"/>
            <a:ext cx="7858180" cy="4893647"/>
          </a:xfrm>
          <a:prstGeom prst="rect">
            <a:avLst/>
          </a:prstGeom>
          <a:noFill/>
        </p:spPr>
        <p:txBody>
          <a:bodyPr wrap="square" rtlCol="0">
            <a:spAutoFit/>
          </a:bodyPr>
          <a:lstStyle/>
          <a:p>
            <a:pPr marL="342900" indent="-342900">
              <a:lnSpc>
                <a:spcPct val="150000"/>
              </a:lnSpc>
              <a:buAutoNum type="arabicPeriod"/>
            </a:pPr>
            <a:r>
              <a:rPr lang="en-AU" sz="2800" dirty="0" smtClean="0"/>
              <a:t> </a:t>
            </a:r>
            <a:r>
              <a:rPr lang="en-AU" sz="2400" dirty="0" smtClean="0"/>
              <a:t>Don’t believe everything you read!  Sometimes health warnings are model dependent (LNT)</a:t>
            </a:r>
          </a:p>
          <a:p>
            <a:pPr marL="342900" indent="-342900">
              <a:lnSpc>
                <a:spcPct val="150000"/>
              </a:lnSpc>
              <a:buAutoNum type="arabicPeriod"/>
            </a:pPr>
            <a:r>
              <a:rPr lang="en-AU" sz="2400" dirty="0" smtClean="0"/>
              <a:t> LNT for dose-response is under debate</a:t>
            </a:r>
          </a:p>
          <a:p>
            <a:pPr marL="342900" indent="-342900">
              <a:lnSpc>
                <a:spcPct val="150000"/>
              </a:lnSpc>
              <a:buAutoNum type="arabicPeriod"/>
            </a:pPr>
            <a:r>
              <a:rPr lang="en-AU" sz="2400" dirty="0" smtClean="0"/>
              <a:t> Quit smoking, it’s bad for you</a:t>
            </a:r>
          </a:p>
          <a:p>
            <a:pPr marL="342900" indent="-342900">
              <a:lnSpc>
                <a:spcPct val="150000"/>
              </a:lnSpc>
              <a:buAutoNum type="arabicPeriod"/>
            </a:pPr>
            <a:r>
              <a:rPr lang="en-AU" sz="2400" dirty="0" smtClean="0"/>
              <a:t> Try some Aussie wine, it’s good for you!</a:t>
            </a:r>
            <a:endParaRPr lang="en-AU" sz="2800" dirty="0" smtClean="0"/>
          </a:p>
          <a:p>
            <a:pPr marL="342900" indent="-342900">
              <a:lnSpc>
                <a:spcPct val="150000"/>
              </a:lnSpc>
            </a:pPr>
            <a:r>
              <a:rPr lang="en-AU" sz="2800" dirty="0" smtClean="0"/>
              <a:t>				</a:t>
            </a:r>
            <a:r>
              <a:rPr lang="en-AU" sz="4800" dirty="0" smtClean="0">
                <a:solidFill>
                  <a:srgbClr val="00B050"/>
                </a:solidFill>
              </a:rPr>
              <a:t>Thank you</a:t>
            </a:r>
          </a:p>
          <a:p>
            <a:pPr marL="342900" indent="-342900">
              <a:buAutoNum type="arabicPeriod"/>
            </a:pPr>
            <a:endParaRPr lang="en-AU" dirty="0" smtClean="0"/>
          </a:p>
          <a:p>
            <a:pPr marL="342900" indent="-342900">
              <a:buAutoNum type="arabicPeriod"/>
            </a:pPr>
            <a:endParaRPr lang="en-AU" dirty="0" smtClean="0"/>
          </a:p>
          <a:p>
            <a:pPr marL="342900" indent="-342900">
              <a:buAutoNum type="arabicPeriod"/>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3">
                                            <p:txEl>
                                              <p:pRg st="4" end="4"/>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9" presetClass="emph" presetSubtype="0" fill="hold" nodeType="clickEffect">
                                  <p:stCondLst>
                                    <p:cond delay="0"/>
                                  </p:stCondLst>
                                  <p:childTnLst>
                                    <p:animClr clrSpc="rgb">
                                      <p:cBhvr override="childStyle">
                                        <p:cTn id="35" dur="500" fill="hold"/>
                                        <p:tgtEl>
                                          <p:spTgt spid="3">
                                            <p:txEl>
                                              <p:pRg st="4" end="4"/>
                                            </p:txEl>
                                          </p:spTgt>
                                        </p:tgtEl>
                                        <p:attrNameLst>
                                          <p:attrName>style.color</p:attrName>
                                        </p:attrNameLst>
                                      </p:cBhvr>
                                      <p:to>
                                        <a:schemeClr val="accent2"/>
                                      </p:to>
                                    </p:animClr>
                                    <p:animClr clrSpc="rgb">
                                      <p:cBhvr>
                                        <p:cTn id="36" dur="500" fill="hold"/>
                                        <p:tgtEl>
                                          <p:spTgt spid="3">
                                            <p:txEl>
                                              <p:pRg st="4" end="4"/>
                                            </p:txEl>
                                          </p:spTgt>
                                        </p:tgtEl>
                                        <p:attrNameLst>
                                          <p:attrName>fillcolor</p:attrName>
                                        </p:attrNameLst>
                                      </p:cBhvr>
                                      <p:to>
                                        <a:schemeClr val="accent2"/>
                                      </p:to>
                                    </p:animClr>
                                    <p:set>
                                      <p:cBhvr>
                                        <p:cTn id="37" dur="500" fill="hold"/>
                                        <p:tgtEl>
                                          <p:spTgt spid="3">
                                            <p:txEl>
                                              <p:pRg st="4" end="4"/>
                                            </p:txEl>
                                          </p:spTgt>
                                        </p:tgtEl>
                                        <p:attrNameLst>
                                          <p:attrName>fill.type</p:attrName>
                                        </p:attrNameLst>
                                      </p:cBhvr>
                                      <p:to>
                                        <p:strVal val="solid"/>
                                      </p:to>
                                    </p:set>
                                    <p:set>
                                      <p:cBhvr>
                                        <p:cTn id="38"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255588" y="1695450"/>
            <a:ext cx="9650412" cy="5162550"/>
            <a:chOff x="255588" y="1695450"/>
            <a:chExt cx="9650412" cy="5162550"/>
          </a:xfrm>
        </p:grpSpPr>
        <p:grpSp>
          <p:nvGrpSpPr>
            <p:cNvPr id="3" name="Group 14"/>
            <p:cNvGrpSpPr/>
            <p:nvPr/>
          </p:nvGrpSpPr>
          <p:grpSpPr>
            <a:xfrm>
              <a:off x="255588" y="1695450"/>
              <a:ext cx="8343900" cy="4281488"/>
              <a:chOff x="255588" y="1695450"/>
              <a:chExt cx="8343900" cy="4281488"/>
            </a:xfrm>
          </p:grpSpPr>
          <p:pic>
            <p:nvPicPr>
              <p:cNvPr id="6" name="Picture 2"/>
              <p:cNvPicPr>
                <a:picLocks noChangeArrowheads="1"/>
              </p:cNvPicPr>
              <p:nvPr/>
            </p:nvPicPr>
            <p:blipFill>
              <a:blip r:embed="rId2" cstate="print"/>
              <a:srcRect/>
              <a:stretch>
                <a:fillRect/>
              </a:stretch>
            </p:blipFill>
            <p:spPr bwMode="auto">
              <a:xfrm>
                <a:off x="255588" y="1695450"/>
                <a:ext cx="2655887" cy="4127500"/>
              </a:xfrm>
              <a:prstGeom prst="rect">
                <a:avLst/>
              </a:prstGeom>
              <a:noFill/>
              <a:ln w="9525">
                <a:noFill/>
                <a:miter lim="800000"/>
                <a:headEnd/>
                <a:tailEnd/>
              </a:ln>
            </p:spPr>
          </p:pic>
          <p:sp>
            <p:nvSpPr>
              <p:cNvPr id="7" name="Rectangle 4"/>
              <p:cNvSpPr>
                <a:spLocks noChangeArrowheads="1"/>
              </p:cNvSpPr>
              <p:nvPr/>
            </p:nvSpPr>
            <p:spPr bwMode="auto">
              <a:xfrm>
                <a:off x="900113" y="1889125"/>
                <a:ext cx="971550" cy="641350"/>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3600" b="0" dirty="0">
                    <a:solidFill>
                      <a:srgbClr val="FFFF00"/>
                    </a:solidFill>
                    <a:effectLst>
                      <a:outerShdw blurRad="38100" dist="38100" dir="2700000" algn="tl">
                        <a:srgbClr val="C0C0C0"/>
                      </a:outerShdw>
                    </a:effectLst>
                  </a:rPr>
                  <a:t>Cell</a:t>
                </a:r>
              </a:p>
            </p:txBody>
          </p:sp>
          <p:sp>
            <p:nvSpPr>
              <p:cNvPr id="8" name="Line 6"/>
              <p:cNvSpPr>
                <a:spLocks noChangeShapeType="1"/>
              </p:cNvSpPr>
              <p:nvPr/>
            </p:nvSpPr>
            <p:spPr bwMode="auto">
              <a:xfrm flipH="1">
                <a:off x="2033588" y="2438400"/>
                <a:ext cx="908050" cy="685800"/>
              </a:xfrm>
              <a:prstGeom prst="line">
                <a:avLst/>
              </a:prstGeom>
              <a:noFill/>
              <a:ln w="76200">
                <a:solidFill>
                  <a:srgbClr val="3399FF"/>
                </a:solidFill>
                <a:round/>
                <a:headEnd type="none" w="sm" len="sm"/>
                <a:tailEnd type="stealth" w="med" len="lg"/>
              </a:ln>
            </p:spPr>
            <p:txBody>
              <a:bodyPr/>
              <a:lstStyle/>
              <a:p>
                <a:endParaRPr lang="en-AU"/>
              </a:p>
            </p:txBody>
          </p:sp>
          <p:sp>
            <p:nvSpPr>
              <p:cNvPr id="9" name="Arc 7"/>
              <p:cNvSpPr>
                <a:spLocks/>
              </p:cNvSpPr>
              <p:nvPr/>
            </p:nvSpPr>
            <p:spPr bwMode="auto">
              <a:xfrm rot="8520000">
                <a:off x="1455738" y="3233738"/>
                <a:ext cx="1460500" cy="2743200"/>
              </a:xfrm>
              <a:custGeom>
                <a:avLst/>
                <a:gdLst>
                  <a:gd name="T0" fmla="*/ 491228 w 21600"/>
                  <a:gd name="T1" fmla="*/ 0 h 41417"/>
                  <a:gd name="T2" fmla="*/ 320161 w 21600"/>
                  <a:gd name="T3" fmla="*/ 2743200 h 41417"/>
                  <a:gd name="T4" fmla="*/ 0 w 21600"/>
                  <a:gd name="T5" fmla="*/ 1347325 h 41417"/>
                  <a:gd name="T6" fmla="*/ 0 60000 65536"/>
                  <a:gd name="T7" fmla="*/ 0 60000 65536"/>
                  <a:gd name="T8" fmla="*/ 0 60000 65536"/>
                  <a:gd name="T9" fmla="*/ 0 w 21600"/>
                  <a:gd name="T10" fmla="*/ 0 h 41417"/>
                  <a:gd name="T11" fmla="*/ 21600 w 21600"/>
                  <a:gd name="T12" fmla="*/ 41417 h 41417"/>
                </a:gdLst>
                <a:ahLst/>
                <a:cxnLst>
                  <a:cxn ang="T6">
                    <a:pos x="T0" y="T1"/>
                  </a:cxn>
                  <a:cxn ang="T7">
                    <a:pos x="T2" y="T3"/>
                  </a:cxn>
                  <a:cxn ang="T8">
                    <a:pos x="T4" y="T5"/>
                  </a:cxn>
                </a:cxnLst>
                <a:rect l="T9" t="T10" r="T11" b="T12"/>
                <a:pathLst>
                  <a:path w="21600" h="41417" fill="none" extrusionOk="0">
                    <a:moveTo>
                      <a:pt x="7264" y="0"/>
                    </a:moveTo>
                    <a:cubicBezTo>
                      <a:pt x="15861" y="3070"/>
                      <a:pt x="21600" y="11213"/>
                      <a:pt x="21600" y="20342"/>
                    </a:cubicBezTo>
                    <a:cubicBezTo>
                      <a:pt x="21600" y="30447"/>
                      <a:pt x="14594" y="39201"/>
                      <a:pt x="4734" y="41416"/>
                    </a:cubicBezTo>
                  </a:path>
                  <a:path w="21600" h="41417" stroke="0" extrusionOk="0">
                    <a:moveTo>
                      <a:pt x="7264" y="0"/>
                    </a:moveTo>
                    <a:cubicBezTo>
                      <a:pt x="15861" y="3070"/>
                      <a:pt x="21600" y="11213"/>
                      <a:pt x="21600" y="20342"/>
                    </a:cubicBezTo>
                    <a:cubicBezTo>
                      <a:pt x="21600" y="30447"/>
                      <a:pt x="14594" y="39201"/>
                      <a:pt x="4734" y="41416"/>
                    </a:cubicBezTo>
                    <a:lnTo>
                      <a:pt x="0" y="20342"/>
                    </a:lnTo>
                    <a:close/>
                  </a:path>
                </a:pathLst>
              </a:custGeom>
              <a:noFill/>
              <a:ln w="76200" cap="rnd">
                <a:solidFill>
                  <a:srgbClr val="00FF00"/>
                </a:solidFill>
                <a:round/>
                <a:headEnd type="stealth" w="med" len="lg"/>
                <a:tailEnd type="none" w="sm" len="sm"/>
              </a:ln>
            </p:spPr>
            <p:txBody>
              <a:bodyPr/>
              <a:lstStyle/>
              <a:p>
                <a:endParaRPr lang="en-AU"/>
              </a:p>
            </p:txBody>
          </p:sp>
          <p:grpSp>
            <p:nvGrpSpPr>
              <p:cNvPr id="10" name="Group 17"/>
              <p:cNvGrpSpPr>
                <a:grpSpLocks/>
              </p:cNvGrpSpPr>
              <p:nvPr/>
            </p:nvGrpSpPr>
            <p:grpSpPr bwMode="auto">
              <a:xfrm>
                <a:off x="3321050" y="3489325"/>
                <a:ext cx="317500" cy="2328863"/>
                <a:chOff x="2353" y="2468"/>
                <a:chExt cx="200" cy="1467"/>
              </a:xfrm>
            </p:grpSpPr>
            <p:sp>
              <p:nvSpPr>
                <p:cNvPr id="14" name="Oval 8"/>
                <p:cNvSpPr>
                  <a:spLocks noChangeArrowheads="1"/>
                </p:cNvSpPr>
                <p:nvPr/>
              </p:nvSpPr>
              <p:spPr bwMode="auto">
                <a:xfrm>
                  <a:off x="2353" y="2468"/>
                  <a:ext cx="200" cy="568"/>
                </a:xfrm>
                <a:prstGeom prst="ellipse">
                  <a:avLst/>
                </a:prstGeom>
                <a:solidFill>
                  <a:srgbClr val="FF0066"/>
                </a:solidFill>
                <a:ln w="12700">
                  <a:solidFill>
                    <a:schemeClr val="tx1"/>
                  </a:solidFill>
                  <a:round/>
                  <a:headEnd/>
                  <a:tailEnd/>
                </a:ln>
              </p:spPr>
              <p:txBody>
                <a:bodyPr wrap="none" anchor="ctr"/>
                <a:lstStyle/>
                <a:p>
                  <a:endParaRPr lang="en-US"/>
                </a:p>
              </p:txBody>
            </p:sp>
            <p:sp>
              <p:nvSpPr>
                <p:cNvPr id="15" name="Oval 9"/>
                <p:cNvSpPr>
                  <a:spLocks noChangeArrowheads="1"/>
                </p:cNvSpPr>
                <p:nvPr/>
              </p:nvSpPr>
              <p:spPr bwMode="auto">
                <a:xfrm>
                  <a:off x="2353" y="3079"/>
                  <a:ext cx="200" cy="856"/>
                </a:xfrm>
                <a:prstGeom prst="ellipse">
                  <a:avLst/>
                </a:prstGeom>
                <a:solidFill>
                  <a:srgbClr val="FF0066"/>
                </a:solidFill>
                <a:ln w="12700">
                  <a:solidFill>
                    <a:schemeClr val="tx1"/>
                  </a:solidFill>
                  <a:round/>
                  <a:headEnd/>
                  <a:tailEnd/>
                </a:ln>
              </p:spPr>
              <p:txBody>
                <a:bodyPr wrap="none" anchor="ctr"/>
                <a:lstStyle/>
                <a:p>
                  <a:endParaRPr lang="en-US"/>
                </a:p>
              </p:txBody>
            </p:sp>
          </p:grpSp>
          <p:sp>
            <p:nvSpPr>
              <p:cNvPr id="11" name="Arc 11"/>
              <p:cNvSpPr>
                <a:spLocks/>
              </p:cNvSpPr>
              <p:nvPr/>
            </p:nvSpPr>
            <p:spPr bwMode="auto">
              <a:xfrm rot="16020000">
                <a:off x="4351338" y="2089150"/>
                <a:ext cx="914400" cy="2571750"/>
              </a:xfrm>
              <a:custGeom>
                <a:avLst/>
                <a:gdLst>
                  <a:gd name="T0" fmla="*/ 508127 w 21600"/>
                  <a:gd name="T1" fmla="*/ 0 h 31827"/>
                  <a:gd name="T2" fmla="*/ 700998 w 21600"/>
                  <a:gd name="T3" fmla="*/ 2571750 h 31827"/>
                  <a:gd name="T4" fmla="*/ 0 w 21600"/>
                  <a:gd name="T5" fmla="*/ 1451079 h 31827"/>
                  <a:gd name="T6" fmla="*/ 0 60000 65536"/>
                  <a:gd name="T7" fmla="*/ 0 60000 65536"/>
                  <a:gd name="T8" fmla="*/ 0 60000 65536"/>
                  <a:gd name="T9" fmla="*/ 0 w 21600"/>
                  <a:gd name="T10" fmla="*/ 0 h 31827"/>
                  <a:gd name="T11" fmla="*/ 21600 w 21600"/>
                  <a:gd name="T12" fmla="*/ 31827 h 31827"/>
                </a:gdLst>
                <a:ahLst/>
                <a:cxnLst>
                  <a:cxn ang="T6">
                    <a:pos x="T0" y="T1"/>
                  </a:cxn>
                  <a:cxn ang="T7">
                    <a:pos x="T2" y="T3"/>
                  </a:cxn>
                  <a:cxn ang="T8">
                    <a:pos x="T4" y="T5"/>
                  </a:cxn>
                </a:cxnLst>
                <a:rect l="T9" t="T10" r="T11" b="T12"/>
                <a:pathLst>
                  <a:path w="21600" h="31827" fill="none" extrusionOk="0">
                    <a:moveTo>
                      <a:pt x="12002" y="0"/>
                    </a:moveTo>
                    <a:cubicBezTo>
                      <a:pt x="17999" y="4008"/>
                      <a:pt x="21600" y="10745"/>
                      <a:pt x="21600" y="17958"/>
                    </a:cubicBezTo>
                    <a:cubicBezTo>
                      <a:pt x="21600" y="23029"/>
                      <a:pt x="19815" y="27939"/>
                      <a:pt x="16559" y="31827"/>
                    </a:cubicBezTo>
                  </a:path>
                  <a:path w="21600" h="31827" stroke="0" extrusionOk="0">
                    <a:moveTo>
                      <a:pt x="12002" y="0"/>
                    </a:moveTo>
                    <a:cubicBezTo>
                      <a:pt x="17999" y="4008"/>
                      <a:pt x="21600" y="10745"/>
                      <a:pt x="21600" y="17958"/>
                    </a:cubicBezTo>
                    <a:cubicBezTo>
                      <a:pt x="21600" y="23029"/>
                      <a:pt x="19815" y="27939"/>
                      <a:pt x="16559" y="31827"/>
                    </a:cubicBezTo>
                    <a:lnTo>
                      <a:pt x="0" y="17958"/>
                    </a:lnTo>
                    <a:close/>
                  </a:path>
                </a:pathLst>
              </a:custGeom>
              <a:noFill/>
              <a:ln w="50800" cap="rnd">
                <a:solidFill>
                  <a:schemeClr val="tx1"/>
                </a:solidFill>
                <a:round/>
                <a:headEnd type="none" w="sm" len="sm"/>
                <a:tailEnd type="stealth" w="med" len="lg"/>
              </a:ln>
            </p:spPr>
            <p:txBody>
              <a:bodyPr/>
              <a:lstStyle/>
              <a:p>
                <a:endParaRPr lang="en-AU"/>
              </a:p>
            </p:txBody>
          </p:sp>
          <p:pic>
            <p:nvPicPr>
              <p:cNvPr id="12" name="Picture 12"/>
              <p:cNvPicPr>
                <a:picLocks noChangeArrowheads="1"/>
              </p:cNvPicPr>
              <p:nvPr/>
            </p:nvPicPr>
            <p:blipFill>
              <a:blip r:embed="rId3" cstate="print"/>
              <a:srcRect/>
              <a:stretch>
                <a:fillRect/>
              </a:stretch>
            </p:blipFill>
            <p:spPr bwMode="auto">
              <a:xfrm>
                <a:off x="6315075" y="3124200"/>
                <a:ext cx="2284413" cy="2817813"/>
              </a:xfrm>
              <a:prstGeom prst="rect">
                <a:avLst/>
              </a:prstGeom>
              <a:noFill/>
              <a:ln w="9525">
                <a:noFill/>
                <a:miter lim="800000"/>
                <a:headEnd/>
                <a:tailEnd/>
              </a:ln>
            </p:spPr>
          </p:pic>
          <p:sp>
            <p:nvSpPr>
              <p:cNvPr id="13" name="Text Box 14"/>
              <p:cNvSpPr txBox="1">
                <a:spLocks noChangeArrowheads="1"/>
              </p:cNvSpPr>
              <p:nvPr/>
            </p:nvSpPr>
            <p:spPr bwMode="auto">
              <a:xfrm>
                <a:off x="2938463" y="2011363"/>
                <a:ext cx="4003675" cy="519112"/>
              </a:xfrm>
              <a:prstGeom prst="rect">
                <a:avLst/>
              </a:prstGeom>
              <a:noFill/>
              <a:ln w="9525">
                <a:noFill/>
                <a:miter lim="800000"/>
                <a:headEnd/>
                <a:tailEnd/>
              </a:ln>
            </p:spPr>
            <p:txBody>
              <a:bodyPr wrap="none">
                <a:spAutoFit/>
              </a:bodyPr>
              <a:lstStyle/>
              <a:p>
                <a:r>
                  <a:rPr lang="en-AU" sz="2800" dirty="0"/>
                  <a:t>Nucleus contains DNA</a:t>
                </a:r>
              </a:p>
            </p:txBody>
          </p:sp>
        </p:grpSp>
        <p:sp>
          <p:nvSpPr>
            <p:cNvPr id="4" name="Text Box 15"/>
            <p:cNvSpPr txBox="1">
              <a:spLocks noChangeArrowheads="1"/>
            </p:cNvSpPr>
            <p:nvPr/>
          </p:nvSpPr>
          <p:spPr bwMode="auto">
            <a:xfrm>
              <a:off x="5172075" y="5954713"/>
              <a:ext cx="4733925" cy="519112"/>
            </a:xfrm>
            <a:prstGeom prst="rect">
              <a:avLst/>
            </a:prstGeom>
            <a:noFill/>
            <a:ln w="9525">
              <a:noFill/>
              <a:miter lim="800000"/>
              <a:headEnd/>
              <a:tailEnd/>
            </a:ln>
          </p:spPr>
          <p:txBody>
            <a:bodyPr wrap="none">
              <a:spAutoFit/>
            </a:bodyPr>
            <a:lstStyle/>
            <a:p>
              <a:r>
                <a:rPr lang="en-AU" sz="2800" dirty="0"/>
                <a:t>DNA double stranded helix</a:t>
              </a:r>
            </a:p>
          </p:txBody>
        </p:sp>
        <p:sp>
          <p:nvSpPr>
            <p:cNvPr id="5" name="Text Box 16"/>
            <p:cNvSpPr txBox="1">
              <a:spLocks noChangeArrowheads="1"/>
            </p:cNvSpPr>
            <p:nvPr/>
          </p:nvSpPr>
          <p:spPr bwMode="auto">
            <a:xfrm>
              <a:off x="542925" y="5911850"/>
              <a:ext cx="4502150" cy="946150"/>
            </a:xfrm>
            <a:prstGeom prst="rect">
              <a:avLst/>
            </a:prstGeom>
            <a:solidFill>
              <a:schemeClr val="bg1"/>
            </a:solidFill>
            <a:ln w="9525">
              <a:noFill/>
              <a:miter lim="800000"/>
              <a:headEnd/>
              <a:tailEnd/>
            </a:ln>
          </p:spPr>
          <p:txBody>
            <a:bodyPr>
              <a:spAutoFit/>
            </a:bodyPr>
            <a:lstStyle/>
            <a:p>
              <a:r>
                <a:rPr lang="en-AU" sz="2800" dirty="0"/>
                <a:t>DNA is packaged on chromosomes</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4" descr="U238_decayChain"/>
          <p:cNvPicPr>
            <a:picLocks noChangeAspect="1" noChangeArrowheads="1"/>
          </p:cNvPicPr>
          <p:nvPr/>
        </p:nvPicPr>
        <p:blipFill>
          <a:blip r:embed="rId2" cstate="print"/>
          <a:srcRect/>
          <a:stretch>
            <a:fillRect/>
          </a:stretch>
        </p:blipFill>
        <p:spPr bwMode="auto">
          <a:xfrm>
            <a:off x="4929190" y="214290"/>
            <a:ext cx="3953270" cy="6429421"/>
          </a:xfrm>
          <a:prstGeom prst="rect">
            <a:avLst/>
          </a:prstGeom>
          <a:noFill/>
          <a:ln w="9525">
            <a:noFill/>
            <a:miter lim="800000"/>
            <a:headEnd/>
            <a:tailEnd/>
          </a:ln>
        </p:spPr>
      </p:pic>
      <p:pic>
        <p:nvPicPr>
          <p:cNvPr id="66561" name="Picture 1"/>
          <p:cNvPicPr>
            <a:picLocks noChangeAspect="1" noChangeArrowheads="1"/>
          </p:cNvPicPr>
          <p:nvPr/>
        </p:nvPicPr>
        <p:blipFill>
          <a:blip r:embed="rId3" cstate="print"/>
          <a:srcRect/>
          <a:stretch>
            <a:fillRect/>
          </a:stretch>
        </p:blipFill>
        <p:spPr bwMode="auto">
          <a:xfrm>
            <a:off x="357158" y="2714620"/>
            <a:ext cx="4357718" cy="3357586"/>
          </a:xfrm>
          <a:prstGeom prst="rect">
            <a:avLst/>
          </a:prstGeom>
          <a:noFill/>
          <a:ln w="9525">
            <a:noFill/>
            <a:miter lim="800000"/>
            <a:headEnd/>
            <a:tailEnd/>
          </a:ln>
          <a:effectLst/>
        </p:spPr>
      </p:pic>
      <p:sp>
        <p:nvSpPr>
          <p:cNvPr id="7" name="Rectangle 6"/>
          <p:cNvSpPr/>
          <p:nvPr/>
        </p:nvSpPr>
        <p:spPr>
          <a:xfrm>
            <a:off x="2000232" y="4357694"/>
            <a:ext cx="1500198" cy="430887"/>
          </a:xfrm>
          <a:prstGeom prst="rect">
            <a:avLst/>
          </a:prstGeom>
        </p:spPr>
        <p:txBody>
          <a:bodyPr wrap="square">
            <a:spAutoFit/>
          </a:bodyPr>
          <a:lstStyle/>
          <a:p>
            <a:r>
              <a:rPr lang="en-AU" sz="1100" dirty="0" smtClean="0"/>
              <a:t>Bismuth 214 </a:t>
            </a:r>
          </a:p>
          <a:p>
            <a:r>
              <a:rPr lang="en-AU" sz="1100" dirty="0" smtClean="0"/>
              <a:t>Energy 609 </a:t>
            </a:r>
            <a:r>
              <a:rPr lang="en-AU" sz="1100" dirty="0" err="1" smtClean="0"/>
              <a:t>keV</a:t>
            </a:r>
            <a:endParaRPr lang="en-AU" sz="1100" dirty="0"/>
          </a:p>
        </p:txBody>
      </p:sp>
      <p:sp>
        <p:nvSpPr>
          <p:cNvPr id="8" name="Rectangle 7"/>
          <p:cNvSpPr/>
          <p:nvPr/>
        </p:nvSpPr>
        <p:spPr>
          <a:xfrm>
            <a:off x="428596" y="2143116"/>
            <a:ext cx="4357718" cy="400110"/>
          </a:xfrm>
          <a:prstGeom prst="rect">
            <a:avLst/>
          </a:prstGeom>
        </p:spPr>
        <p:txBody>
          <a:bodyPr wrap="square">
            <a:spAutoFit/>
          </a:bodyPr>
          <a:lstStyle/>
          <a:p>
            <a:r>
              <a:rPr lang="en-AU" sz="2000" dirty="0" smtClean="0"/>
              <a:t>Gamma spectrum from Uranium ore </a:t>
            </a:r>
            <a:endParaRPr lang="en-AU"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cstate="print"/>
          <a:srcRect/>
          <a:stretch>
            <a:fillRect/>
          </a:stretch>
        </p:blipFill>
        <p:spPr bwMode="auto">
          <a:xfrm>
            <a:off x="0" y="457200"/>
            <a:ext cx="9159325" cy="6186510"/>
          </a:xfrm>
          <a:prstGeom prst="rect">
            <a:avLst/>
          </a:prstGeom>
          <a:noFill/>
          <a:ln w="9525">
            <a:noFill/>
            <a:miter lim="800000"/>
            <a:headEnd/>
            <a:tailEnd/>
          </a:ln>
          <a:effectLst/>
        </p:spPr>
      </p:pic>
      <p:sp>
        <p:nvSpPr>
          <p:cNvPr id="5" name="TextBox 4"/>
          <p:cNvSpPr txBox="1"/>
          <p:nvPr/>
        </p:nvSpPr>
        <p:spPr>
          <a:xfrm>
            <a:off x="5643570" y="6357958"/>
            <a:ext cx="3286148" cy="307777"/>
          </a:xfrm>
          <a:prstGeom prst="rect">
            <a:avLst/>
          </a:prstGeom>
          <a:noFill/>
        </p:spPr>
        <p:txBody>
          <a:bodyPr wrap="square" rtlCol="0">
            <a:spAutoFit/>
          </a:bodyPr>
          <a:lstStyle/>
          <a:p>
            <a:r>
              <a:rPr lang="en-AU" sz="1400" dirty="0" smtClean="0"/>
              <a:t>P. Lang, Brave New Climate, 2010 </a:t>
            </a:r>
            <a:endParaRPr lang="en-AU" sz="1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50DB3"/>
                </a:solidFill>
                <a:effectLst>
                  <a:outerShdw blurRad="38100" dist="38100" dir="2700000" algn="tl">
                    <a:srgbClr val="000000"/>
                  </a:outerShdw>
                </a:effectLst>
              </a:rPr>
              <a:t>Radon Epidemiology for Miners</a:t>
            </a:r>
            <a:endParaRPr lang="en-AU" dirty="0"/>
          </a:p>
        </p:txBody>
      </p:sp>
      <p:pic>
        <p:nvPicPr>
          <p:cNvPr id="78851" name="Picture 3" descr="C:\Users\Tandy\Desktop\469.gif"/>
          <p:cNvPicPr>
            <a:picLocks noChangeAspect="1" noChangeArrowheads="1"/>
          </p:cNvPicPr>
          <p:nvPr/>
        </p:nvPicPr>
        <p:blipFill>
          <a:blip r:embed="rId2" cstate="print"/>
          <a:srcRect/>
          <a:stretch>
            <a:fillRect/>
          </a:stretch>
        </p:blipFill>
        <p:spPr bwMode="auto">
          <a:xfrm>
            <a:off x="909797" y="1214423"/>
            <a:ext cx="7560676" cy="4572032"/>
          </a:xfrm>
          <a:prstGeom prst="rect">
            <a:avLst/>
          </a:prstGeom>
          <a:noFill/>
        </p:spPr>
      </p:pic>
      <p:sp>
        <p:nvSpPr>
          <p:cNvPr id="4" name="TextBox 3"/>
          <p:cNvSpPr txBox="1"/>
          <p:nvPr/>
        </p:nvSpPr>
        <p:spPr>
          <a:xfrm>
            <a:off x="785786" y="5715016"/>
            <a:ext cx="7858180" cy="707886"/>
          </a:xfrm>
          <a:prstGeom prst="rect">
            <a:avLst/>
          </a:prstGeom>
          <a:solidFill>
            <a:schemeClr val="accent5"/>
          </a:solidFill>
        </p:spPr>
        <p:txBody>
          <a:bodyPr wrap="square" rtlCol="0">
            <a:spAutoFit/>
          </a:bodyPr>
          <a:lstStyle/>
          <a:p>
            <a:r>
              <a:rPr lang="en-AU" sz="2000" b="1" dirty="0" smtClean="0">
                <a:solidFill>
                  <a:srgbClr val="3215E1"/>
                </a:solidFill>
              </a:rPr>
              <a:t>Note:  1 WLM == 800 Bq/m</a:t>
            </a:r>
            <a:r>
              <a:rPr lang="en-AU" sz="2000" b="1" baseline="30000" dirty="0" smtClean="0">
                <a:solidFill>
                  <a:srgbClr val="3215E1"/>
                </a:solidFill>
              </a:rPr>
              <a:t>3 </a:t>
            </a:r>
            <a:r>
              <a:rPr lang="en-AU" sz="2000" b="1" dirty="0" smtClean="0">
                <a:solidFill>
                  <a:srgbClr val="3215E1"/>
                </a:solidFill>
              </a:rPr>
              <a:t>(ICRP Publication 65) </a:t>
            </a:r>
          </a:p>
          <a:p>
            <a:r>
              <a:rPr lang="en-AU" sz="2000" b="1" dirty="0" smtClean="0">
                <a:solidFill>
                  <a:srgbClr val="3215E1"/>
                </a:solidFill>
              </a:rPr>
              <a:t>World average indoor concentration = 40 Bq/m</a:t>
            </a:r>
            <a:r>
              <a:rPr lang="en-AU" sz="2000" b="1" baseline="30000" dirty="0" smtClean="0">
                <a:solidFill>
                  <a:srgbClr val="3215E1"/>
                </a:solidFill>
              </a:rPr>
              <a:t>3</a:t>
            </a:r>
            <a:r>
              <a:rPr lang="en-AU" sz="2000" b="1" dirty="0" smtClean="0">
                <a:solidFill>
                  <a:srgbClr val="3215E1"/>
                </a:solidFill>
              </a:rPr>
              <a:t> (UNSCEAR)  </a:t>
            </a:r>
            <a:endParaRPr lang="en-AU" sz="2000" b="1" dirty="0">
              <a:solidFill>
                <a:srgbClr val="3215E1"/>
              </a:solidFill>
            </a:endParaRPr>
          </a:p>
        </p:txBody>
      </p:sp>
      <p:sp>
        <p:nvSpPr>
          <p:cNvPr id="5" name="Rectangle 4"/>
          <p:cNvSpPr/>
          <p:nvPr/>
        </p:nvSpPr>
        <p:spPr>
          <a:xfrm>
            <a:off x="6143636" y="6488668"/>
            <a:ext cx="1800493" cy="369332"/>
          </a:xfrm>
          <a:prstGeom prst="rect">
            <a:avLst/>
          </a:prstGeom>
        </p:spPr>
        <p:txBody>
          <a:bodyPr wrap="none">
            <a:spAutoFit/>
          </a:bodyPr>
          <a:lstStyle/>
          <a:p>
            <a:r>
              <a:rPr lang="en-AU" dirty="0" smtClean="0">
                <a:solidFill>
                  <a:srgbClr val="150DB3"/>
                </a:solidFill>
              </a:rPr>
              <a:t>BEIR IV (1988).</a:t>
            </a:r>
            <a:endParaRPr lang="en-AU" dirty="0">
              <a:solidFill>
                <a:srgbClr val="150DB3"/>
              </a:solidFill>
            </a:endParaRPr>
          </a:p>
        </p:txBody>
      </p:sp>
      <p:pic>
        <p:nvPicPr>
          <p:cNvPr id="92161" name="Picture 1"/>
          <p:cNvPicPr>
            <a:picLocks noChangeAspect="1" noChangeArrowheads="1"/>
          </p:cNvPicPr>
          <p:nvPr/>
        </p:nvPicPr>
        <p:blipFill>
          <a:blip r:embed="rId3" cstate="print"/>
          <a:srcRect/>
          <a:stretch>
            <a:fillRect/>
          </a:stretch>
        </p:blipFill>
        <p:spPr bwMode="auto">
          <a:xfrm>
            <a:off x="714348" y="1214422"/>
            <a:ext cx="7933281"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417638"/>
          </a:xfrm>
        </p:spPr>
        <p:txBody>
          <a:bodyPr/>
          <a:lstStyle/>
          <a:p>
            <a:r>
              <a:rPr lang="en-US" dirty="0" smtClean="0">
                <a:solidFill>
                  <a:srgbClr val="3215E1"/>
                </a:solidFill>
                <a:effectLst>
                  <a:outerShdw blurRad="38100" dist="38100" dir="2700000" algn="tl">
                    <a:srgbClr val="000000"/>
                  </a:outerShdw>
                </a:effectLst>
                <a:latin typeface="Arial" charset="0"/>
              </a:rPr>
              <a:t>Radiation Units</a:t>
            </a:r>
            <a:endParaRPr lang="en-AU" dirty="0"/>
          </a:p>
        </p:txBody>
      </p:sp>
      <p:sp>
        <p:nvSpPr>
          <p:cNvPr id="4" name="Rectangle 3"/>
          <p:cNvSpPr/>
          <p:nvPr/>
        </p:nvSpPr>
        <p:spPr>
          <a:xfrm>
            <a:off x="1142976" y="1274564"/>
            <a:ext cx="7286676" cy="5663089"/>
          </a:xfrm>
          <a:prstGeom prst="rect">
            <a:avLst/>
          </a:prstGeom>
        </p:spPr>
        <p:txBody>
          <a:bodyPr wrap="square">
            <a:spAutoFit/>
          </a:bodyPr>
          <a:lstStyle/>
          <a:p>
            <a:pPr>
              <a:buClr>
                <a:schemeClr val="tx1"/>
              </a:buClr>
              <a:buFontTx/>
              <a:buNone/>
            </a:pPr>
            <a:r>
              <a:rPr lang="en-US" sz="2000" b="1" u="sng" dirty="0" smtClean="0"/>
              <a:t>Radioactivity </a:t>
            </a:r>
            <a:r>
              <a:rPr lang="en-US" b="1" u="sng" dirty="0" smtClean="0"/>
              <a:t>– </a:t>
            </a:r>
            <a:r>
              <a:rPr lang="en-US" dirty="0" smtClean="0"/>
              <a:t>1 Becquerel (Bq)= 1 radioactive  decay per second</a:t>
            </a:r>
            <a:endParaRPr lang="en-US" dirty="0" smtClean="0">
              <a:cs typeface="Times New Roman" pitchFamily="18" charset="0"/>
            </a:endParaRPr>
          </a:p>
          <a:p>
            <a:pPr>
              <a:buClr>
                <a:schemeClr val="tx1"/>
              </a:buClr>
              <a:buFontTx/>
              <a:buNone/>
            </a:pPr>
            <a:endParaRPr lang="en-US" sz="1600" dirty="0" smtClean="0">
              <a:cs typeface="Times New Roman" pitchFamily="18" charset="0"/>
            </a:endParaRPr>
          </a:p>
          <a:p>
            <a:pPr>
              <a:buClr>
                <a:schemeClr val="tx1"/>
              </a:buClr>
              <a:buFontTx/>
              <a:buNone/>
            </a:pPr>
            <a:endParaRPr lang="en-US" sz="1600" dirty="0" smtClean="0">
              <a:cs typeface="Times New Roman" pitchFamily="18" charset="0"/>
            </a:endParaRPr>
          </a:p>
          <a:p>
            <a:pPr>
              <a:buClr>
                <a:schemeClr val="tx1"/>
              </a:buClr>
              <a:buFontTx/>
              <a:buNone/>
            </a:pPr>
            <a:r>
              <a:rPr lang="en-US" sz="2000" b="1" u="sng" dirty="0" smtClean="0"/>
              <a:t>Absorbed dose </a:t>
            </a:r>
            <a:r>
              <a:rPr lang="en-US" dirty="0" smtClean="0"/>
              <a:t>– 1 Gray (Gy) = the absorption of one joule energy (in the form of ionising radiation) by one kilogram of matter </a:t>
            </a:r>
          </a:p>
          <a:p>
            <a:pPr>
              <a:buClr>
                <a:schemeClr val="tx1"/>
              </a:buClr>
              <a:buFontTx/>
              <a:buNone/>
            </a:pPr>
            <a:endParaRPr lang="en-US" b="1" dirty="0" smtClean="0"/>
          </a:p>
          <a:p>
            <a:pPr>
              <a:buClr>
                <a:schemeClr val="tx1"/>
              </a:buClr>
              <a:buFontTx/>
              <a:buNone/>
            </a:pPr>
            <a:r>
              <a:rPr lang="en-US" b="1" dirty="0" smtClean="0"/>
              <a:t>		</a:t>
            </a:r>
          </a:p>
          <a:p>
            <a:pPr>
              <a:buClr>
                <a:schemeClr val="tx1"/>
              </a:buClr>
              <a:buFontTx/>
              <a:buNone/>
            </a:pPr>
            <a:r>
              <a:rPr lang="en-US" sz="2000" b="1" u="sng" dirty="0" smtClean="0"/>
              <a:t>Equivalent dose (biological effect) </a:t>
            </a:r>
            <a:r>
              <a:rPr lang="en-US" dirty="0" smtClean="0"/>
              <a:t>–  </a:t>
            </a:r>
            <a:r>
              <a:rPr lang="en-US" dirty="0" smtClean="0">
                <a:solidFill>
                  <a:srgbClr val="C00000"/>
                </a:solidFill>
              </a:rPr>
              <a:t>Sievert (Sv) </a:t>
            </a:r>
            <a:r>
              <a:rPr lang="en-US" dirty="0" smtClean="0"/>
              <a:t>the unit of absorbed dose equivalent for the body, based on the damaging effect for the type of radiation (W</a:t>
            </a:r>
            <a:r>
              <a:rPr lang="en-US" baseline="-25000" dirty="0" smtClean="0"/>
              <a:t>R</a:t>
            </a:r>
            <a:r>
              <a:rPr lang="en-US" dirty="0" smtClean="0"/>
              <a:t>) and the biosensitivity of the exposed tissue (W</a:t>
            </a:r>
            <a:r>
              <a:rPr lang="en-US" baseline="-25000" dirty="0" smtClean="0"/>
              <a:t>T</a:t>
            </a:r>
            <a:r>
              <a:rPr lang="en-US" dirty="0" smtClean="0"/>
              <a:t>). (Note: 1 Sv = 100 rem)</a:t>
            </a:r>
          </a:p>
          <a:p>
            <a:pPr>
              <a:buClr>
                <a:schemeClr val="tx1"/>
              </a:buClr>
              <a:buFontTx/>
              <a:buNone/>
            </a:pPr>
            <a:r>
              <a:rPr lang="en-US" dirty="0" smtClean="0"/>
              <a:t>	</a:t>
            </a:r>
          </a:p>
          <a:p>
            <a:pPr>
              <a:buClr>
                <a:schemeClr val="tx1"/>
              </a:buClr>
            </a:pPr>
            <a:r>
              <a:rPr lang="en-US" dirty="0" smtClean="0"/>
              <a:t>		</a:t>
            </a:r>
            <a:r>
              <a:rPr lang="en-US" b="1" dirty="0" smtClean="0">
                <a:solidFill>
                  <a:srgbClr val="C00000"/>
                </a:solidFill>
              </a:rPr>
              <a:t>Sv = Gray x W</a:t>
            </a:r>
            <a:r>
              <a:rPr lang="en-US" b="1" baseline="-25000" dirty="0" smtClean="0">
                <a:solidFill>
                  <a:srgbClr val="C00000"/>
                </a:solidFill>
              </a:rPr>
              <a:t>R </a:t>
            </a:r>
            <a:r>
              <a:rPr lang="en-US" b="1" dirty="0" smtClean="0">
                <a:solidFill>
                  <a:srgbClr val="C00000"/>
                </a:solidFill>
              </a:rPr>
              <a:t>x W</a:t>
            </a:r>
            <a:r>
              <a:rPr lang="en-US" b="1" baseline="-25000" dirty="0" smtClean="0">
                <a:solidFill>
                  <a:srgbClr val="C00000"/>
                </a:solidFill>
              </a:rPr>
              <a:t>T </a:t>
            </a:r>
            <a:endParaRPr lang="en-US" b="1" dirty="0" smtClean="0">
              <a:solidFill>
                <a:srgbClr val="C00000"/>
              </a:solidFill>
            </a:endParaRPr>
          </a:p>
          <a:p>
            <a:pPr>
              <a:buClr>
                <a:schemeClr val="tx1"/>
              </a:buClr>
              <a:buFontTx/>
              <a:buNone/>
            </a:pPr>
            <a:endParaRPr lang="en-US" b="1" dirty="0" smtClean="0"/>
          </a:p>
          <a:p>
            <a:pPr>
              <a:buClr>
                <a:schemeClr val="tx1"/>
              </a:buClr>
              <a:buFontTx/>
              <a:buNone/>
            </a:pPr>
            <a:r>
              <a:rPr lang="en-US" b="1" u="sng" dirty="0" smtClean="0"/>
              <a:t>International Commission on Radiological Protection (ICRP):</a:t>
            </a:r>
          </a:p>
          <a:p>
            <a:pPr>
              <a:buClr>
                <a:schemeClr val="tx1"/>
              </a:buClr>
              <a:buFontTx/>
              <a:buNone/>
            </a:pPr>
            <a:endParaRPr lang="en-US" b="1" dirty="0" smtClean="0"/>
          </a:p>
          <a:p>
            <a:pPr>
              <a:buClr>
                <a:schemeClr val="tx1"/>
              </a:buClr>
              <a:buFontTx/>
              <a:buNone/>
            </a:pPr>
            <a:r>
              <a:rPr lang="en-US" b="1" dirty="0" smtClean="0">
                <a:solidFill>
                  <a:srgbClr val="3215E1"/>
                </a:solidFill>
              </a:rPr>
              <a:t>	   Annual Dose Limit (public) = 1 mSv</a:t>
            </a:r>
          </a:p>
          <a:p>
            <a:pPr>
              <a:buClr>
                <a:schemeClr val="tx1"/>
              </a:buClr>
              <a:buFontTx/>
              <a:buNone/>
            </a:pPr>
            <a:r>
              <a:rPr lang="en-US" b="1" dirty="0" smtClean="0">
                <a:solidFill>
                  <a:srgbClr val="3215E1"/>
                </a:solidFill>
              </a:rPr>
              <a:t>	   Annual Dose Limit (workers) = 20 mSv</a:t>
            </a:r>
            <a:endParaRPr lang="en-US" b="1" dirty="0">
              <a:solidFill>
                <a:srgbClr val="3215E1"/>
              </a:solidFill>
            </a:endParaRPr>
          </a:p>
          <a:p>
            <a:pPr>
              <a:buClr>
                <a:schemeClr val="tx1"/>
              </a:buClr>
              <a:buFontTx/>
              <a:buNone/>
            </a:pPr>
            <a:endParaRPr lang="en-US" b="1" dirty="0" smtClean="0"/>
          </a:p>
          <a:p>
            <a:pPr>
              <a:buClr>
                <a:schemeClr val="tx1"/>
              </a:buClr>
              <a:buFontTx/>
              <a:buNone/>
            </a:pP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 calcmode="lin" valueType="num">
                                      <p:cBhvr additive="base">
                                        <p:cTn id="1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 calcmode="lin" valueType="num">
                                      <p:cBhvr additive="base">
                                        <p:cTn id="2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anim calcmode="lin" valueType="num">
                                      <p:cBhvr additive="base">
                                        <p:cTn id="3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13" end="13"/>
                                            </p:txEl>
                                          </p:spTgt>
                                        </p:tgtEl>
                                        <p:attrNameLst>
                                          <p:attrName>style.visibility</p:attrName>
                                        </p:attrNameLst>
                                      </p:cBhvr>
                                      <p:to>
                                        <p:strVal val="visible"/>
                                      </p:to>
                                    </p:set>
                                    <p:anim calcmode="lin" valueType="num">
                                      <p:cBhvr additive="base">
                                        <p:cTn id="3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rgbClr val="3215E1"/>
                </a:solidFill>
                <a:effectLst>
                  <a:outerShdw blurRad="38100" dist="38100" dir="2700000" algn="tl">
                    <a:srgbClr val="000000">
                      <a:alpha val="43137"/>
                    </a:srgbClr>
                  </a:outerShdw>
                </a:effectLst>
                <a:latin typeface="Arial" charset="0"/>
              </a:rPr>
              <a:t>Principles of Radiation </a:t>
            </a:r>
            <a:r>
              <a:rPr lang="en-US" dirty="0" smtClean="0">
                <a:solidFill>
                  <a:srgbClr val="3215E1"/>
                </a:solidFill>
                <a:effectLst>
                  <a:outerShdw blurRad="38100" dist="38100" dir="2700000" algn="tl">
                    <a:srgbClr val="000000">
                      <a:alpha val="43137"/>
                    </a:srgbClr>
                  </a:outerShdw>
                </a:effectLst>
                <a:latin typeface="Arial" charset="0"/>
              </a:rPr>
              <a:t>Protection</a:t>
            </a:r>
            <a:endParaRPr lang="en-AU" dirty="0"/>
          </a:p>
        </p:txBody>
      </p:sp>
      <p:sp>
        <p:nvSpPr>
          <p:cNvPr id="3" name="TextBox 2"/>
          <p:cNvSpPr txBox="1"/>
          <p:nvPr/>
        </p:nvSpPr>
        <p:spPr>
          <a:xfrm>
            <a:off x="928662" y="1643050"/>
            <a:ext cx="7286676" cy="3785652"/>
          </a:xfrm>
          <a:prstGeom prst="rect">
            <a:avLst/>
          </a:prstGeom>
          <a:noFill/>
        </p:spPr>
        <p:txBody>
          <a:bodyPr wrap="square" rtlCol="0">
            <a:spAutoFit/>
          </a:bodyPr>
          <a:lstStyle/>
          <a:p>
            <a:pPr marL="514350" indent="-514350">
              <a:lnSpc>
                <a:spcPct val="200000"/>
              </a:lnSpc>
              <a:buAutoNum type="arabicPeriod"/>
            </a:pPr>
            <a:r>
              <a:rPr lang="en-AU" sz="4000" dirty="0" smtClean="0">
                <a:solidFill>
                  <a:srgbClr val="7030A0"/>
                </a:solidFill>
              </a:rPr>
              <a:t>Justification</a:t>
            </a:r>
          </a:p>
          <a:p>
            <a:pPr marL="514350" indent="-514350">
              <a:lnSpc>
                <a:spcPct val="200000"/>
              </a:lnSpc>
              <a:buAutoNum type="arabicPeriod"/>
            </a:pPr>
            <a:r>
              <a:rPr lang="en-AU" sz="4000" dirty="0" smtClean="0">
                <a:solidFill>
                  <a:srgbClr val="7030A0"/>
                </a:solidFill>
              </a:rPr>
              <a:t>Optimisation</a:t>
            </a:r>
          </a:p>
          <a:p>
            <a:pPr marL="514350" indent="-514350">
              <a:lnSpc>
                <a:spcPct val="200000"/>
              </a:lnSpc>
              <a:buAutoNum type="arabicPeriod"/>
            </a:pPr>
            <a:r>
              <a:rPr lang="en-AU" sz="4000" dirty="0" smtClean="0">
                <a:solidFill>
                  <a:srgbClr val="7030A0"/>
                </a:solidFill>
              </a:rPr>
              <a:t>Limitation</a:t>
            </a:r>
            <a:endParaRPr lang="en-AU" sz="40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4" descr="exposure_pie_chart"/>
          <p:cNvPicPr>
            <a:picLocks noChangeAspect="1" noChangeArrowheads="1"/>
          </p:cNvPicPr>
          <p:nvPr/>
        </p:nvPicPr>
        <p:blipFill>
          <a:blip r:embed="rId2" cstate="print"/>
          <a:srcRect/>
          <a:stretch>
            <a:fillRect/>
          </a:stretch>
        </p:blipFill>
        <p:spPr bwMode="auto">
          <a:xfrm>
            <a:off x="1071538" y="142852"/>
            <a:ext cx="7072362" cy="6174311"/>
          </a:xfrm>
          <a:prstGeom prst="rect">
            <a:avLst/>
          </a:prstGeom>
          <a:noFill/>
          <a:ln w="9525">
            <a:noFill/>
            <a:miter lim="800000"/>
            <a:headEnd/>
            <a:tailEnd/>
          </a:ln>
        </p:spPr>
      </p:pic>
      <p:sp>
        <p:nvSpPr>
          <p:cNvPr id="3" name="Rectangle 2"/>
          <p:cNvSpPr/>
          <p:nvPr/>
        </p:nvSpPr>
        <p:spPr>
          <a:xfrm>
            <a:off x="2714612" y="6357958"/>
            <a:ext cx="6429388" cy="338554"/>
          </a:xfrm>
          <a:prstGeom prst="rect">
            <a:avLst/>
          </a:prstGeom>
        </p:spPr>
        <p:txBody>
          <a:bodyPr wrap="square">
            <a:spAutoFit/>
          </a:bodyPr>
          <a:lstStyle/>
          <a:p>
            <a:r>
              <a:rPr lang="en-AU" sz="1600" i="1" dirty="0"/>
              <a:t>Source: http://</a:t>
            </a:r>
            <a:r>
              <a:rPr lang="en-AU" sz="1600" i="1" dirty="0" smtClean="0"/>
              <a:t>www.arpansa.gov.au/radiationprotection</a:t>
            </a:r>
            <a:endParaRPr lang="en-AU"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rrowheads="1"/>
          </p:cNvPicPr>
          <p:nvPr/>
        </p:nvPicPr>
        <p:blipFill>
          <a:blip r:embed="rId3" cstate="print"/>
          <a:srcRect/>
          <a:stretch>
            <a:fillRect/>
          </a:stretch>
        </p:blipFill>
        <p:spPr bwMode="auto">
          <a:xfrm>
            <a:off x="0" y="214290"/>
            <a:ext cx="9144000" cy="67866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215E1"/>
                </a:solidFill>
                <a:effectLst>
                  <a:outerShdw blurRad="38100" dist="38100" dir="2700000" algn="tl">
                    <a:srgbClr val="000000">
                      <a:alpha val="43137"/>
                    </a:srgbClr>
                  </a:outerShdw>
                </a:effectLst>
                <a:latin typeface="Arial" charset="0"/>
              </a:rPr>
              <a:t>Natural Variation in Background</a:t>
            </a:r>
            <a:endParaRPr lang="en-AU" dirty="0"/>
          </a:p>
        </p:txBody>
      </p:sp>
      <p:pic>
        <p:nvPicPr>
          <p:cNvPr id="6" name="Picture 4"/>
          <p:cNvPicPr>
            <a:picLocks noChangeAspect="1" noChangeArrowheads="1"/>
          </p:cNvPicPr>
          <p:nvPr/>
        </p:nvPicPr>
        <p:blipFill>
          <a:blip r:embed="rId2" cstate="print"/>
          <a:srcRect/>
          <a:stretch>
            <a:fillRect/>
          </a:stretch>
        </p:blipFill>
        <p:spPr bwMode="auto">
          <a:xfrm>
            <a:off x="2071670" y="1285860"/>
            <a:ext cx="5454668" cy="5205601"/>
          </a:xfrm>
          <a:prstGeom prst="rect">
            <a:avLst/>
          </a:prstGeom>
          <a:noFill/>
          <a:ln w="9525">
            <a:noFill/>
            <a:miter lim="800000"/>
            <a:headEnd/>
            <a:tailEnd/>
          </a:ln>
        </p:spPr>
      </p:pic>
      <p:sp>
        <p:nvSpPr>
          <p:cNvPr id="7" name="TextBox 6"/>
          <p:cNvSpPr txBox="1"/>
          <p:nvPr/>
        </p:nvSpPr>
        <p:spPr>
          <a:xfrm>
            <a:off x="5072066" y="6429396"/>
            <a:ext cx="3786214" cy="276999"/>
          </a:xfrm>
          <a:prstGeom prst="rect">
            <a:avLst/>
          </a:prstGeom>
          <a:noFill/>
        </p:spPr>
        <p:txBody>
          <a:bodyPr wrap="square" rtlCol="0">
            <a:spAutoFit/>
          </a:bodyPr>
          <a:lstStyle/>
          <a:p>
            <a:r>
              <a:rPr lang="en-AU" sz="1200" dirty="0" smtClean="0"/>
              <a:t>UNSCEAR Report 2000, Annex B  </a:t>
            </a:r>
            <a:endParaRPr lang="en-AU"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2123</TotalTime>
  <Words>1483</Words>
  <Application>Microsoft Office PowerPoint</Application>
  <PresentationFormat>On-screen Show (4:3)</PresentationFormat>
  <Paragraphs>320</Paragraphs>
  <Slides>41</Slides>
  <Notes>7</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41</vt:i4>
      </vt:variant>
    </vt:vector>
  </HeadingPairs>
  <TitlesOfParts>
    <vt:vector size="46" baseType="lpstr">
      <vt:lpstr>Office Theme</vt:lpstr>
      <vt:lpstr>ClipArt</vt:lpstr>
      <vt:lpstr>Chart</vt:lpstr>
      <vt:lpstr>Document</vt:lpstr>
      <vt:lpstr>SPW 6.0 Graph</vt:lpstr>
      <vt:lpstr>LIVING ON A RADIOACTIVE PLANET THE PROS AND CONS</vt:lpstr>
      <vt:lpstr>OUTLINE OF TALK</vt:lpstr>
      <vt:lpstr>Slide 3</vt:lpstr>
      <vt:lpstr>Slide 4</vt:lpstr>
      <vt:lpstr>Radiation Units</vt:lpstr>
      <vt:lpstr>Principles of Radiation Protection</vt:lpstr>
      <vt:lpstr>Slide 7</vt:lpstr>
      <vt:lpstr>Slide 8</vt:lpstr>
      <vt:lpstr>Natural Variation in Background</vt:lpstr>
      <vt:lpstr>Slide 10</vt:lpstr>
      <vt:lpstr>How much is bad? / good?</vt:lpstr>
      <vt:lpstr>How the question was answered</vt:lpstr>
      <vt:lpstr>AN ASSUMPTION WAS MADE</vt:lpstr>
      <vt:lpstr>Slide 14</vt:lpstr>
      <vt:lpstr>LNT applied at &lt; 100 mSv/a</vt:lpstr>
      <vt:lpstr>Risk Assertions  based on LNT model:</vt:lpstr>
      <vt:lpstr>“(If) everyone on earth adds a 1-inch lift to their shoes for just 1 year the resultant very small increase in cosmic ray dose would yield a collective dose large enough to kill 1500 people with cancer over the next 50 years”</vt:lpstr>
      <vt:lpstr>“Sometimes averages are not helpful”  - Ches Mason, ARPS 2009</vt:lpstr>
      <vt:lpstr>Population risk doesn’t represent the risk for either smokers or non-smokers!</vt:lpstr>
      <vt:lpstr>Tobacco Use in the US, 1900-2002</vt:lpstr>
      <vt:lpstr>Radon Epidemiology for Miners</vt:lpstr>
      <vt:lpstr>ICRP Dose Conversion Factor for Radon at Home</vt:lpstr>
      <vt:lpstr>Slide 23</vt:lpstr>
      <vt:lpstr>Slide 24</vt:lpstr>
      <vt:lpstr>Slide 25</vt:lpstr>
      <vt:lpstr> Activity Concentrations in Consumer Goods (Japan)</vt:lpstr>
      <vt:lpstr>WHAT ABOUT BIOLOGY?</vt:lpstr>
      <vt:lpstr>Hmmm... It’s only a 30 min talk...  Don’t have time to explain this slide </vt:lpstr>
      <vt:lpstr>Causes of Damage to  Chromosomes</vt:lpstr>
      <vt:lpstr>Slide 30</vt:lpstr>
      <vt:lpstr> Adaptive Response</vt:lpstr>
      <vt:lpstr>Theoretical Curve for hormesis</vt:lpstr>
      <vt:lpstr>Evidence that low dose radiation is good for you</vt:lpstr>
      <vt:lpstr>Slide 34</vt:lpstr>
      <vt:lpstr>Slide 35</vt:lpstr>
      <vt:lpstr>Is using the Linear No Threshold (LNT) model a good thing?</vt:lpstr>
      <vt:lpstr>TAKE HOME MESSAGES</vt:lpstr>
      <vt:lpstr>Slide 38</vt:lpstr>
      <vt:lpstr>Slide 39</vt:lpstr>
      <vt:lpstr>Slide 40</vt:lpstr>
      <vt:lpstr>Radon Epidemiology for Miners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dc:creator>
  <cp:lastModifiedBy>Tandy</cp:lastModifiedBy>
  <cp:revision>281</cp:revision>
  <dcterms:created xsi:type="dcterms:W3CDTF">2009-01-15T23:28:47Z</dcterms:created>
  <dcterms:modified xsi:type="dcterms:W3CDTF">2010-02-18T09:14:36Z</dcterms:modified>
</cp:coreProperties>
</file>