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42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slides/slide44.xml" ContentType="application/vnd.openxmlformats-officedocument.presentationml.slide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slides/slide57.xml" ContentType="application/vnd.openxmlformats-officedocument.presentationml.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tags/tag385.xml" ContentType="application/vnd.openxmlformats-officedocument.presentationml.tags+xml"/>
  <Override PartName="/ppt/tags/tag396.xml" ContentType="application/vnd.openxmlformats-officedocument.presentationml.tags+xml"/>
  <Override PartName="/ppt/tags/tag401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439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417.xml" ContentType="application/vnd.openxmlformats-officedocument.presentationml.tags+xml"/>
  <Override PartName="/ppt/tags/tag428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44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Override PartName="/ppt/tags/tag431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436.xml" ContentType="application/vnd.openxmlformats-officedocument.presentationml.tags+xml"/>
  <Override PartName="/ppt/tags/tag447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41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ppt/tags/tag45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444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43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slides/slide46.xml" ContentType="application/vnd.openxmlformats-officedocument.presentationml.slide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9"/>
  </p:notesMasterIdLst>
  <p:sldIdLst>
    <p:sldId id="416" r:id="rId2"/>
    <p:sldId id="394" r:id="rId3"/>
    <p:sldId id="419" r:id="rId4"/>
    <p:sldId id="444" r:id="rId5"/>
    <p:sldId id="420" r:id="rId6"/>
    <p:sldId id="405" r:id="rId7"/>
    <p:sldId id="465" r:id="rId8"/>
    <p:sldId id="455" r:id="rId9"/>
    <p:sldId id="408" r:id="rId10"/>
    <p:sldId id="452" r:id="rId11"/>
    <p:sldId id="427" r:id="rId12"/>
    <p:sldId id="450" r:id="rId13"/>
    <p:sldId id="449" r:id="rId14"/>
    <p:sldId id="451" r:id="rId15"/>
    <p:sldId id="458" r:id="rId16"/>
    <p:sldId id="460" r:id="rId17"/>
    <p:sldId id="461" r:id="rId18"/>
    <p:sldId id="462" r:id="rId19"/>
    <p:sldId id="464" r:id="rId20"/>
    <p:sldId id="456" r:id="rId21"/>
    <p:sldId id="457" r:id="rId22"/>
    <p:sldId id="459" r:id="rId23"/>
    <p:sldId id="466" r:id="rId24"/>
    <p:sldId id="454" r:id="rId25"/>
    <p:sldId id="383" r:id="rId26"/>
    <p:sldId id="407" r:id="rId27"/>
    <p:sldId id="423" r:id="rId28"/>
    <p:sldId id="372" r:id="rId29"/>
    <p:sldId id="424" r:id="rId30"/>
    <p:sldId id="398" r:id="rId31"/>
    <p:sldId id="425" r:id="rId32"/>
    <p:sldId id="410" r:id="rId33"/>
    <p:sldId id="426" r:id="rId34"/>
    <p:sldId id="411" r:id="rId35"/>
    <p:sldId id="412" r:id="rId36"/>
    <p:sldId id="428" r:id="rId37"/>
    <p:sldId id="429" r:id="rId38"/>
    <p:sldId id="431" r:id="rId39"/>
    <p:sldId id="430" r:id="rId40"/>
    <p:sldId id="433" r:id="rId41"/>
    <p:sldId id="434" r:id="rId42"/>
    <p:sldId id="435" r:id="rId43"/>
    <p:sldId id="391" r:id="rId44"/>
    <p:sldId id="393" r:id="rId45"/>
    <p:sldId id="415" r:id="rId46"/>
    <p:sldId id="368" r:id="rId47"/>
    <p:sldId id="377" r:id="rId48"/>
    <p:sldId id="371" r:id="rId49"/>
    <p:sldId id="382" r:id="rId50"/>
    <p:sldId id="373" r:id="rId51"/>
    <p:sldId id="384" r:id="rId52"/>
    <p:sldId id="381" r:id="rId53"/>
    <p:sldId id="375" r:id="rId54"/>
    <p:sldId id="378" r:id="rId55"/>
    <p:sldId id="379" r:id="rId56"/>
    <p:sldId id="386" r:id="rId57"/>
    <p:sldId id="387" r:id="rId58"/>
  </p:sldIdLst>
  <p:sldSz cx="9144000" cy="6858000" type="screen4x3"/>
  <p:notesSz cx="6858000" cy="9144000"/>
  <p:custDataLst>
    <p:tags r:id="rId60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3366FF"/>
    <a:srgbClr val="0000CC"/>
    <a:srgbClr val="FF3300"/>
    <a:srgbClr val="FF66CC"/>
    <a:srgbClr val="00FF00"/>
    <a:srgbClr val="9999FF"/>
    <a:srgbClr val="CCFFFF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8" autoAdjust="0"/>
    <p:restoredTop sz="94768" autoAdjust="0"/>
  </p:normalViewPr>
  <p:slideViewPr>
    <p:cSldViewPr>
      <p:cViewPr varScale="1">
        <p:scale>
          <a:sx n="106" d="100"/>
          <a:sy n="106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F41E91-4B38-4F75-971A-C0E6F6F16241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7F5A8-8AF6-462C-B733-71BBBB944BC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2045A-B2FC-4A76-8F37-9BC2979DDC0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6756-B33F-4820-AC68-425119F6DB8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4D050-3832-42C1-90D0-FCE8AF21EB2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A1F0-830B-417F-B057-F419688319B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5FAF7-3E81-482A-A694-0EC6132F30E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CD415-8AA6-4BED-955E-934E4BDF227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8F9BD-9713-4938-A8C8-72EAADF3FA5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48663-5708-490F-BD9D-47FD85259BF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914DB-732B-4159-B27D-7ED99BA54DD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D6C81-38BE-47FD-BD70-F656604CF03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4216FB-DE64-47D1-82DE-E723E44D8A72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image" Target="../media/image51.png"/><Relationship Id="rId26" Type="http://schemas.openxmlformats.org/officeDocument/2006/relationships/image" Target="../media/image18.png"/><Relationship Id="rId3" Type="http://schemas.openxmlformats.org/officeDocument/2006/relationships/tags" Target="../tags/tag56.xml"/><Relationship Id="rId21" Type="http://schemas.openxmlformats.org/officeDocument/2006/relationships/image" Target="../media/image54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tags" Target="../tags/tag55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57.png"/><Relationship Id="rId5" Type="http://schemas.openxmlformats.org/officeDocument/2006/relationships/tags" Target="../tags/tag58.xml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tags" Target="../tags/tag63.xml"/><Relationship Id="rId19" Type="http://schemas.openxmlformats.org/officeDocument/2006/relationships/image" Target="../media/image52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56.png"/><Relationship Id="rId26" Type="http://schemas.openxmlformats.org/officeDocument/2006/relationships/image" Target="../media/image62.png"/><Relationship Id="rId3" Type="http://schemas.openxmlformats.org/officeDocument/2006/relationships/tags" Target="../tags/tag69.xml"/><Relationship Id="rId21" Type="http://schemas.openxmlformats.org/officeDocument/2006/relationships/image" Target="../media/image18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image" Target="../media/image55.png"/><Relationship Id="rId25" Type="http://schemas.openxmlformats.org/officeDocument/2006/relationships/image" Target="../media/image61.png"/><Relationship Id="rId2" Type="http://schemas.openxmlformats.org/officeDocument/2006/relationships/tags" Target="../tags/tag6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8.png"/><Relationship Id="rId29" Type="http://schemas.openxmlformats.org/officeDocument/2006/relationships/image" Target="../media/image64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60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49.png"/><Relationship Id="rId28" Type="http://schemas.openxmlformats.org/officeDocument/2006/relationships/image" Target="../media/image63.png"/><Relationship Id="rId10" Type="http://schemas.openxmlformats.org/officeDocument/2006/relationships/tags" Target="../tags/tag76.xml"/><Relationship Id="rId19" Type="http://schemas.openxmlformats.org/officeDocument/2006/relationships/image" Target="../media/image57.png"/><Relationship Id="rId31" Type="http://schemas.openxmlformats.org/officeDocument/2006/relationships/image" Target="../media/image66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59.png"/><Relationship Id="rId27" Type="http://schemas.openxmlformats.org/officeDocument/2006/relationships/image" Target="../media/image53.png"/><Relationship Id="rId30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1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70.png"/><Relationship Id="rId5" Type="http://schemas.openxmlformats.org/officeDocument/2006/relationships/tags" Target="../tags/tag86.xml"/><Relationship Id="rId10" Type="http://schemas.openxmlformats.org/officeDocument/2006/relationships/image" Target="../media/image69.png"/><Relationship Id="rId4" Type="http://schemas.openxmlformats.org/officeDocument/2006/relationships/tags" Target="../tags/tag85.xml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tags" Target="../tags/tag126.xml"/><Relationship Id="rId21" Type="http://schemas.openxmlformats.org/officeDocument/2006/relationships/tags" Target="../tags/tag108.xml"/><Relationship Id="rId34" Type="http://schemas.openxmlformats.org/officeDocument/2006/relationships/tags" Target="../tags/tag121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50" Type="http://schemas.openxmlformats.org/officeDocument/2006/relationships/slideLayout" Target="../slideLayouts/slideLayout2.xml"/><Relationship Id="rId55" Type="http://schemas.openxmlformats.org/officeDocument/2006/relationships/image" Target="../media/image77.png"/><Relationship Id="rId63" Type="http://schemas.openxmlformats.org/officeDocument/2006/relationships/image" Target="../media/image85.png"/><Relationship Id="rId68" Type="http://schemas.openxmlformats.org/officeDocument/2006/relationships/image" Target="../media/image90.png"/><Relationship Id="rId76" Type="http://schemas.openxmlformats.org/officeDocument/2006/relationships/image" Target="../media/image98.png"/><Relationship Id="rId7" Type="http://schemas.openxmlformats.org/officeDocument/2006/relationships/tags" Target="../tags/tag94.xml"/><Relationship Id="rId71" Type="http://schemas.openxmlformats.org/officeDocument/2006/relationships/image" Target="../media/image93.png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9" Type="http://schemas.openxmlformats.org/officeDocument/2006/relationships/tags" Target="../tags/tag116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53" Type="http://schemas.openxmlformats.org/officeDocument/2006/relationships/image" Target="../media/image75.png"/><Relationship Id="rId58" Type="http://schemas.openxmlformats.org/officeDocument/2006/relationships/image" Target="../media/image80.png"/><Relationship Id="rId66" Type="http://schemas.openxmlformats.org/officeDocument/2006/relationships/image" Target="../media/image88.png"/><Relationship Id="rId74" Type="http://schemas.openxmlformats.org/officeDocument/2006/relationships/image" Target="../media/image96.png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Relationship Id="rId57" Type="http://schemas.openxmlformats.org/officeDocument/2006/relationships/image" Target="../media/image79.png"/><Relationship Id="rId61" Type="http://schemas.openxmlformats.org/officeDocument/2006/relationships/image" Target="../media/image83.png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image" Target="../media/image74.png"/><Relationship Id="rId60" Type="http://schemas.openxmlformats.org/officeDocument/2006/relationships/image" Target="../media/image82.png"/><Relationship Id="rId65" Type="http://schemas.openxmlformats.org/officeDocument/2006/relationships/image" Target="../media/image87.png"/><Relationship Id="rId73" Type="http://schemas.openxmlformats.org/officeDocument/2006/relationships/image" Target="../media/image95.png"/><Relationship Id="rId78" Type="http://schemas.openxmlformats.org/officeDocument/2006/relationships/image" Target="../media/image100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56" Type="http://schemas.openxmlformats.org/officeDocument/2006/relationships/image" Target="../media/image78.png"/><Relationship Id="rId64" Type="http://schemas.openxmlformats.org/officeDocument/2006/relationships/image" Target="../media/image86.png"/><Relationship Id="rId69" Type="http://schemas.openxmlformats.org/officeDocument/2006/relationships/image" Target="../media/image91.png"/><Relationship Id="rId77" Type="http://schemas.openxmlformats.org/officeDocument/2006/relationships/image" Target="../media/image99.png"/><Relationship Id="rId8" Type="http://schemas.openxmlformats.org/officeDocument/2006/relationships/tags" Target="../tags/tag95.xml"/><Relationship Id="rId51" Type="http://schemas.openxmlformats.org/officeDocument/2006/relationships/image" Target="../media/image73.png"/><Relationship Id="rId72" Type="http://schemas.openxmlformats.org/officeDocument/2006/relationships/image" Target="../media/image94.png"/><Relationship Id="rId3" Type="http://schemas.openxmlformats.org/officeDocument/2006/relationships/tags" Target="../tags/tag90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image" Target="../media/image81.png"/><Relationship Id="rId67" Type="http://schemas.openxmlformats.org/officeDocument/2006/relationships/image" Target="../media/image89.png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54" Type="http://schemas.openxmlformats.org/officeDocument/2006/relationships/image" Target="../media/image76.png"/><Relationship Id="rId62" Type="http://schemas.openxmlformats.org/officeDocument/2006/relationships/image" Target="../media/image84.png"/><Relationship Id="rId70" Type="http://schemas.openxmlformats.org/officeDocument/2006/relationships/image" Target="../media/image92.png"/><Relationship Id="rId75" Type="http://schemas.openxmlformats.org/officeDocument/2006/relationships/image" Target="../media/image97.png"/><Relationship Id="rId1" Type="http://schemas.openxmlformats.org/officeDocument/2006/relationships/tags" Target="../tags/tag88.xml"/><Relationship Id="rId6" Type="http://schemas.openxmlformats.org/officeDocument/2006/relationships/tags" Target="../tags/tag9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tags" Target="../tags/tag139.xml"/><Relationship Id="rId7" Type="http://schemas.openxmlformats.org/officeDocument/2006/relationships/image" Target="../media/image101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1.xml"/><Relationship Id="rId10" Type="http://schemas.openxmlformats.org/officeDocument/2006/relationships/image" Target="../media/image104.png"/><Relationship Id="rId4" Type="http://schemas.openxmlformats.org/officeDocument/2006/relationships/tags" Target="../tags/tag140.xml"/><Relationship Id="rId9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10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tags" Target="../tags/tag143.xml"/><Relationship Id="rId16" Type="http://schemas.openxmlformats.org/officeDocument/2006/relationships/image" Target="../media/image111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106.png"/><Relationship Id="rId5" Type="http://schemas.openxmlformats.org/officeDocument/2006/relationships/tags" Target="../tags/tag146.xml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tags" Target="../tags/tag14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7.png"/><Relationship Id="rId3" Type="http://schemas.openxmlformats.org/officeDocument/2006/relationships/tags" Target="../tags/tag15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6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115.png"/><Relationship Id="rId5" Type="http://schemas.openxmlformats.org/officeDocument/2006/relationships/tags" Target="../tags/tag154.xml"/><Relationship Id="rId10" Type="http://schemas.openxmlformats.org/officeDocument/2006/relationships/image" Target="../media/image114.png"/><Relationship Id="rId4" Type="http://schemas.openxmlformats.org/officeDocument/2006/relationships/tags" Target="../tags/tag153.xml"/><Relationship Id="rId9" Type="http://schemas.openxmlformats.org/officeDocument/2006/relationships/image" Target="../media/image1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3" Type="http://schemas.openxmlformats.org/officeDocument/2006/relationships/tags" Target="../tags/tag158.xml"/><Relationship Id="rId21" Type="http://schemas.openxmlformats.org/officeDocument/2006/relationships/image" Target="../media/image128.png"/><Relationship Id="rId7" Type="http://schemas.openxmlformats.org/officeDocument/2006/relationships/tags" Target="../tags/tag162.xml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" Type="http://schemas.openxmlformats.org/officeDocument/2006/relationships/tags" Target="../tags/tag157.xml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118.png"/><Relationship Id="rId5" Type="http://schemas.openxmlformats.org/officeDocument/2006/relationships/tags" Target="../tags/tag160.xml"/><Relationship Id="rId15" Type="http://schemas.openxmlformats.org/officeDocument/2006/relationships/image" Target="../media/image122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26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image" Target="../media/image1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tags" Target="../tags/tag16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3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image" Target="../media/image132.png"/><Relationship Id="rId5" Type="http://schemas.openxmlformats.org/officeDocument/2006/relationships/tags" Target="../tags/tag169.xml"/><Relationship Id="rId15" Type="http://schemas.openxmlformats.org/officeDocument/2006/relationships/image" Target="../media/image128.png"/><Relationship Id="rId10" Type="http://schemas.openxmlformats.org/officeDocument/2006/relationships/image" Target="../media/image131.png"/><Relationship Id="rId4" Type="http://schemas.openxmlformats.org/officeDocument/2006/relationships/tags" Target="../tags/tag168.xml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tags" Target="../tags/tag172.xml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36.png"/><Relationship Id="rId5" Type="http://schemas.openxmlformats.org/officeDocument/2006/relationships/tags" Target="../tags/tag175.xml"/><Relationship Id="rId15" Type="http://schemas.openxmlformats.org/officeDocument/2006/relationships/image" Target="../media/image140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44.png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image" Target="../media/image1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46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tags" Target="../tags/tag183.xml"/><Relationship Id="rId16" Type="http://schemas.openxmlformats.org/officeDocument/2006/relationships/image" Target="../media/image152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image" Target="../media/image147.png"/><Relationship Id="rId5" Type="http://schemas.openxmlformats.org/officeDocument/2006/relationships/tags" Target="../tags/tag186.xml"/><Relationship Id="rId15" Type="http://schemas.openxmlformats.org/officeDocument/2006/relationships/image" Target="../media/image151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55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image" Target="../media/image157.png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14.png"/><Relationship Id="rId5" Type="http://schemas.openxmlformats.org/officeDocument/2006/relationships/image" Target="../media/image156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171.png"/><Relationship Id="rId18" Type="http://schemas.openxmlformats.org/officeDocument/2006/relationships/image" Target="../media/image176.png"/><Relationship Id="rId3" Type="http://schemas.openxmlformats.org/officeDocument/2006/relationships/tags" Target="../tags/tag197.xml"/><Relationship Id="rId21" Type="http://schemas.openxmlformats.org/officeDocument/2006/relationships/image" Target="../media/image179.png"/><Relationship Id="rId7" Type="http://schemas.openxmlformats.org/officeDocument/2006/relationships/tags" Target="../tags/tag201.xml"/><Relationship Id="rId12" Type="http://schemas.openxmlformats.org/officeDocument/2006/relationships/image" Target="../media/image170.png"/><Relationship Id="rId17" Type="http://schemas.openxmlformats.org/officeDocument/2006/relationships/image" Target="../media/image175.png"/><Relationship Id="rId2" Type="http://schemas.openxmlformats.org/officeDocument/2006/relationships/tags" Target="../tags/tag196.xml"/><Relationship Id="rId16" Type="http://schemas.openxmlformats.org/officeDocument/2006/relationships/image" Target="../media/image174.png"/><Relationship Id="rId20" Type="http://schemas.openxmlformats.org/officeDocument/2006/relationships/image" Target="../media/image178.pn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99.xml"/><Relationship Id="rId15" Type="http://schemas.openxmlformats.org/officeDocument/2006/relationships/image" Target="../media/image173.png"/><Relationship Id="rId10" Type="http://schemas.openxmlformats.org/officeDocument/2006/relationships/tags" Target="../tags/tag204.xml"/><Relationship Id="rId19" Type="http://schemas.openxmlformats.org/officeDocument/2006/relationships/image" Target="../media/image177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image" Target="../media/image17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" Type="http://schemas.openxmlformats.org/officeDocument/2006/relationships/tags" Target="../tags/tag207.xml"/><Relationship Id="rId21" Type="http://schemas.openxmlformats.org/officeDocument/2006/relationships/image" Target="../media/image188.png"/><Relationship Id="rId7" Type="http://schemas.openxmlformats.org/officeDocument/2006/relationships/tags" Target="../tags/tag21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84.png"/><Relationship Id="rId2" Type="http://schemas.openxmlformats.org/officeDocument/2006/relationships/tags" Target="../tags/tag206.xml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5" Type="http://schemas.openxmlformats.org/officeDocument/2006/relationships/image" Target="../media/image182.png"/><Relationship Id="rId23" Type="http://schemas.openxmlformats.org/officeDocument/2006/relationships/image" Target="../media/image190.png"/><Relationship Id="rId10" Type="http://schemas.openxmlformats.org/officeDocument/2006/relationships/tags" Target="../tags/tag214.xml"/><Relationship Id="rId19" Type="http://schemas.openxmlformats.org/officeDocument/2006/relationships/image" Target="../media/image186.png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image" Target="../media/image181.png"/><Relationship Id="rId22" Type="http://schemas.openxmlformats.org/officeDocument/2006/relationships/image" Target="../media/image1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image" Target="../media/image173.png"/><Relationship Id="rId18" Type="http://schemas.openxmlformats.org/officeDocument/2006/relationships/image" Target="../media/image193.png"/><Relationship Id="rId3" Type="http://schemas.openxmlformats.org/officeDocument/2006/relationships/tags" Target="../tags/tag218.xml"/><Relationship Id="rId21" Type="http://schemas.openxmlformats.org/officeDocument/2006/relationships/image" Target="../media/image196.png"/><Relationship Id="rId7" Type="http://schemas.openxmlformats.org/officeDocument/2006/relationships/tags" Target="../tags/tag222.xml"/><Relationship Id="rId12" Type="http://schemas.openxmlformats.org/officeDocument/2006/relationships/image" Target="../media/image172.png"/><Relationship Id="rId17" Type="http://schemas.openxmlformats.org/officeDocument/2006/relationships/image" Target="../media/image192.png"/><Relationship Id="rId2" Type="http://schemas.openxmlformats.org/officeDocument/2006/relationships/tags" Target="../tags/tag217.xml"/><Relationship Id="rId16" Type="http://schemas.openxmlformats.org/officeDocument/2006/relationships/image" Target="../media/image191.png"/><Relationship Id="rId20" Type="http://schemas.openxmlformats.org/officeDocument/2006/relationships/image" Target="../media/image195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20.xml"/><Relationship Id="rId15" Type="http://schemas.openxmlformats.org/officeDocument/2006/relationships/image" Target="../media/image175.png"/><Relationship Id="rId10" Type="http://schemas.openxmlformats.org/officeDocument/2006/relationships/tags" Target="../tags/tag225.xml"/><Relationship Id="rId19" Type="http://schemas.openxmlformats.org/officeDocument/2006/relationships/image" Target="../media/image194.png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image" Target="../media/image174.png"/><Relationship Id="rId22" Type="http://schemas.openxmlformats.org/officeDocument/2006/relationships/image" Target="../media/image19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5.png"/><Relationship Id="rId3" Type="http://schemas.openxmlformats.org/officeDocument/2006/relationships/tags" Target="../tags/tag228.xml"/><Relationship Id="rId21" Type="http://schemas.openxmlformats.org/officeDocument/2006/relationships/image" Target="../media/image200.png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image" Target="../media/image204.png"/><Relationship Id="rId33" Type="http://schemas.openxmlformats.org/officeDocument/2006/relationships/image" Target="../media/image212.png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image" Target="../media/image199.png"/><Relationship Id="rId29" Type="http://schemas.openxmlformats.org/officeDocument/2006/relationships/image" Target="../media/image208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image" Target="../media/image203.png"/><Relationship Id="rId32" Type="http://schemas.openxmlformats.org/officeDocument/2006/relationships/image" Target="../media/image211.png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image" Target="../media/image202.png"/><Relationship Id="rId28" Type="http://schemas.openxmlformats.org/officeDocument/2006/relationships/image" Target="../media/image207.png"/><Relationship Id="rId10" Type="http://schemas.openxmlformats.org/officeDocument/2006/relationships/tags" Target="../tags/tag235.xml"/><Relationship Id="rId19" Type="http://schemas.openxmlformats.org/officeDocument/2006/relationships/image" Target="../media/image198.png"/><Relationship Id="rId31" Type="http://schemas.openxmlformats.org/officeDocument/2006/relationships/image" Target="../media/image210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image" Target="../media/image201.png"/><Relationship Id="rId27" Type="http://schemas.openxmlformats.org/officeDocument/2006/relationships/image" Target="../media/image206.png"/><Relationship Id="rId30" Type="http://schemas.openxmlformats.org/officeDocument/2006/relationships/image" Target="../media/image20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17.pn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image" Target="../media/image216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../media/image215.png"/><Relationship Id="rId5" Type="http://schemas.openxmlformats.org/officeDocument/2006/relationships/tags" Target="../tags/tag247.xml"/><Relationship Id="rId15" Type="http://schemas.openxmlformats.org/officeDocument/2006/relationships/image" Target="../media/image184.png"/><Relationship Id="rId10" Type="http://schemas.openxmlformats.org/officeDocument/2006/relationships/image" Target="../media/image214.png"/><Relationship Id="rId4" Type="http://schemas.openxmlformats.org/officeDocument/2006/relationships/tags" Target="../tags/tag246.xml"/><Relationship Id="rId9" Type="http://schemas.openxmlformats.org/officeDocument/2006/relationships/image" Target="../media/image213.png"/><Relationship Id="rId14" Type="http://schemas.openxmlformats.org/officeDocument/2006/relationships/image" Target="../media/image2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image" Target="../media/image220.png"/><Relationship Id="rId18" Type="http://schemas.openxmlformats.org/officeDocument/2006/relationships/image" Target="../media/image225.png"/><Relationship Id="rId3" Type="http://schemas.openxmlformats.org/officeDocument/2006/relationships/tags" Target="../tags/tag252.xml"/><Relationship Id="rId21" Type="http://schemas.openxmlformats.org/officeDocument/2006/relationships/image" Target="../media/image228.png"/><Relationship Id="rId7" Type="http://schemas.openxmlformats.org/officeDocument/2006/relationships/tags" Target="../tags/tag256.xml"/><Relationship Id="rId12" Type="http://schemas.openxmlformats.org/officeDocument/2006/relationships/image" Target="../media/image219.png"/><Relationship Id="rId17" Type="http://schemas.openxmlformats.org/officeDocument/2006/relationships/image" Target="../media/image224.png"/><Relationship Id="rId2" Type="http://schemas.openxmlformats.org/officeDocument/2006/relationships/tags" Target="../tags/tag251.xml"/><Relationship Id="rId16" Type="http://schemas.openxmlformats.org/officeDocument/2006/relationships/image" Target="../media/image223.png"/><Relationship Id="rId20" Type="http://schemas.openxmlformats.org/officeDocument/2006/relationships/image" Target="../media/image227.png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54.xml"/><Relationship Id="rId15" Type="http://schemas.openxmlformats.org/officeDocument/2006/relationships/image" Target="../media/image222.png"/><Relationship Id="rId10" Type="http://schemas.openxmlformats.org/officeDocument/2006/relationships/tags" Target="../tags/tag259.xml"/><Relationship Id="rId19" Type="http://schemas.openxmlformats.org/officeDocument/2006/relationships/image" Target="../media/image226.png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image" Target="../media/image2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image" Target="../media/image233.png"/><Relationship Id="rId39" Type="http://schemas.openxmlformats.org/officeDocument/2006/relationships/image" Target="../media/image246.png"/><Relationship Id="rId3" Type="http://schemas.openxmlformats.org/officeDocument/2006/relationships/tags" Target="../tags/tag26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41.png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image" Target="../media/image232.png"/><Relationship Id="rId33" Type="http://schemas.openxmlformats.org/officeDocument/2006/relationships/image" Target="../media/image240.png"/><Relationship Id="rId38" Type="http://schemas.openxmlformats.org/officeDocument/2006/relationships/image" Target="../media/image245.png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29" Type="http://schemas.openxmlformats.org/officeDocument/2006/relationships/image" Target="../media/image236.png"/><Relationship Id="rId41" Type="http://schemas.openxmlformats.org/officeDocument/2006/relationships/image" Target="../media/image248.png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image" Target="../media/image231.png"/><Relationship Id="rId32" Type="http://schemas.openxmlformats.org/officeDocument/2006/relationships/image" Target="../media/image239.png"/><Relationship Id="rId37" Type="http://schemas.openxmlformats.org/officeDocument/2006/relationships/image" Target="../media/image244.png"/><Relationship Id="rId40" Type="http://schemas.openxmlformats.org/officeDocument/2006/relationships/image" Target="../media/image247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image" Target="../media/image230.png"/><Relationship Id="rId28" Type="http://schemas.openxmlformats.org/officeDocument/2006/relationships/image" Target="../media/image235.png"/><Relationship Id="rId36" Type="http://schemas.openxmlformats.org/officeDocument/2006/relationships/image" Target="../media/image243.png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31" Type="http://schemas.openxmlformats.org/officeDocument/2006/relationships/image" Target="../media/image238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image" Target="../media/image229.png"/><Relationship Id="rId27" Type="http://schemas.openxmlformats.org/officeDocument/2006/relationships/image" Target="../media/image234.png"/><Relationship Id="rId30" Type="http://schemas.openxmlformats.org/officeDocument/2006/relationships/image" Target="../media/image237.png"/><Relationship Id="rId35" Type="http://schemas.openxmlformats.org/officeDocument/2006/relationships/image" Target="../media/image2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image" Target="../media/image58.png"/><Relationship Id="rId26" Type="http://schemas.openxmlformats.org/officeDocument/2006/relationships/image" Target="../media/image54.png"/><Relationship Id="rId3" Type="http://schemas.openxmlformats.org/officeDocument/2006/relationships/tags" Target="../tags/tag282.xml"/><Relationship Id="rId21" Type="http://schemas.openxmlformats.org/officeDocument/2006/relationships/image" Target="../media/image50.png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image" Target="../media/image57.png"/><Relationship Id="rId25" Type="http://schemas.openxmlformats.org/officeDocument/2006/relationships/image" Target="../media/image18.png"/><Relationship Id="rId2" Type="http://schemas.openxmlformats.org/officeDocument/2006/relationships/tags" Target="../tags/tag281.xml"/><Relationship Id="rId16" Type="http://schemas.openxmlformats.org/officeDocument/2006/relationships/image" Target="../media/image56.png"/><Relationship Id="rId20" Type="http://schemas.openxmlformats.org/officeDocument/2006/relationships/image" Target="../media/image49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image" Target="../media/image53.png"/><Relationship Id="rId5" Type="http://schemas.openxmlformats.org/officeDocument/2006/relationships/tags" Target="../tags/tag284.xml"/><Relationship Id="rId15" Type="http://schemas.openxmlformats.org/officeDocument/2006/relationships/image" Target="../media/image55.png"/><Relationship Id="rId23" Type="http://schemas.openxmlformats.org/officeDocument/2006/relationships/image" Target="../media/image52.png"/><Relationship Id="rId10" Type="http://schemas.openxmlformats.org/officeDocument/2006/relationships/tags" Target="../tags/tag289.xml"/><Relationship Id="rId19" Type="http://schemas.openxmlformats.org/officeDocument/2006/relationships/image" Target="../media/image48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image" Target="../media/image250.png"/><Relationship Id="rId39" Type="http://schemas.openxmlformats.org/officeDocument/2006/relationships/image" Target="../media/image263.png"/><Relationship Id="rId3" Type="http://schemas.openxmlformats.org/officeDocument/2006/relationships/tags" Target="../tags/tag295.xml"/><Relationship Id="rId21" Type="http://schemas.openxmlformats.org/officeDocument/2006/relationships/tags" Target="../tags/tag313.xml"/><Relationship Id="rId34" Type="http://schemas.openxmlformats.org/officeDocument/2006/relationships/image" Target="../media/image258.png"/><Relationship Id="rId42" Type="http://schemas.openxmlformats.org/officeDocument/2006/relationships/image" Target="../media/image266.png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image" Target="../media/image249.png"/><Relationship Id="rId33" Type="http://schemas.openxmlformats.org/officeDocument/2006/relationships/image" Target="../media/image257.png"/><Relationship Id="rId38" Type="http://schemas.openxmlformats.org/officeDocument/2006/relationships/image" Target="../media/image262.png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tags" Target="../tags/tag312.xml"/><Relationship Id="rId29" Type="http://schemas.openxmlformats.org/officeDocument/2006/relationships/image" Target="../media/image253.png"/><Relationship Id="rId41" Type="http://schemas.openxmlformats.org/officeDocument/2006/relationships/image" Target="../media/image265.png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image" Target="../media/image181.png"/><Relationship Id="rId32" Type="http://schemas.openxmlformats.org/officeDocument/2006/relationships/image" Target="../media/image256.png"/><Relationship Id="rId37" Type="http://schemas.openxmlformats.org/officeDocument/2006/relationships/image" Target="../media/image261.png"/><Relationship Id="rId40" Type="http://schemas.openxmlformats.org/officeDocument/2006/relationships/image" Target="../media/image264.png"/><Relationship Id="rId45" Type="http://schemas.openxmlformats.org/officeDocument/2006/relationships/image" Target="../media/image269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52.png"/><Relationship Id="rId36" Type="http://schemas.openxmlformats.org/officeDocument/2006/relationships/image" Target="../media/image260.png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image" Target="../media/image255.png"/><Relationship Id="rId44" Type="http://schemas.openxmlformats.org/officeDocument/2006/relationships/image" Target="../media/image268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image" Target="../media/image251.png"/><Relationship Id="rId30" Type="http://schemas.openxmlformats.org/officeDocument/2006/relationships/image" Target="../media/image254.png"/><Relationship Id="rId35" Type="http://schemas.openxmlformats.org/officeDocument/2006/relationships/image" Target="../media/image259.png"/><Relationship Id="rId43" Type="http://schemas.openxmlformats.org/officeDocument/2006/relationships/image" Target="../media/image26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13" Type="http://schemas.openxmlformats.org/officeDocument/2006/relationships/tags" Target="../tags/tag327.xml"/><Relationship Id="rId18" Type="http://schemas.openxmlformats.org/officeDocument/2006/relationships/image" Target="../media/image271.png"/><Relationship Id="rId26" Type="http://schemas.openxmlformats.org/officeDocument/2006/relationships/image" Target="../media/image279.png"/><Relationship Id="rId3" Type="http://schemas.openxmlformats.org/officeDocument/2006/relationships/tags" Target="../tags/tag317.xml"/><Relationship Id="rId21" Type="http://schemas.openxmlformats.org/officeDocument/2006/relationships/image" Target="../media/image274.png"/><Relationship Id="rId7" Type="http://schemas.openxmlformats.org/officeDocument/2006/relationships/tags" Target="../tags/tag321.xml"/><Relationship Id="rId12" Type="http://schemas.openxmlformats.org/officeDocument/2006/relationships/tags" Target="../tags/tag326.xml"/><Relationship Id="rId17" Type="http://schemas.openxmlformats.org/officeDocument/2006/relationships/image" Target="../media/image270.png"/><Relationship Id="rId25" Type="http://schemas.openxmlformats.org/officeDocument/2006/relationships/image" Target="../media/image278.png"/><Relationship Id="rId2" Type="http://schemas.openxmlformats.org/officeDocument/2006/relationships/tags" Target="../tags/tag31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73.png"/><Relationship Id="rId29" Type="http://schemas.openxmlformats.org/officeDocument/2006/relationships/image" Target="../media/image282.png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24" Type="http://schemas.openxmlformats.org/officeDocument/2006/relationships/image" Target="../media/image277.png"/><Relationship Id="rId5" Type="http://schemas.openxmlformats.org/officeDocument/2006/relationships/tags" Target="../tags/tag319.xml"/><Relationship Id="rId15" Type="http://schemas.openxmlformats.org/officeDocument/2006/relationships/tags" Target="../tags/tag329.xml"/><Relationship Id="rId23" Type="http://schemas.openxmlformats.org/officeDocument/2006/relationships/image" Target="../media/image276.png"/><Relationship Id="rId28" Type="http://schemas.openxmlformats.org/officeDocument/2006/relationships/image" Target="../media/image281.png"/><Relationship Id="rId10" Type="http://schemas.openxmlformats.org/officeDocument/2006/relationships/tags" Target="../tags/tag324.xml"/><Relationship Id="rId19" Type="http://schemas.openxmlformats.org/officeDocument/2006/relationships/image" Target="../media/image272.png"/><Relationship Id="rId31" Type="http://schemas.openxmlformats.org/officeDocument/2006/relationships/image" Target="../media/image284.png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tags" Target="../tags/tag328.xml"/><Relationship Id="rId22" Type="http://schemas.openxmlformats.org/officeDocument/2006/relationships/image" Target="../media/image275.png"/><Relationship Id="rId27" Type="http://schemas.openxmlformats.org/officeDocument/2006/relationships/image" Target="../media/image280.png"/><Relationship Id="rId30" Type="http://schemas.openxmlformats.org/officeDocument/2006/relationships/image" Target="../media/image283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tags" Target="../tags/tag355.xml"/><Relationship Id="rId39" Type="http://schemas.openxmlformats.org/officeDocument/2006/relationships/tags" Target="../tags/tag368.xml"/><Relationship Id="rId21" Type="http://schemas.openxmlformats.org/officeDocument/2006/relationships/tags" Target="../tags/tag350.xml"/><Relationship Id="rId34" Type="http://schemas.openxmlformats.org/officeDocument/2006/relationships/tags" Target="../tags/tag363.xml"/><Relationship Id="rId42" Type="http://schemas.openxmlformats.org/officeDocument/2006/relationships/tags" Target="../tags/tag371.xml"/><Relationship Id="rId47" Type="http://schemas.openxmlformats.org/officeDocument/2006/relationships/tags" Target="../tags/tag376.xml"/><Relationship Id="rId50" Type="http://schemas.openxmlformats.org/officeDocument/2006/relationships/image" Target="../media/image73.png"/><Relationship Id="rId55" Type="http://schemas.openxmlformats.org/officeDocument/2006/relationships/image" Target="../media/image78.png"/><Relationship Id="rId63" Type="http://schemas.openxmlformats.org/officeDocument/2006/relationships/image" Target="../media/image86.png"/><Relationship Id="rId68" Type="http://schemas.openxmlformats.org/officeDocument/2006/relationships/image" Target="../media/image91.png"/><Relationship Id="rId76" Type="http://schemas.openxmlformats.org/officeDocument/2006/relationships/image" Target="../media/image99.png"/><Relationship Id="rId7" Type="http://schemas.openxmlformats.org/officeDocument/2006/relationships/tags" Target="../tags/tag336.xml"/><Relationship Id="rId71" Type="http://schemas.openxmlformats.org/officeDocument/2006/relationships/image" Target="../media/image94.png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9" Type="http://schemas.openxmlformats.org/officeDocument/2006/relationships/tags" Target="../tags/tag358.xml"/><Relationship Id="rId11" Type="http://schemas.openxmlformats.org/officeDocument/2006/relationships/tags" Target="../tags/tag340.xml"/><Relationship Id="rId24" Type="http://schemas.openxmlformats.org/officeDocument/2006/relationships/tags" Target="../tags/tag353.xml"/><Relationship Id="rId32" Type="http://schemas.openxmlformats.org/officeDocument/2006/relationships/tags" Target="../tags/tag361.xml"/><Relationship Id="rId37" Type="http://schemas.openxmlformats.org/officeDocument/2006/relationships/tags" Target="../tags/tag366.xml"/><Relationship Id="rId40" Type="http://schemas.openxmlformats.org/officeDocument/2006/relationships/tags" Target="../tags/tag369.xml"/><Relationship Id="rId45" Type="http://schemas.openxmlformats.org/officeDocument/2006/relationships/tags" Target="../tags/tag374.xml"/><Relationship Id="rId53" Type="http://schemas.openxmlformats.org/officeDocument/2006/relationships/image" Target="../media/image76.png"/><Relationship Id="rId58" Type="http://schemas.openxmlformats.org/officeDocument/2006/relationships/image" Target="../media/image81.png"/><Relationship Id="rId66" Type="http://schemas.openxmlformats.org/officeDocument/2006/relationships/image" Target="../media/image89.png"/><Relationship Id="rId74" Type="http://schemas.openxmlformats.org/officeDocument/2006/relationships/image" Target="../media/image97.png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tags" Target="../tags/tag352.xml"/><Relationship Id="rId28" Type="http://schemas.openxmlformats.org/officeDocument/2006/relationships/tags" Target="../tags/tag357.xml"/><Relationship Id="rId36" Type="http://schemas.openxmlformats.org/officeDocument/2006/relationships/tags" Target="../tags/tag365.xml"/><Relationship Id="rId49" Type="http://schemas.openxmlformats.org/officeDocument/2006/relationships/slideLayout" Target="../slideLayouts/slideLayout2.xml"/><Relationship Id="rId57" Type="http://schemas.openxmlformats.org/officeDocument/2006/relationships/image" Target="../media/image80.png"/><Relationship Id="rId61" Type="http://schemas.openxmlformats.org/officeDocument/2006/relationships/image" Target="../media/image84.png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31" Type="http://schemas.openxmlformats.org/officeDocument/2006/relationships/tags" Target="../tags/tag360.xml"/><Relationship Id="rId44" Type="http://schemas.openxmlformats.org/officeDocument/2006/relationships/tags" Target="../tags/tag373.xml"/><Relationship Id="rId52" Type="http://schemas.openxmlformats.org/officeDocument/2006/relationships/image" Target="../media/image75.png"/><Relationship Id="rId60" Type="http://schemas.openxmlformats.org/officeDocument/2006/relationships/image" Target="../media/image83.png"/><Relationship Id="rId65" Type="http://schemas.openxmlformats.org/officeDocument/2006/relationships/image" Target="../media/image88.png"/><Relationship Id="rId73" Type="http://schemas.openxmlformats.org/officeDocument/2006/relationships/image" Target="../media/image96.png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tags" Target="../tags/tag351.xml"/><Relationship Id="rId27" Type="http://schemas.openxmlformats.org/officeDocument/2006/relationships/tags" Target="../tags/tag356.xml"/><Relationship Id="rId30" Type="http://schemas.openxmlformats.org/officeDocument/2006/relationships/tags" Target="../tags/tag359.xml"/><Relationship Id="rId35" Type="http://schemas.openxmlformats.org/officeDocument/2006/relationships/tags" Target="../tags/tag364.xml"/><Relationship Id="rId43" Type="http://schemas.openxmlformats.org/officeDocument/2006/relationships/tags" Target="../tags/tag372.xml"/><Relationship Id="rId48" Type="http://schemas.openxmlformats.org/officeDocument/2006/relationships/tags" Target="../tags/tag377.xml"/><Relationship Id="rId56" Type="http://schemas.openxmlformats.org/officeDocument/2006/relationships/image" Target="../media/image79.png"/><Relationship Id="rId64" Type="http://schemas.openxmlformats.org/officeDocument/2006/relationships/image" Target="../media/image87.png"/><Relationship Id="rId69" Type="http://schemas.openxmlformats.org/officeDocument/2006/relationships/image" Target="../media/image92.png"/><Relationship Id="rId8" Type="http://schemas.openxmlformats.org/officeDocument/2006/relationships/tags" Target="../tags/tag337.xml"/><Relationship Id="rId51" Type="http://schemas.openxmlformats.org/officeDocument/2006/relationships/image" Target="../media/image74.png"/><Relationship Id="rId72" Type="http://schemas.openxmlformats.org/officeDocument/2006/relationships/image" Target="../media/image95.png"/><Relationship Id="rId3" Type="http://schemas.openxmlformats.org/officeDocument/2006/relationships/tags" Target="../tags/tag332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tags" Target="../tags/tag354.xml"/><Relationship Id="rId33" Type="http://schemas.openxmlformats.org/officeDocument/2006/relationships/tags" Target="../tags/tag362.xml"/><Relationship Id="rId38" Type="http://schemas.openxmlformats.org/officeDocument/2006/relationships/tags" Target="../tags/tag367.xml"/><Relationship Id="rId46" Type="http://schemas.openxmlformats.org/officeDocument/2006/relationships/tags" Target="../tags/tag375.xml"/><Relationship Id="rId59" Type="http://schemas.openxmlformats.org/officeDocument/2006/relationships/image" Target="../media/image82.png"/><Relationship Id="rId67" Type="http://schemas.openxmlformats.org/officeDocument/2006/relationships/image" Target="../media/image90.png"/><Relationship Id="rId20" Type="http://schemas.openxmlformats.org/officeDocument/2006/relationships/tags" Target="../tags/tag349.xml"/><Relationship Id="rId41" Type="http://schemas.openxmlformats.org/officeDocument/2006/relationships/tags" Target="../tags/tag370.xml"/><Relationship Id="rId54" Type="http://schemas.openxmlformats.org/officeDocument/2006/relationships/image" Target="../media/image77.png"/><Relationship Id="rId62" Type="http://schemas.openxmlformats.org/officeDocument/2006/relationships/image" Target="../media/image85.png"/><Relationship Id="rId70" Type="http://schemas.openxmlformats.org/officeDocument/2006/relationships/image" Target="../media/image93.png"/><Relationship Id="rId75" Type="http://schemas.openxmlformats.org/officeDocument/2006/relationships/image" Target="../media/image98.png"/><Relationship Id="rId1" Type="http://schemas.openxmlformats.org/officeDocument/2006/relationships/tags" Target="../tags/tag330.xml"/><Relationship Id="rId6" Type="http://schemas.openxmlformats.org/officeDocument/2006/relationships/tags" Target="../tags/tag3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tags" Target="../tags/tag38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1.png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image" Target="../media/image70.png"/><Relationship Id="rId5" Type="http://schemas.openxmlformats.org/officeDocument/2006/relationships/tags" Target="../tags/tag382.xml"/><Relationship Id="rId10" Type="http://schemas.openxmlformats.org/officeDocument/2006/relationships/image" Target="../media/image69.png"/><Relationship Id="rId4" Type="http://schemas.openxmlformats.org/officeDocument/2006/relationships/tags" Target="../tags/tag381.xml"/><Relationship Id="rId9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tags" Target="../tags/tag386.xml"/><Relationship Id="rId7" Type="http://schemas.openxmlformats.org/officeDocument/2006/relationships/image" Target="../media/image101.png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8.xml"/><Relationship Id="rId10" Type="http://schemas.openxmlformats.org/officeDocument/2006/relationships/image" Target="../media/image104.png"/><Relationship Id="rId4" Type="http://schemas.openxmlformats.org/officeDocument/2006/relationships/tags" Target="../tags/tag387.xml"/><Relationship Id="rId9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0.png"/><Relationship Id="rId5" Type="http://schemas.openxmlformats.org/officeDocument/2006/relationships/tags" Target="../tags/tag13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tags" Target="../tags/tag12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89.png"/><Relationship Id="rId3" Type="http://schemas.openxmlformats.org/officeDocument/2006/relationships/tags" Target="../tags/tag39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88.png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image" Target="../media/image287.png"/><Relationship Id="rId5" Type="http://schemas.openxmlformats.org/officeDocument/2006/relationships/tags" Target="../tags/tag394.xml"/><Relationship Id="rId10" Type="http://schemas.openxmlformats.org/officeDocument/2006/relationships/image" Target="../media/image286.png"/><Relationship Id="rId4" Type="http://schemas.openxmlformats.org/officeDocument/2006/relationships/tags" Target="../tags/tag393.xml"/><Relationship Id="rId9" Type="http://schemas.openxmlformats.org/officeDocument/2006/relationships/image" Target="../media/image285.png"/><Relationship Id="rId14" Type="http://schemas.openxmlformats.org/officeDocument/2006/relationships/image" Target="../media/image2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13" Type="http://schemas.openxmlformats.org/officeDocument/2006/relationships/image" Target="../media/image292.png"/><Relationship Id="rId18" Type="http://schemas.openxmlformats.org/officeDocument/2006/relationships/image" Target="../media/image297.png"/><Relationship Id="rId3" Type="http://schemas.openxmlformats.org/officeDocument/2006/relationships/tags" Target="../tags/tag398.xml"/><Relationship Id="rId21" Type="http://schemas.openxmlformats.org/officeDocument/2006/relationships/image" Target="../media/image300.png"/><Relationship Id="rId7" Type="http://schemas.openxmlformats.org/officeDocument/2006/relationships/tags" Target="../tags/tag402.xml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" Type="http://schemas.openxmlformats.org/officeDocument/2006/relationships/tags" Target="../tags/tag397.xml"/><Relationship Id="rId16" Type="http://schemas.openxmlformats.org/officeDocument/2006/relationships/image" Target="../media/image295.png"/><Relationship Id="rId20" Type="http://schemas.openxmlformats.org/officeDocument/2006/relationships/image" Target="../media/image299.png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00.xml"/><Relationship Id="rId15" Type="http://schemas.openxmlformats.org/officeDocument/2006/relationships/image" Target="../media/image294.png"/><Relationship Id="rId10" Type="http://schemas.openxmlformats.org/officeDocument/2006/relationships/tags" Target="../tags/tag405.xml"/><Relationship Id="rId19" Type="http://schemas.openxmlformats.org/officeDocument/2006/relationships/image" Target="../media/image298.png"/><Relationship Id="rId4" Type="http://schemas.openxmlformats.org/officeDocument/2006/relationships/tags" Target="../tags/tag399.xml"/><Relationship Id="rId9" Type="http://schemas.openxmlformats.org/officeDocument/2006/relationships/tags" Target="../tags/tag404.xml"/><Relationship Id="rId14" Type="http://schemas.openxmlformats.org/officeDocument/2006/relationships/image" Target="../media/image29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image" Target="../media/image305.png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image" Target="../media/image304.png"/><Relationship Id="rId17" Type="http://schemas.openxmlformats.org/officeDocument/2006/relationships/image" Target="../media/image309.png"/><Relationship Id="rId2" Type="http://schemas.openxmlformats.org/officeDocument/2006/relationships/tags" Target="../tags/tag408.xml"/><Relationship Id="rId16" Type="http://schemas.openxmlformats.org/officeDocument/2006/relationships/image" Target="../media/image308.png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image" Target="../media/image303.png"/><Relationship Id="rId5" Type="http://schemas.openxmlformats.org/officeDocument/2006/relationships/tags" Target="../tags/tag411.xml"/><Relationship Id="rId15" Type="http://schemas.openxmlformats.org/officeDocument/2006/relationships/image" Target="../media/image307.png"/><Relationship Id="rId10" Type="http://schemas.openxmlformats.org/officeDocument/2006/relationships/image" Target="../media/image302.png"/><Relationship Id="rId4" Type="http://schemas.openxmlformats.org/officeDocument/2006/relationships/tags" Target="../tags/tag41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0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image" Target="../media/image311.png"/><Relationship Id="rId18" Type="http://schemas.openxmlformats.org/officeDocument/2006/relationships/image" Target="../media/image316.png"/><Relationship Id="rId3" Type="http://schemas.openxmlformats.org/officeDocument/2006/relationships/tags" Target="../tags/tag417.xml"/><Relationship Id="rId21" Type="http://schemas.openxmlformats.org/officeDocument/2006/relationships/image" Target="../media/image319.png"/><Relationship Id="rId7" Type="http://schemas.openxmlformats.org/officeDocument/2006/relationships/tags" Target="../tags/tag421.xml"/><Relationship Id="rId12" Type="http://schemas.openxmlformats.org/officeDocument/2006/relationships/image" Target="../media/image310.png"/><Relationship Id="rId17" Type="http://schemas.openxmlformats.org/officeDocument/2006/relationships/image" Target="../media/image315.png"/><Relationship Id="rId2" Type="http://schemas.openxmlformats.org/officeDocument/2006/relationships/tags" Target="../tags/tag416.xml"/><Relationship Id="rId16" Type="http://schemas.openxmlformats.org/officeDocument/2006/relationships/image" Target="../media/image314.png"/><Relationship Id="rId20" Type="http://schemas.openxmlformats.org/officeDocument/2006/relationships/image" Target="../media/image318.png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19.xml"/><Relationship Id="rId15" Type="http://schemas.openxmlformats.org/officeDocument/2006/relationships/image" Target="../media/image313.png"/><Relationship Id="rId10" Type="http://schemas.openxmlformats.org/officeDocument/2006/relationships/tags" Target="../tags/tag424.xml"/><Relationship Id="rId19" Type="http://schemas.openxmlformats.org/officeDocument/2006/relationships/image" Target="../media/image317.png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image" Target="../media/image31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image" Target="../media/image321.png"/><Relationship Id="rId26" Type="http://schemas.openxmlformats.org/officeDocument/2006/relationships/image" Target="../media/image182.png"/><Relationship Id="rId3" Type="http://schemas.openxmlformats.org/officeDocument/2006/relationships/tags" Target="../tags/tag427.xml"/><Relationship Id="rId21" Type="http://schemas.openxmlformats.org/officeDocument/2006/relationships/image" Target="../media/image187.png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image" Target="../media/image320.png"/><Relationship Id="rId25" Type="http://schemas.openxmlformats.org/officeDocument/2006/relationships/image" Target="../media/image324.png"/><Relationship Id="rId2" Type="http://schemas.openxmlformats.org/officeDocument/2006/relationships/tags" Target="../tags/tag42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23.png"/><Relationship Id="rId29" Type="http://schemas.openxmlformats.org/officeDocument/2006/relationships/image" Target="../media/image184.png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image" Target="../media/image190.png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image" Target="../media/image189.png"/><Relationship Id="rId28" Type="http://schemas.openxmlformats.org/officeDocument/2006/relationships/image" Target="../media/image181.png"/><Relationship Id="rId10" Type="http://schemas.openxmlformats.org/officeDocument/2006/relationships/tags" Target="../tags/tag434.xml"/><Relationship Id="rId19" Type="http://schemas.openxmlformats.org/officeDocument/2006/relationships/image" Target="../media/image322.png"/><Relationship Id="rId31" Type="http://schemas.openxmlformats.org/officeDocument/2006/relationships/image" Target="../media/image186.png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image" Target="../media/image188.png"/><Relationship Id="rId27" Type="http://schemas.openxmlformats.org/officeDocument/2006/relationships/image" Target="../media/image183.png"/><Relationship Id="rId30" Type="http://schemas.openxmlformats.org/officeDocument/2006/relationships/image" Target="../media/image18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3" Type="http://schemas.openxmlformats.org/officeDocument/2006/relationships/tags" Target="../tags/tag442.xml"/><Relationship Id="rId7" Type="http://schemas.openxmlformats.org/officeDocument/2006/relationships/image" Target="../media/image328.png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image" Target="../media/image32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31.png"/><Relationship Id="rId4" Type="http://schemas.openxmlformats.org/officeDocument/2006/relationships/tags" Target="../tags/tag443.xml"/><Relationship Id="rId9" Type="http://schemas.openxmlformats.org/officeDocument/2006/relationships/image" Target="../media/image33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tags" Target="../tags/tag446.xml"/><Relationship Id="rId7" Type="http://schemas.openxmlformats.org/officeDocument/2006/relationships/image" Target="../media/image334.png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image" Target="../media/image333.png"/><Relationship Id="rId5" Type="http://schemas.openxmlformats.org/officeDocument/2006/relationships/image" Target="../media/image332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17.xml"/><Relationship Id="rId16" Type="http://schemas.openxmlformats.org/officeDocument/2006/relationships/image" Target="../media/image19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15" Type="http://schemas.openxmlformats.org/officeDocument/2006/relationships/image" Target="../media/image18.png"/><Relationship Id="rId10" Type="http://schemas.openxmlformats.org/officeDocument/2006/relationships/tags" Target="../tags/tag25.xml"/><Relationship Id="rId19" Type="http://schemas.openxmlformats.org/officeDocument/2006/relationships/image" Target="../media/image22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13" Type="http://schemas.openxmlformats.org/officeDocument/2006/relationships/image" Target="../media/image341.png"/><Relationship Id="rId3" Type="http://schemas.openxmlformats.org/officeDocument/2006/relationships/tags" Target="../tags/tag449.xml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39.png"/><Relationship Id="rId5" Type="http://schemas.openxmlformats.org/officeDocument/2006/relationships/tags" Target="../tags/tag451.xml"/><Relationship Id="rId10" Type="http://schemas.openxmlformats.org/officeDocument/2006/relationships/image" Target="../media/image338.png"/><Relationship Id="rId4" Type="http://schemas.openxmlformats.org/officeDocument/2006/relationships/tags" Target="../tags/tag450.xml"/><Relationship Id="rId9" Type="http://schemas.openxmlformats.org/officeDocument/2006/relationships/image" Target="../media/image3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5.png"/><Relationship Id="rId4" Type="http://schemas.openxmlformats.org/officeDocument/2006/relationships/image" Target="../media/image34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89.png"/><Relationship Id="rId3" Type="http://schemas.openxmlformats.org/officeDocument/2006/relationships/tags" Target="../tags/tag45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88.png"/><Relationship Id="rId2" Type="http://schemas.openxmlformats.org/officeDocument/2006/relationships/tags" Target="../tags/tag453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image" Target="../media/image287.png"/><Relationship Id="rId5" Type="http://schemas.openxmlformats.org/officeDocument/2006/relationships/tags" Target="../tags/tag456.xml"/><Relationship Id="rId10" Type="http://schemas.openxmlformats.org/officeDocument/2006/relationships/image" Target="../media/image286.png"/><Relationship Id="rId4" Type="http://schemas.openxmlformats.org/officeDocument/2006/relationships/tags" Target="../tags/tag455.xml"/><Relationship Id="rId9" Type="http://schemas.openxmlformats.org/officeDocument/2006/relationships/image" Target="../media/image285.png"/><Relationship Id="rId14" Type="http://schemas.openxmlformats.org/officeDocument/2006/relationships/image" Target="../media/image29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7.png"/><Relationship Id="rId3" Type="http://schemas.openxmlformats.org/officeDocument/2006/relationships/image" Target="../media/image347.png"/><Relationship Id="rId7" Type="http://schemas.openxmlformats.org/officeDocument/2006/relationships/image" Target="../media/image351.png"/><Relationship Id="rId12" Type="http://schemas.openxmlformats.org/officeDocument/2006/relationships/image" Target="../media/image356.png"/><Relationship Id="rId2" Type="http://schemas.openxmlformats.org/officeDocument/2006/relationships/image" Target="../media/image3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11" Type="http://schemas.openxmlformats.org/officeDocument/2006/relationships/image" Target="../media/image355.png"/><Relationship Id="rId5" Type="http://schemas.openxmlformats.org/officeDocument/2006/relationships/image" Target="../media/image349.png"/><Relationship Id="rId10" Type="http://schemas.openxmlformats.org/officeDocument/2006/relationships/image" Target="../media/image354.png"/><Relationship Id="rId4" Type="http://schemas.openxmlformats.org/officeDocument/2006/relationships/image" Target="../media/image348.png"/><Relationship Id="rId9" Type="http://schemas.openxmlformats.org/officeDocument/2006/relationships/image" Target="../media/image3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3.png"/><Relationship Id="rId5" Type="http://schemas.openxmlformats.org/officeDocument/2006/relationships/image" Target="../media/image362.png"/><Relationship Id="rId4" Type="http://schemas.openxmlformats.org/officeDocument/2006/relationships/image" Target="../media/image36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7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26.png"/><Relationship Id="rId5" Type="http://schemas.openxmlformats.org/officeDocument/2006/relationships/tags" Target="../tags/tag30.xml"/><Relationship Id="rId10" Type="http://schemas.openxmlformats.org/officeDocument/2006/relationships/image" Target="../media/image25.png"/><Relationship Id="rId4" Type="http://schemas.openxmlformats.org/officeDocument/2006/relationships/tags" Target="../tags/tag29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4.xml"/><Relationship Id="rId7" Type="http://schemas.openxmlformats.org/officeDocument/2006/relationships/image" Target="../media/image29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3.png"/><Relationship Id="rId5" Type="http://schemas.openxmlformats.org/officeDocument/2006/relationships/tags" Target="../tags/tag36.xml"/><Relationship Id="rId10" Type="http://schemas.openxmlformats.org/officeDocument/2006/relationships/image" Target="../media/image32.png"/><Relationship Id="rId4" Type="http://schemas.openxmlformats.org/officeDocument/2006/relationships/tags" Target="../tags/tag35.xml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36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35.png"/><Relationship Id="rId2" Type="http://schemas.openxmlformats.org/officeDocument/2006/relationships/tags" Target="../tags/tag38.xml"/><Relationship Id="rId16" Type="http://schemas.openxmlformats.org/officeDocument/2006/relationships/image" Target="../media/image39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34.png"/><Relationship Id="rId5" Type="http://schemas.openxmlformats.org/officeDocument/2006/relationships/tags" Target="../tags/tag41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43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tags" Target="../tags/tag47.xml"/><Relationship Id="rId16" Type="http://schemas.openxmlformats.org/officeDocument/2006/relationships/image" Target="../media/image46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41.png"/><Relationship Id="rId5" Type="http://schemas.openxmlformats.org/officeDocument/2006/relationships/tags" Target="../tags/tag50.xm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568952" cy="1470025"/>
          </a:xfrm>
          <a:ln>
            <a:noFill/>
          </a:ln>
        </p:spPr>
        <p:txBody>
          <a:bodyPr/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Exact Lattice 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Supersymmetry</a:t>
            </a:r>
            <a:r>
              <a:rPr lang="en-US" altLang="ja-JP" sz="3200" dirty="0" smtClean="0">
                <a:solidFill>
                  <a:srgbClr val="FF0000"/>
                </a:solidFill>
              </a:rPr>
              <a:t> at the </a:t>
            </a:r>
            <a:br>
              <a:rPr lang="en-US" altLang="ja-JP" sz="3200" dirty="0" smtClean="0">
                <a:solidFill>
                  <a:srgbClr val="FF0000"/>
                </a:solidFill>
              </a:rPr>
            </a:br>
            <a:r>
              <a:rPr lang="en-US" altLang="ja-JP" sz="3200" dirty="0" smtClean="0">
                <a:solidFill>
                  <a:srgbClr val="FF0000"/>
                </a:solidFill>
              </a:rPr>
              <a:t>Quantum Level for N=2 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Wess-Zumino</a:t>
            </a:r>
            <a:r>
              <a:rPr lang="en-US" altLang="ja-JP" sz="3200" dirty="0" smtClean="0">
                <a:solidFill>
                  <a:srgbClr val="FF0000"/>
                </a:solidFill>
              </a:rPr>
              <a:t> Models</a:t>
            </a:r>
            <a:br>
              <a:rPr lang="en-US" altLang="ja-JP" sz="3200" dirty="0" smtClean="0">
                <a:solidFill>
                  <a:srgbClr val="FF0000"/>
                </a:solidFill>
              </a:rPr>
            </a:br>
            <a:r>
              <a:rPr lang="en-US" altLang="ja-JP" sz="3200" dirty="0" smtClean="0">
                <a:solidFill>
                  <a:srgbClr val="FF0000"/>
                </a:solidFill>
              </a:rPr>
              <a:t>in Lower Dimensions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 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200800" cy="2592288"/>
          </a:xfrm>
        </p:spPr>
        <p:txBody>
          <a:bodyPr/>
          <a:lstStyle/>
          <a:p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00CC"/>
                </a:solidFill>
              </a:rPr>
              <a:t>Noboru Kawamoto </a:t>
            </a:r>
          </a:p>
          <a:p>
            <a:r>
              <a:rPr lang="en-US" altLang="ja-JP" dirty="0" smtClean="0">
                <a:solidFill>
                  <a:srgbClr val="0000CC"/>
                </a:solidFill>
              </a:rPr>
              <a:t>(Hokkaido University)</a:t>
            </a:r>
          </a:p>
          <a:p>
            <a:r>
              <a:rPr lang="en-US" altLang="ja-JP" dirty="0" smtClean="0">
                <a:solidFill>
                  <a:srgbClr val="0000CC"/>
                </a:solidFill>
              </a:rPr>
              <a:t> </a:t>
            </a:r>
          </a:p>
          <a:p>
            <a:r>
              <a:rPr kumimoji="1" lang="en-US" altLang="ja-JP" sz="2400" dirty="0" smtClean="0"/>
              <a:t>In collaboration with </a:t>
            </a:r>
          </a:p>
          <a:p>
            <a:r>
              <a:rPr lang="en-US" altLang="ja-JP" sz="2400" dirty="0" err="1" smtClean="0"/>
              <a:t>K.Asaka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A.D’Adda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Y.Kondo</a:t>
            </a:r>
            <a:endParaRPr lang="en-US" altLang="ja-JP" sz="2400" dirty="0" smtClean="0"/>
          </a:p>
          <a:p>
            <a:endParaRPr kumimoji="1" lang="ja-JP" altLang="en-US" sz="1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616" y="5877272"/>
            <a:ext cx="661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JHEP 1203 (2012) 043, JHEP 1009 (2010) 059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5656" y="5373216"/>
            <a:ext cx="5110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D’Adda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Feo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Kanamori</a:t>
            </a:r>
            <a:r>
              <a:rPr kumimoji="1" lang="en-US" altLang="ja-JP" dirty="0" smtClean="0"/>
              <a:t>, N.K., Saito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図 14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444208" y="908720"/>
            <a:ext cx="2032109" cy="304892"/>
          </a:xfrm>
          <a:prstGeom prst="rect">
            <a:avLst/>
          </a:prstGeom>
          <a:noFill/>
          <a:ln/>
          <a:effectLst/>
        </p:spPr>
      </p:pic>
      <p:pic>
        <p:nvPicPr>
          <p:cNvPr id="139" name="図 13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7020272" y="404664"/>
            <a:ext cx="1397061" cy="278802"/>
          </a:xfrm>
          <a:prstGeom prst="rect">
            <a:avLst/>
          </a:prstGeom>
          <a:noFill/>
          <a:ln/>
          <a:effectLst/>
        </p:spPr>
      </p:pic>
      <p:pic>
        <p:nvPicPr>
          <p:cNvPr id="148" name="図 14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461447" y="1484783"/>
            <a:ext cx="2565465" cy="304867"/>
          </a:xfrm>
          <a:prstGeom prst="rect">
            <a:avLst/>
          </a:prstGeom>
          <a:noFill/>
          <a:ln/>
          <a:effectLst/>
        </p:spPr>
      </p:pic>
      <p:pic>
        <p:nvPicPr>
          <p:cNvPr id="149" name="図 14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6461419" y="1988840"/>
            <a:ext cx="2566033" cy="304935"/>
          </a:xfrm>
          <a:prstGeom prst="rect">
            <a:avLst/>
          </a:prstGeom>
          <a:noFill/>
          <a:ln/>
          <a:effectLst/>
        </p:spPr>
      </p:pic>
      <p:pic>
        <p:nvPicPr>
          <p:cNvPr id="150" name="図 14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444208" y="2564904"/>
            <a:ext cx="2590263" cy="304736"/>
          </a:xfrm>
          <a:prstGeom prst="rect">
            <a:avLst/>
          </a:prstGeom>
          <a:noFill/>
          <a:ln/>
          <a:effectLst/>
        </p:spPr>
      </p:pic>
      <p:sp>
        <p:nvSpPr>
          <p:cNvPr id="151" name="フローチャート : 結合子 150"/>
          <p:cNvSpPr/>
          <p:nvPr/>
        </p:nvSpPr>
        <p:spPr>
          <a:xfrm>
            <a:off x="7020272" y="980728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ローチャート : 和接合 151"/>
          <p:cNvSpPr/>
          <p:nvPr/>
        </p:nvSpPr>
        <p:spPr>
          <a:xfrm>
            <a:off x="7020272" y="1556792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ローチャート : 論理和 152"/>
          <p:cNvSpPr/>
          <p:nvPr/>
        </p:nvSpPr>
        <p:spPr>
          <a:xfrm>
            <a:off x="7020272" y="2060848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ローチャート : 抜出し 153"/>
          <p:cNvSpPr/>
          <p:nvPr/>
        </p:nvSpPr>
        <p:spPr>
          <a:xfrm>
            <a:off x="6804248" y="2636912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6" name="図 15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7380312" y="3429000"/>
            <a:ext cx="990602" cy="254508"/>
          </a:xfrm>
          <a:prstGeom prst="rect">
            <a:avLst/>
          </a:prstGeom>
        </p:spPr>
      </p:pic>
      <p:pic>
        <p:nvPicPr>
          <p:cNvPr id="137" name="図 13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6444208" y="404664"/>
            <a:ext cx="330708" cy="254508"/>
          </a:xfrm>
          <a:prstGeom prst="rect">
            <a:avLst/>
          </a:prstGeom>
        </p:spPr>
      </p:pic>
      <p:grpSp>
        <p:nvGrpSpPr>
          <p:cNvPr id="136" name="グループ化 135"/>
          <p:cNvGrpSpPr/>
          <p:nvPr/>
        </p:nvGrpSpPr>
        <p:grpSpPr>
          <a:xfrm>
            <a:off x="467544" y="1196752"/>
            <a:ext cx="5773216" cy="5185370"/>
            <a:chOff x="539552" y="404664"/>
            <a:chExt cx="5773216" cy="5185370"/>
          </a:xfrm>
        </p:grpSpPr>
        <p:cxnSp>
          <p:nvCxnSpPr>
            <p:cNvPr id="5" name="直線矢印コネクタ 4"/>
            <p:cNvCxnSpPr/>
            <p:nvPr/>
          </p:nvCxnSpPr>
          <p:spPr>
            <a:xfrm>
              <a:off x="899592" y="3140968"/>
              <a:ext cx="504056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rot="5400000" flipH="1" flipV="1">
              <a:off x="647564" y="3032956"/>
              <a:ext cx="5112568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rot="10800000">
              <a:off x="1547664" y="1556792"/>
              <a:ext cx="3096344" cy="2952328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611560" y="2780928"/>
              <a:ext cx="2880320" cy="28083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 : 結合子 20"/>
            <p:cNvSpPr/>
            <p:nvPr/>
          </p:nvSpPr>
          <p:spPr>
            <a:xfrm>
              <a:off x="3131840" y="3068960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ローチャート : 結合子 21"/>
            <p:cNvSpPr/>
            <p:nvPr/>
          </p:nvSpPr>
          <p:spPr>
            <a:xfrm>
              <a:off x="4283968" y="3068960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ローチャート : 結合子 23"/>
            <p:cNvSpPr/>
            <p:nvPr/>
          </p:nvSpPr>
          <p:spPr>
            <a:xfrm>
              <a:off x="3131840" y="1988840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ローチャート : 結合子 24"/>
            <p:cNvSpPr/>
            <p:nvPr/>
          </p:nvSpPr>
          <p:spPr>
            <a:xfrm>
              <a:off x="3203848" y="908720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ローチャート : 結合子 25"/>
            <p:cNvSpPr/>
            <p:nvPr/>
          </p:nvSpPr>
          <p:spPr>
            <a:xfrm>
              <a:off x="1979712" y="3068960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ローチャート : 結合子 26"/>
            <p:cNvSpPr/>
            <p:nvPr/>
          </p:nvSpPr>
          <p:spPr>
            <a:xfrm>
              <a:off x="3131840" y="4221088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ローチャート : 結合子 27"/>
            <p:cNvSpPr/>
            <p:nvPr/>
          </p:nvSpPr>
          <p:spPr>
            <a:xfrm>
              <a:off x="899592" y="3068960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ローチャート : 結合子 28"/>
            <p:cNvSpPr/>
            <p:nvPr/>
          </p:nvSpPr>
          <p:spPr>
            <a:xfrm>
              <a:off x="3131840" y="5301208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ローチャート : 結合子 29"/>
            <p:cNvSpPr/>
            <p:nvPr/>
          </p:nvSpPr>
          <p:spPr>
            <a:xfrm>
              <a:off x="4283968" y="1988840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ローチャート : 結合子 30"/>
            <p:cNvSpPr/>
            <p:nvPr/>
          </p:nvSpPr>
          <p:spPr>
            <a:xfrm>
              <a:off x="4283968" y="4149080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ローチャート : 結合子 31"/>
            <p:cNvSpPr/>
            <p:nvPr/>
          </p:nvSpPr>
          <p:spPr>
            <a:xfrm>
              <a:off x="1979712" y="4221088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ローチャート : 結合子 32"/>
            <p:cNvSpPr/>
            <p:nvPr/>
          </p:nvSpPr>
          <p:spPr>
            <a:xfrm>
              <a:off x="1979712" y="1988840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コネクタ 36"/>
            <p:cNvCxnSpPr/>
            <p:nvPr/>
          </p:nvCxnSpPr>
          <p:spPr>
            <a:xfrm rot="5400000">
              <a:off x="2843808" y="3068960"/>
              <a:ext cx="302433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rot="5400000">
              <a:off x="575556" y="3104964"/>
              <a:ext cx="29523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1691680" y="2060848"/>
              <a:ext cx="31683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1619672" y="4221088"/>
              <a:ext cx="31683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V="1">
              <a:off x="1259632" y="1196752"/>
              <a:ext cx="2808312" cy="2664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flipV="1">
              <a:off x="539552" y="764704"/>
              <a:ext cx="2930624" cy="28083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 flipV="1">
              <a:off x="1691680" y="1628800"/>
              <a:ext cx="3096344" cy="2952328"/>
            </a:xfrm>
            <a:prstGeom prst="straightConnector1">
              <a:avLst/>
            </a:prstGeom>
            <a:ln w="2857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V="1">
              <a:off x="2915816" y="2924944"/>
              <a:ext cx="2880320" cy="2664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V="1">
              <a:off x="2339752" y="2276872"/>
              <a:ext cx="2952328" cy="2736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rot="16200000" flipH="1">
              <a:off x="2411760" y="1268760"/>
              <a:ext cx="2808312" cy="28083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1331640" y="2420888"/>
              <a:ext cx="2736304" cy="2664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3059832" y="836712"/>
              <a:ext cx="2808312" cy="25476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フローチャート : 結合子 63"/>
            <p:cNvSpPr/>
            <p:nvPr/>
          </p:nvSpPr>
          <p:spPr>
            <a:xfrm>
              <a:off x="5508104" y="3068960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ローチャート : 論理和 64"/>
            <p:cNvSpPr/>
            <p:nvPr/>
          </p:nvSpPr>
          <p:spPr>
            <a:xfrm>
              <a:off x="2843808" y="5013176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ローチャート : 論理和 65"/>
            <p:cNvSpPr/>
            <p:nvPr/>
          </p:nvSpPr>
          <p:spPr>
            <a:xfrm>
              <a:off x="1691680" y="3861048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ローチャート : 論理和 66"/>
            <p:cNvSpPr/>
            <p:nvPr/>
          </p:nvSpPr>
          <p:spPr>
            <a:xfrm>
              <a:off x="2339752" y="3356992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ローチャート : 論理和 67"/>
            <p:cNvSpPr/>
            <p:nvPr/>
          </p:nvSpPr>
          <p:spPr>
            <a:xfrm>
              <a:off x="2843808" y="2780928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ローチャート : 論理和 68"/>
            <p:cNvSpPr/>
            <p:nvPr/>
          </p:nvSpPr>
          <p:spPr>
            <a:xfrm>
              <a:off x="3419872" y="2276872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ローチャート : 論理和 69"/>
            <p:cNvSpPr/>
            <p:nvPr/>
          </p:nvSpPr>
          <p:spPr>
            <a:xfrm>
              <a:off x="4067944" y="1700808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ローチャート : 論理和 70"/>
            <p:cNvSpPr/>
            <p:nvPr/>
          </p:nvSpPr>
          <p:spPr>
            <a:xfrm>
              <a:off x="1187624" y="3356992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ローチャート : 論理和 71"/>
            <p:cNvSpPr/>
            <p:nvPr/>
          </p:nvSpPr>
          <p:spPr>
            <a:xfrm>
              <a:off x="1691680" y="2780928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ローチャート : 論理和 72"/>
            <p:cNvSpPr/>
            <p:nvPr/>
          </p:nvSpPr>
          <p:spPr>
            <a:xfrm>
              <a:off x="2339752" y="2276872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ローチャート : 論理和 73"/>
            <p:cNvSpPr/>
            <p:nvPr/>
          </p:nvSpPr>
          <p:spPr>
            <a:xfrm>
              <a:off x="2843808" y="1700808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ローチャート : 論理和 74"/>
            <p:cNvSpPr/>
            <p:nvPr/>
          </p:nvSpPr>
          <p:spPr>
            <a:xfrm>
              <a:off x="3491880" y="1196752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ローチャート : 論理和 75"/>
            <p:cNvSpPr/>
            <p:nvPr/>
          </p:nvSpPr>
          <p:spPr>
            <a:xfrm>
              <a:off x="3419872" y="4437112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ローチャート : 論理和 76"/>
            <p:cNvSpPr/>
            <p:nvPr/>
          </p:nvSpPr>
          <p:spPr>
            <a:xfrm>
              <a:off x="3995936" y="3933056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ローチャート : 論理和 77"/>
            <p:cNvSpPr/>
            <p:nvPr/>
          </p:nvSpPr>
          <p:spPr>
            <a:xfrm>
              <a:off x="4644008" y="3429000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ローチャート : 論理和 78"/>
            <p:cNvSpPr/>
            <p:nvPr/>
          </p:nvSpPr>
          <p:spPr>
            <a:xfrm>
              <a:off x="5220072" y="2780928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ローチャート : 論理和 79"/>
            <p:cNvSpPr/>
            <p:nvPr/>
          </p:nvSpPr>
          <p:spPr>
            <a:xfrm>
              <a:off x="2339752" y="4509120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ローチャート : 論理和 80"/>
            <p:cNvSpPr/>
            <p:nvPr/>
          </p:nvSpPr>
          <p:spPr>
            <a:xfrm>
              <a:off x="2843808" y="3861048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ローチャート : 論理和 81"/>
            <p:cNvSpPr/>
            <p:nvPr/>
          </p:nvSpPr>
          <p:spPr>
            <a:xfrm>
              <a:off x="3491880" y="3429000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ローチャート : 論理和 82"/>
            <p:cNvSpPr/>
            <p:nvPr/>
          </p:nvSpPr>
          <p:spPr>
            <a:xfrm>
              <a:off x="3995936" y="2780928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ローチャート : 論理和 83"/>
            <p:cNvSpPr/>
            <p:nvPr/>
          </p:nvSpPr>
          <p:spPr>
            <a:xfrm>
              <a:off x="4644008" y="2276872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ローチャート : 和接合 85"/>
            <p:cNvSpPr/>
            <p:nvPr/>
          </p:nvSpPr>
          <p:spPr>
            <a:xfrm>
              <a:off x="1187624" y="2780928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ローチャート : 和接合 86"/>
            <p:cNvSpPr/>
            <p:nvPr/>
          </p:nvSpPr>
          <p:spPr>
            <a:xfrm>
              <a:off x="1763688" y="2276872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ローチャート : 和接合 88"/>
            <p:cNvSpPr/>
            <p:nvPr/>
          </p:nvSpPr>
          <p:spPr>
            <a:xfrm>
              <a:off x="2843808" y="2276872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ローチャート : 和接合 89"/>
            <p:cNvSpPr/>
            <p:nvPr/>
          </p:nvSpPr>
          <p:spPr>
            <a:xfrm>
              <a:off x="2267744" y="2780928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ローチャート : 和接合 90"/>
            <p:cNvSpPr/>
            <p:nvPr/>
          </p:nvSpPr>
          <p:spPr>
            <a:xfrm>
              <a:off x="1691680" y="3284984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ローチャート : 和接合 91"/>
            <p:cNvSpPr/>
            <p:nvPr/>
          </p:nvSpPr>
          <p:spPr>
            <a:xfrm>
              <a:off x="2267744" y="3933056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ローチャート : 和接合 92"/>
            <p:cNvSpPr/>
            <p:nvPr/>
          </p:nvSpPr>
          <p:spPr>
            <a:xfrm>
              <a:off x="2843808" y="3356992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ローチャート : 和接合 93"/>
            <p:cNvSpPr/>
            <p:nvPr/>
          </p:nvSpPr>
          <p:spPr>
            <a:xfrm>
              <a:off x="3491880" y="2780928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ローチャート : 和接合 94"/>
            <p:cNvSpPr/>
            <p:nvPr/>
          </p:nvSpPr>
          <p:spPr>
            <a:xfrm>
              <a:off x="4067944" y="2276872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ローチャート : 和接合 95"/>
            <p:cNvSpPr/>
            <p:nvPr/>
          </p:nvSpPr>
          <p:spPr>
            <a:xfrm>
              <a:off x="2843808" y="4437112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ローチャート : 和接合 96"/>
            <p:cNvSpPr/>
            <p:nvPr/>
          </p:nvSpPr>
          <p:spPr>
            <a:xfrm>
              <a:off x="3491880" y="3933056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ローチャート : 和接合 97"/>
            <p:cNvSpPr/>
            <p:nvPr/>
          </p:nvSpPr>
          <p:spPr>
            <a:xfrm>
              <a:off x="3995936" y="3356992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ローチャート : 和接合 98"/>
            <p:cNvSpPr/>
            <p:nvPr/>
          </p:nvSpPr>
          <p:spPr>
            <a:xfrm>
              <a:off x="4572000" y="2852936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ローチャート : 和接合 99"/>
            <p:cNvSpPr/>
            <p:nvPr/>
          </p:nvSpPr>
          <p:spPr>
            <a:xfrm>
              <a:off x="5148064" y="3356992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ローチャート : 和接合 100"/>
            <p:cNvSpPr/>
            <p:nvPr/>
          </p:nvSpPr>
          <p:spPr>
            <a:xfrm>
              <a:off x="4644008" y="3861048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ローチャート : 和接合 101"/>
            <p:cNvSpPr/>
            <p:nvPr/>
          </p:nvSpPr>
          <p:spPr>
            <a:xfrm>
              <a:off x="3995936" y="4509120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ローチャート : 和接合 102"/>
            <p:cNvSpPr/>
            <p:nvPr/>
          </p:nvSpPr>
          <p:spPr>
            <a:xfrm>
              <a:off x="3419872" y="5013176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ローチャート : 和接合 103"/>
            <p:cNvSpPr/>
            <p:nvPr/>
          </p:nvSpPr>
          <p:spPr>
            <a:xfrm>
              <a:off x="2339752" y="1700808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ローチャート : 和接合 104"/>
            <p:cNvSpPr/>
            <p:nvPr/>
          </p:nvSpPr>
          <p:spPr>
            <a:xfrm>
              <a:off x="2915816" y="1196752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ローチャート : 和接合 105"/>
            <p:cNvSpPr/>
            <p:nvPr/>
          </p:nvSpPr>
          <p:spPr>
            <a:xfrm>
              <a:off x="3491880" y="1700808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ローチャート : 結合子 107"/>
            <p:cNvSpPr/>
            <p:nvPr/>
          </p:nvSpPr>
          <p:spPr>
            <a:xfrm>
              <a:off x="1475656" y="2564904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ローチャート : 結合子 108"/>
            <p:cNvSpPr/>
            <p:nvPr/>
          </p:nvSpPr>
          <p:spPr>
            <a:xfrm>
              <a:off x="2627784" y="1412776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ローチャート : 結合子 109"/>
            <p:cNvSpPr/>
            <p:nvPr/>
          </p:nvSpPr>
          <p:spPr>
            <a:xfrm>
              <a:off x="2555776" y="2564904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ローチャート : 結合子 110"/>
            <p:cNvSpPr/>
            <p:nvPr/>
          </p:nvSpPr>
          <p:spPr>
            <a:xfrm>
              <a:off x="3707904" y="1412776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ローチャート : 結合子 111"/>
            <p:cNvSpPr/>
            <p:nvPr/>
          </p:nvSpPr>
          <p:spPr>
            <a:xfrm>
              <a:off x="3707904" y="2564904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ローチャート : 結合子 112"/>
            <p:cNvSpPr/>
            <p:nvPr/>
          </p:nvSpPr>
          <p:spPr>
            <a:xfrm>
              <a:off x="2555776" y="3645024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ローチャート : 結合子 113"/>
            <p:cNvSpPr/>
            <p:nvPr/>
          </p:nvSpPr>
          <p:spPr>
            <a:xfrm>
              <a:off x="1475656" y="3573016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ローチャート : 結合子 114"/>
            <p:cNvSpPr/>
            <p:nvPr/>
          </p:nvSpPr>
          <p:spPr>
            <a:xfrm>
              <a:off x="2555776" y="4725144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ローチャート : 結合子 115"/>
            <p:cNvSpPr/>
            <p:nvPr/>
          </p:nvSpPr>
          <p:spPr>
            <a:xfrm>
              <a:off x="3707904" y="3645024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ローチャート : 結合子 116"/>
            <p:cNvSpPr/>
            <p:nvPr/>
          </p:nvSpPr>
          <p:spPr>
            <a:xfrm>
              <a:off x="4932040" y="2564904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ローチャート : 結合子 117"/>
            <p:cNvSpPr/>
            <p:nvPr/>
          </p:nvSpPr>
          <p:spPr>
            <a:xfrm>
              <a:off x="4860032" y="3645024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ローチャート : 結合子 118"/>
            <p:cNvSpPr/>
            <p:nvPr/>
          </p:nvSpPr>
          <p:spPr>
            <a:xfrm>
              <a:off x="3707904" y="4725144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ローチャート : 抜出し 119"/>
            <p:cNvSpPr/>
            <p:nvPr/>
          </p:nvSpPr>
          <p:spPr>
            <a:xfrm>
              <a:off x="1475656" y="3068960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ローチャート : 抜出し 120"/>
            <p:cNvSpPr/>
            <p:nvPr/>
          </p:nvSpPr>
          <p:spPr>
            <a:xfrm>
              <a:off x="1979712" y="2492896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ローチャート : 抜出し 121"/>
            <p:cNvSpPr/>
            <p:nvPr/>
          </p:nvSpPr>
          <p:spPr>
            <a:xfrm>
              <a:off x="2555776" y="1988840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ローチャート : 抜出し 122"/>
            <p:cNvSpPr/>
            <p:nvPr/>
          </p:nvSpPr>
          <p:spPr>
            <a:xfrm>
              <a:off x="3131840" y="1412776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ローチャート : 抜出し 123"/>
            <p:cNvSpPr/>
            <p:nvPr/>
          </p:nvSpPr>
          <p:spPr>
            <a:xfrm>
              <a:off x="3779912" y="1988840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ローチャート : 抜出し 124"/>
            <p:cNvSpPr/>
            <p:nvPr/>
          </p:nvSpPr>
          <p:spPr>
            <a:xfrm>
              <a:off x="3131840" y="2492896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ローチャート : 抜出し 125"/>
            <p:cNvSpPr/>
            <p:nvPr/>
          </p:nvSpPr>
          <p:spPr>
            <a:xfrm>
              <a:off x="2627784" y="3068960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ローチャート : 抜出し 126"/>
            <p:cNvSpPr/>
            <p:nvPr/>
          </p:nvSpPr>
          <p:spPr>
            <a:xfrm>
              <a:off x="1979712" y="3573016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ローチャート : 抜出し 127"/>
            <p:cNvSpPr/>
            <p:nvPr/>
          </p:nvSpPr>
          <p:spPr>
            <a:xfrm>
              <a:off x="2555776" y="4149080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ローチャート : 抜出し 128"/>
            <p:cNvSpPr/>
            <p:nvPr/>
          </p:nvSpPr>
          <p:spPr>
            <a:xfrm>
              <a:off x="3131840" y="3645024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ローチャート : 抜出し 129"/>
            <p:cNvSpPr/>
            <p:nvPr/>
          </p:nvSpPr>
          <p:spPr>
            <a:xfrm>
              <a:off x="3707904" y="3068960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ローチャート : 抜出し 130"/>
            <p:cNvSpPr/>
            <p:nvPr/>
          </p:nvSpPr>
          <p:spPr>
            <a:xfrm>
              <a:off x="4355976" y="2564904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ローチャート : 抜出し 131"/>
            <p:cNvSpPr/>
            <p:nvPr/>
          </p:nvSpPr>
          <p:spPr>
            <a:xfrm>
              <a:off x="4860032" y="3068960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ローチャート : 抜出し 132"/>
            <p:cNvSpPr/>
            <p:nvPr/>
          </p:nvSpPr>
          <p:spPr>
            <a:xfrm>
              <a:off x="4283968" y="3573016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ローチャート : 抜出し 133"/>
            <p:cNvSpPr/>
            <p:nvPr/>
          </p:nvSpPr>
          <p:spPr>
            <a:xfrm>
              <a:off x="3707904" y="4149080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ローチャート : 抜出し 134"/>
            <p:cNvSpPr/>
            <p:nvPr/>
          </p:nvSpPr>
          <p:spPr>
            <a:xfrm>
              <a:off x="3131840" y="4725144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5" name="図 164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84168" y="3068960"/>
              <a:ext cx="228600" cy="178308"/>
            </a:xfrm>
            <a:prstGeom prst="rect">
              <a:avLst/>
            </a:prstGeom>
          </p:spPr>
        </p:pic>
        <p:pic>
          <p:nvPicPr>
            <p:cNvPr id="167" name="図 166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2843808" y="404664"/>
              <a:ext cx="228600" cy="178308"/>
            </a:xfrm>
            <a:prstGeom prst="rect">
              <a:avLst/>
            </a:prstGeom>
          </p:spPr>
        </p:pic>
        <p:pic>
          <p:nvPicPr>
            <p:cNvPr id="169" name="図 168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>
              <a:off x="4860032" y="1412776"/>
              <a:ext cx="304800" cy="202692"/>
            </a:xfrm>
            <a:prstGeom prst="rect">
              <a:avLst/>
            </a:prstGeom>
          </p:spPr>
        </p:pic>
        <p:pic>
          <p:nvPicPr>
            <p:cNvPr id="171" name="図 170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1259632" y="1268760"/>
              <a:ext cx="278891" cy="126492"/>
            </a:xfrm>
            <a:prstGeom prst="rect">
              <a:avLst/>
            </a:prstGeom>
          </p:spPr>
        </p:pic>
        <p:cxnSp>
          <p:nvCxnSpPr>
            <p:cNvPr id="158" name="直線矢印コネクタ 157"/>
            <p:cNvCxnSpPr/>
            <p:nvPr/>
          </p:nvCxnSpPr>
          <p:spPr>
            <a:xfrm rot="16200000" flipH="1">
              <a:off x="611560" y="3501008"/>
              <a:ext cx="1080120" cy="10801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図 160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/>
            <a:stretch>
              <a:fillRect/>
            </a:stretch>
          </p:blipFill>
          <p:spPr>
            <a:xfrm>
              <a:off x="899592" y="4077072"/>
              <a:ext cx="126492" cy="126492"/>
            </a:xfrm>
            <a:prstGeom prst="rect">
              <a:avLst/>
            </a:prstGeom>
          </p:spPr>
        </p:pic>
        <p:pic>
          <p:nvPicPr>
            <p:cNvPr id="138" name="図 137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5724128" y="3861048"/>
              <a:ext cx="330708" cy="288032"/>
            </a:xfrm>
            <a:prstGeom prst="rect">
              <a:avLst/>
            </a:prstGeom>
          </p:spPr>
        </p:pic>
      </p:grpSp>
      <p:sp>
        <p:nvSpPr>
          <p:cNvPr id="140" name="テキスト ボックス 139"/>
          <p:cNvSpPr txBox="1"/>
          <p:nvPr/>
        </p:nvSpPr>
        <p:spPr>
          <a:xfrm>
            <a:off x="5940152" y="4581128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3366FF"/>
                </a:solidFill>
              </a:rPr>
              <a:t>h</a:t>
            </a:r>
            <a:r>
              <a:rPr kumimoji="1" lang="en-US" altLang="ja-JP" sz="2000" dirty="0" smtClean="0">
                <a:solidFill>
                  <a:srgbClr val="3366FF"/>
                </a:solidFill>
              </a:rPr>
              <a:t>as 4 species doublers</a:t>
            </a:r>
            <a:endParaRPr kumimoji="1"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6012160" y="515719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3366FF"/>
                </a:solidFill>
              </a:rPr>
              <a:t>t</a:t>
            </a:r>
            <a:r>
              <a:rPr kumimoji="1" lang="en-US" altLang="ja-JP" sz="2000" dirty="0" smtClean="0">
                <a:solidFill>
                  <a:srgbClr val="3366FF"/>
                </a:solidFill>
              </a:rPr>
              <a:t>runcation needed</a:t>
            </a:r>
            <a:endParaRPr kumimoji="1"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6156176" y="5805264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rgbClr val="3366FF"/>
                </a:solidFill>
              </a:rPr>
              <a:t>c</a:t>
            </a:r>
            <a:r>
              <a:rPr kumimoji="1" lang="en-US" altLang="ja-JP" sz="2000" dirty="0" err="1" smtClean="0">
                <a:solidFill>
                  <a:srgbClr val="3366FF"/>
                </a:solidFill>
              </a:rPr>
              <a:t>hiral</a:t>
            </a:r>
            <a:r>
              <a:rPr kumimoji="1" lang="en-US" altLang="ja-JP" sz="2000" dirty="0" smtClean="0">
                <a:solidFill>
                  <a:srgbClr val="3366FF"/>
                </a:solidFill>
              </a:rPr>
              <a:t> conditions</a:t>
            </a:r>
            <a:endParaRPr kumimoji="1"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143" name="下矢印 142"/>
          <p:cNvSpPr/>
          <p:nvPr/>
        </p:nvSpPr>
        <p:spPr>
          <a:xfrm>
            <a:off x="7020272" y="5013176"/>
            <a:ext cx="196600" cy="1863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下矢印 144"/>
          <p:cNvSpPr/>
          <p:nvPr/>
        </p:nvSpPr>
        <p:spPr>
          <a:xfrm>
            <a:off x="7020272" y="5589240"/>
            <a:ext cx="196600" cy="1863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755576" y="404664"/>
            <a:ext cx="526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D=N=2 super symmetry on the lattice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矢印コネクタ 4"/>
          <p:cNvCxnSpPr/>
          <p:nvPr/>
        </p:nvCxnSpPr>
        <p:spPr>
          <a:xfrm>
            <a:off x="827584" y="3068960"/>
            <a:ext cx="504056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rot="5400000" flipH="1" flipV="1">
            <a:off x="576350" y="3032162"/>
            <a:ext cx="511256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0800000">
            <a:off x="1547664" y="1556792"/>
            <a:ext cx="3096344" cy="295232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39552" y="2780928"/>
            <a:ext cx="2880320" cy="28083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ローチャート : 結合子 20"/>
          <p:cNvSpPr/>
          <p:nvPr/>
        </p:nvSpPr>
        <p:spPr>
          <a:xfrm>
            <a:off x="3059832" y="2564904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 : 結合子 21"/>
          <p:cNvSpPr/>
          <p:nvPr/>
        </p:nvSpPr>
        <p:spPr>
          <a:xfrm>
            <a:off x="4283968" y="2636912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 : 結合子 23"/>
          <p:cNvSpPr/>
          <p:nvPr/>
        </p:nvSpPr>
        <p:spPr>
          <a:xfrm>
            <a:off x="3131840" y="1484784"/>
            <a:ext cx="97160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ローチャート : 結合子 25"/>
          <p:cNvSpPr/>
          <p:nvPr/>
        </p:nvSpPr>
        <p:spPr>
          <a:xfrm>
            <a:off x="2051720" y="2564904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 : 結合子 26"/>
          <p:cNvSpPr/>
          <p:nvPr/>
        </p:nvSpPr>
        <p:spPr>
          <a:xfrm>
            <a:off x="3131840" y="3717032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 : 結合子 28"/>
          <p:cNvSpPr/>
          <p:nvPr/>
        </p:nvSpPr>
        <p:spPr>
          <a:xfrm>
            <a:off x="3059832" y="4797152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ローチャート : 結合子 30"/>
          <p:cNvSpPr/>
          <p:nvPr/>
        </p:nvSpPr>
        <p:spPr>
          <a:xfrm>
            <a:off x="4283968" y="3645024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ローチャート : 結合子 31"/>
          <p:cNvSpPr/>
          <p:nvPr/>
        </p:nvSpPr>
        <p:spPr>
          <a:xfrm>
            <a:off x="1979712" y="3645024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 rot="5400000">
            <a:off x="2771800" y="2852936"/>
            <a:ext cx="302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5400000">
            <a:off x="503548" y="2888940"/>
            <a:ext cx="2952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691680" y="1988840"/>
            <a:ext cx="3168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1547664" y="4221088"/>
            <a:ext cx="3168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1259632" y="1124744"/>
            <a:ext cx="2808312" cy="26642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395536" y="692696"/>
            <a:ext cx="2930624" cy="28083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1835696" y="1412776"/>
            <a:ext cx="3096344" cy="295232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V="1">
            <a:off x="2987824" y="2708920"/>
            <a:ext cx="2880320" cy="26642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2483768" y="2060848"/>
            <a:ext cx="2952328" cy="27363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rot="16200000" flipH="1">
            <a:off x="2411760" y="1196752"/>
            <a:ext cx="2808312" cy="28083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1187624" y="2348880"/>
            <a:ext cx="2736304" cy="26642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2771800" y="620688"/>
            <a:ext cx="2808312" cy="25476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フローチャート : 論理和 66"/>
          <p:cNvSpPr/>
          <p:nvPr/>
        </p:nvSpPr>
        <p:spPr>
          <a:xfrm>
            <a:off x="2051720" y="3573016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ローチャート : 論理和 67"/>
          <p:cNvSpPr/>
          <p:nvPr/>
        </p:nvSpPr>
        <p:spPr>
          <a:xfrm>
            <a:off x="2699792" y="2996952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ローチャート : 論理和 68"/>
          <p:cNvSpPr/>
          <p:nvPr/>
        </p:nvSpPr>
        <p:spPr>
          <a:xfrm>
            <a:off x="3203848" y="2420888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ローチャート : 論理和 69"/>
          <p:cNvSpPr/>
          <p:nvPr/>
        </p:nvSpPr>
        <p:spPr>
          <a:xfrm>
            <a:off x="3851920" y="1916832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ローチャート : 論理和 71"/>
          <p:cNvSpPr/>
          <p:nvPr/>
        </p:nvSpPr>
        <p:spPr>
          <a:xfrm>
            <a:off x="1475656" y="2996952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ローチャート : 論理和 72"/>
          <p:cNvSpPr/>
          <p:nvPr/>
        </p:nvSpPr>
        <p:spPr>
          <a:xfrm>
            <a:off x="2051720" y="2420888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ローチャート : 論理和 73"/>
          <p:cNvSpPr/>
          <p:nvPr/>
        </p:nvSpPr>
        <p:spPr>
          <a:xfrm>
            <a:off x="2627784" y="1916832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ローチャート : 論理和 74"/>
          <p:cNvSpPr/>
          <p:nvPr/>
        </p:nvSpPr>
        <p:spPr>
          <a:xfrm>
            <a:off x="3203848" y="1340768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ローチャート : 論理和 75"/>
          <p:cNvSpPr/>
          <p:nvPr/>
        </p:nvSpPr>
        <p:spPr>
          <a:xfrm>
            <a:off x="3131840" y="4653136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ローチャート : 論理和 76"/>
          <p:cNvSpPr/>
          <p:nvPr/>
        </p:nvSpPr>
        <p:spPr>
          <a:xfrm>
            <a:off x="3707904" y="4077072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ローチャート : 論理和 77"/>
          <p:cNvSpPr/>
          <p:nvPr/>
        </p:nvSpPr>
        <p:spPr>
          <a:xfrm>
            <a:off x="4355976" y="3573016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ローチャート : 論理和 78"/>
          <p:cNvSpPr/>
          <p:nvPr/>
        </p:nvSpPr>
        <p:spPr>
          <a:xfrm>
            <a:off x="4860032" y="2996952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ローチャート : 論理和 80"/>
          <p:cNvSpPr/>
          <p:nvPr/>
        </p:nvSpPr>
        <p:spPr>
          <a:xfrm flipH="1">
            <a:off x="2555776" y="4077072"/>
            <a:ext cx="98297" cy="144016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ローチャート : 論理和 81"/>
          <p:cNvSpPr/>
          <p:nvPr/>
        </p:nvSpPr>
        <p:spPr>
          <a:xfrm>
            <a:off x="3203848" y="3645024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ローチャート : 論理和 82"/>
          <p:cNvSpPr/>
          <p:nvPr/>
        </p:nvSpPr>
        <p:spPr>
          <a:xfrm>
            <a:off x="3779912" y="2996952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ローチャート : 論理和 83"/>
          <p:cNvSpPr/>
          <p:nvPr/>
        </p:nvSpPr>
        <p:spPr>
          <a:xfrm>
            <a:off x="4211960" y="2564904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ローチャート : 和接合 85"/>
          <p:cNvSpPr/>
          <p:nvPr/>
        </p:nvSpPr>
        <p:spPr>
          <a:xfrm>
            <a:off x="1403648" y="3068960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ローチャート : 和接合 86"/>
          <p:cNvSpPr/>
          <p:nvPr/>
        </p:nvSpPr>
        <p:spPr>
          <a:xfrm>
            <a:off x="1907704" y="2492896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ローチャート : 和接合 88"/>
          <p:cNvSpPr/>
          <p:nvPr/>
        </p:nvSpPr>
        <p:spPr>
          <a:xfrm>
            <a:off x="3059832" y="2420888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ローチャート : 和接合 89"/>
          <p:cNvSpPr/>
          <p:nvPr/>
        </p:nvSpPr>
        <p:spPr>
          <a:xfrm>
            <a:off x="2555776" y="3068960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ローチャート : 和接合 90"/>
          <p:cNvSpPr/>
          <p:nvPr/>
        </p:nvSpPr>
        <p:spPr>
          <a:xfrm>
            <a:off x="1907704" y="3573016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ローチャート : 和接合 91"/>
          <p:cNvSpPr/>
          <p:nvPr/>
        </p:nvSpPr>
        <p:spPr>
          <a:xfrm>
            <a:off x="2483768" y="4149080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ローチャート : 和接合 92"/>
          <p:cNvSpPr/>
          <p:nvPr/>
        </p:nvSpPr>
        <p:spPr>
          <a:xfrm>
            <a:off x="3131840" y="3645024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ローチャート : 和接合 93"/>
          <p:cNvSpPr/>
          <p:nvPr/>
        </p:nvSpPr>
        <p:spPr>
          <a:xfrm>
            <a:off x="3635896" y="2996952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ローチャート : 和接合 94"/>
          <p:cNvSpPr/>
          <p:nvPr/>
        </p:nvSpPr>
        <p:spPr>
          <a:xfrm>
            <a:off x="4283968" y="2492896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ローチャート : 和接合 95"/>
          <p:cNvSpPr/>
          <p:nvPr/>
        </p:nvSpPr>
        <p:spPr>
          <a:xfrm>
            <a:off x="3059832" y="4725144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ローチャート : 和接合 96"/>
          <p:cNvSpPr/>
          <p:nvPr/>
        </p:nvSpPr>
        <p:spPr>
          <a:xfrm>
            <a:off x="3635896" y="4149080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ローチャート : 和接合 97"/>
          <p:cNvSpPr/>
          <p:nvPr/>
        </p:nvSpPr>
        <p:spPr>
          <a:xfrm>
            <a:off x="4211960" y="3573016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ローチャート : 和接合 98"/>
          <p:cNvSpPr/>
          <p:nvPr/>
        </p:nvSpPr>
        <p:spPr>
          <a:xfrm>
            <a:off x="4788024" y="3068960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ローチャート : 和接合 103"/>
          <p:cNvSpPr/>
          <p:nvPr/>
        </p:nvSpPr>
        <p:spPr>
          <a:xfrm>
            <a:off x="2555776" y="1916832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ローチャート : 和接合 104"/>
          <p:cNvSpPr/>
          <p:nvPr/>
        </p:nvSpPr>
        <p:spPr>
          <a:xfrm>
            <a:off x="3059832" y="1412776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ローチャート : 和接合 105"/>
          <p:cNvSpPr/>
          <p:nvPr/>
        </p:nvSpPr>
        <p:spPr>
          <a:xfrm>
            <a:off x="3707904" y="1988840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ローチャート : 結合子 109"/>
          <p:cNvSpPr/>
          <p:nvPr/>
        </p:nvSpPr>
        <p:spPr>
          <a:xfrm>
            <a:off x="2555776" y="1988840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ローチャート : 結合子 111"/>
          <p:cNvSpPr/>
          <p:nvPr/>
        </p:nvSpPr>
        <p:spPr>
          <a:xfrm>
            <a:off x="3779912" y="2060848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ローチャート : 結合子 112"/>
          <p:cNvSpPr/>
          <p:nvPr/>
        </p:nvSpPr>
        <p:spPr>
          <a:xfrm>
            <a:off x="2699792" y="3068960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ローチャート : 結合子 113"/>
          <p:cNvSpPr/>
          <p:nvPr/>
        </p:nvSpPr>
        <p:spPr>
          <a:xfrm>
            <a:off x="1547664" y="3212976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ローチャート : 結合子 114"/>
          <p:cNvSpPr/>
          <p:nvPr/>
        </p:nvSpPr>
        <p:spPr>
          <a:xfrm>
            <a:off x="2555776" y="4221088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ローチャート : 結合子 115"/>
          <p:cNvSpPr/>
          <p:nvPr/>
        </p:nvSpPr>
        <p:spPr>
          <a:xfrm>
            <a:off x="3635896" y="3140968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ローチャート : 結合子 117"/>
          <p:cNvSpPr/>
          <p:nvPr/>
        </p:nvSpPr>
        <p:spPr>
          <a:xfrm>
            <a:off x="4788024" y="2996952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ローチャート : 結合子 118"/>
          <p:cNvSpPr/>
          <p:nvPr/>
        </p:nvSpPr>
        <p:spPr>
          <a:xfrm>
            <a:off x="3707904" y="4221088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ローチャート : 抜出し 119"/>
          <p:cNvSpPr/>
          <p:nvPr/>
        </p:nvSpPr>
        <p:spPr>
          <a:xfrm>
            <a:off x="1475656" y="306896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ローチャート : 抜出し 120"/>
          <p:cNvSpPr/>
          <p:nvPr/>
        </p:nvSpPr>
        <p:spPr>
          <a:xfrm>
            <a:off x="1979712" y="2492896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ローチャート : 抜出し 121"/>
          <p:cNvSpPr/>
          <p:nvPr/>
        </p:nvSpPr>
        <p:spPr>
          <a:xfrm>
            <a:off x="2483768" y="198884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ローチャート : 抜出し 122"/>
          <p:cNvSpPr/>
          <p:nvPr/>
        </p:nvSpPr>
        <p:spPr>
          <a:xfrm>
            <a:off x="3131840" y="1412776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ローチャート : 抜出し 123"/>
          <p:cNvSpPr/>
          <p:nvPr/>
        </p:nvSpPr>
        <p:spPr>
          <a:xfrm>
            <a:off x="3779912" y="198884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ローチャート : 抜出し 124"/>
          <p:cNvSpPr/>
          <p:nvPr/>
        </p:nvSpPr>
        <p:spPr>
          <a:xfrm>
            <a:off x="3131840" y="2492896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ローチャート : 抜出し 125"/>
          <p:cNvSpPr/>
          <p:nvPr/>
        </p:nvSpPr>
        <p:spPr>
          <a:xfrm>
            <a:off x="2627784" y="306896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ローチャート : 抜出し 126"/>
          <p:cNvSpPr/>
          <p:nvPr/>
        </p:nvSpPr>
        <p:spPr>
          <a:xfrm>
            <a:off x="1979712" y="3573016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ローチャート : 抜出し 127"/>
          <p:cNvSpPr/>
          <p:nvPr/>
        </p:nvSpPr>
        <p:spPr>
          <a:xfrm>
            <a:off x="2555776" y="414908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ローチャート : 抜出し 128"/>
          <p:cNvSpPr/>
          <p:nvPr/>
        </p:nvSpPr>
        <p:spPr>
          <a:xfrm>
            <a:off x="3131840" y="3645024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ローチャート : 抜出し 129"/>
          <p:cNvSpPr/>
          <p:nvPr/>
        </p:nvSpPr>
        <p:spPr>
          <a:xfrm>
            <a:off x="3707904" y="306896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ローチャート : 抜出し 130"/>
          <p:cNvSpPr/>
          <p:nvPr/>
        </p:nvSpPr>
        <p:spPr>
          <a:xfrm>
            <a:off x="4355976" y="2564904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ローチャート : 抜出し 131"/>
          <p:cNvSpPr/>
          <p:nvPr/>
        </p:nvSpPr>
        <p:spPr>
          <a:xfrm>
            <a:off x="4860032" y="306896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ローチャート : 抜出し 132"/>
          <p:cNvSpPr/>
          <p:nvPr/>
        </p:nvSpPr>
        <p:spPr>
          <a:xfrm>
            <a:off x="4283968" y="3573016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ローチャート : 抜出し 133"/>
          <p:cNvSpPr/>
          <p:nvPr/>
        </p:nvSpPr>
        <p:spPr>
          <a:xfrm>
            <a:off x="3707904" y="414908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ローチャート : 抜出し 134"/>
          <p:cNvSpPr/>
          <p:nvPr/>
        </p:nvSpPr>
        <p:spPr>
          <a:xfrm>
            <a:off x="3131840" y="4725144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5" name="図 16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084168" y="3068960"/>
            <a:ext cx="228600" cy="178308"/>
          </a:xfrm>
          <a:prstGeom prst="rect">
            <a:avLst/>
          </a:prstGeom>
        </p:spPr>
      </p:pic>
      <p:pic>
        <p:nvPicPr>
          <p:cNvPr id="167" name="図 16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2843808" y="404664"/>
            <a:ext cx="228600" cy="178308"/>
          </a:xfrm>
          <a:prstGeom prst="rect">
            <a:avLst/>
          </a:prstGeom>
        </p:spPr>
      </p:pic>
      <p:pic>
        <p:nvPicPr>
          <p:cNvPr id="169" name="図 16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4932040" y="1484784"/>
            <a:ext cx="304800" cy="202692"/>
          </a:xfrm>
          <a:prstGeom prst="rect">
            <a:avLst/>
          </a:prstGeom>
        </p:spPr>
      </p:pic>
      <p:pic>
        <p:nvPicPr>
          <p:cNvPr id="171" name="図 1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259632" y="1268760"/>
            <a:ext cx="278891" cy="126492"/>
          </a:xfrm>
          <a:prstGeom prst="rect">
            <a:avLst/>
          </a:prstGeom>
        </p:spPr>
      </p:pic>
      <p:cxnSp>
        <p:nvCxnSpPr>
          <p:cNvPr id="158" name="直線矢印コネクタ 157"/>
          <p:cNvCxnSpPr/>
          <p:nvPr/>
        </p:nvCxnSpPr>
        <p:spPr>
          <a:xfrm rot="16200000" flipH="1">
            <a:off x="539552" y="3356992"/>
            <a:ext cx="108012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図 16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899592" y="4077072"/>
            <a:ext cx="126492" cy="126492"/>
          </a:xfrm>
          <a:prstGeom prst="rect">
            <a:avLst/>
          </a:prstGeom>
        </p:spPr>
      </p:pic>
      <p:grpSp>
        <p:nvGrpSpPr>
          <p:cNvPr id="2" name="グループ化 116"/>
          <p:cNvGrpSpPr/>
          <p:nvPr/>
        </p:nvGrpSpPr>
        <p:grpSpPr>
          <a:xfrm>
            <a:off x="6660232" y="476672"/>
            <a:ext cx="1954890" cy="2006994"/>
            <a:chOff x="6617878" y="1700808"/>
            <a:chExt cx="1954890" cy="2006994"/>
          </a:xfrm>
        </p:grpSpPr>
        <p:pic>
          <p:nvPicPr>
            <p:cNvPr id="143" name="図 142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7393049" y="1700808"/>
              <a:ext cx="152843" cy="2552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9" name="図 138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6948264" y="3429000"/>
              <a:ext cx="1397061" cy="27880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4" name="図 143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7608760" y="1700808"/>
              <a:ext cx="254051" cy="2540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5" name="図 144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7600170" y="1988840"/>
              <a:ext cx="254107" cy="25410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0" name="図 139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6617878" y="2564903"/>
              <a:ext cx="1954890" cy="30473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1" name="フローチャート : 結合子 150"/>
            <p:cNvSpPr/>
            <p:nvPr/>
          </p:nvSpPr>
          <p:spPr>
            <a:xfrm>
              <a:off x="6876256" y="1916832"/>
              <a:ext cx="97160" cy="9716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ローチャート : 和接合 151"/>
            <p:cNvSpPr/>
            <p:nvPr/>
          </p:nvSpPr>
          <p:spPr>
            <a:xfrm>
              <a:off x="7020272" y="1916832"/>
              <a:ext cx="108592" cy="108592"/>
            </a:xfrm>
            <a:prstGeom prst="flowChartSummingJuncti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ローチャート : 論理和 152"/>
            <p:cNvSpPr/>
            <p:nvPr/>
          </p:nvSpPr>
          <p:spPr>
            <a:xfrm>
              <a:off x="7020272" y="2060848"/>
              <a:ext cx="108592" cy="108592"/>
            </a:xfrm>
            <a:prstGeom prst="flowChar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ローチャート : 抜出し 153"/>
            <p:cNvSpPr/>
            <p:nvPr/>
          </p:nvSpPr>
          <p:spPr>
            <a:xfrm>
              <a:off x="6876256" y="2060848"/>
              <a:ext cx="109736" cy="10973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6" name="図 155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print"/>
            <a:stretch>
              <a:fillRect/>
            </a:stretch>
          </p:blipFill>
          <p:spPr>
            <a:xfrm>
              <a:off x="7164288" y="2996952"/>
              <a:ext cx="990602" cy="254508"/>
            </a:xfrm>
            <a:prstGeom prst="rect">
              <a:avLst/>
            </a:prstGeom>
          </p:spPr>
        </p:pic>
        <p:pic>
          <p:nvPicPr>
            <p:cNvPr id="142" name="図 141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 cstate="print"/>
            <a:stretch>
              <a:fillRect/>
            </a:stretch>
          </p:blipFill>
          <p:spPr>
            <a:xfrm>
              <a:off x="7380312" y="1988840"/>
              <a:ext cx="202692" cy="202692"/>
            </a:xfrm>
            <a:prstGeom prst="rect">
              <a:avLst/>
            </a:prstGeom>
          </p:spPr>
        </p:pic>
      </p:grpSp>
      <p:grpSp>
        <p:nvGrpSpPr>
          <p:cNvPr id="3" name="グループ化 106"/>
          <p:cNvGrpSpPr/>
          <p:nvPr/>
        </p:nvGrpSpPr>
        <p:grpSpPr>
          <a:xfrm>
            <a:off x="5220072" y="4941168"/>
            <a:ext cx="3445441" cy="1131137"/>
            <a:chOff x="4932040" y="4725144"/>
            <a:chExt cx="3733473" cy="1203145"/>
          </a:xfrm>
        </p:grpSpPr>
        <p:pic>
          <p:nvPicPr>
            <p:cNvPr id="102" name="図 101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5796136" y="4725144"/>
              <a:ext cx="1954954" cy="48302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3" name="図 102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4932040" y="5445224"/>
              <a:ext cx="3733473" cy="483065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08" name="テキスト ボックス 107"/>
          <p:cNvSpPr txBox="1"/>
          <p:nvPr/>
        </p:nvSpPr>
        <p:spPr>
          <a:xfrm>
            <a:off x="5508104" y="4077072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66CC"/>
                </a:solidFill>
              </a:rPr>
              <a:t>t</a:t>
            </a:r>
            <a:r>
              <a:rPr kumimoji="1" lang="en-US" altLang="ja-JP" dirty="0" smtClean="0">
                <a:solidFill>
                  <a:srgbClr val="FF66CC"/>
                </a:solidFill>
              </a:rPr>
              <a:t>he meaning of </a:t>
            </a:r>
            <a:endParaRPr kumimoji="1" lang="ja-JP" altLang="en-US" dirty="0">
              <a:solidFill>
                <a:srgbClr val="FF66CC"/>
              </a:solidFill>
            </a:endParaRPr>
          </a:p>
        </p:txBody>
      </p:sp>
      <p:pic>
        <p:nvPicPr>
          <p:cNvPr id="111" name="図 11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/>
          <a:stretch>
            <a:fillRect/>
          </a:stretch>
        </p:blipFill>
        <p:spPr>
          <a:xfrm>
            <a:off x="7740352" y="4149080"/>
            <a:ext cx="736094" cy="4312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95120" cy="490066"/>
          </a:xfrm>
        </p:spPr>
        <p:txBody>
          <a:bodyPr/>
          <a:lstStyle/>
          <a:p>
            <a:r>
              <a:rPr kumimoji="1" lang="en-US" altLang="ja-JP" sz="2800" b="1" dirty="0" err="1" smtClean="0">
                <a:solidFill>
                  <a:srgbClr val="FF0000"/>
                </a:solidFill>
              </a:rPr>
              <a:t>Wess-Zumino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action in two dimensions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3" name="グループ化 24"/>
          <p:cNvGrpSpPr/>
          <p:nvPr/>
        </p:nvGrpSpPr>
        <p:grpSpPr>
          <a:xfrm>
            <a:off x="611560" y="2564904"/>
            <a:ext cx="8329327" cy="2058901"/>
            <a:chOff x="581672" y="1484783"/>
            <a:chExt cx="8329327" cy="2058901"/>
          </a:xfrm>
        </p:grpSpPr>
        <p:pic>
          <p:nvPicPr>
            <p:cNvPr id="17" name="図 16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1672" y="1484783"/>
              <a:ext cx="8329327" cy="3820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図 8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1600" y="2132856"/>
              <a:ext cx="4546101" cy="304800"/>
            </a:xfrm>
            <a:prstGeom prst="rect">
              <a:avLst/>
            </a:prstGeom>
            <a:noFill/>
          </p:spPr>
        </p:pic>
        <p:pic>
          <p:nvPicPr>
            <p:cNvPr id="14" name="図 1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03648" y="2708920"/>
              <a:ext cx="4267478" cy="3307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図 1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79912" y="3212976"/>
              <a:ext cx="4495810" cy="330708"/>
            </a:xfrm>
            <a:prstGeom prst="rect">
              <a:avLst/>
            </a:prstGeom>
            <a:noFill/>
          </p:spPr>
        </p:pic>
      </p:grpSp>
      <p:grpSp>
        <p:nvGrpSpPr>
          <p:cNvPr id="4" name="グループ化 18"/>
          <p:cNvGrpSpPr/>
          <p:nvPr/>
        </p:nvGrpSpPr>
        <p:grpSpPr bwMode="auto">
          <a:xfrm>
            <a:off x="757855" y="5301207"/>
            <a:ext cx="7746910" cy="1147182"/>
            <a:chOff x="688129" y="5301207"/>
            <a:chExt cx="7746910" cy="1147182"/>
          </a:xfrm>
        </p:grpSpPr>
        <p:pic>
          <p:nvPicPr>
            <p:cNvPr id="15" name="図 14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688129" y="5301207"/>
              <a:ext cx="7670354" cy="38100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図 23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043608" y="6093296"/>
              <a:ext cx="7391431" cy="35509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467544" y="198884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Kinetic term 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9552" y="4581128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Interaction term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99592" y="1268760"/>
            <a:ext cx="757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Super charge exact form           exact lattice SUSY inv.</a:t>
            </a:r>
            <a:endParaRPr kumimoji="1" lang="ja-JP" altLang="en-US" dirty="0"/>
          </a:p>
        </p:txBody>
      </p:sp>
      <p:sp>
        <p:nvSpPr>
          <p:cNvPr id="30" name="右矢印 29"/>
          <p:cNvSpPr/>
          <p:nvPr/>
        </p:nvSpPr>
        <p:spPr>
          <a:xfrm>
            <a:off x="4427984" y="1412776"/>
            <a:ext cx="690376" cy="196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51720" y="0"/>
            <a:ext cx="5976664" cy="724942"/>
          </a:xfrm>
        </p:spPr>
        <p:txBody>
          <a:bodyPr/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D=N=2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lattice SUSY tr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ansformation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" name="グループ化 85"/>
          <p:cNvGrpSpPr/>
          <p:nvPr/>
        </p:nvGrpSpPr>
        <p:grpSpPr>
          <a:xfrm>
            <a:off x="2699792" y="3933056"/>
            <a:ext cx="4748741" cy="2123283"/>
            <a:chOff x="1979904" y="4077072"/>
            <a:chExt cx="4748741" cy="2123283"/>
          </a:xfrm>
        </p:grpSpPr>
        <p:pic>
          <p:nvPicPr>
            <p:cNvPr id="5" name="図 4" descr="TP_tmp.pn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10418" y="4077073"/>
              <a:ext cx="385846" cy="271063"/>
            </a:xfrm>
            <a:prstGeom prst="rect">
              <a:avLst/>
            </a:prstGeom>
            <a:noFill/>
          </p:spPr>
        </p:pic>
        <p:pic>
          <p:nvPicPr>
            <p:cNvPr id="11" name="図 10" descr="TP_tmp.pn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60113" y="4077073"/>
              <a:ext cx="385461" cy="27079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図 9" descr="TP_tmp.pn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09809" y="4077073"/>
              <a:ext cx="385461" cy="25237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図 8" descr="TP_tmp.pn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4949" y="4077072"/>
              <a:ext cx="385461" cy="25237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4" name="図 73" descr="TP_tmp.pn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34458" y="4640603"/>
              <a:ext cx="347607" cy="2317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7" name="図 76" descr="TP_tmp.pn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79904" y="5050445"/>
              <a:ext cx="443395" cy="2315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8" name="図 77" descr="TP_tmp.pn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5013176"/>
              <a:ext cx="1274567" cy="2514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2" name="図 81" descr="TP_tmp.pn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860032" y="5517232"/>
              <a:ext cx="1274567" cy="2514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図 84" descr="TP_tmp.pn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860032" y="5949280"/>
              <a:ext cx="1310913" cy="25107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5" name="図 74" descr="TP_tmp.pn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995936" y="4653136"/>
              <a:ext cx="500895" cy="2313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6" name="図 75" descr="TP_tmp.pn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6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28184" y="4725144"/>
              <a:ext cx="500461" cy="23115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0" name="図 79" descr="TP_tmp.pn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6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79904" y="5460286"/>
              <a:ext cx="443011" cy="2313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4" name="図 83" descr="TP_tmp.pn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6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5877272"/>
              <a:ext cx="1156688" cy="25100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3" name="図 82" descr="TP_tmp.pn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34651" y="5921357"/>
              <a:ext cx="385461" cy="23150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9" name="図 78" descr="TP_tmp.pn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56176" y="5085184"/>
              <a:ext cx="540958" cy="23167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図 80" descr="TP_tmp.pn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6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995936" y="5517232"/>
              <a:ext cx="385461" cy="23150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図 39" descr="TP_tmp.pn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31840" y="4725144"/>
              <a:ext cx="96171" cy="144205"/>
            </a:xfrm>
            <a:prstGeom prst="rect">
              <a:avLst/>
            </a:prstGeom>
            <a:noFill/>
          </p:spPr>
        </p:pic>
        <p:pic>
          <p:nvPicPr>
            <p:cNvPr id="41" name="図 40" descr="TP_tmp.pn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44208" y="5661248"/>
              <a:ext cx="96171" cy="144205"/>
            </a:xfrm>
            <a:prstGeom prst="rect">
              <a:avLst/>
            </a:prstGeom>
            <a:noFill/>
          </p:spPr>
        </p:pic>
        <p:pic>
          <p:nvPicPr>
            <p:cNvPr id="42" name="図 41" descr="TP_tmp.pn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39952" y="5085184"/>
              <a:ext cx="96171" cy="144205"/>
            </a:xfrm>
            <a:prstGeom prst="rect">
              <a:avLst/>
            </a:prstGeom>
            <a:noFill/>
          </p:spPr>
        </p:pic>
        <p:pic>
          <p:nvPicPr>
            <p:cNvPr id="43" name="図 42" descr="TP_tmp.pn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39952" y="5949280"/>
              <a:ext cx="96171" cy="144205"/>
            </a:xfrm>
            <a:prstGeom prst="rect">
              <a:avLst/>
            </a:prstGeom>
            <a:noFill/>
          </p:spPr>
        </p:pic>
        <p:pic>
          <p:nvPicPr>
            <p:cNvPr id="44" name="図 43" descr="TP_tmp.pn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9832" y="5517232"/>
              <a:ext cx="96171" cy="144205"/>
            </a:xfrm>
            <a:prstGeom prst="rect">
              <a:avLst/>
            </a:prstGeom>
            <a:noFill/>
          </p:spPr>
        </p:pic>
        <p:pic>
          <p:nvPicPr>
            <p:cNvPr id="45" name="図 44" descr="TP_tmp.pn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6096" y="4797152"/>
              <a:ext cx="96171" cy="144205"/>
            </a:xfrm>
            <a:prstGeom prst="rect">
              <a:avLst/>
            </a:prstGeom>
            <a:noFill/>
          </p:spPr>
        </p:pic>
        <p:pic>
          <p:nvPicPr>
            <p:cNvPr id="46" name="図 45" descr="TP_tmp.pn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6096" y="5085184"/>
              <a:ext cx="96171" cy="144205"/>
            </a:xfrm>
            <a:prstGeom prst="rect">
              <a:avLst/>
            </a:prstGeom>
            <a:noFill/>
          </p:spPr>
        </p:pic>
        <p:pic>
          <p:nvPicPr>
            <p:cNvPr id="47" name="図 46" descr="TP_tmp.pn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44208" y="6021288"/>
              <a:ext cx="96171" cy="144205"/>
            </a:xfrm>
            <a:prstGeom prst="rect">
              <a:avLst/>
            </a:prstGeom>
            <a:noFill/>
          </p:spPr>
        </p:pic>
      </p:grpSp>
      <p:grpSp>
        <p:nvGrpSpPr>
          <p:cNvPr id="4" name="グループ化 48"/>
          <p:cNvGrpSpPr/>
          <p:nvPr/>
        </p:nvGrpSpPr>
        <p:grpSpPr>
          <a:xfrm>
            <a:off x="2771800" y="1124744"/>
            <a:ext cx="5253109" cy="2130529"/>
            <a:chOff x="1043608" y="1340767"/>
            <a:chExt cx="6909293" cy="2994626"/>
          </a:xfrm>
        </p:grpSpPr>
        <p:pic>
          <p:nvPicPr>
            <p:cNvPr id="50" name="図 49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67744" y="1340768"/>
              <a:ext cx="507494" cy="381000"/>
            </a:xfrm>
            <a:prstGeom prst="rect">
              <a:avLst/>
            </a:prstGeom>
            <a:noFill/>
          </p:spPr>
        </p:pic>
        <p:pic>
          <p:nvPicPr>
            <p:cNvPr id="51" name="図 5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79912" y="1340768"/>
              <a:ext cx="506988" cy="38062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2" name="図 5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92080" y="1340768"/>
              <a:ext cx="506988" cy="3547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" name="図 5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5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32492" y="1340767"/>
              <a:ext cx="506988" cy="3547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図 53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6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15616" y="2132856"/>
              <a:ext cx="457200" cy="278892"/>
            </a:xfrm>
            <a:prstGeom prst="rect">
              <a:avLst/>
            </a:prstGeom>
            <a:noFill/>
          </p:spPr>
        </p:pic>
        <p:pic>
          <p:nvPicPr>
            <p:cNvPr id="55" name="図 54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42317" y="2708919"/>
              <a:ext cx="1676404" cy="3307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6" name="図 55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6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94646" y="3284983"/>
              <a:ext cx="1676404" cy="3307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7" name="図 56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7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3608" y="2708920"/>
              <a:ext cx="583694" cy="278892"/>
            </a:xfrm>
            <a:prstGeom prst="rect">
              <a:avLst/>
            </a:prstGeom>
            <a:noFill/>
          </p:spPr>
        </p:pic>
        <p:pic>
          <p:nvPicPr>
            <p:cNvPr id="58" name="図 57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7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28184" y="4005064"/>
              <a:ext cx="1724717" cy="3303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図 58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7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01937" y="2132856"/>
              <a:ext cx="659322" cy="2786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0" name="図 59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7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54299" y="2204864"/>
              <a:ext cx="658750" cy="2784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1" name="図 60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7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043608" y="3284984"/>
              <a:ext cx="583188" cy="2786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図 61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7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382832" y="3933056"/>
              <a:ext cx="1521363" cy="33013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図 62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7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15616" y="3933056"/>
              <a:ext cx="507494" cy="278892"/>
            </a:xfrm>
            <a:prstGeom prst="rect">
              <a:avLst/>
            </a:prstGeom>
            <a:noFill/>
          </p:spPr>
        </p:pic>
        <p:pic>
          <p:nvPicPr>
            <p:cNvPr id="64" name="図 63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7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90326" y="2780927"/>
              <a:ext cx="711001" cy="27861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5" name="図 64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7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67744" y="3356992"/>
              <a:ext cx="507494" cy="278892"/>
            </a:xfrm>
            <a:prstGeom prst="rect">
              <a:avLst/>
            </a:prstGeom>
            <a:noFill/>
          </p:spPr>
        </p:pic>
        <p:pic>
          <p:nvPicPr>
            <p:cNvPr id="66" name="図 65" descr="TP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95936" y="2204864"/>
              <a:ext cx="126492" cy="202692"/>
            </a:xfrm>
            <a:prstGeom prst="rect">
              <a:avLst/>
            </a:prstGeom>
            <a:noFill/>
          </p:spPr>
        </p:pic>
        <p:pic>
          <p:nvPicPr>
            <p:cNvPr id="67" name="図 66" descr="TP_tmp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80112" y="3429000"/>
              <a:ext cx="126492" cy="202692"/>
            </a:xfrm>
            <a:prstGeom prst="rect">
              <a:avLst/>
            </a:prstGeom>
            <a:noFill/>
          </p:spPr>
        </p:pic>
        <p:pic>
          <p:nvPicPr>
            <p:cNvPr id="68" name="図 67" descr="TP_tmp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2780928"/>
              <a:ext cx="126492" cy="202692"/>
            </a:xfrm>
            <a:prstGeom prst="rect">
              <a:avLst/>
            </a:prstGeom>
            <a:noFill/>
          </p:spPr>
        </p:pic>
        <p:pic>
          <p:nvPicPr>
            <p:cNvPr id="69" name="図 68" descr="TP_tmp.pn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3933056"/>
              <a:ext cx="126492" cy="202692"/>
            </a:xfrm>
            <a:prstGeom prst="rect">
              <a:avLst/>
            </a:prstGeom>
            <a:noFill/>
          </p:spPr>
        </p:pic>
        <p:pic>
          <p:nvPicPr>
            <p:cNvPr id="70" name="図 69" descr="TP_tmp.pn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95936" y="3429000"/>
              <a:ext cx="126492" cy="202692"/>
            </a:xfrm>
            <a:prstGeom prst="rect">
              <a:avLst/>
            </a:prstGeom>
            <a:noFill/>
          </p:spPr>
        </p:pic>
        <p:pic>
          <p:nvPicPr>
            <p:cNvPr id="71" name="図 70" descr="TP_tmp.pn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8264" y="2276872"/>
              <a:ext cx="126492" cy="202692"/>
            </a:xfrm>
            <a:prstGeom prst="rect">
              <a:avLst/>
            </a:prstGeom>
            <a:noFill/>
          </p:spPr>
        </p:pic>
        <p:pic>
          <p:nvPicPr>
            <p:cNvPr id="72" name="図 71" descr="TP_tmp.pn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8264" y="2852936"/>
              <a:ext cx="126492" cy="202692"/>
            </a:xfrm>
            <a:prstGeom prst="rect">
              <a:avLst/>
            </a:prstGeom>
            <a:noFill/>
          </p:spPr>
        </p:pic>
        <p:pic>
          <p:nvPicPr>
            <p:cNvPr id="73" name="図 72" descr="TP_tmp.pn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80112" y="4005064"/>
              <a:ext cx="126492" cy="202692"/>
            </a:xfrm>
            <a:prstGeom prst="rect">
              <a:avLst/>
            </a:prstGeom>
            <a:noFill/>
          </p:spPr>
        </p:pic>
      </p:grpSp>
      <p:sp>
        <p:nvSpPr>
          <p:cNvPr id="87" name="テキスト ボックス 86"/>
          <p:cNvSpPr txBox="1"/>
          <p:nvPr/>
        </p:nvSpPr>
        <p:spPr>
          <a:xfrm>
            <a:off x="755576" y="1412776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CC"/>
                </a:solidFill>
              </a:rPr>
              <a:t>Chiral</a:t>
            </a:r>
            <a:r>
              <a:rPr kumimoji="1" lang="en-US" altLang="ja-JP" dirty="0" smtClean="0">
                <a:solidFill>
                  <a:srgbClr val="0000CC"/>
                </a:solidFill>
              </a:rPr>
              <a:t> 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67544" y="4509120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Anti-</a:t>
            </a:r>
            <a:r>
              <a:rPr kumimoji="1" lang="en-US" altLang="ja-JP" dirty="0" err="1" smtClean="0">
                <a:solidFill>
                  <a:srgbClr val="0000CC"/>
                </a:solidFill>
              </a:rPr>
              <a:t>chiral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pic>
        <p:nvPicPr>
          <p:cNvPr id="91" name="図 9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8" cstate="print"/>
          <a:stretch>
            <a:fillRect/>
          </a:stretch>
        </p:blipFill>
        <p:spPr>
          <a:xfrm>
            <a:off x="539552" y="3429000"/>
            <a:ext cx="1574295" cy="33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75240" cy="724942"/>
          </a:xfrm>
        </p:spPr>
        <p:txBody>
          <a:bodyPr/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N=2 </a:t>
            </a:r>
            <a:r>
              <a:rPr kumimoji="1" lang="en-US" altLang="ja-JP" sz="3200" b="1" dirty="0" err="1" smtClean="0">
                <a:solidFill>
                  <a:srgbClr val="FF0000"/>
                </a:solidFill>
              </a:rPr>
              <a:t>Wess-Zumino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 actions in coordinate 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4" name="図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34362" y="2924942"/>
            <a:ext cx="5639675" cy="355146"/>
          </a:xfrm>
          <a:prstGeom prst="rect">
            <a:avLst/>
          </a:prstGeom>
          <a:noFill/>
          <a:ln/>
          <a:effectLst/>
        </p:spPr>
      </p:pic>
      <p:pic>
        <p:nvPicPr>
          <p:cNvPr id="9" name="図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419872" y="3501008"/>
            <a:ext cx="4445527" cy="304801"/>
          </a:xfrm>
          <a:prstGeom prst="rect">
            <a:avLst/>
          </a:prstGeom>
          <a:noFill/>
          <a:ln/>
          <a:effectLst/>
        </p:spPr>
      </p:pic>
      <p:pic>
        <p:nvPicPr>
          <p:cNvPr id="12" name="図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83568" y="4725144"/>
            <a:ext cx="7646437" cy="355116"/>
          </a:xfrm>
          <a:prstGeom prst="rect">
            <a:avLst/>
          </a:prstGeom>
          <a:noFill/>
          <a:ln/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2915816" y="134076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product actions in two dimensions</a:t>
            </a:r>
            <a:endParaRPr kumimoji="1" lang="ja-JP" altLang="en-US" dirty="0"/>
          </a:p>
        </p:txBody>
      </p:sp>
      <p:pic>
        <p:nvPicPr>
          <p:cNvPr id="15" name="図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843808" y="1556792"/>
            <a:ext cx="102107" cy="12649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11560" y="2276872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Kinetic term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9552" y="4077072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Interaction term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3568" y="5733256"/>
            <a:ext cx="791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SUSY algebra with Leibniz rule is satisfied on    product !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pic>
        <p:nvPicPr>
          <p:cNvPr id="21" name="図 2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020272" y="5949280"/>
            <a:ext cx="102107" cy="12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1259632" y="1052736"/>
            <a:ext cx="5799581" cy="1719052"/>
            <a:chOff x="1259632" y="692696"/>
            <a:chExt cx="5799581" cy="1719052"/>
          </a:xfrm>
        </p:grpSpPr>
        <p:pic>
          <p:nvPicPr>
            <p:cNvPr id="8" name="図 7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1259632" y="692696"/>
              <a:ext cx="3353326" cy="33075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図 9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1979712" y="1124744"/>
              <a:ext cx="2921513" cy="330708"/>
            </a:xfrm>
            <a:prstGeom prst="rect">
              <a:avLst/>
            </a:prstGeom>
          </p:spPr>
        </p:pic>
        <p:pic>
          <p:nvPicPr>
            <p:cNvPr id="14" name="図 13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979712" y="1628800"/>
              <a:ext cx="4267186" cy="3307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図 15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1979712" y="2132856"/>
              <a:ext cx="5079501" cy="278892"/>
            </a:xfrm>
            <a:prstGeom prst="rect">
              <a:avLst/>
            </a:prstGeom>
          </p:spPr>
        </p:pic>
      </p:grpSp>
      <p:pic>
        <p:nvPicPr>
          <p:cNvPr id="22" name="図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123728" y="4725144"/>
            <a:ext cx="3150113" cy="381000"/>
          </a:xfrm>
          <a:prstGeom prst="rect">
            <a:avLst/>
          </a:prstGeom>
        </p:spPr>
      </p:pic>
      <p:pic>
        <p:nvPicPr>
          <p:cNvPr id="24" name="図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979712" y="5373216"/>
            <a:ext cx="4648210" cy="304800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 bwMode="auto">
          <a:xfrm>
            <a:off x="1763688" y="3717032"/>
            <a:ext cx="3954751" cy="278892"/>
            <a:chOff x="2187350" y="3717032"/>
            <a:chExt cx="3526897" cy="278892"/>
          </a:xfrm>
        </p:grpSpPr>
        <p:pic>
          <p:nvPicPr>
            <p:cNvPr id="17" name="図 16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2187350" y="3717032"/>
              <a:ext cx="1066803" cy="27889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図 19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4139952" y="3717032"/>
              <a:ext cx="1574295" cy="278892"/>
            </a:xfrm>
            <a:prstGeom prst="rect">
              <a:avLst/>
            </a:prstGeom>
          </p:spPr>
        </p:pic>
        <p:sp>
          <p:nvSpPr>
            <p:cNvPr id="11" name="右矢印 10"/>
            <p:cNvSpPr/>
            <p:nvPr/>
          </p:nvSpPr>
          <p:spPr bwMode="auto">
            <a:xfrm>
              <a:off x="3471703" y="3789040"/>
              <a:ext cx="546360" cy="124592"/>
            </a:xfrm>
            <a:prstGeom prst="rightArrow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1475656" y="332656"/>
            <a:ext cx="679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Ward Identity: SUSY exact in quantum level ?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31640" y="3068960"/>
            <a:ext cx="4095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When lattice SUSY is exact: 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31640" y="4221088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Suppose we choose: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763688" y="980728"/>
            <a:ext cx="4648210" cy="304800"/>
          </a:xfrm>
          <a:prstGeom prst="rect">
            <a:avLst/>
          </a:prstGeom>
        </p:spPr>
      </p:pic>
      <p:pic>
        <p:nvPicPr>
          <p:cNvPr id="4" name="図 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195736" y="1484784"/>
            <a:ext cx="3150113" cy="406908"/>
          </a:xfrm>
          <a:prstGeom prst="rect">
            <a:avLst/>
          </a:prstGeom>
        </p:spPr>
      </p:pic>
      <p:pic>
        <p:nvPicPr>
          <p:cNvPr id="10" name="図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220965" y="2060848"/>
            <a:ext cx="2998301" cy="355162"/>
          </a:xfrm>
          <a:prstGeom prst="rect">
            <a:avLst/>
          </a:prstGeom>
          <a:noFill/>
          <a:ln/>
          <a:effectLst/>
        </p:spPr>
      </p:pic>
      <p:pic>
        <p:nvPicPr>
          <p:cNvPr id="12" name="図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602782" y="2852935"/>
            <a:ext cx="5943099" cy="330679"/>
          </a:xfrm>
          <a:prstGeom prst="rect">
            <a:avLst/>
          </a:prstGeom>
          <a:noFill/>
          <a:ln/>
          <a:effectLst/>
        </p:spPr>
      </p:pic>
      <p:pic>
        <p:nvPicPr>
          <p:cNvPr id="13" name="図 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729903" y="3645024"/>
            <a:ext cx="5003810" cy="304831"/>
          </a:xfrm>
          <a:prstGeom prst="rect">
            <a:avLst/>
          </a:prstGeom>
          <a:noFill/>
          <a:ln/>
          <a:effectLst/>
        </p:spPr>
      </p:pic>
      <p:pic>
        <p:nvPicPr>
          <p:cNvPr id="14" name="図 1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051720" y="4149080"/>
            <a:ext cx="2717302" cy="406909"/>
          </a:xfrm>
          <a:prstGeom prst="rect">
            <a:avLst/>
          </a:prstGeom>
          <a:noFill/>
          <a:ln/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1475656" y="188640"/>
            <a:ext cx="369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Tree level Ward Identity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63688" y="5229200"/>
            <a:ext cx="383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Tree level W.I. is satisfied.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331640" y="908720"/>
            <a:ext cx="278891" cy="228599"/>
          </a:xfrm>
          <a:prstGeom prst="rect">
            <a:avLst/>
          </a:prstGeom>
        </p:spPr>
      </p:pic>
      <p:pic>
        <p:nvPicPr>
          <p:cNvPr id="7" name="図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123728" y="1484784"/>
            <a:ext cx="5283718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3888" y="836712"/>
            <a:ext cx="12001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331640" y="2132856"/>
            <a:ext cx="278891" cy="228599"/>
          </a:xfrm>
          <a:prstGeom prst="rect">
            <a:avLst/>
          </a:prstGeom>
        </p:spPr>
      </p:pic>
      <p:pic>
        <p:nvPicPr>
          <p:cNvPr id="13" name="図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691680" y="2636912"/>
            <a:ext cx="5791212" cy="406908"/>
          </a:xfrm>
          <a:prstGeom prst="rect">
            <a:avLst/>
          </a:prstGeom>
        </p:spPr>
      </p:pic>
      <p:pic>
        <p:nvPicPr>
          <p:cNvPr id="15" name="図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638293" y="3175000"/>
            <a:ext cx="5867412" cy="406908"/>
          </a:xfrm>
          <a:prstGeom prst="rect">
            <a:avLst/>
          </a:prstGeom>
        </p:spPr>
      </p:pic>
      <p:pic>
        <p:nvPicPr>
          <p:cNvPr id="21" name="図 2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547664" y="4797152"/>
            <a:ext cx="5536715" cy="304801"/>
          </a:xfrm>
          <a:prstGeom prst="rect">
            <a:avLst/>
          </a:prstGeom>
          <a:noFill/>
          <a:ln/>
          <a:effectLst/>
        </p:spPr>
      </p:pic>
      <p:pic>
        <p:nvPicPr>
          <p:cNvPr id="22" name="図 2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475656" y="5373216"/>
            <a:ext cx="7036335" cy="406909"/>
          </a:xfrm>
          <a:prstGeom prst="rect">
            <a:avLst/>
          </a:prstGeom>
          <a:noFill/>
          <a:ln/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35896" y="2132856"/>
            <a:ext cx="1028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図 2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916554" y="3933056"/>
            <a:ext cx="4545167" cy="483009"/>
          </a:xfrm>
          <a:prstGeom prst="rect">
            <a:avLst/>
          </a:prstGeom>
          <a:noFill/>
          <a:ln/>
          <a:effectLst/>
        </p:spPr>
      </p:pic>
      <p:sp>
        <p:nvSpPr>
          <p:cNvPr id="12" name="テキスト ボックス 11"/>
          <p:cNvSpPr txBox="1"/>
          <p:nvPr/>
        </p:nvSpPr>
        <p:spPr>
          <a:xfrm>
            <a:off x="1475656" y="188640"/>
            <a:ext cx="3638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One loop Ward Identity: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2123728" y="6093296"/>
            <a:ext cx="3960440" cy="461665"/>
            <a:chOff x="2123728" y="6093296"/>
            <a:chExt cx="3960440" cy="461665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2123728" y="6093296"/>
              <a:ext cx="3960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o</a:t>
              </a:r>
              <a:r>
                <a:rPr kumimoji="1" lang="en-US" altLang="ja-JP" dirty="0" smtClean="0"/>
                <a:t>ne loop W.I.       </a:t>
              </a:r>
              <a:r>
                <a:rPr lang="en-US" altLang="ja-JP" dirty="0" smtClean="0"/>
                <a:t>t</a:t>
              </a:r>
              <a:r>
                <a:rPr kumimoji="1" lang="en-US" altLang="ja-JP" dirty="0" smtClean="0"/>
                <a:t>ree W.I.             </a:t>
              </a:r>
              <a:endParaRPr kumimoji="1" lang="ja-JP" altLang="en-US" dirty="0"/>
            </a:p>
          </p:txBody>
        </p:sp>
        <p:pic>
          <p:nvPicPr>
            <p:cNvPr id="18" name="図 17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4139952" y="6309320"/>
              <a:ext cx="178307" cy="76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 bwMode="auto">
          <a:xfrm>
            <a:off x="683566" y="1628799"/>
            <a:ext cx="7396361" cy="3431244"/>
            <a:chOff x="683567" y="1628799"/>
            <a:chExt cx="7396361" cy="3431244"/>
          </a:xfrm>
        </p:grpSpPr>
        <p:pic>
          <p:nvPicPr>
            <p:cNvPr id="4" name="図 3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83567" y="1700807"/>
              <a:ext cx="940312" cy="27889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図 14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1043600" y="2420887"/>
              <a:ext cx="5791224" cy="4069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図 19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1043601" y="3140966"/>
              <a:ext cx="5867424" cy="4069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図 9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1043607" y="4005063"/>
              <a:ext cx="5536703" cy="304800"/>
            </a:xfrm>
            <a:prstGeom prst="rect">
              <a:avLst/>
            </a:prstGeom>
          </p:spPr>
        </p:pic>
        <p:pic>
          <p:nvPicPr>
            <p:cNvPr id="12" name="図 11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043607" y="4653135"/>
              <a:ext cx="7036321" cy="406908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99791" y="1628799"/>
              <a:ext cx="9715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60031" y="1628799"/>
              <a:ext cx="1019175" cy="48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テキスト ボックス 10"/>
          <p:cNvSpPr txBox="1"/>
          <p:nvPr/>
        </p:nvSpPr>
        <p:spPr>
          <a:xfrm>
            <a:off x="1691680" y="548680"/>
            <a:ext cx="3632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Two loop Ward Identity: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475656" y="5733256"/>
            <a:ext cx="3683701" cy="461665"/>
            <a:chOff x="1475656" y="5733256"/>
            <a:chExt cx="3683701" cy="461665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475656" y="5733256"/>
              <a:ext cx="3683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</a:t>
              </a:r>
              <a:r>
                <a:rPr kumimoji="1" lang="en-US" altLang="ja-JP" dirty="0" smtClean="0"/>
                <a:t>wo loop W.I.      </a:t>
              </a:r>
              <a:r>
                <a:rPr lang="en-US" altLang="ja-JP" dirty="0" smtClean="0"/>
                <a:t>t</a:t>
              </a:r>
              <a:r>
                <a:rPr kumimoji="1" lang="en-US" altLang="ja-JP" dirty="0" smtClean="0"/>
                <a:t>ree W.I. </a:t>
              </a:r>
              <a:endParaRPr kumimoji="1" lang="ja-JP" altLang="en-US" dirty="0"/>
            </a:p>
          </p:txBody>
        </p:sp>
        <p:pic>
          <p:nvPicPr>
            <p:cNvPr id="16" name="図 15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3419872" y="5949280"/>
              <a:ext cx="178307" cy="76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971600" y="4293096"/>
            <a:ext cx="1753238" cy="507678"/>
          </a:xfrm>
          <a:prstGeom prst="rect">
            <a:avLst/>
          </a:prstGeom>
          <a:noFill/>
          <a:ln/>
          <a:effectLst/>
        </p:spPr>
      </p:pic>
      <p:pic>
        <p:nvPicPr>
          <p:cNvPr id="21" name="図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3728838" y="4293096"/>
            <a:ext cx="940654" cy="507680"/>
          </a:xfrm>
          <a:prstGeom prst="rect">
            <a:avLst/>
          </a:prstGeom>
          <a:noFill/>
          <a:ln/>
          <a:effectLst/>
        </p:spPr>
      </p:pic>
      <p:pic>
        <p:nvPicPr>
          <p:cNvPr id="16" name="図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827584" y="5229200"/>
            <a:ext cx="4724418" cy="507495"/>
          </a:xfrm>
          <a:prstGeom prst="rect">
            <a:avLst/>
          </a:prstGeom>
          <a:noFill/>
          <a:ln/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86425" y="2996952"/>
            <a:ext cx="3457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467544" y="332656"/>
            <a:ext cx="488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Subtleties of integration domain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 bwMode="auto">
          <a:xfrm>
            <a:off x="719450" y="980728"/>
            <a:ext cx="6975218" cy="1299583"/>
            <a:chOff x="687828" y="980728"/>
            <a:chExt cx="6975218" cy="1299583"/>
          </a:xfrm>
        </p:grpSpPr>
        <p:pic>
          <p:nvPicPr>
            <p:cNvPr id="13" name="図 12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687828" y="1340767"/>
              <a:ext cx="4192525" cy="5076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図 21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5427331" y="980728"/>
              <a:ext cx="2235715" cy="5074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図 25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5427331" y="1772816"/>
              <a:ext cx="2235715" cy="50749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" name="左中かっこ 10"/>
            <p:cNvSpPr/>
            <p:nvPr/>
          </p:nvSpPr>
          <p:spPr bwMode="auto">
            <a:xfrm>
              <a:off x="5076055" y="1196752"/>
              <a:ext cx="155448" cy="914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7812360" y="1484784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e</a:t>
            </a:r>
            <a:r>
              <a:rPr kumimoji="1" lang="en-US" altLang="ja-JP" dirty="0" smtClean="0">
                <a:solidFill>
                  <a:srgbClr val="0070C0"/>
                </a:solidFill>
              </a:rPr>
              <a:t>qual ?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19" name="図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331640" y="2564904"/>
            <a:ext cx="1702311" cy="304800"/>
          </a:xfrm>
          <a:prstGeom prst="rect">
            <a:avLst/>
          </a:prstGeom>
        </p:spPr>
      </p:pic>
      <p:pic>
        <p:nvPicPr>
          <p:cNvPr id="18" name="図 1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267996" y="3140967"/>
            <a:ext cx="1802391" cy="354993"/>
          </a:xfrm>
          <a:prstGeom prst="rect">
            <a:avLst/>
          </a:prstGeom>
          <a:noFill/>
          <a:ln/>
          <a:effectLst/>
        </p:spPr>
      </p:pic>
      <p:pic>
        <p:nvPicPr>
          <p:cNvPr id="20" name="図 1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979455" y="3573016"/>
            <a:ext cx="2464136" cy="355066"/>
          </a:xfrm>
          <a:prstGeom prst="rect">
            <a:avLst/>
          </a:prstGeom>
          <a:noFill/>
          <a:ln/>
          <a:effectLst/>
        </p:spPr>
      </p:pic>
      <p:sp>
        <p:nvSpPr>
          <p:cNvPr id="24" name="右矢印 23"/>
          <p:cNvSpPr/>
          <p:nvPr/>
        </p:nvSpPr>
        <p:spPr>
          <a:xfrm>
            <a:off x="3059832" y="4509120"/>
            <a:ext cx="474352" cy="124592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7664" y="404664"/>
            <a:ext cx="5896744" cy="504056"/>
          </a:xfrm>
        </p:spPr>
        <p:txBody>
          <a:bodyPr/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Major difficulties for lattice SUSY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3429000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(1) Difference operator does not satisfy Leibniz rule.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(2) Species doublers of lattice </a:t>
            </a:r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fermion</a:t>
            </a:r>
            <a:r>
              <a:rPr kumimoji="1" lang="en-US" altLang="ja-JP" dirty="0" smtClean="0"/>
              <a:t> copies appear: </a:t>
            </a:r>
          </a:p>
          <a:p>
            <a:r>
              <a:rPr lang="en-US" altLang="ja-JP" dirty="0" smtClean="0"/>
              <a:t>      unbalance of </a:t>
            </a:r>
            <a:r>
              <a:rPr lang="en-US" altLang="ja-JP" dirty="0" err="1" smtClean="0"/>
              <a:t>d.o.f</a:t>
            </a:r>
            <a:r>
              <a:rPr lang="en-US" altLang="ja-JP" dirty="0" smtClean="0"/>
              <a:t>. between bosons and fermions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1340768"/>
            <a:ext cx="6951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Let’s consider the simplest lattice SUSY algebra: </a:t>
            </a:r>
            <a:endParaRPr kumimoji="1" lang="ja-JP" altLang="en-US" dirty="0"/>
          </a:p>
        </p:txBody>
      </p:sp>
      <p:pic>
        <p:nvPicPr>
          <p:cNvPr id="10" name="図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63853" y="2276872"/>
            <a:ext cx="2080880" cy="304444"/>
          </a:xfrm>
          <a:prstGeom prst="rect">
            <a:avLst/>
          </a:prstGeom>
          <a:noFill/>
          <a:ln/>
          <a:effectLst/>
        </p:spPr>
      </p:pic>
      <p:pic>
        <p:nvPicPr>
          <p:cNvPr id="8" name="図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085448" y="2276872"/>
            <a:ext cx="3784136" cy="355095"/>
          </a:xfrm>
          <a:prstGeom prst="rect">
            <a:avLst/>
          </a:prstGeom>
          <a:noFill/>
          <a:ln/>
          <a:effectLst/>
        </p:spPr>
      </p:pic>
      <p:pic>
        <p:nvPicPr>
          <p:cNvPr id="18" name="図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004048" y="2924944"/>
            <a:ext cx="2235121" cy="278818"/>
          </a:xfrm>
          <a:prstGeom prst="rect">
            <a:avLst/>
          </a:prstGeom>
          <a:noFill/>
          <a:ln/>
          <a:effectLst/>
        </p:spPr>
      </p:pic>
      <p:grpSp>
        <p:nvGrpSpPr>
          <p:cNvPr id="11" name="グループ化 10"/>
          <p:cNvGrpSpPr/>
          <p:nvPr/>
        </p:nvGrpSpPr>
        <p:grpSpPr>
          <a:xfrm>
            <a:off x="1115616" y="4149080"/>
            <a:ext cx="5905141" cy="787141"/>
            <a:chOff x="539552" y="1340768"/>
            <a:chExt cx="6553213" cy="859149"/>
          </a:xfrm>
        </p:grpSpPr>
        <p:pic>
          <p:nvPicPr>
            <p:cNvPr id="12" name="図 1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539552" y="1340768"/>
              <a:ext cx="6553213" cy="355092"/>
            </a:xfrm>
            <a:prstGeom prst="rect">
              <a:avLst/>
            </a:prstGeom>
          </p:spPr>
        </p:pic>
        <p:pic>
          <p:nvPicPr>
            <p:cNvPr id="13" name="図 1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2051720" y="1844824"/>
              <a:ext cx="3962416" cy="355093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11760" y="764704"/>
            <a:ext cx="4405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Summary of the formulation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 (non-gauge theory: D=N=2)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1916832"/>
            <a:ext cx="68772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Good: </a:t>
            </a:r>
          </a:p>
          <a:p>
            <a:r>
              <a:rPr lang="en-US" altLang="ja-JP" dirty="0" smtClean="0"/>
              <a:t>     Exact lattice SUSY with correct Leibniz rule </a:t>
            </a:r>
          </a:p>
          <a:p>
            <a:r>
              <a:rPr kumimoji="1" lang="en-US" altLang="ja-JP" dirty="0" smtClean="0"/>
              <a:t>     on the    product, quantum level exactness</a:t>
            </a:r>
          </a:p>
          <a:p>
            <a:r>
              <a:rPr lang="en-US" altLang="ja-JP" dirty="0" smtClean="0"/>
              <a:t>     No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fermion</a:t>
            </a:r>
            <a:r>
              <a:rPr lang="en-US" altLang="ja-JP" dirty="0" smtClean="0"/>
              <a:t> problems (species doublers </a:t>
            </a:r>
          </a:p>
          <a:p>
            <a:r>
              <a:rPr kumimoji="1" lang="en-US" altLang="ja-JP" dirty="0" smtClean="0"/>
              <a:t>      are truncated by </a:t>
            </a:r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conditions)</a:t>
            </a:r>
            <a:endParaRPr kumimoji="1" lang="ja-JP" altLang="en-US" dirty="0"/>
          </a:p>
        </p:txBody>
      </p:sp>
      <p:pic>
        <p:nvPicPr>
          <p:cNvPr id="6" name="図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627784" y="2852936"/>
            <a:ext cx="152400" cy="1524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259632" y="3861048"/>
            <a:ext cx="5094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Short comings: </a:t>
            </a:r>
          </a:p>
          <a:p>
            <a:r>
              <a:rPr lang="en-US" altLang="ja-JP" dirty="0" smtClean="0"/>
              <a:t>       non-local field theory</a:t>
            </a:r>
          </a:p>
          <a:p>
            <a:r>
              <a:rPr kumimoji="1" lang="en-US" altLang="ja-JP" dirty="0" smtClean="0"/>
              <a:t>       Loss of translational invariance </a:t>
            </a:r>
          </a:p>
          <a:p>
            <a:r>
              <a:rPr lang="en-US" altLang="ja-JP" dirty="0" smtClean="0"/>
              <a:t>                       (recover at           )</a:t>
            </a:r>
            <a:endParaRPr kumimoji="1" lang="ja-JP" altLang="en-US" dirty="0"/>
          </a:p>
        </p:txBody>
      </p:sp>
      <p:pic>
        <p:nvPicPr>
          <p:cNvPr id="9" name="図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932040" y="5085184"/>
            <a:ext cx="659894" cy="2026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555776" y="5733256"/>
            <a:ext cx="2708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super Yang-Mills ?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35696" y="620688"/>
            <a:ext cx="4152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Breakdown of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associativity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図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619672" y="1484784"/>
            <a:ext cx="4293124" cy="278893"/>
          </a:xfrm>
          <a:prstGeom prst="rect">
            <a:avLst/>
          </a:prstGeom>
          <a:noFill/>
          <a:ln/>
          <a:effectLst/>
        </p:spPr>
      </p:pic>
      <p:pic>
        <p:nvPicPr>
          <p:cNvPr id="7" name="図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83568" y="2204864"/>
            <a:ext cx="5283718" cy="304800"/>
          </a:xfrm>
          <a:prstGeom prst="rect">
            <a:avLst/>
          </a:prstGeom>
        </p:spPr>
      </p:pic>
      <p:pic>
        <p:nvPicPr>
          <p:cNvPr id="16" name="図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347864" y="2636912"/>
            <a:ext cx="4240781" cy="304763"/>
          </a:xfrm>
          <a:prstGeom prst="rect">
            <a:avLst/>
          </a:prstGeom>
          <a:noFill/>
          <a:ln/>
          <a:effectLst/>
        </p:spPr>
      </p:pic>
      <p:pic>
        <p:nvPicPr>
          <p:cNvPr id="13" name="図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11560" y="3212976"/>
            <a:ext cx="7239013" cy="304800"/>
          </a:xfrm>
          <a:prstGeom prst="rect">
            <a:avLst/>
          </a:prstGeom>
        </p:spPr>
      </p:pic>
      <p:pic>
        <p:nvPicPr>
          <p:cNvPr id="17" name="図 1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644008" y="3645024"/>
            <a:ext cx="2285456" cy="278825"/>
          </a:xfrm>
          <a:prstGeom prst="rect">
            <a:avLst/>
          </a:prstGeom>
          <a:noFill/>
          <a:ln/>
          <a:effectLst/>
        </p:spPr>
      </p:pic>
      <p:sp>
        <p:nvSpPr>
          <p:cNvPr id="18" name="テキスト ボックス 17"/>
          <p:cNvSpPr txBox="1"/>
          <p:nvPr/>
        </p:nvSpPr>
        <p:spPr>
          <a:xfrm>
            <a:off x="899592" y="3789040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Integration region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43608" y="436510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43608" y="508518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(B)</a:t>
            </a:r>
            <a:endParaRPr kumimoji="1" lang="ja-JP" altLang="en-US" dirty="0"/>
          </a:p>
        </p:txBody>
      </p:sp>
      <p:pic>
        <p:nvPicPr>
          <p:cNvPr id="22" name="図 2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979712" y="4437112"/>
            <a:ext cx="5029210" cy="330708"/>
          </a:xfrm>
          <a:prstGeom prst="rect">
            <a:avLst/>
          </a:prstGeom>
        </p:spPr>
      </p:pic>
      <p:pic>
        <p:nvPicPr>
          <p:cNvPr id="24" name="図 2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979712" y="5157192"/>
            <a:ext cx="5029220" cy="330709"/>
          </a:xfrm>
          <a:prstGeom prst="rect">
            <a:avLst/>
          </a:prstGeom>
          <a:noFill/>
          <a:ln/>
          <a:effectLst/>
        </p:spPr>
      </p:pic>
      <p:grpSp>
        <p:nvGrpSpPr>
          <p:cNvPr id="21" name="グループ化 20"/>
          <p:cNvGrpSpPr/>
          <p:nvPr/>
        </p:nvGrpSpPr>
        <p:grpSpPr>
          <a:xfrm>
            <a:off x="1403648" y="5733256"/>
            <a:ext cx="5611664" cy="830997"/>
            <a:chOff x="1475656" y="5805264"/>
            <a:chExt cx="5611664" cy="830997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1475656" y="5805264"/>
              <a:ext cx="56116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Since           and       are different fields, </a:t>
              </a:r>
            </a:p>
            <a:p>
              <a:r>
                <a:rPr lang="en-US" altLang="ja-JP" dirty="0" smtClean="0"/>
                <a:t> </a:t>
              </a:r>
              <a:r>
                <a:rPr lang="en-US" altLang="ja-JP" dirty="0" err="1" smtClean="0"/>
                <a:t>associativity</a:t>
              </a:r>
              <a:r>
                <a:rPr lang="en-US" altLang="ja-JP" dirty="0" smtClean="0"/>
                <a:t> is broken</a:t>
              </a:r>
              <a:r>
                <a:rPr kumimoji="1" lang="en-US" altLang="ja-JP" dirty="0" smtClean="0"/>
                <a:t> </a:t>
              </a:r>
              <a:endParaRPr kumimoji="1" lang="ja-JP" altLang="en-US" dirty="0"/>
            </a:p>
          </p:txBody>
        </p:sp>
        <p:pic>
          <p:nvPicPr>
            <p:cNvPr id="28" name="図 27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2483768" y="5949280"/>
              <a:ext cx="609603" cy="2545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図 29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3923928" y="5949280"/>
              <a:ext cx="254508" cy="2545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83568" y="1700808"/>
            <a:ext cx="7645923" cy="3048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27584" y="692696"/>
            <a:ext cx="7391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Even though the </a:t>
            </a:r>
            <a:r>
              <a:rPr kumimoji="1" lang="en-US" altLang="ja-JP" dirty="0" err="1" smtClean="0"/>
              <a:t>associativity</a:t>
            </a:r>
            <a:r>
              <a:rPr kumimoji="1" lang="en-US" altLang="ja-JP" dirty="0" smtClean="0"/>
              <a:t> is broken the following </a:t>
            </a:r>
          </a:p>
          <a:p>
            <a:r>
              <a:rPr lang="en-US" altLang="ja-JP" dirty="0" smtClean="0"/>
              <a:t>  product is well defined.</a:t>
            </a:r>
            <a:endParaRPr kumimoji="1" lang="ja-JP" altLang="en-US" dirty="0"/>
          </a:p>
        </p:txBody>
      </p:sp>
      <p:pic>
        <p:nvPicPr>
          <p:cNvPr id="6" name="図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899592" y="1268760"/>
            <a:ext cx="152400" cy="1524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1600" y="3573016"/>
            <a:ext cx="6397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the formulation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lattice super Yang-Mills </a:t>
            </a:r>
          </a:p>
          <a:p>
            <a:r>
              <a:rPr lang="en-US" altLang="ja-JP" dirty="0" smtClean="0"/>
              <a:t>the breakdown of the </a:t>
            </a:r>
            <a:r>
              <a:rPr lang="en-US" altLang="ja-JP" dirty="0" err="1" smtClean="0"/>
              <a:t>associativity</a:t>
            </a:r>
            <a:r>
              <a:rPr lang="en-US" altLang="ja-JP" dirty="0" smtClean="0"/>
              <a:t> is problem.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2420888"/>
            <a:ext cx="6339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3366FF"/>
                </a:solidFill>
              </a:rPr>
              <a:t>n</a:t>
            </a:r>
            <a:r>
              <a:rPr kumimoji="1" lang="en-US" altLang="ja-JP" dirty="0" smtClean="0">
                <a:solidFill>
                  <a:srgbClr val="3366FF"/>
                </a:solidFill>
              </a:rPr>
              <a:t>on-gauge lattice SUSY has exact symmetry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pic>
        <p:nvPicPr>
          <p:cNvPr id="10" name="図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915816" y="5877272"/>
            <a:ext cx="2183895" cy="27889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475656" y="4797152"/>
            <a:ext cx="5887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66FF"/>
                </a:solidFill>
              </a:rPr>
              <a:t>SUSY transformation is linear in fields </a:t>
            </a:r>
          </a:p>
          <a:p>
            <a:r>
              <a:rPr lang="en-US" altLang="ja-JP" dirty="0" smtClean="0">
                <a:solidFill>
                  <a:srgbClr val="3366FF"/>
                </a:solidFill>
              </a:rPr>
              <a:t>while gauge transformation is non-linear. </a:t>
            </a:r>
            <a:r>
              <a:rPr kumimoji="1" lang="en-US" altLang="ja-JP" dirty="0" smtClean="0">
                <a:solidFill>
                  <a:srgbClr val="3366FF"/>
                </a:solidFill>
              </a:rPr>
              <a:t> 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31840" y="47667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Conclusions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星 5 2"/>
          <p:cNvSpPr/>
          <p:nvPr/>
        </p:nvSpPr>
        <p:spPr>
          <a:xfrm>
            <a:off x="971600" y="1628800"/>
            <a:ext cx="194320" cy="1943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5656" y="1484784"/>
            <a:ext cx="6219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Exactly SUSY invariant formulation in mom. </a:t>
            </a:r>
          </a:p>
          <a:p>
            <a:r>
              <a:rPr lang="en-US" altLang="ja-JP" dirty="0" smtClean="0">
                <a:solidFill>
                  <a:srgbClr val="0000CC"/>
                </a:solidFill>
              </a:rPr>
              <a:t>and coordinate space </a:t>
            </a:r>
            <a:r>
              <a:rPr kumimoji="1" lang="en-US" altLang="ja-JP" dirty="0" smtClean="0">
                <a:solidFill>
                  <a:srgbClr val="0000CC"/>
                </a:solidFill>
              </a:rPr>
              <a:t>is found. 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5" name="星 5 4"/>
          <p:cNvSpPr/>
          <p:nvPr/>
        </p:nvSpPr>
        <p:spPr>
          <a:xfrm>
            <a:off x="971600" y="2708920"/>
            <a:ext cx="194320" cy="1943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47664" y="2636912"/>
            <a:ext cx="6138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</a:rPr>
              <a:t>A new star   product is defined where exact </a:t>
            </a:r>
          </a:p>
          <a:p>
            <a:r>
              <a:rPr lang="en-US" altLang="ja-JP" dirty="0" smtClean="0">
                <a:solidFill>
                  <a:srgbClr val="0000CC"/>
                </a:solidFill>
              </a:rPr>
              <a:t>lattice SUSY algebra is fulfilled.</a:t>
            </a:r>
            <a:r>
              <a:rPr kumimoji="1" lang="en-US" altLang="ja-JP" dirty="0" smtClean="0">
                <a:solidFill>
                  <a:srgbClr val="0000CC"/>
                </a:solidFill>
              </a:rPr>
              <a:t> 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3648" y="4221088"/>
            <a:ext cx="5886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Another solution to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chiral</a:t>
            </a:r>
            <a:r>
              <a:rPr kumimoji="1" lang="en-US" altLang="ja-JP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fermion</a:t>
            </a:r>
            <a:r>
              <a:rPr kumimoji="1" lang="en-US" altLang="ja-JP" dirty="0" smtClean="0">
                <a:solidFill>
                  <a:srgbClr val="00B050"/>
                </a:solidFill>
              </a:rPr>
              <a:t> problem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91680" y="4653136"/>
            <a:ext cx="4278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Species doublers are physical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13" name="図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131840" y="2852936"/>
            <a:ext cx="102107" cy="12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827584" y="1124744"/>
            <a:ext cx="7848872" cy="1011163"/>
            <a:chOff x="755576" y="5661248"/>
            <a:chExt cx="7848872" cy="1011163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755576" y="6093296"/>
              <a:ext cx="78488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ローチャート : 結合子 3"/>
            <p:cNvSpPr/>
            <p:nvPr/>
          </p:nvSpPr>
          <p:spPr>
            <a:xfrm>
              <a:off x="6228184" y="6021288"/>
              <a:ext cx="72008" cy="9716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ローチャート : 結合子 4"/>
            <p:cNvSpPr/>
            <p:nvPr/>
          </p:nvSpPr>
          <p:spPr>
            <a:xfrm flipH="1">
              <a:off x="7524328" y="6021288"/>
              <a:ext cx="72008" cy="72008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ローチャート : 結合子 5"/>
            <p:cNvSpPr/>
            <p:nvPr/>
          </p:nvSpPr>
          <p:spPr>
            <a:xfrm>
              <a:off x="899592" y="6021288"/>
              <a:ext cx="72008" cy="9716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 : 結合子 6"/>
            <p:cNvSpPr/>
            <p:nvPr/>
          </p:nvSpPr>
          <p:spPr>
            <a:xfrm>
              <a:off x="4932040" y="6021288"/>
              <a:ext cx="72008" cy="9716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ローチャート : 結合子 7"/>
            <p:cNvSpPr/>
            <p:nvPr/>
          </p:nvSpPr>
          <p:spPr>
            <a:xfrm>
              <a:off x="3563888" y="6021288"/>
              <a:ext cx="72008" cy="9716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ローチャート : 結合子 8"/>
            <p:cNvSpPr/>
            <p:nvPr/>
          </p:nvSpPr>
          <p:spPr>
            <a:xfrm>
              <a:off x="2267744" y="6021288"/>
              <a:ext cx="72008" cy="9716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乗算記号 9"/>
            <p:cNvSpPr/>
            <p:nvPr/>
          </p:nvSpPr>
          <p:spPr>
            <a:xfrm>
              <a:off x="1547664" y="6021288"/>
              <a:ext cx="122312" cy="194320"/>
            </a:xfrm>
            <a:prstGeom prst="mathMultiply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乗算記号 10"/>
            <p:cNvSpPr/>
            <p:nvPr/>
          </p:nvSpPr>
          <p:spPr>
            <a:xfrm>
              <a:off x="2915816" y="6021288"/>
              <a:ext cx="122312" cy="194320"/>
            </a:xfrm>
            <a:prstGeom prst="mathMultiply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乗算記号 11"/>
            <p:cNvSpPr/>
            <p:nvPr/>
          </p:nvSpPr>
          <p:spPr>
            <a:xfrm>
              <a:off x="4283968" y="6021288"/>
              <a:ext cx="122312" cy="19432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乗算記号 12"/>
            <p:cNvSpPr/>
            <p:nvPr/>
          </p:nvSpPr>
          <p:spPr>
            <a:xfrm>
              <a:off x="5580112" y="6021288"/>
              <a:ext cx="122312" cy="194320"/>
            </a:xfrm>
            <a:prstGeom prst="mathMultiply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乗算記号 13"/>
            <p:cNvSpPr/>
            <p:nvPr/>
          </p:nvSpPr>
          <p:spPr>
            <a:xfrm>
              <a:off x="6876256" y="6021288"/>
              <a:ext cx="122312" cy="194320"/>
            </a:xfrm>
            <a:prstGeom prst="mathMultiply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乗算記号 14"/>
            <p:cNvSpPr/>
            <p:nvPr/>
          </p:nvSpPr>
          <p:spPr>
            <a:xfrm>
              <a:off x="8100392" y="6021288"/>
              <a:ext cx="122312" cy="194320"/>
            </a:xfrm>
            <a:prstGeom prst="mathMultiply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5661248"/>
              <a:ext cx="4762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5661248"/>
              <a:ext cx="4762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5661248"/>
              <a:ext cx="476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800" y="5661248"/>
              <a:ext cx="4762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6381328"/>
              <a:ext cx="4572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1640" y="6381328"/>
              <a:ext cx="63817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23728" y="6381328"/>
              <a:ext cx="4953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99792" y="6453336"/>
              <a:ext cx="60960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91880" y="5733256"/>
              <a:ext cx="2952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91880" y="6453336"/>
              <a:ext cx="2952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3573016"/>
            <a:ext cx="57245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グループ化 40"/>
          <p:cNvGrpSpPr/>
          <p:nvPr/>
        </p:nvGrpSpPr>
        <p:grpSpPr>
          <a:xfrm>
            <a:off x="5076056" y="980728"/>
            <a:ext cx="1296144" cy="289620"/>
            <a:chOff x="5076056" y="980728"/>
            <a:chExt cx="1296144" cy="289620"/>
          </a:xfrm>
        </p:grpSpPr>
        <p:cxnSp>
          <p:nvCxnSpPr>
            <p:cNvPr id="29" name="直線矢印コネクタ 28"/>
            <p:cNvCxnSpPr/>
            <p:nvPr/>
          </p:nvCxnSpPr>
          <p:spPr>
            <a:xfrm>
              <a:off x="5076056" y="1268760"/>
              <a:ext cx="129614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52120" y="980728"/>
              <a:ext cx="22860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5" name="直線矢印コネクタ 34"/>
          <p:cNvCxnSpPr>
            <a:stCxn id="39" idx="2"/>
          </p:cNvCxnSpPr>
          <p:nvPr/>
        </p:nvCxnSpPr>
        <p:spPr>
          <a:xfrm rot="5400000">
            <a:off x="6432629" y="2390077"/>
            <a:ext cx="2202631" cy="1923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7164288" y="836712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N=1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164288" y="3861048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N=2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5157192"/>
            <a:ext cx="45434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8" y="5949280"/>
            <a:ext cx="485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テキスト ボックス 35"/>
          <p:cNvSpPr txBox="1"/>
          <p:nvPr/>
        </p:nvSpPr>
        <p:spPr>
          <a:xfrm rot="16200000">
            <a:off x="2820725" y="56123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/>
              <a:t>＝</a:t>
            </a:r>
            <a:endParaRPr kumimoji="1" lang="ja-JP" altLang="en-US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320" y="5229200"/>
            <a:ext cx="1057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直線矢印コネクタ 37"/>
          <p:cNvCxnSpPr/>
          <p:nvPr/>
        </p:nvCxnSpPr>
        <p:spPr>
          <a:xfrm>
            <a:off x="6732240" y="5445224"/>
            <a:ext cx="64807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6012160" y="5949280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</a:rPr>
              <a:t>pecies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doubler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55576" y="3212976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Momentum representation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1259632" y="332656"/>
            <a:ext cx="6419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SUSY transformation in momentum space 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                        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(N=2 in 1-dim.)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2555776" y="2636912"/>
            <a:ext cx="4134658" cy="1698900"/>
            <a:chOff x="565205" y="4005064"/>
            <a:chExt cx="4134658" cy="1698900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899592" y="4005064"/>
              <a:ext cx="3800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N=2</a:t>
              </a:r>
              <a:r>
                <a:rPr kumimoji="1" lang="ja-JP" altLang="en-US" dirty="0" smtClean="0">
                  <a:solidFill>
                    <a:srgbClr val="FF0000"/>
                  </a:solidFill>
                </a:rPr>
                <a:t>　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lattice SUSY algebra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8" name="図 27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1043608" y="4725144"/>
              <a:ext cx="2667006" cy="254508"/>
            </a:xfrm>
            <a:prstGeom prst="rect">
              <a:avLst/>
            </a:prstGeom>
          </p:spPr>
        </p:pic>
        <p:pic>
          <p:nvPicPr>
            <p:cNvPr id="23" name="図 22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565205" y="5373215"/>
              <a:ext cx="4089408" cy="33074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2" name="グループ化 31"/>
          <p:cNvGrpSpPr/>
          <p:nvPr/>
        </p:nvGrpSpPr>
        <p:grpSpPr>
          <a:xfrm>
            <a:off x="467544" y="1484784"/>
            <a:ext cx="8308782" cy="952872"/>
            <a:chOff x="395536" y="1628800"/>
            <a:chExt cx="8308782" cy="952872"/>
          </a:xfrm>
        </p:grpSpPr>
        <p:grpSp>
          <p:nvGrpSpPr>
            <p:cNvPr id="2" name="グループ化 22"/>
            <p:cNvGrpSpPr/>
            <p:nvPr/>
          </p:nvGrpSpPr>
          <p:grpSpPr>
            <a:xfrm>
              <a:off x="395536" y="1700808"/>
              <a:ext cx="2819406" cy="880864"/>
              <a:chOff x="323528" y="620688"/>
              <a:chExt cx="2819406" cy="880864"/>
            </a:xfrm>
          </p:grpSpPr>
          <p:pic>
            <p:nvPicPr>
              <p:cNvPr id="3" name="図 2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323528" y="620688"/>
                <a:ext cx="2514606" cy="304800"/>
              </a:xfrm>
              <a:prstGeom prst="rect">
                <a:avLst/>
              </a:prstGeom>
            </p:spPr>
          </p:pic>
          <p:pic>
            <p:nvPicPr>
              <p:cNvPr id="5" name="図 4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23528" y="1196752"/>
                <a:ext cx="2819406" cy="304800"/>
              </a:xfrm>
              <a:prstGeom prst="rect">
                <a:avLst/>
              </a:prstGeom>
            </p:spPr>
          </p:pic>
        </p:grpSp>
        <p:grpSp>
          <p:nvGrpSpPr>
            <p:cNvPr id="24" name="グループ化 23"/>
            <p:cNvGrpSpPr/>
            <p:nvPr/>
          </p:nvGrpSpPr>
          <p:grpSpPr>
            <a:xfrm>
              <a:off x="5580112" y="1700808"/>
              <a:ext cx="3124206" cy="834764"/>
              <a:chOff x="179512" y="2780928"/>
              <a:chExt cx="3124206" cy="834764"/>
            </a:xfrm>
          </p:grpSpPr>
          <p:pic>
            <p:nvPicPr>
              <p:cNvPr id="7" name="図 6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79512" y="2780928"/>
                <a:ext cx="2997713" cy="330708"/>
              </a:xfrm>
              <a:prstGeom prst="rect">
                <a:avLst/>
              </a:prstGeom>
            </p:spPr>
          </p:pic>
          <p:pic>
            <p:nvPicPr>
              <p:cNvPr id="9" name="図 8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9512" y="3284984"/>
                <a:ext cx="3124206" cy="330708"/>
              </a:xfrm>
              <a:prstGeom prst="rect">
                <a:avLst/>
              </a:prstGeom>
            </p:spPr>
          </p:pic>
        </p:grpSp>
        <p:pic>
          <p:nvPicPr>
            <p:cNvPr id="29" name="図 28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3275856" y="1628800"/>
              <a:ext cx="2090946" cy="292732"/>
            </a:xfrm>
            <a:prstGeom prst="rect">
              <a:avLst/>
            </a:prstGeom>
          </p:spPr>
        </p:pic>
        <p:sp>
          <p:nvSpPr>
            <p:cNvPr id="31" name="右矢印 30"/>
            <p:cNvSpPr/>
            <p:nvPr/>
          </p:nvSpPr>
          <p:spPr>
            <a:xfrm>
              <a:off x="3635896" y="2060848"/>
              <a:ext cx="1266440" cy="196600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8" name="図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635896" y="5445224"/>
            <a:ext cx="1676404" cy="228600"/>
          </a:xfrm>
          <a:prstGeom prst="rect">
            <a:avLst/>
          </a:prstGeom>
        </p:spPr>
      </p:pic>
      <p:pic>
        <p:nvPicPr>
          <p:cNvPr id="20" name="図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3635896" y="5949280"/>
            <a:ext cx="2412495" cy="33070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323528" y="4725144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</a:rPr>
              <a:t>c</a:t>
            </a:r>
            <a:r>
              <a:rPr kumimoji="1" lang="en-US" altLang="ja-JP" dirty="0" smtClean="0">
                <a:solidFill>
                  <a:srgbClr val="0000CC"/>
                </a:solidFill>
              </a:rPr>
              <a:t>ontinuum momentum: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pic>
        <p:nvPicPr>
          <p:cNvPr id="27" name="図 2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3635896" y="4941168"/>
            <a:ext cx="254508" cy="178308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444208" y="5877272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pecies </a:t>
            </a:r>
            <a:r>
              <a:rPr kumimoji="1" lang="en-US" altLang="ja-JP" dirty="0" err="1" smtClean="0"/>
              <a:t>doubler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1187624" y="404664"/>
            <a:ext cx="6694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Lattice super covariant derivative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0" name="図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212458" y="1124744"/>
            <a:ext cx="1981776" cy="278973"/>
          </a:xfrm>
          <a:prstGeom prst="rect">
            <a:avLst/>
          </a:prstGeom>
          <a:noFill/>
          <a:ln/>
          <a:effectLst/>
        </p:spPr>
      </p:pic>
      <p:pic>
        <p:nvPicPr>
          <p:cNvPr id="21" name="図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403648" y="1844824"/>
            <a:ext cx="5817120" cy="304800"/>
          </a:xfrm>
          <a:prstGeom prst="rect">
            <a:avLst/>
          </a:prstGeom>
        </p:spPr>
      </p:pic>
      <p:pic>
        <p:nvPicPr>
          <p:cNvPr id="24" name="図 2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5076056" y="4365104"/>
            <a:ext cx="2107695" cy="330708"/>
          </a:xfrm>
          <a:prstGeom prst="rect">
            <a:avLst/>
          </a:prstGeom>
        </p:spPr>
      </p:pic>
      <p:pic>
        <p:nvPicPr>
          <p:cNvPr id="15" name="図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259632" y="4365104"/>
            <a:ext cx="2082812" cy="330629"/>
          </a:xfrm>
          <a:prstGeom prst="rect">
            <a:avLst/>
          </a:prstGeom>
          <a:noFill/>
          <a:ln/>
          <a:effectLst/>
        </p:spPr>
      </p:pic>
      <p:pic>
        <p:nvPicPr>
          <p:cNvPr id="47" name="図 4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979712" y="4869160"/>
            <a:ext cx="4140724" cy="330709"/>
          </a:xfrm>
          <a:prstGeom prst="rect">
            <a:avLst/>
          </a:prstGeom>
          <a:noFill/>
          <a:ln/>
          <a:effectLst/>
        </p:spPr>
      </p:pic>
      <p:pic>
        <p:nvPicPr>
          <p:cNvPr id="48" name="図 47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907704" y="5445224"/>
            <a:ext cx="5181108" cy="330676"/>
          </a:xfrm>
          <a:prstGeom prst="rect">
            <a:avLst/>
          </a:prstGeom>
          <a:noFill/>
          <a:ln/>
          <a:effectLst/>
        </p:spPr>
      </p:pic>
      <p:pic>
        <p:nvPicPr>
          <p:cNvPr id="46" name="図 4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2771800" y="6021288"/>
            <a:ext cx="3200406" cy="27889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2" name="グループ化 52"/>
          <p:cNvGrpSpPr/>
          <p:nvPr/>
        </p:nvGrpSpPr>
        <p:grpSpPr>
          <a:xfrm>
            <a:off x="755576" y="2636912"/>
            <a:ext cx="3290818" cy="655099"/>
            <a:chOff x="1259632" y="2636912"/>
            <a:chExt cx="3290818" cy="655099"/>
          </a:xfrm>
        </p:grpSpPr>
        <p:grpSp>
          <p:nvGrpSpPr>
            <p:cNvPr id="3" name="グループ化 51"/>
            <p:cNvGrpSpPr/>
            <p:nvPr/>
          </p:nvGrpSpPr>
          <p:grpSpPr>
            <a:xfrm>
              <a:off x="1403648" y="2636912"/>
              <a:ext cx="3146802" cy="655099"/>
              <a:chOff x="4716016" y="2492896"/>
              <a:chExt cx="3146802" cy="655099"/>
            </a:xfrm>
          </p:grpSpPr>
          <p:pic>
            <p:nvPicPr>
              <p:cNvPr id="25" name="図 24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 bwMode="auto">
              <a:xfrm>
                <a:off x="4716016" y="2492896"/>
                <a:ext cx="3050062" cy="29511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6" name="図 25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 bwMode="auto">
              <a:xfrm>
                <a:off x="4716016" y="2852937"/>
                <a:ext cx="3146802" cy="295058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50" name="左中かっこ 49"/>
            <p:cNvSpPr/>
            <p:nvPr/>
          </p:nvSpPr>
          <p:spPr>
            <a:xfrm>
              <a:off x="1259632" y="2636912"/>
              <a:ext cx="72008" cy="64807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55"/>
          <p:cNvGrpSpPr/>
          <p:nvPr/>
        </p:nvGrpSpPr>
        <p:grpSpPr>
          <a:xfrm>
            <a:off x="4572000" y="2564904"/>
            <a:ext cx="3782998" cy="752136"/>
            <a:chOff x="4572000" y="2564904"/>
            <a:chExt cx="3782998" cy="752136"/>
          </a:xfrm>
        </p:grpSpPr>
        <p:grpSp>
          <p:nvGrpSpPr>
            <p:cNvPr id="5" name="グループ化 53"/>
            <p:cNvGrpSpPr/>
            <p:nvPr/>
          </p:nvGrpSpPr>
          <p:grpSpPr>
            <a:xfrm>
              <a:off x="4716016" y="2564904"/>
              <a:ext cx="3638982" cy="752136"/>
              <a:chOff x="4716016" y="3356992"/>
              <a:chExt cx="3638982" cy="752136"/>
            </a:xfrm>
          </p:grpSpPr>
          <p:pic>
            <p:nvPicPr>
              <p:cNvPr id="27" name="図 26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2" cstate="print"/>
              <a:stretch>
                <a:fillRect/>
              </a:stretch>
            </p:blipFill>
            <p:spPr bwMode="auto">
              <a:xfrm>
                <a:off x="4716016" y="3356992"/>
                <a:ext cx="3493828" cy="32030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8" name="図 27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3" cstate="print"/>
              <a:stretch>
                <a:fillRect/>
              </a:stretch>
            </p:blipFill>
            <p:spPr bwMode="auto">
              <a:xfrm>
                <a:off x="4716016" y="3789040"/>
                <a:ext cx="3638982" cy="320088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55" name="左中かっこ 54"/>
            <p:cNvSpPr/>
            <p:nvPr/>
          </p:nvSpPr>
          <p:spPr>
            <a:xfrm>
              <a:off x="4572000" y="2564904"/>
              <a:ext cx="155448" cy="72008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1763688" y="3573016"/>
            <a:ext cx="543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CC"/>
                </a:solidFill>
              </a:rPr>
              <a:t>Chiral</a:t>
            </a:r>
            <a:r>
              <a:rPr kumimoji="1" lang="en-US" altLang="ja-JP" dirty="0" smtClean="0">
                <a:solidFill>
                  <a:srgbClr val="0000CC"/>
                </a:solidFill>
              </a:rPr>
              <a:t> lattice SUSY algebra (D=1,N=2)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3707904" y="5733256"/>
            <a:ext cx="718346" cy="42644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16200000" flipV="1">
            <a:off x="3708698" y="5950074"/>
            <a:ext cx="647278" cy="21523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4211960" y="6381328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No influence to the cont. limit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23528" y="620688"/>
            <a:ext cx="2514606" cy="304800"/>
          </a:xfrm>
          <a:prstGeom prst="rect">
            <a:avLst/>
          </a:prstGeom>
        </p:spPr>
      </p:pic>
      <p:pic>
        <p:nvPicPr>
          <p:cNvPr id="5" name="図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23528" y="1196752"/>
            <a:ext cx="2819406" cy="304800"/>
          </a:xfrm>
          <a:prstGeom prst="rect">
            <a:avLst/>
          </a:prstGeom>
        </p:spPr>
      </p:pic>
      <p:pic>
        <p:nvPicPr>
          <p:cNvPr id="7" name="図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79512" y="2780928"/>
            <a:ext cx="2997713" cy="330708"/>
          </a:xfrm>
          <a:prstGeom prst="rect">
            <a:avLst/>
          </a:prstGeom>
        </p:spPr>
      </p:pic>
      <p:pic>
        <p:nvPicPr>
          <p:cNvPr id="9" name="図 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79512" y="3284984"/>
            <a:ext cx="3124206" cy="330708"/>
          </a:xfrm>
          <a:prstGeom prst="rect">
            <a:avLst/>
          </a:prstGeom>
        </p:spPr>
      </p:pic>
      <p:pic>
        <p:nvPicPr>
          <p:cNvPr id="13" name="図 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851920" y="2636912"/>
            <a:ext cx="4953010" cy="635510"/>
          </a:xfrm>
          <a:prstGeom prst="rect">
            <a:avLst/>
          </a:prstGeom>
        </p:spPr>
      </p:pic>
      <p:pic>
        <p:nvPicPr>
          <p:cNvPr id="15" name="図 1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7956376" y="692696"/>
            <a:ext cx="762001" cy="304800"/>
          </a:xfrm>
          <a:prstGeom prst="rect">
            <a:avLst/>
          </a:prstGeom>
        </p:spPr>
      </p:pic>
      <p:pic>
        <p:nvPicPr>
          <p:cNvPr id="17" name="図 1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3851920" y="3212976"/>
            <a:ext cx="4978918" cy="635510"/>
          </a:xfrm>
          <a:prstGeom prst="rect">
            <a:avLst/>
          </a:prstGeom>
        </p:spPr>
      </p:pic>
      <p:pic>
        <p:nvPicPr>
          <p:cNvPr id="19" name="図 18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7740352" y="1196752"/>
            <a:ext cx="1245110" cy="304800"/>
          </a:xfrm>
          <a:prstGeom prst="rect">
            <a:avLst/>
          </a:prstGeom>
        </p:spPr>
      </p:pic>
      <p:pic>
        <p:nvPicPr>
          <p:cNvPr id="11" name="図 10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3563888" y="476672"/>
            <a:ext cx="3912115" cy="635510"/>
          </a:xfrm>
          <a:prstGeom prst="rect">
            <a:avLst/>
          </a:prstGeom>
        </p:spPr>
      </p:pic>
      <p:pic>
        <p:nvPicPr>
          <p:cNvPr id="14" name="図 13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3563888" y="1124744"/>
            <a:ext cx="3912115" cy="63551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5576" y="4437112"/>
            <a:ext cx="30194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755576" y="5877272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N=2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79712" y="5661248"/>
            <a:ext cx="275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</a:rPr>
              <a:t>pecies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doubler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as </a:t>
            </a:r>
            <a:r>
              <a:rPr lang="en-US" altLang="ja-JP" dirty="0" err="1" smtClean="0">
                <a:solidFill>
                  <a:srgbClr val="FF0000"/>
                </a:solidFill>
              </a:rPr>
              <a:t>supermultiplets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80112" y="4365104"/>
            <a:ext cx="3070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  </a:t>
            </a:r>
            <a:r>
              <a:rPr lang="en-US" altLang="ja-JP" dirty="0" smtClean="0">
                <a:solidFill>
                  <a:srgbClr val="00B050"/>
                </a:solidFill>
              </a:rPr>
              <a:t>b</a:t>
            </a:r>
            <a:r>
              <a:rPr kumimoji="1" lang="en-US" altLang="ja-JP" dirty="0" smtClean="0">
                <a:solidFill>
                  <a:srgbClr val="00B050"/>
                </a:solidFill>
              </a:rPr>
              <a:t>i-local nature of </a:t>
            </a:r>
          </a:p>
          <a:p>
            <a:r>
              <a:rPr lang="en-US" altLang="ja-JP" dirty="0" smtClean="0">
                <a:solidFill>
                  <a:srgbClr val="00B050"/>
                </a:solidFill>
              </a:rPr>
              <a:t>SUSY transformation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rot="5400000" flipH="1" flipV="1">
            <a:off x="5976156" y="3825044"/>
            <a:ext cx="648072" cy="28803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10800000">
            <a:off x="4427984" y="3717032"/>
            <a:ext cx="1728192" cy="57606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5"/>
          <p:cNvGrpSpPr/>
          <p:nvPr/>
        </p:nvGrpSpPr>
        <p:grpSpPr>
          <a:xfrm>
            <a:off x="467544" y="3933056"/>
            <a:ext cx="5565337" cy="2376264"/>
            <a:chOff x="539552" y="1196752"/>
            <a:chExt cx="6645457" cy="3240360"/>
          </a:xfrm>
        </p:grpSpPr>
        <p:pic>
          <p:nvPicPr>
            <p:cNvPr id="5" name="図 4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4305312" y="1196752"/>
              <a:ext cx="355091" cy="278891"/>
            </a:xfrm>
            <a:prstGeom prst="rect">
              <a:avLst/>
            </a:prstGeom>
          </p:spPr>
        </p:pic>
        <p:pic>
          <p:nvPicPr>
            <p:cNvPr id="7" name="図 6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5868144" y="1196752"/>
              <a:ext cx="355091" cy="254507"/>
            </a:xfrm>
            <a:prstGeom prst="rect">
              <a:avLst/>
            </a:prstGeom>
          </p:spPr>
        </p:pic>
        <p:pic>
          <p:nvPicPr>
            <p:cNvPr id="17" name="図 16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2484018" y="1844824"/>
              <a:ext cx="3759224" cy="3306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図 15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2412009" y="2492896"/>
              <a:ext cx="4773000" cy="3549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" name="図 17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2420401" y="3284983"/>
              <a:ext cx="4114305" cy="33066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図 19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2411760" y="4005064"/>
              <a:ext cx="3810451" cy="35513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4" name="直線コネクタ 23"/>
            <p:cNvCxnSpPr/>
            <p:nvPr/>
          </p:nvCxnSpPr>
          <p:spPr>
            <a:xfrm>
              <a:off x="2195736" y="3140968"/>
              <a:ext cx="4752528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755577" y="2132856"/>
              <a:ext cx="1100998" cy="629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rgbClr val="0000CC"/>
                  </a:solidFill>
                </a:rPr>
                <a:t>chiral</a:t>
              </a:r>
              <a:endParaRPr kumimoji="1" lang="ja-JP" altLang="en-US" dirty="0">
                <a:solidFill>
                  <a:srgbClr val="0000CC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39552" y="3645023"/>
              <a:ext cx="1816876" cy="629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CC"/>
                  </a:solidFill>
                </a:rPr>
                <a:t>a</a:t>
              </a:r>
              <a:r>
                <a:rPr kumimoji="1" lang="en-US" altLang="ja-JP" dirty="0" smtClean="0">
                  <a:solidFill>
                    <a:srgbClr val="0000CC"/>
                  </a:solidFill>
                </a:rPr>
                <a:t>nti-</a:t>
              </a:r>
              <a:r>
                <a:rPr kumimoji="1" lang="en-US" altLang="ja-JP" dirty="0" err="1" smtClean="0">
                  <a:solidFill>
                    <a:srgbClr val="0000CC"/>
                  </a:solidFill>
                </a:rPr>
                <a:t>chiral</a:t>
              </a:r>
              <a:endParaRPr kumimoji="1" lang="ja-JP" altLang="en-US" dirty="0">
                <a:solidFill>
                  <a:srgbClr val="0000CC"/>
                </a:solidFill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2195736" y="1700808"/>
              <a:ext cx="4752528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rot="5400000">
              <a:off x="647564" y="2888940"/>
              <a:ext cx="3096344" cy="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/>
          <p:cNvSpPr txBox="1"/>
          <p:nvPr/>
        </p:nvSpPr>
        <p:spPr>
          <a:xfrm>
            <a:off x="1691680" y="332656"/>
            <a:ext cx="3530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err="1" smtClean="0">
                <a:solidFill>
                  <a:srgbClr val="FF0000"/>
                </a:solidFill>
              </a:rPr>
              <a:t>Chiral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 conditions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3" name="グループ化 41"/>
          <p:cNvGrpSpPr/>
          <p:nvPr/>
        </p:nvGrpSpPr>
        <p:grpSpPr>
          <a:xfrm>
            <a:off x="1691680" y="1340768"/>
            <a:ext cx="5782071" cy="851534"/>
            <a:chOff x="1691680" y="1340768"/>
            <a:chExt cx="6070103" cy="1139566"/>
          </a:xfrm>
        </p:grpSpPr>
        <p:pic>
          <p:nvPicPr>
            <p:cNvPr id="39" name="図 38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/>
            <a:stretch>
              <a:fillRect/>
            </a:stretch>
          </p:blipFill>
          <p:spPr>
            <a:xfrm>
              <a:off x="1691680" y="1340768"/>
              <a:ext cx="6070103" cy="330708"/>
            </a:xfrm>
            <a:prstGeom prst="rect">
              <a:avLst/>
            </a:prstGeom>
          </p:spPr>
        </p:pic>
        <p:pic>
          <p:nvPicPr>
            <p:cNvPr id="41" name="図 40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6" cstate="print"/>
            <a:stretch>
              <a:fillRect/>
            </a:stretch>
          </p:blipFill>
          <p:spPr>
            <a:xfrm>
              <a:off x="1691680" y="1844824"/>
              <a:ext cx="5257810" cy="635510"/>
            </a:xfrm>
            <a:prstGeom prst="rect">
              <a:avLst/>
            </a:prstGeom>
          </p:spPr>
        </p:pic>
      </p:grpSp>
      <p:grpSp>
        <p:nvGrpSpPr>
          <p:cNvPr id="4" name="グループ化 59"/>
          <p:cNvGrpSpPr/>
          <p:nvPr/>
        </p:nvGrpSpPr>
        <p:grpSpPr>
          <a:xfrm>
            <a:off x="5652120" y="2564904"/>
            <a:ext cx="2862088" cy="940805"/>
            <a:chOff x="2987824" y="2636912"/>
            <a:chExt cx="3150120" cy="1156829"/>
          </a:xfrm>
        </p:grpSpPr>
        <p:grpSp>
          <p:nvGrpSpPr>
            <p:cNvPr id="6" name="グループ化 57"/>
            <p:cNvGrpSpPr/>
            <p:nvPr/>
          </p:nvGrpSpPr>
          <p:grpSpPr>
            <a:xfrm>
              <a:off x="2987824" y="2636912"/>
              <a:ext cx="2998766" cy="474840"/>
              <a:chOff x="3093470" y="2276872"/>
              <a:chExt cx="2998766" cy="474840"/>
            </a:xfrm>
          </p:grpSpPr>
          <p:pic>
            <p:nvPicPr>
              <p:cNvPr id="53" name="図 52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7" cstate="print"/>
              <a:stretch>
                <a:fillRect/>
              </a:stretch>
            </p:blipFill>
            <p:spPr bwMode="auto">
              <a:xfrm>
                <a:off x="3093470" y="2420888"/>
                <a:ext cx="2998766" cy="330824"/>
              </a:xfrm>
              <a:prstGeom prst="rect">
                <a:avLst/>
              </a:prstGeom>
              <a:noFill/>
              <a:ln/>
              <a:effectLst/>
            </p:spPr>
          </p:pic>
          <p:grpSp>
            <p:nvGrpSpPr>
              <p:cNvPr id="8" name="グループ化 51"/>
              <p:cNvGrpSpPr/>
              <p:nvPr/>
            </p:nvGrpSpPr>
            <p:grpSpPr>
              <a:xfrm>
                <a:off x="3347864" y="2276872"/>
                <a:ext cx="160784" cy="350900"/>
                <a:chOff x="6660232" y="2852936"/>
                <a:chExt cx="304800" cy="566924"/>
              </a:xfrm>
            </p:grpSpPr>
            <p:pic>
              <p:nvPicPr>
                <p:cNvPr id="49" name="図 48" descr="TP_tmp.png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6660232" y="2852936"/>
                  <a:ext cx="304800" cy="278892"/>
                </a:xfrm>
                <a:prstGeom prst="rect">
                  <a:avLst/>
                </a:prstGeom>
              </p:spPr>
            </p:pic>
            <p:pic>
              <p:nvPicPr>
                <p:cNvPr id="51" name="図 50" descr="TP_tmp.png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6660232" y="3140968"/>
                  <a:ext cx="304800" cy="27889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" name="グループ化 58"/>
            <p:cNvGrpSpPr/>
            <p:nvPr/>
          </p:nvGrpSpPr>
          <p:grpSpPr>
            <a:xfrm>
              <a:off x="2987824" y="3284984"/>
              <a:ext cx="3150120" cy="508757"/>
              <a:chOff x="2996938" y="2996952"/>
              <a:chExt cx="3150120" cy="508757"/>
            </a:xfrm>
          </p:grpSpPr>
          <p:pic>
            <p:nvPicPr>
              <p:cNvPr id="54" name="図 53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30" cstate="print"/>
              <a:stretch>
                <a:fillRect/>
              </a:stretch>
            </p:blipFill>
            <p:spPr bwMode="auto">
              <a:xfrm>
                <a:off x="2996938" y="3175000"/>
                <a:ext cx="3150120" cy="330709"/>
              </a:xfrm>
              <a:prstGeom prst="rect">
                <a:avLst/>
              </a:prstGeom>
              <a:noFill/>
              <a:ln/>
              <a:effectLst/>
            </p:spPr>
          </p:pic>
          <p:grpSp>
            <p:nvGrpSpPr>
              <p:cNvPr id="10" name="グループ化 54"/>
              <p:cNvGrpSpPr/>
              <p:nvPr/>
            </p:nvGrpSpPr>
            <p:grpSpPr>
              <a:xfrm>
                <a:off x="3275856" y="2996952"/>
                <a:ext cx="160784" cy="350900"/>
                <a:chOff x="6660232" y="2852936"/>
                <a:chExt cx="304800" cy="566924"/>
              </a:xfrm>
            </p:grpSpPr>
            <p:pic>
              <p:nvPicPr>
                <p:cNvPr id="56" name="図 55" descr="TP_tmp.png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28" cstate="print"/>
                <a:stretch>
                  <a:fillRect/>
                </a:stretch>
              </p:blipFill>
              <p:spPr>
                <a:xfrm>
                  <a:off x="6660232" y="2852936"/>
                  <a:ext cx="304800" cy="278892"/>
                </a:xfrm>
                <a:prstGeom prst="rect">
                  <a:avLst/>
                </a:prstGeom>
              </p:spPr>
            </p:pic>
            <p:pic>
              <p:nvPicPr>
                <p:cNvPr id="57" name="図 56" descr="TP_tmp.png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6660232" y="3140968"/>
                  <a:ext cx="304800" cy="27889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62" name="図 6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 cstate="print"/>
          <a:stretch>
            <a:fillRect/>
          </a:stretch>
        </p:blipFill>
        <p:spPr>
          <a:xfrm>
            <a:off x="2178369" y="2564904"/>
            <a:ext cx="1228986" cy="36783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5" name="図 6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2051720" y="3117626"/>
            <a:ext cx="2100522" cy="282103"/>
          </a:xfrm>
          <a:prstGeom prst="rect">
            <a:avLst/>
          </a:prstGeom>
          <a:noFill/>
          <a:ln/>
          <a:effectLst/>
        </p:spPr>
      </p:pic>
      <p:cxnSp>
        <p:nvCxnSpPr>
          <p:cNvPr id="33" name="直線矢印コネクタ 32"/>
          <p:cNvCxnSpPr/>
          <p:nvPr/>
        </p:nvCxnSpPr>
        <p:spPr>
          <a:xfrm rot="10800000" flipV="1">
            <a:off x="3851920" y="2204864"/>
            <a:ext cx="1008112" cy="936104"/>
          </a:xfrm>
          <a:prstGeom prst="straightConnector1">
            <a:avLst/>
          </a:prstGeom>
          <a:ln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508104" y="332656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srgbClr val="00B0F0"/>
                </a:solidFill>
              </a:rPr>
              <a:t>t</a:t>
            </a:r>
            <a:r>
              <a:rPr kumimoji="1" lang="en-US" altLang="ja-JP" sz="1800" dirty="0" smtClean="0">
                <a:solidFill>
                  <a:srgbClr val="00B0F0"/>
                </a:solidFill>
              </a:rPr>
              <a:t>runcation of </a:t>
            </a:r>
          </a:p>
          <a:p>
            <a:r>
              <a:rPr lang="en-US" altLang="ja-JP" sz="1800" dirty="0" smtClean="0">
                <a:solidFill>
                  <a:srgbClr val="00B0F0"/>
                </a:solidFill>
              </a:rPr>
              <a:t>species </a:t>
            </a:r>
            <a:r>
              <a:rPr lang="en-US" altLang="ja-JP" sz="1800" dirty="0" err="1" smtClean="0">
                <a:solidFill>
                  <a:srgbClr val="00B0F0"/>
                </a:solidFill>
              </a:rPr>
              <a:t>doub</a:t>
            </a:r>
            <a:r>
              <a:rPr lang="en-US" altLang="ja-JP" sz="1800" dirty="0" smtClean="0">
                <a:solidFill>
                  <a:srgbClr val="00B0F0"/>
                </a:solidFill>
              </a:rPr>
              <a:t>. </a:t>
            </a:r>
            <a:r>
              <a:rPr lang="en-US" altLang="ja-JP" sz="1800" dirty="0" err="1" smtClean="0">
                <a:solidFill>
                  <a:srgbClr val="00B0F0"/>
                </a:solidFill>
              </a:rPr>
              <a:t>d.o.f</a:t>
            </a:r>
            <a:r>
              <a:rPr lang="en-US" altLang="ja-JP" sz="1800" dirty="0" smtClean="0"/>
              <a:t>.</a:t>
            </a:r>
            <a:endParaRPr kumimoji="1" lang="ja-JP" altLang="en-US" sz="18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9512" y="24928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B050"/>
                </a:solidFill>
              </a:rPr>
              <a:t>rescaled </a:t>
            </a:r>
            <a:r>
              <a:rPr lang="en-US" altLang="ja-JP" sz="1800" dirty="0" smtClean="0">
                <a:solidFill>
                  <a:srgbClr val="00B050"/>
                </a:solidFill>
              </a:rPr>
              <a:t>field !</a:t>
            </a:r>
          </a:p>
          <a:p>
            <a:r>
              <a:rPr kumimoji="1" lang="en-US" altLang="ja-JP" sz="1800" dirty="0" smtClean="0">
                <a:solidFill>
                  <a:srgbClr val="00B050"/>
                </a:solidFill>
              </a:rPr>
              <a:t>  meaning ?</a:t>
            </a:r>
            <a:endParaRPr kumimoji="1" lang="ja-JP" altLang="en-US" sz="1800" dirty="0">
              <a:solidFill>
                <a:srgbClr val="00B050"/>
              </a:solidFill>
            </a:endParaRPr>
          </a:p>
        </p:txBody>
      </p:sp>
      <p:pic>
        <p:nvPicPr>
          <p:cNvPr id="40" name="図 3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732240" y="5805264"/>
            <a:ext cx="1930911" cy="278892"/>
          </a:xfrm>
          <a:prstGeom prst="rect">
            <a:avLst/>
          </a:prstGeom>
        </p:spPr>
      </p:pic>
      <p:sp>
        <p:nvSpPr>
          <p:cNvPr id="43" name="左矢印 42"/>
          <p:cNvSpPr/>
          <p:nvPr/>
        </p:nvSpPr>
        <p:spPr>
          <a:xfrm>
            <a:off x="5868144" y="5877272"/>
            <a:ext cx="618368" cy="12459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7544" y="69269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1-dim.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1196752"/>
            <a:ext cx="2798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Difficulties in lattice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988840"/>
            <a:ext cx="3281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(</a:t>
            </a:r>
            <a:r>
              <a:rPr kumimoji="1" lang="ja-JP" altLang="en-US" dirty="0" smtClean="0">
                <a:solidFill>
                  <a:srgbClr val="0000CC"/>
                </a:solidFill>
              </a:rPr>
              <a:t>１</a:t>
            </a:r>
            <a:r>
              <a:rPr kumimoji="1" lang="en-US" altLang="ja-JP" dirty="0" smtClean="0">
                <a:solidFill>
                  <a:srgbClr val="0000CC"/>
                </a:solidFill>
              </a:rPr>
              <a:t>) No Leibniz rule </a:t>
            </a:r>
          </a:p>
          <a:p>
            <a:r>
              <a:rPr lang="en-US" altLang="ja-JP" dirty="0" smtClean="0">
                <a:solidFill>
                  <a:srgbClr val="0000CC"/>
                </a:solidFill>
              </a:rPr>
              <a:t>     in coordinate space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pic>
        <p:nvPicPr>
          <p:cNvPr id="14" name="図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87877" y="3140967"/>
            <a:ext cx="1421388" cy="304692"/>
          </a:xfrm>
          <a:prstGeom prst="rect">
            <a:avLst/>
          </a:prstGeom>
          <a:noFill/>
          <a:ln/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251520" y="4365104"/>
            <a:ext cx="43669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(</a:t>
            </a:r>
            <a:r>
              <a:rPr kumimoji="1" lang="ja-JP" altLang="en-US" dirty="0" smtClean="0">
                <a:solidFill>
                  <a:srgbClr val="0000CC"/>
                </a:solidFill>
              </a:rPr>
              <a:t>２</a:t>
            </a:r>
            <a:r>
              <a:rPr kumimoji="1" lang="en-US" altLang="ja-JP" dirty="0" smtClean="0">
                <a:solidFill>
                  <a:srgbClr val="0000CC"/>
                </a:solidFill>
              </a:rPr>
              <a:t>) </a:t>
            </a:r>
            <a:r>
              <a:rPr lang="en-US" altLang="ja-JP" dirty="0" smtClean="0">
                <a:solidFill>
                  <a:srgbClr val="0000CC"/>
                </a:solidFill>
              </a:rPr>
              <a:t>Species doublers on lattice</a:t>
            </a:r>
            <a:endParaRPr kumimoji="1" lang="en-US" altLang="ja-JP" dirty="0" smtClean="0">
              <a:solidFill>
                <a:srgbClr val="0000CC"/>
              </a:solidFill>
            </a:endParaRPr>
          </a:p>
          <a:p>
            <a:r>
              <a:rPr lang="ja-JP" altLang="en-US" dirty="0" smtClean="0">
                <a:solidFill>
                  <a:srgbClr val="0000CC"/>
                </a:solidFill>
              </a:rPr>
              <a:t>　　</a:t>
            </a:r>
            <a:r>
              <a:rPr lang="en-US" altLang="ja-JP" dirty="0" smtClean="0">
                <a:solidFill>
                  <a:srgbClr val="0000CC"/>
                </a:solidFill>
              </a:rPr>
              <a:t>unbalance of </a:t>
            </a:r>
            <a:r>
              <a:rPr lang="en-US" altLang="ja-JP" dirty="0" err="1" smtClean="0">
                <a:solidFill>
                  <a:srgbClr val="0000CC"/>
                </a:solidFill>
              </a:rPr>
              <a:t>fermion</a:t>
            </a:r>
            <a:r>
              <a:rPr lang="en-US" altLang="ja-JP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altLang="ja-JP" dirty="0" smtClean="0">
                <a:solidFill>
                  <a:srgbClr val="0000CC"/>
                </a:solidFill>
              </a:rPr>
              <a:t>     and boson</a:t>
            </a:r>
          </a:p>
          <a:p>
            <a:r>
              <a:rPr lang="ja-JP" altLang="en-US" dirty="0" smtClean="0">
                <a:solidFill>
                  <a:srgbClr val="0000CC"/>
                </a:solidFill>
              </a:rPr>
              <a:t>　　</a:t>
            </a:r>
            <a:endParaRPr kumimoji="1" lang="en-US" altLang="ja-JP" dirty="0" smtClean="0">
              <a:solidFill>
                <a:srgbClr val="0000CC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84168" y="119675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Solutions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48064" y="1700808"/>
            <a:ext cx="3621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           Leibniz rule </a:t>
            </a:r>
          </a:p>
          <a:p>
            <a:r>
              <a:rPr lang="en-US" altLang="ja-JP" dirty="0" smtClean="0">
                <a:solidFill>
                  <a:srgbClr val="0000CC"/>
                </a:solidFill>
              </a:rPr>
              <a:t>    i</a:t>
            </a:r>
            <a:r>
              <a:rPr kumimoji="1" lang="en-US" altLang="ja-JP" dirty="0" smtClean="0">
                <a:solidFill>
                  <a:srgbClr val="0000CC"/>
                </a:solidFill>
              </a:rPr>
              <a:t>n momentum space</a:t>
            </a:r>
          </a:p>
          <a:p>
            <a:r>
              <a:rPr lang="en-US" altLang="ja-JP" dirty="0" smtClean="0">
                <a:solidFill>
                  <a:srgbClr val="0000CC"/>
                </a:solidFill>
              </a:rPr>
              <a:t> </a:t>
            </a:r>
            <a:r>
              <a:rPr lang="en-US" altLang="ja-JP" dirty="0" err="1" smtClean="0">
                <a:solidFill>
                  <a:srgbClr val="0000CC"/>
                </a:solidFill>
              </a:rPr>
              <a:t>latt</a:t>
            </a:r>
            <a:r>
              <a:rPr lang="en-US" altLang="ja-JP" dirty="0" smtClean="0">
                <a:solidFill>
                  <a:srgbClr val="0000CC"/>
                </a:solidFill>
              </a:rPr>
              <a:t>. mom. conservation  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pic>
        <p:nvPicPr>
          <p:cNvPr id="12" name="図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580112" y="3284984"/>
            <a:ext cx="2056948" cy="355013"/>
          </a:xfrm>
          <a:prstGeom prst="rect">
            <a:avLst/>
          </a:prstGeom>
          <a:noFill/>
          <a:ln/>
          <a:effectLst/>
        </p:spPr>
      </p:pic>
      <p:sp>
        <p:nvSpPr>
          <p:cNvPr id="16" name="テキスト ボックス 15"/>
          <p:cNvSpPr txBox="1"/>
          <p:nvPr/>
        </p:nvSpPr>
        <p:spPr>
          <a:xfrm>
            <a:off x="5158614" y="4653136"/>
            <a:ext cx="3985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</a:rPr>
              <a:t>Doublers as super partners </a:t>
            </a:r>
          </a:p>
          <a:p>
            <a:r>
              <a:rPr lang="en-US" altLang="ja-JP" dirty="0" smtClean="0">
                <a:solidFill>
                  <a:srgbClr val="0000CC"/>
                </a:solidFill>
              </a:rPr>
              <a:t>of extended SUSY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3851920" y="3068960"/>
            <a:ext cx="1008112" cy="288032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4139952" y="4941168"/>
            <a:ext cx="936104" cy="288032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584" y="332656"/>
            <a:ext cx="769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Proposal of solution for the difficulties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5940152" y="2780928"/>
            <a:ext cx="93610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292080" y="2780928"/>
            <a:ext cx="12961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4932040" y="5661248"/>
            <a:ext cx="388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No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chiral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fermion</a:t>
            </a:r>
            <a:r>
              <a:rPr kumimoji="1" lang="en-US" altLang="ja-JP" dirty="0" smtClean="0">
                <a:solidFill>
                  <a:srgbClr val="FF0000"/>
                </a:solidFill>
              </a:rPr>
              <a:t> problem 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971600" y="548680"/>
            <a:ext cx="7672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Exact Lattice SUSY action for N=2 D=1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539552" y="3212976"/>
            <a:ext cx="8244408" cy="2792460"/>
            <a:chOff x="323528" y="1628800"/>
            <a:chExt cx="8244408" cy="2792460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323528" y="1628800"/>
              <a:ext cx="8244408" cy="1766513"/>
              <a:chOff x="323528" y="1628800"/>
              <a:chExt cx="8244408" cy="1766513"/>
            </a:xfrm>
          </p:grpSpPr>
          <p:pic>
            <p:nvPicPr>
              <p:cNvPr id="6" name="図 5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23528" y="1628800"/>
                <a:ext cx="8244408" cy="414803"/>
              </a:xfrm>
              <a:prstGeom prst="rect">
                <a:avLst/>
              </a:prstGeom>
            </p:spPr>
          </p:pic>
          <p:pic>
            <p:nvPicPr>
              <p:cNvPr id="8" name="図 7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27538" y="2308897"/>
                <a:ext cx="5236295" cy="545657"/>
              </a:xfrm>
              <a:prstGeom prst="rect">
                <a:avLst/>
              </a:prstGeom>
            </p:spPr>
          </p:pic>
          <p:pic>
            <p:nvPicPr>
              <p:cNvPr id="28" name="図 27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874020" y="3050820"/>
                <a:ext cx="7602289" cy="344493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20" name="グループ化 19"/>
            <p:cNvGrpSpPr/>
            <p:nvPr/>
          </p:nvGrpSpPr>
          <p:grpSpPr>
            <a:xfrm>
              <a:off x="3779912" y="4149080"/>
              <a:ext cx="4005066" cy="255603"/>
              <a:chOff x="1043608" y="3933056"/>
              <a:chExt cx="4005066" cy="255603"/>
            </a:xfrm>
          </p:grpSpPr>
          <p:pic>
            <p:nvPicPr>
              <p:cNvPr id="16" name="図 15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43608" y="3933056"/>
                <a:ext cx="1468764" cy="244793"/>
              </a:xfrm>
              <a:prstGeom prst="rect">
                <a:avLst/>
              </a:prstGeom>
            </p:spPr>
          </p:pic>
          <p:pic>
            <p:nvPicPr>
              <p:cNvPr id="19" name="図 18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771800" y="3933056"/>
                <a:ext cx="2276874" cy="255603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22" name="図 21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1907704" y="4149080"/>
              <a:ext cx="1201678" cy="272180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1403648" y="3573016"/>
              <a:ext cx="4549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CC"/>
                  </a:solidFill>
                </a:rPr>
                <a:t>l</a:t>
              </a:r>
              <a:r>
                <a:rPr kumimoji="1" lang="en-US" altLang="ja-JP" dirty="0" smtClean="0">
                  <a:solidFill>
                    <a:srgbClr val="0000CC"/>
                  </a:solidFill>
                </a:rPr>
                <a:t>attice momentum conservation</a:t>
              </a:r>
              <a:endParaRPr kumimoji="1" lang="ja-JP" altLang="en-US" dirty="0">
                <a:solidFill>
                  <a:srgbClr val="0000CC"/>
                </a:solidFill>
              </a:endParaRPr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 rot="5400000" flipH="1" flipV="1">
              <a:off x="2124522" y="3212182"/>
              <a:ext cx="100811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/>
          <p:cNvSpPr txBox="1"/>
          <p:nvPr/>
        </p:nvSpPr>
        <p:spPr>
          <a:xfrm>
            <a:off x="611560" y="1700808"/>
            <a:ext cx="81989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Super charge exact form          exact lattice SUSY invariant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4139952" y="1916832"/>
            <a:ext cx="618368" cy="1245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627784" y="2564904"/>
            <a:ext cx="3780684" cy="3019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16416" cy="936104"/>
          </a:xfrm>
        </p:spPr>
        <p:txBody>
          <a:bodyPr/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New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＊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product and Leibniz rule</a:t>
            </a:r>
            <a:br>
              <a:rPr kumimoji="1" lang="en-US" altLang="ja-JP" sz="3200" b="1" dirty="0" smtClean="0">
                <a:solidFill>
                  <a:srgbClr val="FF0000"/>
                </a:solidFill>
              </a:rPr>
            </a:br>
            <a:r>
              <a:rPr kumimoji="1" lang="en-US" altLang="ja-JP" sz="3200" dirty="0" smtClean="0">
                <a:solidFill>
                  <a:srgbClr val="FF0000"/>
                </a:solidFill>
              </a:rPr>
              <a:t>(coordinate rep.)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5" name="図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827584" y="1772816"/>
            <a:ext cx="4633729" cy="254593"/>
          </a:xfrm>
          <a:prstGeom prst="rect">
            <a:avLst/>
          </a:prstGeom>
        </p:spPr>
      </p:pic>
      <p:pic>
        <p:nvPicPr>
          <p:cNvPr id="24" name="図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83568" y="4005064"/>
            <a:ext cx="7297130" cy="268622"/>
          </a:xfrm>
          <a:prstGeom prst="rect">
            <a:avLst/>
          </a:prstGeom>
          <a:noFill/>
          <a:ln/>
          <a:effectLst/>
        </p:spPr>
      </p:pic>
      <p:pic>
        <p:nvPicPr>
          <p:cNvPr id="9" name="図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827584" y="2204864"/>
            <a:ext cx="4879518" cy="254593"/>
          </a:xfrm>
          <a:prstGeom prst="rect">
            <a:avLst/>
          </a:prstGeom>
        </p:spPr>
      </p:pic>
      <p:pic>
        <p:nvPicPr>
          <p:cNvPr id="16" name="図 1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3348082" y="2708919"/>
            <a:ext cx="4946236" cy="312916"/>
          </a:xfrm>
          <a:prstGeom prst="rect">
            <a:avLst/>
          </a:prstGeom>
          <a:noFill/>
          <a:ln/>
          <a:effectLst/>
        </p:spPr>
      </p:pic>
      <p:pic>
        <p:nvPicPr>
          <p:cNvPr id="13" name="図 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4355976" y="3140968"/>
            <a:ext cx="3133476" cy="318242"/>
          </a:xfrm>
          <a:prstGeom prst="rect">
            <a:avLst/>
          </a:prstGeom>
        </p:spPr>
      </p:pic>
      <p:pic>
        <p:nvPicPr>
          <p:cNvPr id="17" name="図 1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11560" y="5805264"/>
            <a:ext cx="6289783" cy="403530"/>
          </a:xfrm>
          <a:prstGeom prst="rect">
            <a:avLst/>
          </a:prstGeom>
        </p:spPr>
      </p:pic>
      <p:pic>
        <p:nvPicPr>
          <p:cNvPr id="22" name="図 2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265736" y="5085184"/>
            <a:ext cx="5193381" cy="291430"/>
          </a:xfrm>
          <a:prstGeom prst="rect">
            <a:avLst/>
          </a:prstGeom>
          <a:noFill/>
          <a:ln/>
          <a:effectLst/>
        </p:spPr>
      </p:pic>
      <p:sp>
        <p:nvSpPr>
          <p:cNvPr id="21" name="テキスト ボックス 20"/>
          <p:cNvSpPr txBox="1"/>
          <p:nvPr/>
        </p:nvSpPr>
        <p:spPr>
          <a:xfrm>
            <a:off x="611560" y="1124744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New star </a:t>
            </a:r>
            <a:r>
              <a:rPr lang="ja-JP" altLang="en-US" b="1" dirty="0" smtClean="0">
                <a:solidFill>
                  <a:srgbClr val="0000CC"/>
                </a:solidFill>
              </a:rPr>
              <a:t>＊</a:t>
            </a:r>
            <a:r>
              <a:rPr kumimoji="1" lang="en-US" altLang="ja-JP" dirty="0" smtClean="0">
                <a:solidFill>
                  <a:srgbClr val="0000CC"/>
                </a:solidFill>
              </a:rPr>
              <a:t> product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pic>
        <p:nvPicPr>
          <p:cNvPr id="23" name="図 2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5292080" y="1340768"/>
            <a:ext cx="1125478" cy="27022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395536" y="3356992"/>
            <a:ext cx="550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</a:rPr>
              <a:t>Leibniz rule in lattice momentum space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95536" y="4437112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Leibniz rule on</a:t>
            </a:r>
            <a:r>
              <a:rPr lang="ja-JP" altLang="en-US" b="1" dirty="0" smtClean="0">
                <a:solidFill>
                  <a:srgbClr val="FF0000"/>
                </a:solidFill>
              </a:rPr>
              <a:t>＊</a:t>
            </a:r>
            <a:r>
              <a:rPr lang="en-US" altLang="ja-JP" b="1" dirty="0" smtClean="0">
                <a:solidFill>
                  <a:srgbClr val="FF0000"/>
                </a:solidFill>
              </a:rPr>
              <a:t>product </a:t>
            </a:r>
            <a:r>
              <a:rPr lang="en-US" altLang="ja-JP" dirty="0" smtClean="0">
                <a:solidFill>
                  <a:srgbClr val="FF0000"/>
                </a:solidFill>
              </a:rPr>
              <a:t>(coordinate rep.)</a:t>
            </a:r>
            <a:endParaRPr lang="ja-JP" altLang="en-US" dirty="0"/>
          </a:p>
        </p:txBody>
      </p:sp>
      <p:pic>
        <p:nvPicPr>
          <p:cNvPr id="29" name="図 2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3923928" y="6237312"/>
            <a:ext cx="3600400" cy="389132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467544" y="5373216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Action on </a:t>
            </a:r>
            <a:r>
              <a:rPr lang="ja-JP" altLang="en-US" b="1" dirty="0" smtClean="0">
                <a:solidFill>
                  <a:srgbClr val="FF0000"/>
                </a:solidFill>
              </a:rPr>
              <a:t>＊</a:t>
            </a:r>
            <a:r>
              <a:rPr kumimoji="1" lang="en-US" altLang="ja-JP" dirty="0" smtClean="0">
                <a:solidFill>
                  <a:srgbClr val="FF0000"/>
                </a:solidFill>
              </a:rPr>
              <a:t>  product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0" name="図 19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6516216" y="2348880"/>
            <a:ext cx="2073418" cy="22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0"/>
            <a:ext cx="7139136" cy="868958"/>
          </a:xfrm>
        </p:spPr>
        <p:txBody>
          <a:bodyPr/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D=N=2 Lattice SUSY transformation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1115616" y="2060848"/>
            <a:ext cx="7185258" cy="2181200"/>
            <a:chOff x="323528" y="1916832"/>
            <a:chExt cx="8409394" cy="2685256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323528" y="1916832"/>
              <a:ext cx="3699528" cy="1173088"/>
              <a:chOff x="539552" y="1628800"/>
              <a:chExt cx="4419608" cy="1821160"/>
            </a:xfrm>
          </p:grpSpPr>
          <p:pic>
            <p:nvPicPr>
              <p:cNvPr id="5" name="図 4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683568" y="1628800"/>
                <a:ext cx="4012700" cy="381000"/>
              </a:xfrm>
              <a:prstGeom prst="rect">
                <a:avLst/>
              </a:prstGeom>
            </p:spPr>
          </p:pic>
          <p:pic>
            <p:nvPicPr>
              <p:cNvPr id="7" name="図 6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539552" y="2132856"/>
                <a:ext cx="4419608" cy="381000"/>
              </a:xfrm>
              <a:prstGeom prst="rect">
                <a:avLst/>
              </a:prstGeom>
            </p:spPr>
          </p:pic>
          <p:pic>
            <p:nvPicPr>
              <p:cNvPr id="9" name="図 8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539552" y="2564904"/>
                <a:ext cx="3912115" cy="381000"/>
              </a:xfrm>
              <a:prstGeom prst="rect">
                <a:avLst/>
              </a:prstGeom>
            </p:spPr>
          </p:pic>
          <p:pic>
            <p:nvPicPr>
              <p:cNvPr id="13" name="図 12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611560" y="3068960"/>
                <a:ext cx="4038608" cy="381000"/>
              </a:xfrm>
              <a:prstGeom prst="rect">
                <a:avLst/>
              </a:prstGeom>
            </p:spPr>
          </p:pic>
        </p:grpSp>
        <p:grpSp>
          <p:nvGrpSpPr>
            <p:cNvPr id="39" name="グループ化 38"/>
            <p:cNvGrpSpPr/>
            <p:nvPr/>
          </p:nvGrpSpPr>
          <p:grpSpPr>
            <a:xfrm>
              <a:off x="395536" y="3356992"/>
              <a:ext cx="3809252" cy="1245096"/>
              <a:chOff x="611560" y="4005064"/>
              <a:chExt cx="4385316" cy="1677144"/>
            </a:xfrm>
          </p:grpSpPr>
          <p:pic>
            <p:nvPicPr>
              <p:cNvPr id="15" name="図 14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755576" y="4005064"/>
                <a:ext cx="4012700" cy="381000"/>
              </a:xfrm>
              <a:prstGeom prst="rect">
                <a:avLst/>
              </a:prstGeom>
            </p:spPr>
          </p:pic>
          <p:pic>
            <p:nvPicPr>
              <p:cNvPr id="17" name="図 16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611560" y="4509120"/>
                <a:ext cx="4140715" cy="381000"/>
              </a:xfrm>
              <a:prstGeom prst="rect">
                <a:avLst/>
              </a:prstGeom>
            </p:spPr>
          </p:pic>
          <p:pic>
            <p:nvPicPr>
              <p:cNvPr id="19" name="図 18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611560" y="4941168"/>
                <a:ext cx="4317500" cy="381000"/>
              </a:xfrm>
              <a:prstGeom prst="rect">
                <a:avLst/>
              </a:prstGeom>
            </p:spPr>
          </p:pic>
          <p:pic>
            <p:nvPicPr>
              <p:cNvPr id="21" name="図 20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755576" y="5301208"/>
                <a:ext cx="4241300" cy="381000"/>
              </a:xfrm>
              <a:prstGeom prst="rect">
                <a:avLst/>
              </a:prstGeom>
            </p:spPr>
          </p:pic>
        </p:grpSp>
        <p:grpSp>
          <p:nvGrpSpPr>
            <p:cNvPr id="40" name="グループ化 39"/>
            <p:cNvGrpSpPr/>
            <p:nvPr/>
          </p:nvGrpSpPr>
          <p:grpSpPr>
            <a:xfrm>
              <a:off x="4427984" y="1988840"/>
              <a:ext cx="4067944" cy="1101080"/>
              <a:chOff x="4317482" y="1268760"/>
              <a:chExt cx="4826518" cy="1605136"/>
            </a:xfrm>
          </p:grpSpPr>
          <p:pic>
            <p:nvPicPr>
              <p:cNvPr id="23" name="図 22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4499992" y="1268760"/>
                <a:ext cx="4469901" cy="381000"/>
              </a:xfrm>
              <a:prstGeom prst="rect">
                <a:avLst/>
              </a:prstGeom>
            </p:spPr>
          </p:pic>
          <p:pic>
            <p:nvPicPr>
              <p:cNvPr id="25" name="図 24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4355976" y="1700808"/>
                <a:ext cx="4648210" cy="381000"/>
              </a:xfrm>
              <a:prstGeom prst="rect">
                <a:avLst/>
              </a:prstGeom>
            </p:spPr>
          </p:pic>
          <p:pic>
            <p:nvPicPr>
              <p:cNvPr id="27" name="図 26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4317482" y="2060848"/>
                <a:ext cx="4826518" cy="381000"/>
              </a:xfrm>
              <a:prstGeom prst="rect">
                <a:avLst/>
              </a:prstGeom>
            </p:spPr>
          </p:pic>
          <p:pic>
            <p:nvPicPr>
              <p:cNvPr id="29" name="図 28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4393682" y="2492896"/>
                <a:ext cx="4750318" cy="381000"/>
              </a:xfrm>
              <a:prstGeom prst="rect">
                <a:avLst/>
              </a:prstGeom>
            </p:spPr>
          </p:pic>
        </p:grpSp>
        <p:grpSp>
          <p:nvGrpSpPr>
            <p:cNvPr id="41" name="グループ化 40"/>
            <p:cNvGrpSpPr/>
            <p:nvPr/>
          </p:nvGrpSpPr>
          <p:grpSpPr>
            <a:xfrm>
              <a:off x="4499992" y="3429000"/>
              <a:ext cx="4232930" cy="1173088"/>
              <a:chOff x="5364088" y="3645024"/>
              <a:chExt cx="4953010" cy="1677144"/>
            </a:xfrm>
          </p:grpSpPr>
          <p:pic>
            <p:nvPicPr>
              <p:cNvPr id="31" name="図 30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5508104" y="3645024"/>
                <a:ext cx="4495810" cy="381000"/>
              </a:xfrm>
              <a:prstGeom prst="rect">
                <a:avLst/>
              </a:prstGeom>
            </p:spPr>
          </p:pic>
          <p:pic>
            <p:nvPicPr>
              <p:cNvPr id="33" name="図 32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5436096" y="4077072"/>
                <a:ext cx="4622301" cy="381000"/>
              </a:xfrm>
              <a:prstGeom prst="rect">
                <a:avLst/>
              </a:prstGeom>
            </p:spPr>
          </p:pic>
          <p:pic>
            <p:nvPicPr>
              <p:cNvPr id="35" name="図 34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5436096" y="4509120"/>
                <a:ext cx="4648210" cy="381000"/>
              </a:xfrm>
              <a:prstGeom prst="rect">
                <a:avLst/>
              </a:prstGeom>
            </p:spPr>
          </p:pic>
          <p:pic>
            <p:nvPicPr>
              <p:cNvPr id="37" name="図 36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5364088" y="4941168"/>
                <a:ext cx="4953010" cy="381000"/>
              </a:xfrm>
              <a:prstGeom prst="rect">
                <a:avLst/>
              </a:prstGeom>
            </p:spPr>
          </p:pic>
        </p:grpSp>
      </p:grpSp>
      <p:pic>
        <p:nvPicPr>
          <p:cNvPr id="55" name="図 5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1107097" y="1124744"/>
            <a:ext cx="6324126" cy="406877"/>
          </a:xfrm>
          <a:prstGeom prst="rect">
            <a:avLst/>
          </a:prstGeom>
          <a:noFill/>
          <a:ln/>
          <a:effectLst/>
        </p:spPr>
      </p:pic>
      <p:pic>
        <p:nvPicPr>
          <p:cNvPr id="46" name="図 4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9" cstate="print"/>
          <a:stretch>
            <a:fillRect/>
          </a:stretch>
        </p:blipFill>
        <p:spPr bwMode="auto">
          <a:xfrm>
            <a:off x="971600" y="5949280"/>
            <a:ext cx="2540937" cy="381063"/>
          </a:xfrm>
          <a:prstGeom prst="rect">
            <a:avLst/>
          </a:prstGeom>
          <a:noFill/>
          <a:ln/>
          <a:effectLst/>
        </p:spPr>
      </p:pic>
      <p:pic>
        <p:nvPicPr>
          <p:cNvPr id="48" name="図 4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0" cstate="print"/>
          <a:stretch>
            <a:fillRect/>
          </a:stretch>
        </p:blipFill>
        <p:spPr>
          <a:xfrm>
            <a:off x="755576" y="5229200"/>
            <a:ext cx="2845313" cy="381000"/>
          </a:xfrm>
          <a:prstGeom prst="rect">
            <a:avLst/>
          </a:prstGeom>
        </p:spPr>
      </p:pic>
      <p:pic>
        <p:nvPicPr>
          <p:cNvPr id="51" name="図 5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 cstate="print"/>
          <a:stretch>
            <a:fillRect/>
          </a:stretch>
        </p:blipFill>
        <p:spPr>
          <a:xfrm>
            <a:off x="4355976" y="5229200"/>
            <a:ext cx="3988315" cy="406908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11560" y="4653136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CC"/>
                </a:solidFill>
              </a:rPr>
              <a:t>Chiral</a:t>
            </a:r>
            <a:r>
              <a:rPr kumimoji="1" lang="en-US" altLang="ja-JP" dirty="0" smtClean="0">
                <a:solidFill>
                  <a:srgbClr val="0000CC"/>
                </a:solidFill>
              </a:rPr>
              <a:t> algebra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矢印コネクタ 4"/>
          <p:cNvCxnSpPr/>
          <p:nvPr/>
        </p:nvCxnSpPr>
        <p:spPr>
          <a:xfrm>
            <a:off x="899592" y="3140968"/>
            <a:ext cx="504056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rot="5400000" flipH="1" flipV="1">
            <a:off x="647564" y="3032956"/>
            <a:ext cx="511256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0800000">
            <a:off x="1547664" y="1556792"/>
            <a:ext cx="3096344" cy="295232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11560" y="2780928"/>
            <a:ext cx="288032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ローチャート : 結合子 20"/>
          <p:cNvSpPr/>
          <p:nvPr/>
        </p:nvSpPr>
        <p:spPr>
          <a:xfrm>
            <a:off x="3131840" y="3068960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 : 結合子 21"/>
          <p:cNvSpPr/>
          <p:nvPr/>
        </p:nvSpPr>
        <p:spPr>
          <a:xfrm>
            <a:off x="4283968" y="3068960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 : 結合子 23"/>
          <p:cNvSpPr/>
          <p:nvPr/>
        </p:nvSpPr>
        <p:spPr>
          <a:xfrm>
            <a:off x="3131840" y="1988840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 : 結合子 24"/>
          <p:cNvSpPr/>
          <p:nvPr/>
        </p:nvSpPr>
        <p:spPr>
          <a:xfrm>
            <a:off x="3203848" y="908720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ローチャート : 結合子 25"/>
          <p:cNvSpPr/>
          <p:nvPr/>
        </p:nvSpPr>
        <p:spPr>
          <a:xfrm>
            <a:off x="1979712" y="3068960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 : 結合子 26"/>
          <p:cNvSpPr/>
          <p:nvPr/>
        </p:nvSpPr>
        <p:spPr>
          <a:xfrm>
            <a:off x="3131840" y="4221088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ローチャート : 結合子 27"/>
          <p:cNvSpPr/>
          <p:nvPr/>
        </p:nvSpPr>
        <p:spPr>
          <a:xfrm>
            <a:off x="899592" y="3068960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 : 結合子 28"/>
          <p:cNvSpPr/>
          <p:nvPr/>
        </p:nvSpPr>
        <p:spPr>
          <a:xfrm>
            <a:off x="3131840" y="5301208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ローチャート : 結合子 29"/>
          <p:cNvSpPr/>
          <p:nvPr/>
        </p:nvSpPr>
        <p:spPr>
          <a:xfrm>
            <a:off x="4283968" y="1988840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ローチャート : 結合子 30"/>
          <p:cNvSpPr/>
          <p:nvPr/>
        </p:nvSpPr>
        <p:spPr>
          <a:xfrm>
            <a:off x="4283968" y="4149080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ローチャート : 結合子 31"/>
          <p:cNvSpPr/>
          <p:nvPr/>
        </p:nvSpPr>
        <p:spPr>
          <a:xfrm>
            <a:off x="1979712" y="4221088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ローチャート : 結合子 32"/>
          <p:cNvSpPr/>
          <p:nvPr/>
        </p:nvSpPr>
        <p:spPr>
          <a:xfrm>
            <a:off x="1979712" y="1988840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 rot="5400000">
            <a:off x="2843808" y="3068960"/>
            <a:ext cx="302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5400000">
            <a:off x="575556" y="3104964"/>
            <a:ext cx="29523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691680" y="2060848"/>
            <a:ext cx="3168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1619672" y="4221088"/>
            <a:ext cx="3168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1259632" y="1196752"/>
            <a:ext cx="2808312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539552" y="764704"/>
            <a:ext cx="2930624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1691680" y="1628800"/>
            <a:ext cx="3096344" cy="295232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V="1">
            <a:off x="2915816" y="2924944"/>
            <a:ext cx="288032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2339752" y="2276872"/>
            <a:ext cx="2952328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rot="16200000" flipH="1">
            <a:off x="2411760" y="1268760"/>
            <a:ext cx="2808312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1331640" y="2420888"/>
            <a:ext cx="2736304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3059832" y="836712"/>
            <a:ext cx="2808312" cy="2547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フローチャート : 結合子 63"/>
          <p:cNvSpPr/>
          <p:nvPr/>
        </p:nvSpPr>
        <p:spPr>
          <a:xfrm>
            <a:off x="5508104" y="3068960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ローチャート : 論理和 64"/>
          <p:cNvSpPr/>
          <p:nvPr/>
        </p:nvSpPr>
        <p:spPr>
          <a:xfrm>
            <a:off x="2843808" y="5013176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ローチャート : 論理和 65"/>
          <p:cNvSpPr/>
          <p:nvPr/>
        </p:nvSpPr>
        <p:spPr>
          <a:xfrm>
            <a:off x="1691680" y="3861048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ローチャート : 論理和 66"/>
          <p:cNvSpPr/>
          <p:nvPr/>
        </p:nvSpPr>
        <p:spPr>
          <a:xfrm>
            <a:off x="2339752" y="3356992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ローチャート : 論理和 67"/>
          <p:cNvSpPr/>
          <p:nvPr/>
        </p:nvSpPr>
        <p:spPr>
          <a:xfrm>
            <a:off x="2843808" y="2780928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ローチャート : 論理和 68"/>
          <p:cNvSpPr/>
          <p:nvPr/>
        </p:nvSpPr>
        <p:spPr>
          <a:xfrm>
            <a:off x="3419872" y="2276872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ローチャート : 論理和 69"/>
          <p:cNvSpPr/>
          <p:nvPr/>
        </p:nvSpPr>
        <p:spPr>
          <a:xfrm>
            <a:off x="4067944" y="1700808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ローチャート : 論理和 70"/>
          <p:cNvSpPr/>
          <p:nvPr/>
        </p:nvSpPr>
        <p:spPr>
          <a:xfrm>
            <a:off x="1187624" y="3356992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ローチャート : 論理和 71"/>
          <p:cNvSpPr/>
          <p:nvPr/>
        </p:nvSpPr>
        <p:spPr>
          <a:xfrm>
            <a:off x="1691680" y="2780928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ローチャート : 論理和 72"/>
          <p:cNvSpPr/>
          <p:nvPr/>
        </p:nvSpPr>
        <p:spPr>
          <a:xfrm>
            <a:off x="2339752" y="2276872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ローチャート : 論理和 73"/>
          <p:cNvSpPr/>
          <p:nvPr/>
        </p:nvSpPr>
        <p:spPr>
          <a:xfrm>
            <a:off x="2843808" y="1700808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ローチャート : 論理和 74"/>
          <p:cNvSpPr/>
          <p:nvPr/>
        </p:nvSpPr>
        <p:spPr>
          <a:xfrm>
            <a:off x="3491880" y="1196752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ローチャート : 論理和 75"/>
          <p:cNvSpPr/>
          <p:nvPr/>
        </p:nvSpPr>
        <p:spPr>
          <a:xfrm>
            <a:off x="3419872" y="4437112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ローチャート : 論理和 76"/>
          <p:cNvSpPr/>
          <p:nvPr/>
        </p:nvSpPr>
        <p:spPr>
          <a:xfrm>
            <a:off x="3995936" y="3933056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ローチャート : 論理和 77"/>
          <p:cNvSpPr/>
          <p:nvPr/>
        </p:nvSpPr>
        <p:spPr>
          <a:xfrm>
            <a:off x="4644008" y="3429000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ローチャート : 論理和 78"/>
          <p:cNvSpPr/>
          <p:nvPr/>
        </p:nvSpPr>
        <p:spPr>
          <a:xfrm>
            <a:off x="5220072" y="2780928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ローチャート : 論理和 79"/>
          <p:cNvSpPr/>
          <p:nvPr/>
        </p:nvSpPr>
        <p:spPr>
          <a:xfrm>
            <a:off x="2339752" y="4509120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ローチャート : 論理和 80"/>
          <p:cNvSpPr/>
          <p:nvPr/>
        </p:nvSpPr>
        <p:spPr>
          <a:xfrm>
            <a:off x="2843808" y="3861048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ローチャート : 論理和 81"/>
          <p:cNvSpPr/>
          <p:nvPr/>
        </p:nvSpPr>
        <p:spPr>
          <a:xfrm>
            <a:off x="3491880" y="3429000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ローチャート : 論理和 82"/>
          <p:cNvSpPr/>
          <p:nvPr/>
        </p:nvSpPr>
        <p:spPr>
          <a:xfrm>
            <a:off x="3995936" y="2780928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ローチャート : 論理和 83"/>
          <p:cNvSpPr/>
          <p:nvPr/>
        </p:nvSpPr>
        <p:spPr>
          <a:xfrm>
            <a:off x="4644008" y="2276872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ローチャート : 和接合 85"/>
          <p:cNvSpPr/>
          <p:nvPr/>
        </p:nvSpPr>
        <p:spPr>
          <a:xfrm>
            <a:off x="1187624" y="2780928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ローチャート : 和接合 86"/>
          <p:cNvSpPr/>
          <p:nvPr/>
        </p:nvSpPr>
        <p:spPr>
          <a:xfrm>
            <a:off x="1763688" y="2276872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ローチャート : 和接合 88"/>
          <p:cNvSpPr/>
          <p:nvPr/>
        </p:nvSpPr>
        <p:spPr>
          <a:xfrm>
            <a:off x="2843808" y="2276872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ローチャート : 和接合 89"/>
          <p:cNvSpPr/>
          <p:nvPr/>
        </p:nvSpPr>
        <p:spPr>
          <a:xfrm>
            <a:off x="2267744" y="2780928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ローチャート : 和接合 90"/>
          <p:cNvSpPr/>
          <p:nvPr/>
        </p:nvSpPr>
        <p:spPr>
          <a:xfrm>
            <a:off x="1691680" y="3284984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ローチャート : 和接合 91"/>
          <p:cNvSpPr/>
          <p:nvPr/>
        </p:nvSpPr>
        <p:spPr>
          <a:xfrm>
            <a:off x="2267744" y="3933056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ローチャート : 和接合 92"/>
          <p:cNvSpPr/>
          <p:nvPr/>
        </p:nvSpPr>
        <p:spPr>
          <a:xfrm>
            <a:off x="2843808" y="3356992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ローチャート : 和接合 93"/>
          <p:cNvSpPr/>
          <p:nvPr/>
        </p:nvSpPr>
        <p:spPr>
          <a:xfrm>
            <a:off x="3491880" y="2780928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ローチャート : 和接合 94"/>
          <p:cNvSpPr/>
          <p:nvPr/>
        </p:nvSpPr>
        <p:spPr>
          <a:xfrm>
            <a:off x="4067944" y="2276872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ローチャート : 和接合 95"/>
          <p:cNvSpPr/>
          <p:nvPr/>
        </p:nvSpPr>
        <p:spPr>
          <a:xfrm>
            <a:off x="2843808" y="4437112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ローチャート : 和接合 96"/>
          <p:cNvSpPr/>
          <p:nvPr/>
        </p:nvSpPr>
        <p:spPr>
          <a:xfrm>
            <a:off x="3491880" y="3933056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ローチャート : 和接合 97"/>
          <p:cNvSpPr/>
          <p:nvPr/>
        </p:nvSpPr>
        <p:spPr>
          <a:xfrm>
            <a:off x="3995936" y="3356992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ローチャート : 和接合 98"/>
          <p:cNvSpPr/>
          <p:nvPr/>
        </p:nvSpPr>
        <p:spPr>
          <a:xfrm>
            <a:off x="4572000" y="2852936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ローチャート : 和接合 99"/>
          <p:cNvSpPr/>
          <p:nvPr/>
        </p:nvSpPr>
        <p:spPr>
          <a:xfrm>
            <a:off x="5148064" y="3356992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ローチャート : 和接合 100"/>
          <p:cNvSpPr/>
          <p:nvPr/>
        </p:nvSpPr>
        <p:spPr>
          <a:xfrm>
            <a:off x="4644008" y="3861048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ローチャート : 和接合 101"/>
          <p:cNvSpPr/>
          <p:nvPr/>
        </p:nvSpPr>
        <p:spPr>
          <a:xfrm>
            <a:off x="3995936" y="4509120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ローチャート : 和接合 102"/>
          <p:cNvSpPr/>
          <p:nvPr/>
        </p:nvSpPr>
        <p:spPr>
          <a:xfrm>
            <a:off x="3419872" y="5013176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ローチャート : 和接合 103"/>
          <p:cNvSpPr/>
          <p:nvPr/>
        </p:nvSpPr>
        <p:spPr>
          <a:xfrm>
            <a:off x="2339752" y="1700808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ローチャート : 和接合 104"/>
          <p:cNvSpPr/>
          <p:nvPr/>
        </p:nvSpPr>
        <p:spPr>
          <a:xfrm>
            <a:off x="2915816" y="1196752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ローチャート : 和接合 105"/>
          <p:cNvSpPr/>
          <p:nvPr/>
        </p:nvSpPr>
        <p:spPr>
          <a:xfrm>
            <a:off x="3491880" y="1700808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ローチャート : 結合子 107"/>
          <p:cNvSpPr/>
          <p:nvPr/>
        </p:nvSpPr>
        <p:spPr>
          <a:xfrm>
            <a:off x="1475656" y="2564904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ローチャート : 結合子 108"/>
          <p:cNvSpPr/>
          <p:nvPr/>
        </p:nvSpPr>
        <p:spPr>
          <a:xfrm>
            <a:off x="2627784" y="1412776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ローチャート : 結合子 109"/>
          <p:cNvSpPr/>
          <p:nvPr/>
        </p:nvSpPr>
        <p:spPr>
          <a:xfrm>
            <a:off x="2555776" y="2564904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ローチャート : 結合子 110"/>
          <p:cNvSpPr/>
          <p:nvPr/>
        </p:nvSpPr>
        <p:spPr>
          <a:xfrm>
            <a:off x="3707904" y="1412776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ローチャート : 結合子 111"/>
          <p:cNvSpPr/>
          <p:nvPr/>
        </p:nvSpPr>
        <p:spPr>
          <a:xfrm>
            <a:off x="3707904" y="2564904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ローチャート : 結合子 112"/>
          <p:cNvSpPr/>
          <p:nvPr/>
        </p:nvSpPr>
        <p:spPr>
          <a:xfrm>
            <a:off x="2555776" y="3645024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ローチャート : 結合子 113"/>
          <p:cNvSpPr/>
          <p:nvPr/>
        </p:nvSpPr>
        <p:spPr>
          <a:xfrm>
            <a:off x="1475656" y="3573016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ローチャート : 結合子 114"/>
          <p:cNvSpPr/>
          <p:nvPr/>
        </p:nvSpPr>
        <p:spPr>
          <a:xfrm>
            <a:off x="2555776" y="4725144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ローチャート : 結合子 115"/>
          <p:cNvSpPr/>
          <p:nvPr/>
        </p:nvSpPr>
        <p:spPr>
          <a:xfrm>
            <a:off x="3707904" y="3645024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ローチャート : 結合子 116"/>
          <p:cNvSpPr/>
          <p:nvPr/>
        </p:nvSpPr>
        <p:spPr>
          <a:xfrm>
            <a:off x="4932040" y="2564904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ローチャート : 結合子 117"/>
          <p:cNvSpPr/>
          <p:nvPr/>
        </p:nvSpPr>
        <p:spPr>
          <a:xfrm>
            <a:off x="4860032" y="3645024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ローチャート : 結合子 118"/>
          <p:cNvSpPr/>
          <p:nvPr/>
        </p:nvSpPr>
        <p:spPr>
          <a:xfrm>
            <a:off x="3707904" y="4725144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ローチャート : 抜出し 119"/>
          <p:cNvSpPr/>
          <p:nvPr/>
        </p:nvSpPr>
        <p:spPr>
          <a:xfrm>
            <a:off x="1475656" y="306896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ローチャート : 抜出し 120"/>
          <p:cNvSpPr/>
          <p:nvPr/>
        </p:nvSpPr>
        <p:spPr>
          <a:xfrm>
            <a:off x="1979712" y="2492896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ローチャート : 抜出し 121"/>
          <p:cNvSpPr/>
          <p:nvPr/>
        </p:nvSpPr>
        <p:spPr>
          <a:xfrm>
            <a:off x="2555776" y="198884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ローチャート : 抜出し 122"/>
          <p:cNvSpPr/>
          <p:nvPr/>
        </p:nvSpPr>
        <p:spPr>
          <a:xfrm>
            <a:off x="3131840" y="1412776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ローチャート : 抜出し 123"/>
          <p:cNvSpPr/>
          <p:nvPr/>
        </p:nvSpPr>
        <p:spPr>
          <a:xfrm>
            <a:off x="3779912" y="198884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ローチャート : 抜出し 124"/>
          <p:cNvSpPr/>
          <p:nvPr/>
        </p:nvSpPr>
        <p:spPr>
          <a:xfrm>
            <a:off x="3131840" y="2492896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ローチャート : 抜出し 125"/>
          <p:cNvSpPr/>
          <p:nvPr/>
        </p:nvSpPr>
        <p:spPr>
          <a:xfrm>
            <a:off x="2627784" y="306896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ローチャート : 抜出し 126"/>
          <p:cNvSpPr/>
          <p:nvPr/>
        </p:nvSpPr>
        <p:spPr>
          <a:xfrm>
            <a:off x="1979712" y="3573016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ローチャート : 抜出し 127"/>
          <p:cNvSpPr/>
          <p:nvPr/>
        </p:nvSpPr>
        <p:spPr>
          <a:xfrm>
            <a:off x="2555776" y="414908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ローチャート : 抜出し 128"/>
          <p:cNvSpPr/>
          <p:nvPr/>
        </p:nvSpPr>
        <p:spPr>
          <a:xfrm>
            <a:off x="3131840" y="3645024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ローチャート : 抜出し 129"/>
          <p:cNvSpPr/>
          <p:nvPr/>
        </p:nvSpPr>
        <p:spPr>
          <a:xfrm>
            <a:off x="3707904" y="306896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ローチャート : 抜出し 130"/>
          <p:cNvSpPr/>
          <p:nvPr/>
        </p:nvSpPr>
        <p:spPr>
          <a:xfrm>
            <a:off x="4355976" y="2564904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ローチャート : 抜出し 131"/>
          <p:cNvSpPr/>
          <p:nvPr/>
        </p:nvSpPr>
        <p:spPr>
          <a:xfrm>
            <a:off x="4860032" y="306896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ローチャート : 抜出し 132"/>
          <p:cNvSpPr/>
          <p:nvPr/>
        </p:nvSpPr>
        <p:spPr>
          <a:xfrm>
            <a:off x="4283968" y="3573016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ローチャート : 抜出し 133"/>
          <p:cNvSpPr/>
          <p:nvPr/>
        </p:nvSpPr>
        <p:spPr>
          <a:xfrm>
            <a:off x="3707904" y="4149080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ローチャート : 抜出し 134"/>
          <p:cNvSpPr/>
          <p:nvPr/>
        </p:nvSpPr>
        <p:spPr>
          <a:xfrm>
            <a:off x="3131840" y="4725144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5" name="図 16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084168" y="3068960"/>
            <a:ext cx="228600" cy="178308"/>
          </a:xfrm>
          <a:prstGeom prst="rect">
            <a:avLst/>
          </a:prstGeom>
        </p:spPr>
      </p:pic>
      <p:pic>
        <p:nvPicPr>
          <p:cNvPr id="167" name="図 16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843808" y="404664"/>
            <a:ext cx="228600" cy="178308"/>
          </a:xfrm>
          <a:prstGeom prst="rect">
            <a:avLst/>
          </a:prstGeom>
        </p:spPr>
      </p:pic>
      <p:pic>
        <p:nvPicPr>
          <p:cNvPr id="169" name="図 16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4860032" y="1412776"/>
            <a:ext cx="304800" cy="202692"/>
          </a:xfrm>
          <a:prstGeom prst="rect">
            <a:avLst/>
          </a:prstGeom>
        </p:spPr>
      </p:pic>
      <p:pic>
        <p:nvPicPr>
          <p:cNvPr id="171" name="図 1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259632" y="1268760"/>
            <a:ext cx="278891" cy="126492"/>
          </a:xfrm>
          <a:prstGeom prst="rect">
            <a:avLst/>
          </a:prstGeom>
        </p:spPr>
      </p:pic>
      <p:pic>
        <p:nvPicPr>
          <p:cNvPr id="147" name="図 14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444208" y="908720"/>
            <a:ext cx="2032109" cy="304892"/>
          </a:xfrm>
          <a:prstGeom prst="rect">
            <a:avLst/>
          </a:prstGeom>
          <a:noFill/>
          <a:ln/>
          <a:effectLst/>
        </p:spPr>
      </p:pic>
      <p:pic>
        <p:nvPicPr>
          <p:cNvPr id="139" name="図 13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7020272" y="404664"/>
            <a:ext cx="1397061" cy="278802"/>
          </a:xfrm>
          <a:prstGeom prst="rect">
            <a:avLst/>
          </a:prstGeom>
          <a:noFill/>
          <a:ln/>
          <a:effectLst/>
        </p:spPr>
      </p:pic>
      <p:pic>
        <p:nvPicPr>
          <p:cNvPr id="148" name="図 14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461447" y="1484783"/>
            <a:ext cx="2565465" cy="304867"/>
          </a:xfrm>
          <a:prstGeom prst="rect">
            <a:avLst/>
          </a:prstGeom>
          <a:noFill/>
          <a:ln/>
          <a:effectLst/>
        </p:spPr>
      </p:pic>
      <p:pic>
        <p:nvPicPr>
          <p:cNvPr id="149" name="図 148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461419" y="1988840"/>
            <a:ext cx="2566033" cy="304935"/>
          </a:xfrm>
          <a:prstGeom prst="rect">
            <a:avLst/>
          </a:prstGeom>
          <a:noFill/>
          <a:ln/>
          <a:effectLst/>
        </p:spPr>
      </p:pic>
      <p:pic>
        <p:nvPicPr>
          <p:cNvPr id="150" name="図 149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444208" y="2564904"/>
            <a:ext cx="2590263" cy="304736"/>
          </a:xfrm>
          <a:prstGeom prst="rect">
            <a:avLst/>
          </a:prstGeom>
          <a:noFill/>
          <a:ln/>
          <a:effectLst/>
        </p:spPr>
      </p:pic>
      <p:sp>
        <p:nvSpPr>
          <p:cNvPr id="151" name="フローチャート : 結合子 150"/>
          <p:cNvSpPr/>
          <p:nvPr/>
        </p:nvSpPr>
        <p:spPr>
          <a:xfrm>
            <a:off x="7020272" y="980728"/>
            <a:ext cx="97160" cy="97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ローチャート : 和接合 151"/>
          <p:cNvSpPr/>
          <p:nvPr/>
        </p:nvSpPr>
        <p:spPr>
          <a:xfrm>
            <a:off x="7020272" y="1556792"/>
            <a:ext cx="108592" cy="108592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ローチャート : 論理和 152"/>
          <p:cNvSpPr/>
          <p:nvPr/>
        </p:nvSpPr>
        <p:spPr>
          <a:xfrm>
            <a:off x="7020272" y="2060848"/>
            <a:ext cx="108592" cy="108592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ローチャート : 抜出し 153"/>
          <p:cNvSpPr/>
          <p:nvPr/>
        </p:nvSpPr>
        <p:spPr>
          <a:xfrm>
            <a:off x="6804248" y="2636912"/>
            <a:ext cx="109736" cy="10973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6" name="図 15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7380312" y="3429000"/>
            <a:ext cx="990602" cy="254508"/>
          </a:xfrm>
          <a:prstGeom prst="rect">
            <a:avLst/>
          </a:prstGeom>
        </p:spPr>
      </p:pic>
      <p:cxnSp>
        <p:nvCxnSpPr>
          <p:cNvPr id="158" name="直線矢印コネクタ 157"/>
          <p:cNvCxnSpPr/>
          <p:nvPr/>
        </p:nvCxnSpPr>
        <p:spPr>
          <a:xfrm rot="16200000" flipH="1">
            <a:off x="611560" y="3501008"/>
            <a:ext cx="1080120" cy="10801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図 160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899592" y="4077072"/>
            <a:ext cx="126492" cy="126492"/>
          </a:xfrm>
          <a:prstGeom prst="rect">
            <a:avLst/>
          </a:prstGeom>
        </p:spPr>
      </p:pic>
      <p:pic>
        <p:nvPicPr>
          <p:cNvPr id="137" name="図 136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6444208" y="404664"/>
            <a:ext cx="330708" cy="254508"/>
          </a:xfrm>
          <a:prstGeom prst="rect">
            <a:avLst/>
          </a:prstGeom>
        </p:spPr>
      </p:pic>
      <p:pic>
        <p:nvPicPr>
          <p:cNvPr id="138" name="図 137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5580112" y="4653136"/>
            <a:ext cx="330708" cy="288032"/>
          </a:xfrm>
          <a:prstGeom prst="rect">
            <a:avLst/>
          </a:prstGeom>
        </p:spPr>
      </p:pic>
      <p:sp>
        <p:nvSpPr>
          <p:cNvPr id="140" name="テキスト ボックス 139"/>
          <p:cNvSpPr txBox="1"/>
          <p:nvPr/>
        </p:nvSpPr>
        <p:spPr>
          <a:xfrm>
            <a:off x="5940152" y="4581128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3366FF"/>
                </a:solidFill>
              </a:rPr>
              <a:t>h</a:t>
            </a:r>
            <a:r>
              <a:rPr kumimoji="1" lang="en-US" altLang="ja-JP" sz="2000" dirty="0" smtClean="0">
                <a:solidFill>
                  <a:srgbClr val="3366FF"/>
                </a:solidFill>
              </a:rPr>
              <a:t>as 4 species doublers</a:t>
            </a:r>
            <a:endParaRPr kumimoji="1"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6012160" y="515719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3366FF"/>
                </a:solidFill>
              </a:rPr>
              <a:t>t</a:t>
            </a:r>
            <a:r>
              <a:rPr kumimoji="1" lang="en-US" altLang="ja-JP" sz="2000" dirty="0" smtClean="0">
                <a:solidFill>
                  <a:srgbClr val="3366FF"/>
                </a:solidFill>
              </a:rPr>
              <a:t>runcation needed</a:t>
            </a:r>
            <a:endParaRPr kumimoji="1"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6156176" y="5805264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rgbClr val="3366FF"/>
                </a:solidFill>
              </a:rPr>
              <a:t>c</a:t>
            </a:r>
            <a:r>
              <a:rPr kumimoji="1" lang="en-US" altLang="ja-JP" sz="2000" dirty="0" err="1" smtClean="0">
                <a:solidFill>
                  <a:srgbClr val="3366FF"/>
                </a:solidFill>
              </a:rPr>
              <a:t>hiral</a:t>
            </a:r>
            <a:r>
              <a:rPr kumimoji="1" lang="en-US" altLang="ja-JP" sz="2000" dirty="0" smtClean="0">
                <a:solidFill>
                  <a:srgbClr val="3366FF"/>
                </a:solidFill>
              </a:rPr>
              <a:t> conditions</a:t>
            </a:r>
            <a:endParaRPr kumimoji="1"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143" name="下矢印 142"/>
          <p:cNvSpPr/>
          <p:nvPr/>
        </p:nvSpPr>
        <p:spPr>
          <a:xfrm>
            <a:off x="7020272" y="5013176"/>
            <a:ext cx="196600" cy="1863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下矢印 144"/>
          <p:cNvSpPr/>
          <p:nvPr/>
        </p:nvSpPr>
        <p:spPr>
          <a:xfrm>
            <a:off x="7020272" y="5589240"/>
            <a:ext cx="196600" cy="1863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851104" cy="652934"/>
          </a:xfrm>
        </p:spPr>
        <p:txBody>
          <a:bodyPr/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D=N=2 super covariant derivative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図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1835696" y="1124744"/>
            <a:ext cx="5817120" cy="304800"/>
          </a:xfrm>
          <a:prstGeom prst="rect">
            <a:avLst/>
          </a:prstGeom>
        </p:spPr>
      </p:pic>
      <p:grpSp>
        <p:nvGrpSpPr>
          <p:cNvPr id="45" name="グループ化 44"/>
          <p:cNvGrpSpPr/>
          <p:nvPr/>
        </p:nvGrpSpPr>
        <p:grpSpPr>
          <a:xfrm>
            <a:off x="539552" y="2708920"/>
            <a:ext cx="7452320" cy="2037184"/>
            <a:chOff x="251520" y="3789040"/>
            <a:chExt cx="8676456" cy="2469232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251520" y="3861048"/>
              <a:ext cx="4169306" cy="957064"/>
              <a:chOff x="539552" y="2060848"/>
              <a:chExt cx="5177418" cy="1461120"/>
            </a:xfrm>
          </p:grpSpPr>
          <p:pic>
            <p:nvPicPr>
              <p:cNvPr id="7" name="図 6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611560" y="2060848"/>
                <a:ext cx="4876810" cy="381000"/>
              </a:xfrm>
              <a:prstGeom prst="rect">
                <a:avLst/>
              </a:prstGeom>
            </p:spPr>
          </p:pic>
          <p:pic>
            <p:nvPicPr>
              <p:cNvPr id="9" name="図 8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539552" y="2420888"/>
                <a:ext cx="5079501" cy="381000"/>
              </a:xfrm>
              <a:prstGeom prst="rect">
                <a:avLst/>
              </a:prstGeom>
            </p:spPr>
          </p:pic>
          <p:pic>
            <p:nvPicPr>
              <p:cNvPr id="11" name="図 10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539552" y="2780928"/>
                <a:ext cx="4750318" cy="381000"/>
              </a:xfrm>
              <a:prstGeom prst="rect">
                <a:avLst/>
              </a:prstGeom>
            </p:spPr>
          </p:pic>
          <p:pic>
            <p:nvPicPr>
              <p:cNvPr id="13" name="図 12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611560" y="3140968"/>
                <a:ext cx="5105410" cy="381000"/>
              </a:xfrm>
              <a:prstGeom prst="rect">
                <a:avLst/>
              </a:prstGeom>
            </p:spPr>
          </p:pic>
        </p:grpSp>
        <p:grpSp>
          <p:nvGrpSpPr>
            <p:cNvPr id="23" name="グループ化 22"/>
            <p:cNvGrpSpPr/>
            <p:nvPr/>
          </p:nvGrpSpPr>
          <p:grpSpPr>
            <a:xfrm>
              <a:off x="323528" y="5301208"/>
              <a:ext cx="3868698" cy="957064"/>
              <a:chOff x="323528" y="3501008"/>
              <a:chExt cx="5020826" cy="1677144"/>
            </a:xfrm>
          </p:grpSpPr>
          <p:pic>
            <p:nvPicPr>
              <p:cNvPr id="16" name="図 15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467544" y="3501008"/>
                <a:ext cx="4876810" cy="381000"/>
              </a:xfrm>
              <a:prstGeom prst="rect">
                <a:avLst/>
              </a:prstGeom>
            </p:spPr>
          </p:pic>
          <p:pic>
            <p:nvPicPr>
              <p:cNvPr id="18" name="図 17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323528" y="3933056"/>
                <a:ext cx="5003301" cy="381000"/>
              </a:xfrm>
              <a:prstGeom prst="rect">
                <a:avLst/>
              </a:prstGeom>
            </p:spPr>
          </p:pic>
          <p:pic>
            <p:nvPicPr>
              <p:cNvPr id="20" name="図 19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323528" y="4365104"/>
                <a:ext cx="4978918" cy="381000"/>
              </a:xfrm>
              <a:prstGeom prst="rect">
                <a:avLst/>
              </a:prstGeom>
            </p:spPr>
          </p:pic>
          <p:pic>
            <p:nvPicPr>
              <p:cNvPr id="22" name="図 21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395536" y="4797152"/>
                <a:ext cx="4902718" cy="381000"/>
              </a:xfrm>
              <a:prstGeom prst="rect">
                <a:avLst/>
              </a:prstGeom>
            </p:spPr>
          </p:pic>
        </p:grpSp>
        <p:grpSp>
          <p:nvGrpSpPr>
            <p:cNvPr id="32" name="グループ化 31"/>
            <p:cNvGrpSpPr/>
            <p:nvPr/>
          </p:nvGrpSpPr>
          <p:grpSpPr>
            <a:xfrm>
              <a:off x="4788024" y="3789040"/>
              <a:ext cx="4139952" cy="1101080"/>
              <a:chOff x="3419872" y="4509120"/>
              <a:chExt cx="5724128" cy="1821160"/>
            </a:xfrm>
          </p:grpSpPr>
          <p:pic>
            <p:nvPicPr>
              <p:cNvPr id="25" name="図 24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3491880" y="4509120"/>
                <a:ext cx="5334010" cy="381000"/>
              </a:xfrm>
              <a:prstGeom prst="rect">
                <a:avLst/>
              </a:prstGeom>
            </p:spPr>
          </p:pic>
          <p:pic>
            <p:nvPicPr>
              <p:cNvPr id="27" name="図 26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3419872" y="5013176"/>
                <a:ext cx="5512320" cy="381000"/>
              </a:xfrm>
              <a:prstGeom prst="rect">
                <a:avLst/>
              </a:prstGeom>
            </p:spPr>
          </p:pic>
          <p:pic>
            <p:nvPicPr>
              <p:cNvPr id="29" name="図 28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3454897" y="5517232"/>
                <a:ext cx="5689103" cy="381000"/>
              </a:xfrm>
              <a:prstGeom prst="rect">
                <a:avLst/>
              </a:prstGeom>
            </p:spPr>
          </p:pic>
          <p:pic>
            <p:nvPicPr>
              <p:cNvPr id="31" name="図 30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3531097" y="5949280"/>
                <a:ext cx="5612903" cy="381000"/>
              </a:xfrm>
              <a:prstGeom prst="rect">
                <a:avLst/>
              </a:prstGeom>
            </p:spPr>
          </p:pic>
        </p:grpSp>
        <p:grpSp>
          <p:nvGrpSpPr>
            <p:cNvPr id="41" name="グループ化 40"/>
            <p:cNvGrpSpPr/>
            <p:nvPr/>
          </p:nvGrpSpPr>
          <p:grpSpPr>
            <a:xfrm>
              <a:off x="4860032" y="5229200"/>
              <a:ext cx="3944912" cy="1029072"/>
              <a:chOff x="2699792" y="4581128"/>
              <a:chExt cx="5817120" cy="1677144"/>
            </a:xfrm>
          </p:grpSpPr>
          <p:pic>
            <p:nvPicPr>
              <p:cNvPr id="34" name="図 33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2843808" y="4581128"/>
                <a:ext cx="5359918" cy="381000"/>
              </a:xfrm>
              <a:prstGeom prst="rect">
                <a:avLst/>
              </a:prstGeom>
            </p:spPr>
          </p:pic>
          <p:pic>
            <p:nvPicPr>
              <p:cNvPr id="36" name="図 35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2699792" y="5013176"/>
                <a:ext cx="5486412" cy="381000"/>
              </a:xfrm>
              <a:prstGeom prst="rect">
                <a:avLst/>
              </a:prstGeom>
            </p:spPr>
          </p:pic>
          <p:pic>
            <p:nvPicPr>
              <p:cNvPr id="38" name="図 37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2699792" y="5445224"/>
                <a:ext cx="5512320" cy="381000"/>
              </a:xfrm>
              <a:prstGeom prst="rect">
                <a:avLst/>
              </a:prstGeom>
            </p:spPr>
          </p:pic>
          <p:pic>
            <p:nvPicPr>
              <p:cNvPr id="40" name="図 39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2699792" y="5877272"/>
                <a:ext cx="5817120" cy="381000"/>
              </a:xfrm>
              <a:prstGeom prst="rect">
                <a:avLst/>
              </a:prstGeom>
            </p:spPr>
          </p:pic>
        </p:grpSp>
      </p:grpSp>
      <p:pic>
        <p:nvPicPr>
          <p:cNvPr id="56" name="図 5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1" cstate="print"/>
          <a:stretch>
            <a:fillRect/>
          </a:stretch>
        </p:blipFill>
        <p:spPr bwMode="auto">
          <a:xfrm>
            <a:off x="819059" y="1916832"/>
            <a:ext cx="7542752" cy="406851"/>
          </a:xfrm>
          <a:prstGeom prst="rect">
            <a:avLst/>
          </a:prstGeom>
          <a:noFill/>
          <a:ln/>
          <a:effectLst/>
        </p:spPr>
      </p:pic>
      <p:pic>
        <p:nvPicPr>
          <p:cNvPr id="50" name="図 4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2" cstate="print"/>
          <a:stretch>
            <a:fillRect/>
          </a:stretch>
        </p:blipFill>
        <p:spPr bwMode="auto">
          <a:xfrm>
            <a:off x="323528" y="5229200"/>
            <a:ext cx="3962646" cy="381023"/>
          </a:xfrm>
          <a:prstGeom prst="rect">
            <a:avLst/>
          </a:prstGeom>
          <a:noFill/>
          <a:ln/>
          <a:effectLst/>
        </p:spPr>
      </p:pic>
      <p:pic>
        <p:nvPicPr>
          <p:cNvPr id="51" name="図 5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3" cstate="print"/>
          <a:stretch>
            <a:fillRect/>
          </a:stretch>
        </p:blipFill>
        <p:spPr bwMode="auto">
          <a:xfrm>
            <a:off x="5004048" y="5301208"/>
            <a:ext cx="3708385" cy="406961"/>
          </a:xfrm>
          <a:prstGeom prst="rect">
            <a:avLst/>
          </a:prstGeom>
          <a:noFill/>
          <a:ln/>
          <a:effectLst/>
        </p:spPr>
      </p:pic>
      <p:pic>
        <p:nvPicPr>
          <p:cNvPr id="53" name="図 5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4" cstate="print"/>
          <a:stretch>
            <a:fillRect/>
          </a:stretch>
        </p:blipFill>
        <p:spPr>
          <a:xfrm>
            <a:off x="3995936" y="5949280"/>
            <a:ext cx="1473710" cy="278892"/>
          </a:xfrm>
          <a:prstGeom prst="rect">
            <a:avLst/>
          </a:prstGeom>
        </p:spPr>
      </p:pic>
      <p:pic>
        <p:nvPicPr>
          <p:cNvPr id="55" name="図 5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5" cstate="print"/>
          <a:stretch>
            <a:fillRect/>
          </a:stretch>
        </p:blipFill>
        <p:spPr bwMode="auto">
          <a:xfrm>
            <a:off x="539552" y="5949280"/>
            <a:ext cx="2350324" cy="34563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347048" cy="868958"/>
          </a:xfrm>
        </p:spPr>
        <p:txBody>
          <a:bodyPr/>
          <a:lstStyle/>
          <a:p>
            <a:r>
              <a:rPr kumimoji="1" lang="en-US" altLang="ja-JP" sz="3200" b="1" dirty="0" err="1" smtClean="0">
                <a:solidFill>
                  <a:srgbClr val="FF0000"/>
                </a:solidFill>
              </a:rPr>
              <a:t>Chiral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 conditions for D=N=2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図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827584" y="1484784"/>
            <a:ext cx="5055118" cy="381000"/>
          </a:xfrm>
          <a:prstGeom prst="rect">
            <a:avLst/>
          </a:prstGeom>
        </p:spPr>
      </p:pic>
      <p:pic>
        <p:nvPicPr>
          <p:cNvPr id="9" name="図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6444208" y="1556792"/>
            <a:ext cx="2208861" cy="278773"/>
          </a:xfrm>
          <a:prstGeom prst="rect">
            <a:avLst/>
          </a:prstGeom>
          <a:noFill/>
          <a:ln/>
          <a:effectLst/>
        </p:spPr>
      </p:pic>
      <p:pic>
        <p:nvPicPr>
          <p:cNvPr id="23" name="図 2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1835696" y="3933056"/>
            <a:ext cx="3836979" cy="355190"/>
          </a:xfrm>
          <a:prstGeom prst="rect">
            <a:avLst/>
          </a:prstGeom>
          <a:noFill/>
          <a:ln/>
          <a:effectLst/>
        </p:spPr>
      </p:pic>
      <p:pic>
        <p:nvPicPr>
          <p:cNvPr id="16" name="図 1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835696" y="4869160"/>
            <a:ext cx="3886756" cy="330755"/>
          </a:xfrm>
          <a:prstGeom prst="rect">
            <a:avLst/>
          </a:prstGeom>
          <a:noFill/>
          <a:ln/>
          <a:effectLst/>
        </p:spPr>
      </p:pic>
      <p:pic>
        <p:nvPicPr>
          <p:cNvPr id="19" name="図 1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827584" y="2780928"/>
            <a:ext cx="5536703" cy="483108"/>
          </a:xfrm>
          <a:prstGeom prst="rect">
            <a:avLst/>
          </a:prstGeom>
        </p:spPr>
      </p:pic>
      <p:pic>
        <p:nvPicPr>
          <p:cNvPr id="21" name="図 2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827584" y="2132856"/>
            <a:ext cx="2869698" cy="483108"/>
          </a:xfrm>
          <a:prstGeom prst="rect">
            <a:avLst/>
          </a:prstGeom>
        </p:spPr>
      </p:pic>
      <p:pic>
        <p:nvPicPr>
          <p:cNvPr id="25" name="図 2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1835696" y="4365104"/>
            <a:ext cx="3837495" cy="355238"/>
          </a:xfrm>
          <a:prstGeom prst="rect">
            <a:avLst/>
          </a:prstGeom>
          <a:noFill/>
          <a:ln/>
          <a:effectLst/>
        </p:spPr>
      </p:pic>
      <p:pic>
        <p:nvPicPr>
          <p:cNvPr id="27" name="図 2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1907704" y="3573016"/>
            <a:ext cx="3785658" cy="330844"/>
          </a:xfrm>
          <a:prstGeom prst="rect">
            <a:avLst/>
          </a:prstGeom>
          <a:noFill/>
          <a:ln/>
          <a:effectLst/>
        </p:spPr>
      </p:pic>
      <p:grpSp>
        <p:nvGrpSpPr>
          <p:cNvPr id="54" name="グループ化 53"/>
          <p:cNvGrpSpPr/>
          <p:nvPr/>
        </p:nvGrpSpPr>
        <p:grpSpPr>
          <a:xfrm>
            <a:off x="971600" y="5589240"/>
            <a:ext cx="5638290" cy="402684"/>
            <a:chOff x="971600" y="5589240"/>
            <a:chExt cx="5638290" cy="402684"/>
          </a:xfrm>
        </p:grpSpPr>
        <p:pic>
          <p:nvPicPr>
            <p:cNvPr id="46" name="図 45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971600" y="5661247"/>
              <a:ext cx="5638290" cy="33067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52" name="グループ化 51"/>
            <p:cNvGrpSpPr/>
            <p:nvPr/>
          </p:nvGrpSpPr>
          <p:grpSpPr bwMode="auto">
            <a:xfrm>
              <a:off x="1187624" y="5589240"/>
              <a:ext cx="343286" cy="278892"/>
              <a:chOff x="1403646" y="5589239"/>
              <a:chExt cx="343286" cy="278892"/>
            </a:xfrm>
          </p:grpSpPr>
          <p:pic>
            <p:nvPicPr>
              <p:cNvPr id="49" name="図 48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6" cstate="print"/>
              <a:stretch>
                <a:fillRect/>
              </a:stretch>
            </p:blipFill>
            <p:spPr bwMode="auto">
              <a:xfrm>
                <a:off x="1403646" y="5589239"/>
                <a:ext cx="327385" cy="17117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4" name="図 33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7" cstate="print"/>
              <a:stretch>
                <a:fillRect/>
              </a:stretch>
            </p:blipFill>
            <p:spPr bwMode="auto">
              <a:xfrm>
                <a:off x="1403647" y="5730933"/>
                <a:ext cx="343285" cy="137198"/>
              </a:xfrm>
              <a:prstGeom prst="rect">
                <a:avLst/>
              </a:prstGeom>
            </p:spPr>
          </p:pic>
        </p:grpSp>
      </p:grpSp>
      <p:pic>
        <p:nvPicPr>
          <p:cNvPr id="39" name="図 3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7092280" y="3573016"/>
            <a:ext cx="1447802" cy="330708"/>
          </a:xfrm>
          <a:prstGeom prst="rect">
            <a:avLst/>
          </a:prstGeom>
        </p:spPr>
      </p:pic>
      <p:pic>
        <p:nvPicPr>
          <p:cNvPr id="45" name="図 44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7079325" y="4005064"/>
            <a:ext cx="1473712" cy="355092"/>
          </a:xfrm>
          <a:prstGeom prst="rect">
            <a:avLst/>
          </a:prstGeom>
          <a:noFill/>
          <a:ln/>
          <a:effectLst/>
        </p:spPr>
      </p:pic>
      <p:pic>
        <p:nvPicPr>
          <p:cNvPr id="44" name="図 43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7007317" y="4437112"/>
            <a:ext cx="1473712" cy="355092"/>
          </a:xfrm>
          <a:prstGeom prst="rect">
            <a:avLst/>
          </a:prstGeom>
          <a:noFill/>
          <a:ln/>
          <a:effectLst/>
        </p:spPr>
      </p:pic>
      <p:pic>
        <p:nvPicPr>
          <p:cNvPr id="43" name="図 42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6995124" y="4869160"/>
            <a:ext cx="1498098" cy="330708"/>
          </a:xfrm>
          <a:prstGeom prst="rect">
            <a:avLst/>
          </a:prstGeom>
          <a:noFill/>
          <a:ln/>
          <a:effectLst/>
        </p:spPr>
      </p:pic>
      <p:sp>
        <p:nvSpPr>
          <p:cNvPr id="55" name="右矢印 54"/>
          <p:cNvSpPr/>
          <p:nvPr/>
        </p:nvSpPr>
        <p:spPr>
          <a:xfrm>
            <a:off x="6012160" y="3717032"/>
            <a:ext cx="762384" cy="1245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右矢印 55"/>
          <p:cNvSpPr/>
          <p:nvPr/>
        </p:nvSpPr>
        <p:spPr>
          <a:xfrm>
            <a:off x="6012160" y="4149080"/>
            <a:ext cx="762384" cy="1245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/>
          <p:cNvSpPr/>
          <p:nvPr/>
        </p:nvSpPr>
        <p:spPr>
          <a:xfrm>
            <a:off x="6012160" y="4581128"/>
            <a:ext cx="762384" cy="1245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右矢印 57"/>
          <p:cNvSpPr/>
          <p:nvPr/>
        </p:nvSpPr>
        <p:spPr>
          <a:xfrm>
            <a:off x="6012160" y="5013176"/>
            <a:ext cx="762384" cy="1245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876256" y="2996952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FF0000"/>
                </a:solidFill>
              </a:rPr>
              <a:t>c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hiral</a:t>
            </a:r>
            <a:r>
              <a:rPr kumimoji="1" lang="en-US" altLang="ja-JP" dirty="0" smtClean="0">
                <a:solidFill>
                  <a:srgbClr val="FF0000"/>
                </a:solidFill>
              </a:rPr>
              <a:t> fields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51720" y="0"/>
            <a:ext cx="5976664" cy="724942"/>
          </a:xfrm>
        </p:spPr>
        <p:txBody>
          <a:bodyPr/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D=N=2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lattice SUSY tr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ansformation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" name="グループ化 85"/>
          <p:cNvGrpSpPr/>
          <p:nvPr/>
        </p:nvGrpSpPr>
        <p:grpSpPr>
          <a:xfrm>
            <a:off x="2699792" y="3933056"/>
            <a:ext cx="4748741" cy="2123283"/>
            <a:chOff x="1979904" y="4077072"/>
            <a:chExt cx="4748741" cy="2123283"/>
          </a:xfrm>
        </p:grpSpPr>
        <p:pic>
          <p:nvPicPr>
            <p:cNvPr id="5" name="図 4" descr="TP_tmp.pn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10418" y="4077073"/>
              <a:ext cx="385846" cy="271063"/>
            </a:xfrm>
            <a:prstGeom prst="rect">
              <a:avLst/>
            </a:prstGeom>
            <a:noFill/>
          </p:spPr>
        </p:pic>
        <p:pic>
          <p:nvPicPr>
            <p:cNvPr id="11" name="図 10" descr="TP_tmp.pn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60113" y="4077073"/>
              <a:ext cx="385461" cy="27079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図 9" descr="TP_tmp.pn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09809" y="4077073"/>
              <a:ext cx="385461" cy="25237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図 8" descr="TP_tmp.pn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4949" y="4077072"/>
              <a:ext cx="385461" cy="25237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4" name="図 73" descr="TP_tmp.pn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34458" y="4640603"/>
              <a:ext cx="347607" cy="2317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7" name="図 76" descr="TP_tmp.pn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79904" y="5050445"/>
              <a:ext cx="443395" cy="2315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8" name="図 77" descr="TP_tmp.pn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5013176"/>
              <a:ext cx="1274567" cy="2514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2" name="図 81" descr="TP_tmp.pn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860032" y="5517232"/>
              <a:ext cx="1274567" cy="2514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図 84" descr="TP_tmp.pn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860032" y="5949280"/>
              <a:ext cx="1310913" cy="25107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5" name="図 74" descr="TP_tmp.pn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5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995936" y="4653136"/>
              <a:ext cx="500895" cy="2313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6" name="図 75" descr="TP_tmp.pn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28184" y="4725144"/>
              <a:ext cx="500461" cy="23115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0" name="図 79" descr="TP_tmp.pn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6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79904" y="5460286"/>
              <a:ext cx="443011" cy="2313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4" name="図 83" descr="TP_tmp.pn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6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5877272"/>
              <a:ext cx="1156688" cy="25100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3" name="図 82" descr="TP_tmp.pn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6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34651" y="5921357"/>
              <a:ext cx="385461" cy="23150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9" name="図 78" descr="TP_tmp.pn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56176" y="5085184"/>
              <a:ext cx="540958" cy="23167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図 80" descr="TP_tmp.pn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6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995936" y="5517232"/>
              <a:ext cx="385461" cy="23150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図 39" descr="TP_tmp.pn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31840" y="4725144"/>
              <a:ext cx="96171" cy="144205"/>
            </a:xfrm>
            <a:prstGeom prst="rect">
              <a:avLst/>
            </a:prstGeom>
            <a:noFill/>
          </p:spPr>
        </p:pic>
        <p:pic>
          <p:nvPicPr>
            <p:cNvPr id="41" name="図 40" descr="TP_tmp.pn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44208" y="5661248"/>
              <a:ext cx="96171" cy="144205"/>
            </a:xfrm>
            <a:prstGeom prst="rect">
              <a:avLst/>
            </a:prstGeom>
            <a:noFill/>
          </p:spPr>
        </p:pic>
        <p:pic>
          <p:nvPicPr>
            <p:cNvPr id="42" name="図 41" descr="TP_tmp.pn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39952" y="5085184"/>
              <a:ext cx="96171" cy="144205"/>
            </a:xfrm>
            <a:prstGeom prst="rect">
              <a:avLst/>
            </a:prstGeom>
            <a:noFill/>
          </p:spPr>
        </p:pic>
        <p:pic>
          <p:nvPicPr>
            <p:cNvPr id="43" name="図 42" descr="TP_tmp.pn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39952" y="5949280"/>
              <a:ext cx="96171" cy="144205"/>
            </a:xfrm>
            <a:prstGeom prst="rect">
              <a:avLst/>
            </a:prstGeom>
            <a:noFill/>
          </p:spPr>
        </p:pic>
        <p:pic>
          <p:nvPicPr>
            <p:cNvPr id="44" name="図 43" descr="TP_tmp.pn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59832" y="5517232"/>
              <a:ext cx="96171" cy="144205"/>
            </a:xfrm>
            <a:prstGeom prst="rect">
              <a:avLst/>
            </a:prstGeom>
            <a:noFill/>
          </p:spPr>
        </p:pic>
        <p:pic>
          <p:nvPicPr>
            <p:cNvPr id="45" name="図 44" descr="TP_tmp.pn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6096" y="4797152"/>
              <a:ext cx="96171" cy="144205"/>
            </a:xfrm>
            <a:prstGeom prst="rect">
              <a:avLst/>
            </a:prstGeom>
            <a:noFill/>
          </p:spPr>
        </p:pic>
        <p:pic>
          <p:nvPicPr>
            <p:cNvPr id="46" name="図 45" descr="TP_tmp.pn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6096" y="5085184"/>
              <a:ext cx="96171" cy="144205"/>
            </a:xfrm>
            <a:prstGeom prst="rect">
              <a:avLst/>
            </a:prstGeom>
            <a:noFill/>
          </p:spPr>
        </p:pic>
        <p:pic>
          <p:nvPicPr>
            <p:cNvPr id="47" name="図 46" descr="TP_tmp.pn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44208" y="6021288"/>
              <a:ext cx="96171" cy="144205"/>
            </a:xfrm>
            <a:prstGeom prst="rect">
              <a:avLst/>
            </a:prstGeom>
            <a:noFill/>
          </p:spPr>
        </p:pic>
      </p:grpSp>
      <p:grpSp>
        <p:nvGrpSpPr>
          <p:cNvPr id="4" name="グループ化 48"/>
          <p:cNvGrpSpPr/>
          <p:nvPr/>
        </p:nvGrpSpPr>
        <p:grpSpPr>
          <a:xfrm>
            <a:off x="2771800" y="1124744"/>
            <a:ext cx="5253109" cy="2130529"/>
            <a:chOff x="1043608" y="1340767"/>
            <a:chExt cx="6909293" cy="2994626"/>
          </a:xfrm>
        </p:grpSpPr>
        <p:pic>
          <p:nvPicPr>
            <p:cNvPr id="50" name="図 49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67744" y="1340768"/>
              <a:ext cx="507494" cy="381000"/>
            </a:xfrm>
            <a:prstGeom prst="rect">
              <a:avLst/>
            </a:prstGeom>
            <a:noFill/>
          </p:spPr>
        </p:pic>
        <p:pic>
          <p:nvPicPr>
            <p:cNvPr id="51" name="図 50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79912" y="1340768"/>
              <a:ext cx="506988" cy="38062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2" name="図 5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92080" y="1340768"/>
              <a:ext cx="506988" cy="3547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" name="図 52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32492" y="1340767"/>
              <a:ext cx="506988" cy="3547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図 5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15616" y="2132856"/>
              <a:ext cx="457200" cy="278892"/>
            </a:xfrm>
            <a:prstGeom prst="rect">
              <a:avLst/>
            </a:prstGeom>
            <a:noFill/>
          </p:spPr>
        </p:pic>
        <p:pic>
          <p:nvPicPr>
            <p:cNvPr id="55" name="図 54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6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42317" y="2708919"/>
              <a:ext cx="1676404" cy="3307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6" name="図 55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94646" y="3284983"/>
              <a:ext cx="1676404" cy="3307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7" name="図 56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6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3608" y="2708920"/>
              <a:ext cx="583694" cy="278892"/>
            </a:xfrm>
            <a:prstGeom prst="rect">
              <a:avLst/>
            </a:prstGeom>
            <a:noFill/>
          </p:spPr>
        </p:pic>
        <p:pic>
          <p:nvPicPr>
            <p:cNvPr id="58" name="図 57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7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28184" y="4005064"/>
              <a:ext cx="1724717" cy="3303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図 58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7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01937" y="2132856"/>
              <a:ext cx="659322" cy="2786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0" name="図 59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7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54299" y="2204864"/>
              <a:ext cx="658750" cy="2784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1" name="図 60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7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043608" y="3284984"/>
              <a:ext cx="583188" cy="2786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図 61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7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382832" y="3933056"/>
              <a:ext cx="1521363" cy="33013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図 62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7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15616" y="3933056"/>
              <a:ext cx="507494" cy="278892"/>
            </a:xfrm>
            <a:prstGeom prst="rect">
              <a:avLst/>
            </a:prstGeom>
            <a:noFill/>
          </p:spPr>
        </p:pic>
        <p:pic>
          <p:nvPicPr>
            <p:cNvPr id="64" name="図 63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7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90326" y="2780927"/>
              <a:ext cx="711001" cy="27861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5" name="図 64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7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67744" y="3356992"/>
              <a:ext cx="507494" cy="278892"/>
            </a:xfrm>
            <a:prstGeom prst="rect">
              <a:avLst/>
            </a:prstGeom>
            <a:noFill/>
          </p:spPr>
        </p:pic>
        <p:pic>
          <p:nvPicPr>
            <p:cNvPr id="66" name="図 65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95936" y="2204864"/>
              <a:ext cx="126492" cy="202692"/>
            </a:xfrm>
            <a:prstGeom prst="rect">
              <a:avLst/>
            </a:prstGeom>
            <a:noFill/>
          </p:spPr>
        </p:pic>
        <p:pic>
          <p:nvPicPr>
            <p:cNvPr id="67" name="図 66" descr="TP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80112" y="3429000"/>
              <a:ext cx="126492" cy="202692"/>
            </a:xfrm>
            <a:prstGeom prst="rect">
              <a:avLst/>
            </a:prstGeom>
            <a:noFill/>
          </p:spPr>
        </p:pic>
        <p:pic>
          <p:nvPicPr>
            <p:cNvPr id="68" name="図 67" descr="TP_tmp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2780928"/>
              <a:ext cx="126492" cy="202692"/>
            </a:xfrm>
            <a:prstGeom prst="rect">
              <a:avLst/>
            </a:prstGeom>
            <a:noFill/>
          </p:spPr>
        </p:pic>
        <p:pic>
          <p:nvPicPr>
            <p:cNvPr id="69" name="図 68" descr="TP_tmp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3933056"/>
              <a:ext cx="126492" cy="202692"/>
            </a:xfrm>
            <a:prstGeom prst="rect">
              <a:avLst/>
            </a:prstGeom>
            <a:noFill/>
          </p:spPr>
        </p:pic>
        <p:pic>
          <p:nvPicPr>
            <p:cNvPr id="70" name="図 69" descr="TP_tmp.pn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95936" y="3429000"/>
              <a:ext cx="126492" cy="202692"/>
            </a:xfrm>
            <a:prstGeom prst="rect">
              <a:avLst/>
            </a:prstGeom>
            <a:noFill/>
          </p:spPr>
        </p:pic>
        <p:pic>
          <p:nvPicPr>
            <p:cNvPr id="71" name="図 70" descr="TP_tmp.pn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8264" y="2276872"/>
              <a:ext cx="126492" cy="202692"/>
            </a:xfrm>
            <a:prstGeom prst="rect">
              <a:avLst/>
            </a:prstGeom>
            <a:noFill/>
          </p:spPr>
        </p:pic>
        <p:pic>
          <p:nvPicPr>
            <p:cNvPr id="72" name="図 71" descr="TP_tmp.pn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8264" y="2852936"/>
              <a:ext cx="126492" cy="202692"/>
            </a:xfrm>
            <a:prstGeom prst="rect">
              <a:avLst/>
            </a:prstGeom>
            <a:noFill/>
          </p:spPr>
        </p:pic>
        <p:pic>
          <p:nvPicPr>
            <p:cNvPr id="73" name="図 72" descr="TP_tmp.pn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80112" y="4005064"/>
              <a:ext cx="126492" cy="202692"/>
            </a:xfrm>
            <a:prstGeom prst="rect">
              <a:avLst/>
            </a:prstGeom>
            <a:noFill/>
          </p:spPr>
        </p:pic>
      </p:grpSp>
      <p:sp>
        <p:nvSpPr>
          <p:cNvPr id="87" name="テキスト ボックス 86"/>
          <p:cNvSpPr txBox="1"/>
          <p:nvPr/>
        </p:nvSpPr>
        <p:spPr>
          <a:xfrm>
            <a:off x="755576" y="1412776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CC"/>
                </a:solidFill>
              </a:rPr>
              <a:t>Chiral</a:t>
            </a:r>
            <a:r>
              <a:rPr kumimoji="1" lang="en-US" altLang="ja-JP" dirty="0" smtClean="0">
                <a:solidFill>
                  <a:srgbClr val="0000CC"/>
                </a:solidFill>
              </a:rPr>
              <a:t> 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grpSp>
        <p:nvGrpSpPr>
          <p:cNvPr id="6" name="グループ化 90"/>
          <p:cNvGrpSpPr/>
          <p:nvPr/>
        </p:nvGrpSpPr>
        <p:grpSpPr>
          <a:xfrm>
            <a:off x="395536" y="1916832"/>
            <a:ext cx="1296189" cy="646331"/>
            <a:chOff x="323528" y="2348880"/>
            <a:chExt cx="1296189" cy="594791"/>
          </a:xfrm>
        </p:grpSpPr>
        <p:sp>
          <p:nvSpPr>
            <p:cNvPr id="88" name="テキスト ボックス 87"/>
            <p:cNvSpPr txBox="1"/>
            <p:nvPr/>
          </p:nvSpPr>
          <p:spPr>
            <a:xfrm>
              <a:off x="323528" y="2348880"/>
              <a:ext cx="1296189" cy="594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/>
                <a:t>s</a:t>
              </a:r>
              <a:r>
                <a:rPr kumimoji="1" lang="en-US" altLang="ja-JP" sz="1800" dirty="0" smtClean="0"/>
                <a:t>uffix (</a:t>
              </a:r>
              <a:r>
                <a:rPr kumimoji="1" lang="en-US" altLang="ja-JP" sz="1800" dirty="0" err="1" smtClean="0"/>
                <a:t>s,s</a:t>
              </a:r>
              <a:r>
                <a:rPr kumimoji="1" lang="en-US" altLang="ja-JP" sz="1800" dirty="0" smtClean="0"/>
                <a:t>) </a:t>
              </a:r>
            </a:p>
            <a:p>
              <a:r>
                <a:rPr kumimoji="1" lang="en-US" altLang="ja-JP" sz="1800" dirty="0" smtClean="0"/>
                <a:t>is </a:t>
              </a:r>
              <a:r>
                <a:rPr lang="en-US" altLang="ja-JP" sz="1800" dirty="0" smtClean="0"/>
                <a:t>omitted</a:t>
              </a:r>
              <a:endParaRPr kumimoji="1" lang="ja-JP" altLang="en-US" sz="1800" dirty="0"/>
            </a:p>
          </p:txBody>
        </p:sp>
        <p:sp>
          <p:nvSpPr>
            <p:cNvPr id="89" name="左大かっこ 88"/>
            <p:cNvSpPr/>
            <p:nvPr/>
          </p:nvSpPr>
          <p:spPr>
            <a:xfrm>
              <a:off x="323528" y="2420887"/>
              <a:ext cx="72008" cy="458119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右大かっこ 89"/>
            <p:cNvSpPr/>
            <p:nvPr/>
          </p:nvSpPr>
          <p:spPr>
            <a:xfrm>
              <a:off x="1403648" y="2415147"/>
              <a:ext cx="45719" cy="463861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2" name="テキスト ボックス 91"/>
          <p:cNvSpPr txBox="1"/>
          <p:nvPr/>
        </p:nvSpPr>
        <p:spPr>
          <a:xfrm>
            <a:off x="467544" y="4509120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Anti-</a:t>
            </a:r>
            <a:r>
              <a:rPr kumimoji="1" lang="en-US" altLang="ja-JP" dirty="0" err="1" smtClean="0">
                <a:solidFill>
                  <a:srgbClr val="0000CC"/>
                </a:solidFill>
              </a:rPr>
              <a:t>chiral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grpSp>
        <p:nvGrpSpPr>
          <p:cNvPr id="7" name="グループ化 92"/>
          <p:cNvGrpSpPr/>
          <p:nvPr/>
        </p:nvGrpSpPr>
        <p:grpSpPr>
          <a:xfrm>
            <a:off x="467544" y="5013176"/>
            <a:ext cx="1321837" cy="646331"/>
            <a:chOff x="323528" y="2348880"/>
            <a:chExt cx="1321837" cy="646331"/>
          </a:xfrm>
        </p:grpSpPr>
        <p:sp>
          <p:nvSpPr>
            <p:cNvPr id="94" name="テキスト ボックス 93"/>
            <p:cNvSpPr txBox="1"/>
            <p:nvPr/>
          </p:nvSpPr>
          <p:spPr>
            <a:xfrm>
              <a:off x="323528" y="2348880"/>
              <a:ext cx="13218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 smtClean="0"/>
                <a:t>s</a:t>
              </a:r>
              <a:r>
                <a:rPr kumimoji="1" lang="en-US" altLang="ja-JP" sz="1800" dirty="0" smtClean="0"/>
                <a:t>uffix (</a:t>
              </a:r>
              <a:r>
                <a:rPr kumimoji="1" lang="en-US" altLang="ja-JP" sz="1800" dirty="0" err="1" smtClean="0"/>
                <a:t>a,a</a:t>
              </a:r>
              <a:r>
                <a:rPr kumimoji="1" lang="en-US" altLang="ja-JP" sz="1800" dirty="0" smtClean="0"/>
                <a:t>) </a:t>
              </a:r>
            </a:p>
            <a:p>
              <a:r>
                <a:rPr kumimoji="1" lang="en-US" altLang="ja-JP" sz="1800" dirty="0" smtClean="0"/>
                <a:t>is </a:t>
              </a:r>
              <a:r>
                <a:rPr lang="en-US" altLang="ja-JP" sz="1800" dirty="0" smtClean="0"/>
                <a:t>omitted</a:t>
              </a:r>
              <a:endParaRPr kumimoji="1" lang="ja-JP" altLang="en-US" sz="1800" dirty="0"/>
            </a:p>
          </p:txBody>
        </p:sp>
        <p:sp>
          <p:nvSpPr>
            <p:cNvPr id="95" name="左大かっこ 94"/>
            <p:cNvSpPr/>
            <p:nvPr/>
          </p:nvSpPr>
          <p:spPr>
            <a:xfrm>
              <a:off x="350960" y="2420888"/>
              <a:ext cx="45719" cy="504056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右大かっこ 95"/>
            <p:cNvSpPr/>
            <p:nvPr/>
          </p:nvSpPr>
          <p:spPr>
            <a:xfrm>
              <a:off x="1403648" y="2420888"/>
              <a:ext cx="72008" cy="504056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95120" cy="490066"/>
          </a:xfrm>
        </p:spPr>
        <p:txBody>
          <a:bodyPr/>
          <a:lstStyle/>
          <a:p>
            <a:r>
              <a:rPr kumimoji="1" lang="en-US" altLang="ja-JP" sz="2800" b="1" dirty="0" err="1" smtClean="0">
                <a:solidFill>
                  <a:srgbClr val="FF0000"/>
                </a:solidFill>
              </a:rPr>
              <a:t>Wess-Zumino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action in two dimensions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3" name="グループ化 24"/>
          <p:cNvGrpSpPr/>
          <p:nvPr/>
        </p:nvGrpSpPr>
        <p:grpSpPr>
          <a:xfrm>
            <a:off x="611560" y="2564904"/>
            <a:ext cx="8329327" cy="2058901"/>
            <a:chOff x="581672" y="1484783"/>
            <a:chExt cx="8329327" cy="2058901"/>
          </a:xfrm>
        </p:grpSpPr>
        <p:pic>
          <p:nvPicPr>
            <p:cNvPr id="17" name="図 16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1672" y="1484783"/>
              <a:ext cx="8329327" cy="3820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図 8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1600" y="2132856"/>
              <a:ext cx="4546101" cy="304800"/>
            </a:xfrm>
            <a:prstGeom prst="rect">
              <a:avLst/>
            </a:prstGeom>
            <a:noFill/>
          </p:spPr>
        </p:pic>
        <p:pic>
          <p:nvPicPr>
            <p:cNvPr id="14" name="図 1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03648" y="2708920"/>
              <a:ext cx="4267478" cy="3307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図 1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79912" y="3212976"/>
              <a:ext cx="4495810" cy="330708"/>
            </a:xfrm>
            <a:prstGeom prst="rect">
              <a:avLst/>
            </a:prstGeom>
            <a:noFill/>
          </p:spPr>
        </p:pic>
      </p:grpSp>
      <p:grpSp>
        <p:nvGrpSpPr>
          <p:cNvPr id="4" name="グループ化 18"/>
          <p:cNvGrpSpPr/>
          <p:nvPr/>
        </p:nvGrpSpPr>
        <p:grpSpPr bwMode="auto">
          <a:xfrm>
            <a:off x="757855" y="5301207"/>
            <a:ext cx="7746910" cy="1147182"/>
            <a:chOff x="688129" y="5301207"/>
            <a:chExt cx="7746910" cy="1147182"/>
          </a:xfrm>
        </p:grpSpPr>
        <p:pic>
          <p:nvPicPr>
            <p:cNvPr id="15" name="図 14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688129" y="5301207"/>
              <a:ext cx="7670354" cy="38100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図 23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043608" y="6093296"/>
              <a:ext cx="7391431" cy="35509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467544" y="198884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Kinetic term 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9552" y="4581128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Interaction term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99592" y="1268760"/>
            <a:ext cx="7574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Super charge exact form           exact lattice SUSY inv.</a:t>
            </a:r>
            <a:endParaRPr kumimoji="1" lang="ja-JP" altLang="en-US" dirty="0"/>
          </a:p>
        </p:txBody>
      </p:sp>
      <p:sp>
        <p:nvSpPr>
          <p:cNvPr id="30" name="右矢印 29"/>
          <p:cNvSpPr/>
          <p:nvPr/>
        </p:nvSpPr>
        <p:spPr>
          <a:xfrm>
            <a:off x="4427984" y="1412776"/>
            <a:ext cx="690376" cy="196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75240" cy="724942"/>
          </a:xfrm>
        </p:spPr>
        <p:txBody>
          <a:bodyPr/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N=2 </a:t>
            </a:r>
            <a:r>
              <a:rPr kumimoji="1" lang="en-US" altLang="ja-JP" sz="3200" b="1" dirty="0" err="1" smtClean="0">
                <a:solidFill>
                  <a:srgbClr val="FF0000"/>
                </a:solidFill>
              </a:rPr>
              <a:t>Wess-Zumino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 actions in coordinate 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14" name="図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34362" y="2924942"/>
            <a:ext cx="5639675" cy="355146"/>
          </a:xfrm>
          <a:prstGeom prst="rect">
            <a:avLst/>
          </a:prstGeom>
          <a:noFill/>
          <a:ln/>
          <a:effectLst/>
        </p:spPr>
      </p:pic>
      <p:pic>
        <p:nvPicPr>
          <p:cNvPr id="9" name="図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419872" y="3501008"/>
            <a:ext cx="4445527" cy="304801"/>
          </a:xfrm>
          <a:prstGeom prst="rect">
            <a:avLst/>
          </a:prstGeom>
          <a:noFill/>
          <a:ln/>
          <a:effectLst/>
        </p:spPr>
      </p:pic>
      <p:pic>
        <p:nvPicPr>
          <p:cNvPr id="12" name="図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83568" y="4725144"/>
            <a:ext cx="7646437" cy="355116"/>
          </a:xfrm>
          <a:prstGeom prst="rect">
            <a:avLst/>
          </a:prstGeom>
          <a:noFill/>
          <a:ln/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2915816" y="134076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product actions in two dimensions</a:t>
            </a:r>
            <a:endParaRPr kumimoji="1" lang="ja-JP" altLang="en-US" dirty="0"/>
          </a:p>
        </p:txBody>
      </p:sp>
      <p:pic>
        <p:nvPicPr>
          <p:cNvPr id="15" name="図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843808" y="1556792"/>
            <a:ext cx="102107" cy="12649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11560" y="2276872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Kinetic term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9552" y="4077072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Interaction term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3568" y="5733256"/>
            <a:ext cx="791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SUSY algebra with Leibniz rule is satisfied on    product !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pic>
        <p:nvPicPr>
          <p:cNvPr id="21" name="図 2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020272" y="5949280"/>
            <a:ext cx="102107" cy="12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31840" y="47667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Conclusions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星 5 2"/>
          <p:cNvSpPr/>
          <p:nvPr/>
        </p:nvSpPr>
        <p:spPr>
          <a:xfrm>
            <a:off x="971600" y="1628800"/>
            <a:ext cx="194320" cy="1943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5656" y="1484784"/>
            <a:ext cx="6219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Exactly SUSY invariant formulation in mom. </a:t>
            </a:r>
          </a:p>
          <a:p>
            <a:r>
              <a:rPr lang="en-US" altLang="ja-JP" dirty="0" smtClean="0">
                <a:solidFill>
                  <a:srgbClr val="0000CC"/>
                </a:solidFill>
              </a:rPr>
              <a:t>and coordinate space </a:t>
            </a:r>
            <a:r>
              <a:rPr kumimoji="1" lang="en-US" altLang="ja-JP" dirty="0" smtClean="0">
                <a:solidFill>
                  <a:srgbClr val="0000CC"/>
                </a:solidFill>
              </a:rPr>
              <a:t>is found. 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5" name="星 5 4"/>
          <p:cNvSpPr/>
          <p:nvPr/>
        </p:nvSpPr>
        <p:spPr>
          <a:xfrm>
            <a:off x="971600" y="2708920"/>
            <a:ext cx="194320" cy="1943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47664" y="2636912"/>
            <a:ext cx="6138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</a:rPr>
              <a:t>A new star   product is defined where exact </a:t>
            </a:r>
          </a:p>
          <a:p>
            <a:r>
              <a:rPr lang="en-US" altLang="ja-JP" dirty="0" smtClean="0">
                <a:solidFill>
                  <a:srgbClr val="0000CC"/>
                </a:solidFill>
              </a:rPr>
              <a:t>lattice SUSY algebra is fulfilled.</a:t>
            </a:r>
            <a:r>
              <a:rPr kumimoji="1" lang="en-US" altLang="ja-JP" dirty="0" smtClean="0">
                <a:solidFill>
                  <a:srgbClr val="0000CC"/>
                </a:solidFill>
              </a:rPr>
              <a:t> 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3648" y="4221088"/>
            <a:ext cx="5886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Another solution to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chiral</a:t>
            </a:r>
            <a:r>
              <a:rPr kumimoji="1" lang="en-US" altLang="ja-JP" dirty="0" smtClean="0">
                <a:solidFill>
                  <a:srgbClr val="00B05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fermion</a:t>
            </a:r>
            <a:r>
              <a:rPr kumimoji="1" lang="en-US" altLang="ja-JP" dirty="0" smtClean="0">
                <a:solidFill>
                  <a:srgbClr val="00B050"/>
                </a:solidFill>
              </a:rPr>
              <a:t> problem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91680" y="4653136"/>
            <a:ext cx="4278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Species doublers are physical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13" name="図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131840" y="2852936"/>
            <a:ext cx="102107" cy="12649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475656" y="5661248"/>
            <a:ext cx="6675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CC"/>
                </a:solidFill>
              </a:rPr>
              <a:t>Higer</a:t>
            </a:r>
            <a:r>
              <a:rPr kumimoji="1" lang="en-US" altLang="ja-JP" dirty="0" smtClean="0">
                <a:solidFill>
                  <a:srgbClr val="0000CC"/>
                </a:solidFill>
              </a:rPr>
              <a:t> dimensions, gauge extension, quantum…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20072" y="2276872"/>
            <a:ext cx="244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dirty="0" smtClean="0">
                <a:solidFill>
                  <a:srgbClr val="FF0000"/>
                </a:solidFill>
              </a:rPr>
              <a:t>he first example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 bwMode="auto">
          <a:xfrm>
            <a:off x="755576" y="332656"/>
            <a:ext cx="7087341" cy="3447207"/>
            <a:chOff x="683568" y="1412776"/>
            <a:chExt cx="7087341" cy="3447207"/>
          </a:xfrm>
        </p:grpSpPr>
        <p:sp>
          <p:nvSpPr>
            <p:cNvPr id="7" name="テキスト ボックス 6"/>
            <p:cNvSpPr txBox="1"/>
            <p:nvPr/>
          </p:nvSpPr>
          <p:spPr bwMode="auto">
            <a:xfrm>
              <a:off x="683568" y="1412776"/>
              <a:ext cx="2351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Solution to (1):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0" name="図 9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843808" y="3717032"/>
              <a:ext cx="4927101" cy="304800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 bwMode="auto">
            <a:xfrm>
              <a:off x="827584" y="4365104"/>
              <a:ext cx="1778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Coordinate:</a:t>
              </a:r>
              <a:endParaRPr kumimoji="1" lang="ja-JP" altLang="en-US" dirty="0"/>
            </a:p>
          </p:txBody>
        </p:sp>
        <p:pic>
          <p:nvPicPr>
            <p:cNvPr id="13" name="図 12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059421" y="4581128"/>
              <a:ext cx="3606836" cy="27885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" name="直線矢印コネクタ 15"/>
            <p:cNvCxnSpPr/>
            <p:nvPr/>
          </p:nvCxnSpPr>
          <p:spPr bwMode="auto">
            <a:xfrm>
              <a:off x="3563888" y="4077072"/>
              <a:ext cx="0" cy="432048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 bwMode="auto">
            <a:xfrm>
              <a:off x="6156176" y="4149080"/>
              <a:ext cx="0" cy="432048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 bwMode="auto">
            <a:xfrm>
              <a:off x="827584" y="3573016"/>
              <a:ext cx="18101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Momentum:</a:t>
              </a:r>
              <a:endParaRPr kumimoji="1" lang="ja-JP" altLang="en-US" dirty="0"/>
            </a:p>
          </p:txBody>
        </p:sp>
      </p:grpSp>
      <p:pic>
        <p:nvPicPr>
          <p:cNvPr id="25" name="図 2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267744" y="4149080"/>
            <a:ext cx="5231901" cy="33070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39552" y="407707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66FF"/>
                </a:solidFill>
              </a:rPr>
              <a:t>Good: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544" y="5301208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3366FF"/>
                </a:solidFill>
              </a:rPr>
              <a:t>Short comings: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03848" y="4941168"/>
            <a:ext cx="311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3366FF"/>
                </a:solidFill>
              </a:rPr>
              <a:t>   product is n</a:t>
            </a:r>
            <a:r>
              <a:rPr kumimoji="1" lang="en-US" altLang="ja-JP" dirty="0" smtClean="0">
                <a:solidFill>
                  <a:srgbClr val="3366FF"/>
                </a:solidFill>
              </a:rPr>
              <a:t>on-local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03848" y="5589240"/>
            <a:ext cx="431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3366FF"/>
                </a:solidFill>
              </a:rPr>
              <a:t>l</a:t>
            </a:r>
            <a:r>
              <a:rPr kumimoji="1" lang="en-US" altLang="ja-JP" dirty="0" smtClean="0">
                <a:solidFill>
                  <a:srgbClr val="3366FF"/>
                </a:solidFill>
              </a:rPr>
              <a:t>oss of translational invariance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21" name="左中かっこ 20"/>
          <p:cNvSpPr/>
          <p:nvPr/>
        </p:nvSpPr>
        <p:spPr>
          <a:xfrm>
            <a:off x="2987824" y="5085184"/>
            <a:ext cx="155448" cy="914400"/>
          </a:xfrm>
          <a:prstGeom prst="leftBrac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259881" y="1828056"/>
            <a:ext cx="5383803" cy="304772"/>
          </a:xfrm>
          <a:prstGeom prst="rect">
            <a:avLst/>
          </a:prstGeom>
          <a:noFill/>
          <a:ln/>
          <a:effectLst/>
        </p:spPr>
      </p:pic>
      <p:pic>
        <p:nvPicPr>
          <p:cNvPr id="28" name="図 2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331640" y="1196752"/>
            <a:ext cx="5307610" cy="304772"/>
          </a:xfrm>
          <a:prstGeom prst="rect">
            <a:avLst/>
          </a:prstGeom>
          <a:noFill/>
          <a:ln/>
          <a:effectLst/>
        </p:spPr>
      </p:pic>
      <p:pic>
        <p:nvPicPr>
          <p:cNvPr id="30" name="図 2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236296" y="1844824"/>
            <a:ext cx="1295402" cy="330708"/>
          </a:xfrm>
          <a:prstGeom prst="rect">
            <a:avLst/>
          </a:prstGeom>
        </p:spPr>
      </p:pic>
      <p:pic>
        <p:nvPicPr>
          <p:cNvPr id="23" name="図 2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275856" y="5157192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331640" y="1268760"/>
            <a:ext cx="6553213" cy="355092"/>
          </a:xfrm>
          <a:prstGeom prst="rect">
            <a:avLst/>
          </a:prstGeom>
        </p:spPr>
      </p:pic>
      <p:pic>
        <p:nvPicPr>
          <p:cNvPr id="3" name="図 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843808" y="1844824"/>
            <a:ext cx="3962408" cy="35509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43608" y="332656"/>
            <a:ext cx="430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Symmetric difference operator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5436096" y="476672"/>
            <a:ext cx="576064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28184" y="332656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No Leibniz rule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2636912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Possible solutions: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3284984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(1) Link approach:</a:t>
            </a:r>
            <a:endParaRPr kumimoji="1" lang="ja-JP" altLang="en-US" dirty="0"/>
          </a:p>
        </p:txBody>
      </p:sp>
      <p:pic>
        <p:nvPicPr>
          <p:cNvPr id="10" name="図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47664" y="3861048"/>
            <a:ext cx="5969520" cy="304800"/>
          </a:xfrm>
          <a:prstGeom prst="rect">
            <a:avLst/>
          </a:prstGeom>
        </p:spPr>
      </p:pic>
      <p:pic>
        <p:nvPicPr>
          <p:cNvPr id="11" name="図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187624" y="4653136"/>
            <a:ext cx="3607315" cy="33070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95536" y="5085184"/>
            <a:ext cx="70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(2)  </a:t>
            </a:r>
            <a:endParaRPr kumimoji="1" lang="ja-JP" altLang="en-US" dirty="0"/>
          </a:p>
        </p:txBody>
      </p:sp>
      <p:pic>
        <p:nvPicPr>
          <p:cNvPr id="13" name="図 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47664" y="4293096"/>
            <a:ext cx="5969520" cy="3048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15616" y="5085184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New star product: </a:t>
            </a:r>
            <a:endParaRPr kumimoji="1" lang="ja-JP" altLang="en-US" dirty="0"/>
          </a:p>
        </p:txBody>
      </p:sp>
      <p:sp>
        <p:nvSpPr>
          <p:cNvPr id="15" name="右矢印 14"/>
          <p:cNvSpPr/>
          <p:nvPr/>
        </p:nvSpPr>
        <p:spPr>
          <a:xfrm>
            <a:off x="3923928" y="5229200"/>
            <a:ext cx="576064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2040" y="5085184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Leibniz rule ?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9712" y="5877272"/>
            <a:ext cx="39719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4067944" y="3284984"/>
            <a:ext cx="3591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Hopf</a:t>
            </a:r>
            <a:r>
              <a:rPr kumimoji="1" lang="en-US" altLang="ja-JP" dirty="0" smtClean="0">
                <a:solidFill>
                  <a:srgbClr val="FF0000"/>
                </a:solidFill>
              </a:rPr>
              <a:t> algebraic symmetry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9" name="図 1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843808" y="2276872"/>
            <a:ext cx="3962408" cy="355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39"/>
          <p:cNvSpPr txBox="1"/>
          <p:nvPr/>
        </p:nvSpPr>
        <p:spPr>
          <a:xfrm>
            <a:off x="5786446" y="2000240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“inconsistency”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5786" y="2071678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When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73" name="図 7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000100" y="714356"/>
            <a:ext cx="6351412" cy="2789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74" name="図 7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049031" y="1357297"/>
            <a:ext cx="6351399" cy="278931"/>
          </a:xfrm>
          <a:prstGeom prst="rect">
            <a:avLst/>
          </a:prstGeom>
          <a:noFill/>
          <a:ln/>
          <a:effectLst/>
        </p:spPr>
      </p:pic>
      <p:pic>
        <p:nvPicPr>
          <p:cNvPr id="27" name="図 2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928794" y="2143116"/>
            <a:ext cx="2743206" cy="278892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7429520" y="1357298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err="1" smtClean="0">
                <a:solidFill>
                  <a:srgbClr val="92D050"/>
                </a:solidFill>
              </a:rPr>
              <a:t>Bruckmann</a:t>
            </a:r>
            <a:endParaRPr lang="en-US" altLang="ja-JP" sz="1800" dirty="0" smtClean="0">
              <a:solidFill>
                <a:srgbClr val="92D050"/>
              </a:solidFill>
            </a:endParaRPr>
          </a:p>
          <a:p>
            <a:r>
              <a:rPr kumimoji="1" lang="en-US" altLang="ja-JP" sz="1800" dirty="0" err="1" smtClean="0">
                <a:solidFill>
                  <a:srgbClr val="92D050"/>
                </a:solidFill>
              </a:rPr>
              <a:t>Kok</a:t>
            </a:r>
            <a:endParaRPr kumimoji="1" lang="ja-JP" altLang="en-US" sz="1800" dirty="0">
              <a:solidFill>
                <a:srgbClr val="92D050"/>
              </a:solidFill>
            </a:endParaRPr>
          </a:p>
        </p:txBody>
      </p:sp>
      <p:pic>
        <p:nvPicPr>
          <p:cNvPr id="38" name="図 3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390606" y="3714751"/>
            <a:ext cx="5689151" cy="278894"/>
          </a:xfrm>
          <a:prstGeom prst="rect">
            <a:avLst/>
          </a:prstGeom>
          <a:noFill/>
          <a:ln/>
          <a:effectLst/>
        </p:spPr>
      </p:pic>
      <p:sp>
        <p:nvSpPr>
          <p:cNvPr id="34" name="テキスト ボックス 33"/>
          <p:cNvSpPr txBox="1"/>
          <p:nvPr/>
        </p:nvSpPr>
        <p:spPr>
          <a:xfrm>
            <a:off x="642910" y="2857496"/>
            <a:ext cx="801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</a:t>
            </a:r>
            <a:r>
              <a:rPr kumimoji="1" lang="en-US" altLang="ja-JP" dirty="0" smtClean="0"/>
              <a:t>ut if we introduce the following “mild non-</a:t>
            </a:r>
            <a:r>
              <a:rPr kumimoji="1" lang="en-US" altLang="ja-JP" dirty="0" err="1" smtClean="0"/>
              <a:t>commutativity</a:t>
            </a:r>
            <a:r>
              <a:rPr kumimoji="1" lang="en-US" altLang="ja-JP" dirty="0" smtClean="0"/>
              <a:t>”: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71472" y="414338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then</a:t>
            </a:r>
            <a:endParaRPr kumimoji="1" lang="ja-JP" altLang="en-US" dirty="0"/>
          </a:p>
        </p:txBody>
      </p:sp>
      <p:pic>
        <p:nvPicPr>
          <p:cNvPr id="42" name="図 4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071670" y="4357694"/>
            <a:ext cx="3860300" cy="278892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714348" y="4857760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general </a:t>
            </a:r>
            <a:endParaRPr kumimoji="1" lang="ja-JP" altLang="en-US" dirty="0"/>
          </a:p>
        </p:txBody>
      </p:sp>
      <p:pic>
        <p:nvPicPr>
          <p:cNvPr id="46" name="図 4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520678" y="5000635"/>
            <a:ext cx="3607324" cy="278893"/>
          </a:xfrm>
          <a:prstGeom prst="rect">
            <a:avLst/>
          </a:prstGeom>
          <a:noFill/>
          <a:ln/>
          <a:effectLst/>
        </p:spPr>
      </p:pic>
      <p:cxnSp>
        <p:nvCxnSpPr>
          <p:cNvPr id="54" name="直線矢印コネクタ 53"/>
          <p:cNvCxnSpPr/>
          <p:nvPr/>
        </p:nvCxnSpPr>
        <p:spPr>
          <a:xfrm rot="10800000">
            <a:off x="7500958" y="5286388"/>
            <a:ext cx="442890" cy="42862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rot="10800000" flipV="1">
            <a:off x="7000892" y="5286388"/>
            <a:ext cx="500066" cy="42862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rot="10800000">
            <a:off x="7000892" y="5715016"/>
            <a:ext cx="442890" cy="42862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rot="10800000" flipV="1">
            <a:off x="7429520" y="5715016"/>
            <a:ext cx="500066" cy="42862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図 6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8072462" y="5643578"/>
            <a:ext cx="126492" cy="126492"/>
          </a:xfrm>
          <a:prstGeom prst="rect">
            <a:avLst/>
          </a:prstGeom>
        </p:spPr>
      </p:pic>
      <p:pic>
        <p:nvPicPr>
          <p:cNvPr id="68" name="図 67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7215206" y="5000636"/>
            <a:ext cx="583694" cy="202692"/>
          </a:xfrm>
          <a:prstGeom prst="rect">
            <a:avLst/>
          </a:prstGeom>
        </p:spPr>
      </p:pic>
      <p:pic>
        <p:nvPicPr>
          <p:cNvPr id="70" name="図 69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7286644" y="6215082"/>
            <a:ext cx="559309" cy="228600"/>
          </a:xfrm>
          <a:prstGeom prst="rect">
            <a:avLst/>
          </a:prstGeom>
        </p:spPr>
      </p:pic>
      <p:pic>
        <p:nvPicPr>
          <p:cNvPr id="72" name="図 71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5857884" y="5643578"/>
            <a:ext cx="1016510" cy="228600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3071802" y="142852"/>
            <a:ext cx="213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Two Problems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83768" y="692696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Conjecture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図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691680" y="1988840"/>
            <a:ext cx="102107" cy="12649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63688" y="1772816"/>
            <a:ext cx="5612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</a:rPr>
              <a:t>-p</a:t>
            </a:r>
            <a:r>
              <a:rPr kumimoji="1" lang="en-US" altLang="ja-JP" dirty="0" smtClean="0">
                <a:solidFill>
                  <a:srgbClr val="0000CC"/>
                </a:solidFill>
              </a:rPr>
              <a:t>roduct  formulation and link approach </a:t>
            </a:r>
          </a:p>
          <a:p>
            <a:r>
              <a:rPr lang="en-US" altLang="ja-JP" dirty="0" smtClean="0">
                <a:solidFill>
                  <a:srgbClr val="0000CC"/>
                </a:solidFill>
              </a:rPr>
              <a:t>are equivalent.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51720" y="3501008"/>
            <a:ext cx="517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</a:t>
            </a:r>
            <a:r>
              <a:rPr kumimoji="1" lang="en-US" altLang="ja-JP" dirty="0" smtClean="0"/>
              <a:t>on-locality           non-</a:t>
            </a:r>
            <a:r>
              <a:rPr kumimoji="1" lang="en-US" altLang="ja-JP" dirty="0" err="1" smtClean="0"/>
              <a:t>commutativity</a:t>
            </a:r>
            <a:endParaRPr kumimoji="1" lang="ja-JP" altLang="en-US" dirty="0"/>
          </a:p>
        </p:txBody>
      </p:sp>
      <p:sp>
        <p:nvSpPr>
          <p:cNvPr id="8" name="左右矢印 7"/>
          <p:cNvSpPr/>
          <p:nvPr/>
        </p:nvSpPr>
        <p:spPr>
          <a:xfrm>
            <a:off x="3851920" y="3645024"/>
            <a:ext cx="568080" cy="1966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779912" y="476672"/>
            <a:ext cx="2590806" cy="2788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55576" y="332656"/>
            <a:ext cx="231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condition</a:t>
            </a:r>
            <a:endParaRPr kumimoji="1" lang="ja-JP" altLang="en-US" dirty="0"/>
          </a:p>
        </p:txBody>
      </p:sp>
      <p:pic>
        <p:nvPicPr>
          <p:cNvPr id="11" name="図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83568" y="1340768"/>
            <a:ext cx="7722672" cy="330731"/>
          </a:xfrm>
          <a:prstGeom prst="rect">
            <a:avLst/>
          </a:prstGeom>
          <a:noFill/>
          <a:ln/>
          <a:effectLst/>
        </p:spPr>
      </p:pic>
      <p:pic>
        <p:nvPicPr>
          <p:cNvPr id="16" name="図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11560" y="2060848"/>
            <a:ext cx="5536651" cy="330705"/>
          </a:xfrm>
          <a:prstGeom prst="rect">
            <a:avLst/>
          </a:prstGeom>
          <a:noFill/>
          <a:ln/>
          <a:effectLst/>
        </p:spPr>
      </p:pic>
      <p:pic>
        <p:nvPicPr>
          <p:cNvPr id="19" name="図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763688" y="2708920"/>
            <a:ext cx="4750828" cy="483160"/>
          </a:xfrm>
          <a:prstGeom prst="rect">
            <a:avLst/>
          </a:prstGeom>
          <a:noFill/>
          <a:ln/>
          <a:effectLst/>
        </p:spPr>
      </p:pic>
      <p:sp>
        <p:nvSpPr>
          <p:cNvPr id="20" name="テキスト ボックス 19"/>
          <p:cNvSpPr txBox="1"/>
          <p:nvPr/>
        </p:nvSpPr>
        <p:spPr>
          <a:xfrm>
            <a:off x="611560" y="3501008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Anti-</a:t>
            </a:r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condition</a:t>
            </a:r>
            <a:endParaRPr kumimoji="1" lang="ja-JP" altLang="en-US" dirty="0"/>
          </a:p>
        </p:txBody>
      </p:sp>
      <p:pic>
        <p:nvPicPr>
          <p:cNvPr id="22" name="図 2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923924" y="3645024"/>
            <a:ext cx="2590812" cy="278893"/>
          </a:xfrm>
          <a:prstGeom prst="rect">
            <a:avLst/>
          </a:prstGeom>
          <a:noFill/>
          <a:ln/>
          <a:effectLst/>
        </p:spPr>
      </p:pic>
      <p:pic>
        <p:nvPicPr>
          <p:cNvPr id="24" name="図 2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81945" y="4221088"/>
            <a:ext cx="7925916" cy="330754"/>
          </a:xfrm>
          <a:prstGeom prst="rect">
            <a:avLst/>
          </a:prstGeom>
          <a:noFill/>
          <a:ln/>
          <a:effectLst/>
        </p:spPr>
      </p:pic>
      <p:pic>
        <p:nvPicPr>
          <p:cNvPr id="26" name="図 2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39800" y="4869160"/>
            <a:ext cx="5536154" cy="330675"/>
          </a:xfrm>
          <a:prstGeom prst="rect">
            <a:avLst/>
          </a:prstGeom>
          <a:noFill/>
          <a:ln/>
          <a:effectLst/>
        </p:spPr>
      </p:pic>
      <p:pic>
        <p:nvPicPr>
          <p:cNvPr id="28" name="図 27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953971" y="5445223"/>
            <a:ext cx="4370261" cy="4832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755576" y="620688"/>
            <a:ext cx="5308128" cy="483110"/>
          </a:xfrm>
          <a:prstGeom prst="rect">
            <a:avLst/>
          </a:prstGeom>
          <a:noFill/>
          <a:ln/>
          <a:effectLst/>
        </p:spPr>
      </p:pic>
      <p:pic>
        <p:nvPicPr>
          <p:cNvPr id="9" name="図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843808" y="1412776"/>
            <a:ext cx="3962408" cy="330708"/>
          </a:xfrm>
          <a:prstGeom prst="rect">
            <a:avLst/>
          </a:prstGeom>
        </p:spPr>
      </p:pic>
      <p:pic>
        <p:nvPicPr>
          <p:cNvPr id="12" name="図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899592" y="1916832"/>
            <a:ext cx="5054668" cy="483065"/>
          </a:xfrm>
          <a:prstGeom prst="rect">
            <a:avLst/>
          </a:prstGeom>
          <a:noFill/>
          <a:ln/>
          <a:effectLst/>
        </p:spPr>
      </p:pic>
      <p:pic>
        <p:nvPicPr>
          <p:cNvPr id="19" name="図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259632" y="2564904"/>
            <a:ext cx="3988334" cy="355094"/>
          </a:xfrm>
          <a:prstGeom prst="rect">
            <a:avLst/>
          </a:prstGeom>
          <a:noFill/>
          <a:ln/>
          <a:effectLst/>
        </p:spPr>
      </p:pic>
      <p:pic>
        <p:nvPicPr>
          <p:cNvPr id="18" name="図 1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779912" y="3140968"/>
            <a:ext cx="5029210" cy="330708"/>
          </a:xfrm>
          <a:prstGeom prst="rect">
            <a:avLst/>
          </a:prstGeom>
        </p:spPr>
      </p:pic>
      <p:grpSp>
        <p:nvGrpSpPr>
          <p:cNvPr id="35" name="グループ化 34"/>
          <p:cNvGrpSpPr/>
          <p:nvPr/>
        </p:nvGrpSpPr>
        <p:grpSpPr>
          <a:xfrm>
            <a:off x="611560" y="3933056"/>
            <a:ext cx="5870763" cy="635711"/>
            <a:chOff x="725847" y="3645024"/>
            <a:chExt cx="5870763" cy="635711"/>
          </a:xfrm>
        </p:grpSpPr>
        <p:pic>
          <p:nvPicPr>
            <p:cNvPr id="26" name="図 25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725847" y="3789040"/>
              <a:ext cx="3352514" cy="30477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図 27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4283968" y="3645024"/>
              <a:ext cx="2312642" cy="635711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4" name="図 3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3563888" y="5445224"/>
            <a:ext cx="5130814" cy="380963"/>
          </a:xfrm>
          <a:prstGeom prst="rect">
            <a:avLst/>
          </a:prstGeom>
          <a:noFill/>
          <a:ln/>
          <a:effectLst/>
        </p:spPr>
      </p:pic>
      <p:pic>
        <p:nvPicPr>
          <p:cNvPr id="33" name="図 3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1475656" y="4869160"/>
            <a:ext cx="3682998" cy="355042"/>
          </a:xfrm>
          <a:prstGeom prst="rect">
            <a:avLst/>
          </a:prstGeom>
          <a:noFill/>
          <a:ln/>
          <a:effectLst/>
        </p:spPr>
      </p:pic>
      <p:pic>
        <p:nvPicPr>
          <p:cNvPr id="13" name="図 1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973389" y="548679"/>
            <a:ext cx="1473753" cy="33071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8"/>
          <p:cNvGrpSpPr/>
          <p:nvPr/>
        </p:nvGrpSpPr>
        <p:grpSpPr>
          <a:xfrm>
            <a:off x="683568" y="2492896"/>
            <a:ext cx="2950577" cy="1616282"/>
            <a:chOff x="683568" y="2780927"/>
            <a:chExt cx="2950577" cy="1616282"/>
          </a:xfrm>
        </p:grpSpPr>
        <p:pic>
          <p:nvPicPr>
            <p:cNvPr id="8" name="図 7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720448" y="2780927"/>
              <a:ext cx="2360462" cy="2950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図 8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683568" y="3140968"/>
              <a:ext cx="2655520" cy="2950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図 9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683568" y="3645024"/>
              <a:ext cx="2828607" cy="32019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" name="図 10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683568" y="4077072"/>
              <a:ext cx="2950577" cy="32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" name="グループ化 30"/>
          <p:cNvGrpSpPr/>
          <p:nvPr/>
        </p:nvGrpSpPr>
        <p:grpSpPr>
          <a:xfrm>
            <a:off x="4716016" y="2492896"/>
            <a:ext cx="3638982" cy="1616232"/>
            <a:chOff x="4932040" y="2492896"/>
            <a:chExt cx="3638982" cy="1616232"/>
          </a:xfrm>
        </p:grpSpPr>
        <p:pic>
          <p:nvPicPr>
            <p:cNvPr id="25" name="図 24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4959822" y="2492896"/>
              <a:ext cx="3050062" cy="2951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図 25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4932040" y="2852937"/>
              <a:ext cx="3146802" cy="29505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7" name="図 26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4932040" y="3356992"/>
              <a:ext cx="3493828" cy="32030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図 27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4932040" y="3789040"/>
              <a:ext cx="3638982" cy="32008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0" name="テキスト ボックス 19"/>
          <p:cNvSpPr txBox="1"/>
          <p:nvPr/>
        </p:nvSpPr>
        <p:spPr>
          <a:xfrm>
            <a:off x="1187624" y="404664"/>
            <a:ext cx="6694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Lattice super covariant derivative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3" name="図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3707904" y="1124744"/>
            <a:ext cx="990886" cy="278972"/>
          </a:xfrm>
          <a:prstGeom prst="rect">
            <a:avLst/>
          </a:prstGeom>
          <a:noFill/>
          <a:ln/>
          <a:effectLst/>
        </p:spPr>
      </p:pic>
      <p:pic>
        <p:nvPicPr>
          <p:cNvPr id="24" name="図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5076056" y="4365104"/>
            <a:ext cx="2107695" cy="330708"/>
          </a:xfrm>
          <a:prstGeom prst="rect">
            <a:avLst/>
          </a:prstGeom>
        </p:spPr>
      </p:pic>
      <p:pic>
        <p:nvPicPr>
          <p:cNvPr id="15" name="図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259632" y="4365104"/>
            <a:ext cx="2082812" cy="330629"/>
          </a:xfrm>
          <a:prstGeom prst="rect">
            <a:avLst/>
          </a:prstGeom>
          <a:noFill/>
          <a:ln/>
          <a:effectLst/>
        </p:spPr>
      </p:pic>
      <p:pic>
        <p:nvPicPr>
          <p:cNvPr id="21" name="図 2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1403648" y="1844824"/>
            <a:ext cx="5817120" cy="304800"/>
          </a:xfrm>
          <a:prstGeom prst="rect">
            <a:avLst/>
          </a:prstGeom>
        </p:spPr>
      </p:pic>
      <p:pic>
        <p:nvPicPr>
          <p:cNvPr id="47" name="図 4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1979712" y="4869160"/>
            <a:ext cx="4140724" cy="330709"/>
          </a:xfrm>
          <a:prstGeom prst="rect">
            <a:avLst/>
          </a:prstGeom>
          <a:noFill/>
          <a:ln/>
          <a:effectLst/>
        </p:spPr>
      </p:pic>
      <p:pic>
        <p:nvPicPr>
          <p:cNvPr id="48" name="図 47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1907704" y="5445224"/>
            <a:ext cx="5181108" cy="330676"/>
          </a:xfrm>
          <a:prstGeom prst="rect">
            <a:avLst/>
          </a:prstGeom>
          <a:noFill/>
          <a:ln/>
          <a:effectLst/>
        </p:spPr>
      </p:pic>
      <p:pic>
        <p:nvPicPr>
          <p:cNvPr id="46" name="図 4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/>
          <a:stretch>
            <a:fillRect/>
          </a:stretch>
        </p:blipFill>
        <p:spPr>
          <a:xfrm>
            <a:off x="2771800" y="6021288"/>
            <a:ext cx="3200406" cy="278892"/>
          </a:xfrm>
          <a:prstGeom prst="rect">
            <a:avLst/>
          </a:prstGeom>
        </p:spPr>
      </p:pic>
      <p:sp>
        <p:nvSpPr>
          <p:cNvPr id="49" name="左中かっこ 48"/>
          <p:cNvSpPr/>
          <p:nvPr/>
        </p:nvSpPr>
        <p:spPr>
          <a:xfrm>
            <a:off x="539552" y="2492896"/>
            <a:ext cx="155448" cy="156247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左中かっこ 49"/>
          <p:cNvSpPr/>
          <p:nvPr/>
        </p:nvSpPr>
        <p:spPr>
          <a:xfrm>
            <a:off x="4499992" y="2492896"/>
            <a:ext cx="155448" cy="156247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404664"/>
            <a:ext cx="8468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Species doublers as super </a:t>
            </a:r>
            <a:r>
              <a:rPr kumimoji="1" lang="en-US" altLang="ja-JP" sz="3600" b="1" dirty="0" err="1" smtClean="0">
                <a:solidFill>
                  <a:srgbClr val="FF0000"/>
                </a:solidFill>
              </a:rPr>
              <a:t>multiplets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        in lattice </a:t>
            </a:r>
            <a:r>
              <a:rPr kumimoji="1" lang="en-US" altLang="ja-JP" sz="3600" b="1" dirty="0" err="1" smtClean="0">
                <a:solidFill>
                  <a:srgbClr val="FF0000"/>
                </a:solidFill>
              </a:rPr>
              <a:t>supersymmetry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 :  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99792" y="4509120"/>
            <a:ext cx="3165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Noboru KAWAMOTO </a:t>
            </a:r>
            <a:endParaRPr lang="en-US" altLang="ja-JP" dirty="0" smtClean="0">
              <a:solidFill>
                <a:srgbClr val="0000CC"/>
              </a:solidFill>
            </a:endParaRPr>
          </a:p>
          <a:p>
            <a:r>
              <a:rPr kumimoji="1" lang="en-US" altLang="ja-JP" dirty="0" smtClean="0">
                <a:solidFill>
                  <a:srgbClr val="0000CC"/>
                </a:solidFill>
              </a:rPr>
              <a:t> Hokkaido University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5373216"/>
            <a:ext cx="6169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                 In collaboration with 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A. </a:t>
            </a:r>
            <a:r>
              <a:rPr lang="en-US" altLang="ja-JP" dirty="0" err="1" smtClean="0">
                <a:solidFill>
                  <a:srgbClr val="0070C0"/>
                </a:solidFill>
              </a:rPr>
              <a:t>D’Adda</a:t>
            </a:r>
            <a:r>
              <a:rPr lang="en-US" altLang="ja-JP" dirty="0" smtClean="0">
                <a:solidFill>
                  <a:srgbClr val="0070C0"/>
                </a:solidFill>
              </a:rPr>
              <a:t>, A. </a:t>
            </a:r>
            <a:r>
              <a:rPr lang="en-US" altLang="ja-JP" dirty="0" err="1" smtClean="0">
                <a:solidFill>
                  <a:srgbClr val="0070C0"/>
                </a:solidFill>
              </a:rPr>
              <a:t>Feo</a:t>
            </a:r>
            <a:r>
              <a:rPr lang="en-US" altLang="ja-JP" dirty="0" smtClean="0">
                <a:solidFill>
                  <a:srgbClr val="0070C0"/>
                </a:solidFill>
              </a:rPr>
              <a:t>, I. </a:t>
            </a:r>
            <a:r>
              <a:rPr lang="en-US" altLang="ja-JP" dirty="0" err="1" smtClean="0">
                <a:solidFill>
                  <a:srgbClr val="0070C0"/>
                </a:solidFill>
              </a:rPr>
              <a:t>Kanamori</a:t>
            </a:r>
            <a:r>
              <a:rPr lang="en-US" altLang="ja-JP" dirty="0" smtClean="0">
                <a:solidFill>
                  <a:srgbClr val="0070C0"/>
                </a:solidFill>
              </a:rPr>
              <a:t> and J. Saito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40" y="1700808"/>
            <a:ext cx="9095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Exact </a:t>
            </a:r>
            <a:r>
              <a:rPr kumimoji="1" lang="en-US" altLang="ja-JP" sz="2800" b="1" dirty="0" err="1" smtClean="0">
                <a:solidFill>
                  <a:srgbClr val="FF0000"/>
                </a:solidFill>
              </a:rPr>
              <a:t>supersymmetry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with interactions for 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D=1 N=2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9672" y="2420888"/>
            <a:ext cx="5650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 JHEP 016P 0710   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h</a:t>
            </a:r>
            <a:r>
              <a:rPr kumimoji="1" lang="en-US" altLang="ja-JP" dirty="0" smtClean="0"/>
              <a:t>ep-lat:1006.2046)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3399383"/>
            <a:ext cx="601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Extension to higher dimensions: D=N=2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星 5 1"/>
          <p:cNvSpPr/>
          <p:nvPr/>
        </p:nvSpPr>
        <p:spPr>
          <a:xfrm>
            <a:off x="755576" y="836712"/>
            <a:ext cx="194320" cy="1943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616" y="692696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lt"/>
              </a:rPr>
              <a:t>Ｌａｔｔｉｃｅ　ＳＵＳＹ　ｔｒａｎｓｆｏｒｍａｔｉ</a:t>
            </a:r>
            <a:r>
              <a:rPr kumimoji="1" lang="en-US" altLang="ja-JP" dirty="0" smtClean="0">
                <a:latin typeface="+mj-lt"/>
              </a:rPr>
              <a:t>o</a:t>
            </a:r>
            <a:r>
              <a:rPr kumimoji="1" lang="ja-JP" altLang="en-US" dirty="0" smtClean="0">
                <a:latin typeface="+mj-lt"/>
              </a:rPr>
              <a:t>ｎ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3347864" y="112474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=</a:t>
            </a:r>
            <a:endParaRPr kumimoji="1" lang="ja-JP" altLang="en-US" sz="3200" dirty="0"/>
          </a:p>
        </p:txBody>
      </p:sp>
      <p:sp>
        <p:nvSpPr>
          <p:cNvPr id="7" name="右矢印 6"/>
          <p:cNvSpPr/>
          <p:nvPr/>
        </p:nvSpPr>
        <p:spPr>
          <a:xfrm rot="8100000" flipV="1">
            <a:off x="6604989" y="3271839"/>
            <a:ext cx="614543" cy="98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1628800"/>
            <a:ext cx="512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</a:rPr>
              <a:t>h</a:t>
            </a:r>
            <a:r>
              <a:rPr kumimoji="1" lang="en-US" altLang="ja-JP" dirty="0" smtClean="0">
                <a:solidFill>
                  <a:srgbClr val="0000CC"/>
                </a:solidFill>
              </a:rPr>
              <a:t>alf lattice shift translation </a:t>
            </a:r>
            <a:r>
              <a:rPr kumimoji="1" lang="en-US" altLang="ja-JP" dirty="0" smtClean="0"/>
              <a:t>(1dim.) 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55776" y="2420888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lternating sign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68144" y="2204864"/>
            <a:ext cx="2667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</a:rPr>
              <a:t>s</a:t>
            </a:r>
            <a:r>
              <a:rPr kumimoji="1" lang="en-US" altLang="ja-JP" dirty="0" smtClean="0">
                <a:solidFill>
                  <a:srgbClr val="0000CC"/>
                </a:solidFill>
              </a:rPr>
              <a:t>pecies doublers </a:t>
            </a:r>
          </a:p>
          <a:p>
            <a:r>
              <a:rPr lang="en-US" altLang="ja-JP" dirty="0" smtClean="0">
                <a:solidFill>
                  <a:srgbClr val="0000CC"/>
                </a:solidFill>
              </a:rPr>
              <a:t>as </a:t>
            </a:r>
            <a:r>
              <a:rPr lang="en-US" altLang="ja-JP" dirty="0" err="1" smtClean="0">
                <a:solidFill>
                  <a:srgbClr val="0000CC"/>
                </a:solidFill>
              </a:rPr>
              <a:t>supermultiplets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47864" y="206084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12" name="星 5 11"/>
          <p:cNvSpPr/>
          <p:nvPr/>
        </p:nvSpPr>
        <p:spPr>
          <a:xfrm>
            <a:off x="755576" y="3717032"/>
            <a:ext cx="194320" cy="1943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31640" y="3573016"/>
            <a:ext cx="5363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Exact SUSY in momentum space with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149080"/>
            <a:ext cx="3324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星 5 13"/>
          <p:cNvSpPr/>
          <p:nvPr/>
        </p:nvSpPr>
        <p:spPr>
          <a:xfrm>
            <a:off x="755576" y="4941168"/>
            <a:ext cx="194320" cy="1943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31640" y="4797152"/>
            <a:ext cx="7305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New (commutative) </a:t>
            </a:r>
            <a:r>
              <a:rPr kumimoji="1" lang="en-US" altLang="ja-JP" dirty="0" smtClean="0">
                <a:solidFill>
                  <a:srgbClr val="0000CC"/>
                </a:solidFill>
              </a:rPr>
              <a:t>star product </a:t>
            </a:r>
            <a:r>
              <a:rPr kumimoji="1" lang="en-US" altLang="ja-JP" dirty="0" smtClean="0"/>
              <a:t>in coordinate space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373216"/>
            <a:ext cx="3990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右矢印 16"/>
          <p:cNvSpPr/>
          <p:nvPr/>
        </p:nvSpPr>
        <p:spPr>
          <a:xfrm>
            <a:off x="5004048" y="2564904"/>
            <a:ext cx="576064" cy="196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上矢印 17"/>
          <p:cNvSpPr/>
          <p:nvPr/>
        </p:nvSpPr>
        <p:spPr>
          <a:xfrm>
            <a:off x="2339752" y="5733256"/>
            <a:ext cx="124592" cy="36004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1640" y="6093296"/>
            <a:ext cx="276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ifference operator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96136" y="6021288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Link approach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16216" y="5301208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CC"/>
                </a:solidFill>
              </a:rPr>
              <a:t>Lebniz</a:t>
            </a:r>
            <a:r>
              <a:rPr kumimoji="1" lang="en-US" altLang="ja-JP" dirty="0" smtClean="0">
                <a:solidFill>
                  <a:srgbClr val="0000CC"/>
                </a:solidFill>
              </a:rPr>
              <a:t> rule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707904" y="836712"/>
            <a:ext cx="3124206" cy="355092"/>
          </a:xfrm>
          <a:prstGeom prst="rect">
            <a:avLst/>
          </a:prstGeom>
        </p:spPr>
      </p:pic>
      <p:pic>
        <p:nvPicPr>
          <p:cNvPr id="6" name="図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635896" y="1844824"/>
            <a:ext cx="4445518" cy="355092"/>
          </a:xfrm>
          <a:prstGeom prst="rect">
            <a:avLst/>
          </a:prstGeom>
        </p:spPr>
      </p:pic>
      <p:pic>
        <p:nvPicPr>
          <p:cNvPr id="7" name="図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475656" y="2780928"/>
            <a:ext cx="4927101" cy="635510"/>
          </a:xfrm>
          <a:prstGeom prst="rect">
            <a:avLst/>
          </a:prstGeom>
        </p:spPr>
      </p:pic>
      <p:pic>
        <p:nvPicPr>
          <p:cNvPr id="9" name="図 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5334010" cy="63551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11560" y="764704"/>
            <a:ext cx="2598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Lattice </a:t>
            </a:r>
            <a:r>
              <a:rPr kumimoji="1" lang="en-US" altLang="ja-JP" dirty="0" err="1" smtClean="0">
                <a:solidFill>
                  <a:srgbClr val="0000CC"/>
                </a:solidFill>
              </a:rPr>
              <a:t>superfield</a:t>
            </a:r>
            <a:r>
              <a:rPr kumimoji="1" lang="en-US" altLang="ja-JP" dirty="0" smtClean="0">
                <a:solidFill>
                  <a:srgbClr val="0000CC"/>
                </a:solidFill>
              </a:rPr>
              <a:t>: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772816"/>
            <a:ext cx="3155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SUSY transformation: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508104" y="764704"/>
            <a:ext cx="792088" cy="43204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08104" y="188640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role of </a:t>
            </a:r>
            <a:r>
              <a:rPr lang="en-US" altLang="ja-JP" dirty="0" err="1" smtClean="0">
                <a:solidFill>
                  <a:srgbClr val="FF0000"/>
                </a:solidFill>
              </a:rPr>
              <a:t>supercoordinate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47864" y="2276872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B050"/>
                </a:solidFill>
              </a:rPr>
              <a:t>hermiticity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rot="10800000" flipV="1">
            <a:off x="4139952" y="2276872"/>
            <a:ext cx="2448272" cy="64807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2267744" y="4509120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</a:t>
            </a:r>
            <a:r>
              <a:rPr kumimoji="1" lang="en-US" altLang="ja-JP" dirty="0" smtClean="0">
                <a:solidFill>
                  <a:srgbClr val="FF0000"/>
                </a:solidFill>
              </a:rPr>
              <a:t>lternating sign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4644008" y="4797152"/>
            <a:ext cx="79208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580112" y="4509120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00"/>
                </a:solidFill>
              </a:rPr>
              <a:t>k</a:t>
            </a:r>
            <a:r>
              <a:rPr kumimoji="1" lang="en-US" altLang="ja-JP" dirty="0" smtClean="0">
                <a:solidFill>
                  <a:srgbClr val="FF3300"/>
                </a:solidFill>
              </a:rPr>
              <a:t>ey of the lattice SUSY</a:t>
            </a:r>
            <a:endParaRPr kumimoji="1" lang="ja-JP" altLang="en-US" dirty="0">
              <a:solidFill>
                <a:srgbClr val="FF33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836712"/>
            <a:ext cx="866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07704" y="620688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D=1  N=2   Lattice SUSY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" name="図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15616" y="1844824"/>
            <a:ext cx="6655321" cy="381000"/>
          </a:xfrm>
          <a:prstGeom prst="rect">
            <a:avLst/>
          </a:prstGeom>
        </p:spPr>
      </p:pic>
      <p:pic>
        <p:nvPicPr>
          <p:cNvPr id="4" name="図 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259632" y="2780928"/>
            <a:ext cx="6400813" cy="406908"/>
          </a:xfrm>
          <a:prstGeom prst="rect">
            <a:avLst/>
          </a:prstGeom>
        </p:spPr>
      </p:pic>
      <p:pic>
        <p:nvPicPr>
          <p:cNvPr id="5" name="図 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195736" y="3861048"/>
            <a:ext cx="4674118" cy="33070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4797152"/>
            <a:ext cx="57245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539552" y="1196752"/>
            <a:ext cx="254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Fourier transform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683568" y="1052736"/>
            <a:ext cx="407515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Interpretation of (2):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6" name="グループ化 88"/>
          <p:cNvGrpSpPr/>
          <p:nvPr/>
        </p:nvGrpSpPr>
        <p:grpSpPr>
          <a:xfrm>
            <a:off x="2483768" y="2204864"/>
            <a:ext cx="5455084" cy="2249016"/>
            <a:chOff x="3059832" y="4509120"/>
            <a:chExt cx="5455084" cy="2249016"/>
          </a:xfrm>
        </p:grpSpPr>
        <p:grpSp>
          <p:nvGrpSpPr>
            <p:cNvPr id="7" name="グループ化 29"/>
            <p:cNvGrpSpPr/>
            <p:nvPr/>
          </p:nvGrpSpPr>
          <p:grpSpPr>
            <a:xfrm>
              <a:off x="3059832" y="4509120"/>
              <a:ext cx="5296416" cy="1037729"/>
              <a:chOff x="3131840" y="4725144"/>
              <a:chExt cx="5296416" cy="1037729"/>
            </a:xfrm>
          </p:grpSpPr>
          <p:pic>
            <p:nvPicPr>
              <p:cNvPr id="44" name="図 43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2" cstate="print"/>
              <a:stretch>
                <a:fillRect/>
              </a:stretch>
            </p:blipFill>
            <p:spPr bwMode="auto">
              <a:xfrm>
                <a:off x="3131840" y="4797152"/>
                <a:ext cx="889354" cy="305095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50" name="直線矢印コネクタ 49"/>
              <p:cNvCxnSpPr/>
              <p:nvPr/>
            </p:nvCxnSpPr>
            <p:spPr>
              <a:xfrm>
                <a:off x="4211960" y="4941168"/>
                <a:ext cx="720080" cy="1588"/>
              </a:xfrm>
              <a:prstGeom prst="straightConnector1">
                <a:avLst/>
              </a:prstGeom>
              <a:ln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矢印コネクタ 57"/>
              <p:cNvCxnSpPr/>
              <p:nvPr/>
            </p:nvCxnSpPr>
            <p:spPr>
              <a:xfrm rot="16200000" flipH="1">
                <a:off x="3167844" y="5337212"/>
                <a:ext cx="288032" cy="72008"/>
              </a:xfrm>
              <a:prstGeom prst="straightConnector1">
                <a:avLst/>
              </a:prstGeom>
              <a:ln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テキスト ボックス 59"/>
              <p:cNvSpPr txBox="1"/>
              <p:nvPr/>
            </p:nvSpPr>
            <p:spPr>
              <a:xfrm>
                <a:off x="5076056" y="4725144"/>
                <a:ext cx="33522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t</a:t>
                </a:r>
                <a:r>
                  <a:rPr kumimoji="1" lang="en-US" altLang="ja-JP" dirty="0" smtClean="0"/>
                  <a:t>ranslation generator of</a:t>
                </a:r>
                <a:endParaRPr kumimoji="1" lang="ja-JP" altLang="en-US" dirty="0"/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3491880" y="5301208"/>
                <a:ext cx="36776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h</a:t>
                </a:r>
                <a:r>
                  <a:rPr kumimoji="1" lang="en-US" altLang="ja-JP" dirty="0" smtClean="0"/>
                  <a:t>alf translation generator </a:t>
                </a:r>
                <a:endParaRPr kumimoji="1" lang="ja-JP" altLang="en-US" dirty="0"/>
              </a:p>
            </p:txBody>
          </p:sp>
        </p:grpSp>
        <p:cxnSp>
          <p:nvCxnSpPr>
            <p:cNvPr id="33" name="直線矢印コネクタ 32"/>
            <p:cNvCxnSpPr/>
            <p:nvPr/>
          </p:nvCxnSpPr>
          <p:spPr>
            <a:xfrm>
              <a:off x="3563888" y="6165304"/>
              <a:ext cx="453650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フローチャート : 結合子 35"/>
            <p:cNvSpPr/>
            <p:nvPr/>
          </p:nvSpPr>
          <p:spPr>
            <a:xfrm>
              <a:off x="3851920" y="6093296"/>
              <a:ext cx="97160" cy="97160"/>
            </a:xfrm>
            <a:prstGeom prst="flowChartConnector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ローチャート : 結合子 36"/>
            <p:cNvSpPr/>
            <p:nvPr/>
          </p:nvSpPr>
          <p:spPr>
            <a:xfrm>
              <a:off x="7668344" y="6093296"/>
              <a:ext cx="97160" cy="97160"/>
            </a:xfrm>
            <a:prstGeom prst="flowChartConnector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ローチャート : 結合子 42"/>
            <p:cNvSpPr/>
            <p:nvPr/>
          </p:nvSpPr>
          <p:spPr>
            <a:xfrm>
              <a:off x="5796136" y="6093296"/>
              <a:ext cx="97160" cy="97160"/>
            </a:xfrm>
            <a:prstGeom prst="flowChartConnector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ローチャート : 論理和 44"/>
            <p:cNvSpPr/>
            <p:nvPr/>
          </p:nvSpPr>
          <p:spPr>
            <a:xfrm>
              <a:off x="4788024" y="6093296"/>
              <a:ext cx="108592" cy="108592"/>
            </a:xfrm>
            <a:prstGeom prst="flowChartOr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ローチャート : 論理和 46"/>
            <p:cNvSpPr/>
            <p:nvPr/>
          </p:nvSpPr>
          <p:spPr>
            <a:xfrm>
              <a:off x="6732240" y="6093296"/>
              <a:ext cx="108592" cy="108592"/>
            </a:xfrm>
            <a:prstGeom prst="flowChartOr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6" name="直線矢印コネクタ 65"/>
            <p:cNvCxnSpPr/>
            <p:nvPr/>
          </p:nvCxnSpPr>
          <p:spPr>
            <a:xfrm>
              <a:off x="3851920" y="6381328"/>
              <a:ext cx="93610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図 7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4932040" y="6309320"/>
              <a:ext cx="202692" cy="254508"/>
            </a:xfrm>
            <a:prstGeom prst="rect">
              <a:avLst/>
            </a:prstGeom>
          </p:spPr>
        </p:pic>
        <p:cxnSp>
          <p:nvCxnSpPr>
            <p:cNvPr id="75" name="直線矢印コネクタ 74"/>
            <p:cNvCxnSpPr/>
            <p:nvPr/>
          </p:nvCxnSpPr>
          <p:spPr>
            <a:xfrm>
              <a:off x="3851920" y="5949280"/>
              <a:ext cx="194421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図 81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6012160" y="5733256"/>
              <a:ext cx="228600" cy="27889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4" name="図 83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8388424" y="4725144"/>
              <a:ext cx="126492" cy="126492"/>
            </a:xfrm>
            <a:prstGeom prst="rect">
              <a:avLst/>
            </a:prstGeom>
          </p:spPr>
        </p:pic>
        <p:pic>
          <p:nvPicPr>
            <p:cNvPr id="85" name="図 84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4788024" y="5661248"/>
              <a:ext cx="126492" cy="126492"/>
            </a:xfrm>
            <a:prstGeom prst="rect">
              <a:avLst/>
            </a:prstGeom>
          </p:spPr>
        </p:pic>
        <p:pic>
          <p:nvPicPr>
            <p:cNvPr id="87" name="図 86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7020272" y="5229200"/>
              <a:ext cx="152400" cy="304800"/>
            </a:xfrm>
            <a:prstGeom prst="rect">
              <a:avLst/>
            </a:prstGeom>
          </p:spPr>
        </p:pic>
        <p:pic>
          <p:nvPicPr>
            <p:cNvPr id="88" name="図 87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4283968" y="6453336"/>
              <a:ext cx="152400" cy="304800"/>
            </a:xfrm>
            <a:prstGeom prst="rect">
              <a:avLst/>
            </a:prstGeom>
          </p:spPr>
        </p:pic>
      </p:grpSp>
      <p:pic>
        <p:nvPicPr>
          <p:cNvPr id="25" name="図 2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259632" y="5114388"/>
            <a:ext cx="2465270" cy="330836"/>
          </a:xfrm>
          <a:prstGeom prst="rect">
            <a:avLst/>
          </a:prstGeom>
          <a:noFill/>
          <a:ln/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5076056" y="52292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Brilliuon</a:t>
            </a:r>
            <a:r>
              <a:rPr kumimoji="1" lang="en-US" altLang="ja-JP" dirty="0" smtClean="0"/>
              <a:t> zone </a:t>
            </a:r>
            <a:endParaRPr kumimoji="1" lang="ja-JP" altLang="en-US" dirty="0"/>
          </a:p>
        </p:txBody>
      </p:sp>
      <p:pic>
        <p:nvPicPr>
          <p:cNvPr id="28" name="図 2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7092280" y="5301208"/>
            <a:ext cx="254508" cy="330708"/>
          </a:xfrm>
          <a:prstGeom prst="rect">
            <a:avLst/>
          </a:prstGeom>
        </p:spPr>
      </p:pic>
      <p:pic>
        <p:nvPicPr>
          <p:cNvPr id="32" name="図 3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364308" y="5805263"/>
            <a:ext cx="1447361" cy="3306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115616" y="908720"/>
            <a:ext cx="6603506" cy="483108"/>
          </a:xfrm>
          <a:prstGeom prst="rect">
            <a:avLst/>
          </a:prstGeom>
        </p:spPr>
      </p:pic>
      <p:pic>
        <p:nvPicPr>
          <p:cNvPr id="5" name="図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043608" y="2132856"/>
            <a:ext cx="6350520" cy="483108"/>
          </a:xfrm>
          <a:prstGeom prst="rect">
            <a:avLst/>
          </a:prstGeom>
        </p:spPr>
      </p:pic>
      <p:pic>
        <p:nvPicPr>
          <p:cNvPr id="7" name="図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043608" y="3645024"/>
            <a:ext cx="5436120" cy="483108"/>
          </a:xfrm>
          <a:prstGeom prst="rect">
            <a:avLst/>
          </a:prstGeom>
        </p:spPr>
      </p:pic>
      <p:pic>
        <p:nvPicPr>
          <p:cNvPr id="9" name="図 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483768" y="4293096"/>
            <a:ext cx="5512320" cy="483108"/>
          </a:xfrm>
          <a:prstGeom prst="rect">
            <a:avLst/>
          </a:prstGeom>
        </p:spPr>
      </p:pic>
      <p:pic>
        <p:nvPicPr>
          <p:cNvPr id="11" name="図 1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483768" y="4869160"/>
            <a:ext cx="5079501" cy="48310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403648" y="332656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Kinetic term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3648" y="162880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Mass term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03648" y="2852936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Interaction term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44008" y="6165304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Momentum representation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7584" y="5589240"/>
            <a:ext cx="6624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ex</a:t>
            </a:r>
            <a:r>
              <a:rPr kumimoji="1" lang="en-US" altLang="ja-JP" dirty="0" smtClean="0">
                <a:solidFill>
                  <a:srgbClr val="FF0000"/>
                </a:solidFill>
              </a:rPr>
              <a:t>act lattice </a:t>
            </a:r>
            <a:r>
              <a:rPr lang="en-US" altLang="ja-JP" dirty="0" smtClean="0">
                <a:solidFill>
                  <a:srgbClr val="FF0000"/>
                </a:solidFill>
              </a:rPr>
              <a:t>SUSY invariance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under      and        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5661248"/>
            <a:ext cx="360040" cy="39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5589240"/>
            <a:ext cx="288032" cy="44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角丸四角形 14"/>
          <p:cNvSpPr/>
          <p:nvPr/>
        </p:nvSpPr>
        <p:spPr>
          <a:xfrm>
            <a:off x="4716016" y="3645024"/>
            <a:ext cx="1872208" cy="4823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72000" y="3068960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Lattice mom. conservation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2419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276872"/>
            <a:ext cx="3171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12976"/>
            <a:ext cx="2847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636912"/>
            <a:ext cx="1447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043608" y="4005064"/>
            <a:ext cx="7591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Since difference operator does not satisfy Leibniz rule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             “ How can algebra be consistent ?”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331640" y="1268760"/>
            <a:ext cx="6553213" cy="355092"/>
          </a:xfrm>
          <a:prstGeom prst="rect">
            <a:avLst/>
          </a:prstGeom>
        </p:spPr>
      </p:pic>
      <p:pic>
        <p:nvPicPr>
          <p:cNvPr id="3" name="図 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843808" y="1844824"/>
            <a:ext cx="3962408" cy="35509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43608" y="332656"/>
            <a:ext cx="430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Symmetric difference operator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5436096" y="476672"/>
            <a:ext cx="576064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28184" y="332656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No Leibniz rule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2636912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Possible solutions: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3284984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(1) Link approach:</a:t>
            </a:r>
            <a:endParaRPr kumimoji="1" lang="ja-JP" altLang="en-US" dirty="0"/>
          </a:p>
        </p:txBody>
      </p:sp>
      <p:pic>
        <p:nvPicPr>
          <p:cNvPr id="10" name="図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47664" y="3861048"/>
            <a:ext cx="5969520" cy="304800"/>
          </a:xfrm>
          <a:prstGeom prst="rect">
            <a:avLst/>
          </a:prstGeom>
        </p:spPr>
      </p:pic>
      <p:pic>
        <p:nvPicPr>
          <p:cNvPr id="11" name="図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187624" y="4653136"/>
            <a:ext cx="3607315" cy="33070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95536" y="5085184"/>
            <a:ext cx="70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(2)  </a:t>
            </a:r>
            <a:endParaRPr kumimoji="1" lang="ja-JP" altLang="en-US" dirty="0"/>
          </a:p>
        </p:txBody>
      </p:sp>
      <p:pic>
        <p:nvPicPr>
          <p:cNvPr id="13" name="図 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47664" y="4293096"/>
            <a:ext cx="5969520" cy="3048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15616" y="5085184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New star product: </a:t>
            </a:r>
            <a:endParaRPr kumimoji="1" lang="ja-JP" altLang="en-US" dirty="0"/>
          </a:p>
        </p:txBody>
      </p:sp>
      <p:sp>
        <p:nvSpPr>
          <p:cNvPr id="15" name="右矢印 14"/>
          <p:cNvSpPr/>
          <p:nvPr/>
        </p:nvSpPr>
        <p:spPr>
          <a:xfrm>
            <a:off x="3923928" y="5229200"/>
            <a:ext cx="576064" cy="21602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2040" y="5085184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Leibniz rule ?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9712" y="5877272"/>
            <a:ext cx="39719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4067944" y="3284984"/>
            <a:ext cx="3591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Hopf</a:t>
            </a:r>
            <a:r>
              <a:rPr kumimoji="1" lang="en-US" altLang="ja-JP" dirty="0" smtClean="0">
                <a:solidFill>
                  <a:srgbClr val="FF0000"/>
                </a:solidFill>
              </a:rPr>
              <a:t> algebraic symmetry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9" name="図 1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843808" y="2276872"/>
            <a:ext cx="3962408" cy="355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20688"/>
            <a:ext cx="3857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0"/>
            <a:ext cx="38576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412776"/>
            <a:ext cx="9239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988840"/>
            <a:ext cx="5800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509120"/>
            <a:ext cx="581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077072"/>
            <a:ext cx="1876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284984"/>
            <a:ext cx="68389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2204864"/>
            <a:ext cx="1133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5373216"/>
            <a:ext cx="26098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5229200"/>
            <a:ext cx="2524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5949280"/>
            <a:ext cx="2514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6309320"/>
            <a:ext cx="2124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683568" y="1268760"/>
            <a:ext cx="2802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Lattice momentum: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7544" y="2708920"/>
            <a:ext cx="535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New star product in coordinate space: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55976" y="1700808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66CC"/>
                </a:solidFill>
              </a:rPr>
              <a:t>Leibniz rule in mom</a:t>
            </a:r>
            <a:r>
              <a:rPr lang="en-US" altLang="ja-JP" dirty="0" smtClean="0">
                <a:solidFill>
                  <a:srgbClr val="FF66CC"/>
                </a:solidFill>
              </a:rPr>
              <a:t>.</a:t>
            </a:r>
            <a:endParaRPr kumimoji="1" lang="ja-JP" altLang="en-US" dirty="0">
              <a:solidFill>
                <a:srgbClr val="FF66CC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504" y="616530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commutative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038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05064"/>
            <a:ext cx="39719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2195736" y="3140968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</a:rPr>
              <a:t>tar product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6096" y="3140968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Leibniz rule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4139952" y="3429000"/>
            <a:ext cx="1152128" cy="1588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638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3905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708920"/>
            <a:ext cx="5219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780928"/>
            <a:ext cx="352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221088"/>
            <a:ext cx="4552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403648" y="620688"/>
            <a:ext cx="620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Exact SUSY invariance in coordinat</a:t>
            </a:r>
            <a:r>
              <a:rPr lang="en-US" altLang="ja-JP" dirty="0" smtClean="0">
                <a:solidFill>
                  <a:srgbClr val="FF0000"/>
                </a:solidFill>
              </a:rPr>
              <a:t>e space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            on star product actions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43608" y="1412776"/>
            <a:ext cx="3200937" cy="330763"/>
          </a:xfrm>
          <a:prstGeom prst="rect">
            <a:avLst/>
          </a:prstGeom>
          <a:noFill/>
          <a:ln/>
          <a:effectLst/>
        </p:spPr>
      </p:pic>
      <p:pic>
        <p:nvPicPr>
          <p:cNvPr id="25" name="図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971600" y="2132856"/>
            <a:ext cx="4393330" cy="355062"/>
          </a:xfrm>
          <a:prstGeom prst="rect">
            <a:avLst/>
          </a:prstGeom>
          <a:noFill/>
          <a:ln/>
          <a:effectLst/>
        </p:spPr>
      </p:pic>
      <p:pic>
        <p:nvPicPr>
          <p:cNvPr id="28" name="図 2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208432" y="2996951"/>
            <a:ext cx="4597452" cy="635446"/>
          </a:xfrm>
          <a:prstGeom prst="rect">
            <a:avLst/>
          </a:prstGeom>
          <a:noFill/>
          <a:ln/>
          <a:effectLst/>
        </p:spPr>
      </p:pic>
      <p:pic>
        <p:nvPicPr>
          <p:cNvPr id="30" name="図 2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187624" y="4005064"/>
            <a:ext cx="4597926" cy="635511"/>
          </a:xfrm>
          <a:prstGeom prst="rect">
            <a:avLst/>
          </a:prstGeom>
          <a:noFill/>
          <a:ln/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755576" y="476672"/>
            <a:ext cx="7225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0000"/>
                </a:solidFill>
              </a:rPr>
              <a:t>Essense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of Lattice SUSY transformation: D=N=1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27" name="図 2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508104" y="2132856"/>
            <a:ext cx="2591573" cy="330806"/>
          </a:xfrm>
          <a:prstGeom prst="rect">
            <a:avLst/>
          </a:prstGeom>
          <a:noFill/>
          <a:ln/>
          <a:effectLst/>
        </p:spPr>
      </p:pic>
      <p:cxnSp>
        <p:nvCxnSpPr>
          <p:cNvPr id="67" name="直線矢印コネクタ 66"/>
          <p:cNvCxnSpPr/>
          <p:nvPr/>
        </p:nvCxnSpPr>
        <p:spPr>
          <a:xfrm rot="10800000" flipV="1">
            <a:off x="3995936" y="548680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123728" y="5517232"/>
            <a:ext cx="4495810" cy="35509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403648" y="4941168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3366FF"/>
                </a:solidFill>
              </a:rPr>
              <a:t>s</a:t>
            </a:r>
            <a:r>
              <a:rPr kumimoji="1" lang="en-US" altLang="ja-JP" dirty="0" smtClean="0">
                <a:solidFill>
                  <a:srgbClr val="3366FF"/>
                </a:solidFill>
              </a:rPr>
              <a:t>pecies doublers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07704" y="764704"/>
            <a:ext cx="381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Two different modes (N=2)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5" name="図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267741" y="1844824"/>
            <a:ext cx="2971812" cy="330709"/>
          </a:xfrm>
          <a:prstGeom prst="rect">
            <a:avLst/>
          </a:prstGeom>
          <a:noFill/>
          <a:ln/>
          <a:effectLst/>
        </p:spPr>
      </p:pic>
      <p:pic>
        <p:nvPicPr>
          <p:cNvPr id="7" name="図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339752" y="2780928"/>
            <a:ext cx="483108" cy="278892"/>
          </a:xfrm>
          <a:prstGeom prst="rect">
            <a:avLst/>
          </a:prstGeom>
        </p:spPr>
      </p:pic>
      <p:pic>
        <p:nvPicPr>
          <p:cNvPr id="9" name="図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995936" y="2780928"/>
            <a:ext cx="1066802" cy="330708"/>
          </a:xfrm>
          <a:prstGeom prst="rect">
            <a:avLst/>
          </a:prstGeom>
        </p:spPr>
      </p:pic>
      <p:pic>
        <p:nvPicPr>
          <p:cNvPr id="11" name="図 1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339752" y="3573016"/>
            <a:ext cx="457200" cy="278892"/>
          </a:xfrm>
          <a:prstGeom prst="rect">
            <a:avLst/>
          </a:prstGeom>
        </p:spPr>
      </p:pic>
      <p:pic>
        <p:nvPicPr>
          <p:cNvPr id="13" name="図 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211960" y="3645024"/>
            <a:ext cx="533401" cy="27889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39552" y="278092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fermion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1560" y="3501008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boson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128" y="2708920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pecies </a:t>
            </a:r>
            <a:r>
              <a:rPr kumimoji="1" lang="en-US" altLang="ja-JP" dirty="0" err="1" smtClean="0"/>
              <a:t>doubers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68144" y="3501008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uxiliary field</a:t>
            </a: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>
            <a:off x="395536" y="2420888"/>
            <a:ext cx="4022881" cy="1512168"/>
            <a:chOff x="179513" y="3573016"/>
            <a:chExt cx="4022881" cy="1512168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179513" y="3573016"/>
              <a:ext cx="4022881" cy="1512168"/>
              <a:chOff x="179513" y="3573016"/>
              <a:chExt cx="4022881" cy="1512168"/>
            </a:xfrm>
          </p:grpSpPr>
          <p:grpSp>
            <p:nvGrpSpPr>
              <p:cNvPr id="3" name="グループ化 46"/>
              <p:cNvGrpSpPr/>
              <p:nvPr/>
            </p:nvGrpSpPr>
            <p:grpSpPr>
              <a:xfrm>
                <a:off x="179513" y="3861048"/>
                <a:ext cx="4022881" cy="1104346"/>
                <a:chOff x="1619672" y="4005064"/>
                <a:chExt cx="4959167" cy="1104346"/>
              </a:xfrm>
            </p:grpSpPr>
            <p:cxnSp>
              <p:nvCxnSpPr>
                <p:cNvPr id="6" name="直線矢印コネクタ 5"/>
                <p:cNvCxnSpPr/>
                <p:nvPr/>
              </p:nvCxnSpPr>
              <p:spPr>
                <a:xfrm>
                  <a:off x="1619672" y="4509120"/>
                  <a:ext cx="4824536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" name="図 6" descr="TP_tmp.png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3059832" y="4149080"/>
                  <a:ext cx="81555" cy="130684"/>
                </a:xfrm>
                <a:prstGeom prst="rect">
                  <a:avLst/>
                </a:prstGeom>
              </p:spPr>
            </p:pic>
            <p:pic>
              <p:nvPicPr>
                <p:cNvPr id="8" name="図 7" descr="TP_tmp.png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763688" y="4077072"/>
                  <a:ext cx="355091" cy="304799"/>
                </a:xfrm>
                <a:prstGeom prst="rect">
                  <a:avLst/>
                </a:prstGeom>
              </p:spPr>
            </p:pic>
            <p:pic>
              <p:nvPicPr>
                <p:cNvPr id="9" name="図 8" descr="TP_tmp.png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3995936" y="4581128"/>
                  <a:ext cx="152400" cy="304800"/>
                </a:xfrm>
                <a:prstGeom prst="rect">
                  <a:avLst/>
                </a:prstGeom>
              </p:spPr>
            </p:pic>
            <p:pic>
              <p:nvPicPr>
                <p:cNvPr id="10" name="図 9" descr="TP_tmp.png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5004048" y="4005064"/>
                  <a:ext cx="254508" cy="330708"/>
                </a:xfrm>
                <a:prstGeom prst="rect">
                  <a:avLst/>
                </a:prstGeom>
              </p:spPr>
            </p:pic>
            <p:pic>
              <p:nvPicPr>
                <p:cNvPr id="11" name="図 10" descr="TP_tmp.png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6324331" y="4005064"/>
                  <a:ext cx="254508" cy="330708"/>
                </a:xfrm>
                <a:prstGeom prst="rect">
                  <a:avLst/>
                </a:prstGeom>
              </p:spPr>
            </p:pic>
            <p:sp>
              <p:nvSpPr>
                <p:cNvPr id="12" name="フリーフォーム 11"/>
                <p:cNvSpPr/>
                <p:nvPr/>
              </p:nvSpPr>
              <p:spPr>
                <a:xfrm>
                  <a:off x="1857676" y="4013735"/>
                  <a:ext cx="2204185" cy="1061987"/>
                </a:xfrm>
                <a:custGeom>
                  <a:avLst/>
                  <a:gdLst>
                    <a:gd name="connsiteX0" fmla="*/ 0 w 2204185"/>
                    <a:gd name="connsiteY0" fmla="*/ 1039528 h 1061987"/>
                    <a:gd name="connsiteX1" fmla="*/ 173255 w 2204185"/>
                    <a:gd name="connsiteY1" fmla="*/ 1058779 h 1061987"/>
                    <a:gd name="connsiteX2" fmla="*/ 413886 w 2204185"/>
                    <a:gd name="connsiteY2" fmla="*/ 1020278 h 1061987"/>
                    <a:gd name="connsiteX3" fmla="*/ 635267 w 2204185"/>
                    <a:gd name="connsiteY3" fmla="*/ 914400 h 1061987"/>
                    <a:gd name="connsiteX4" fmla="*/ 866273 w 2204185"/>
                    <a:gd name="connsiteY4" fmla="*/ 750770 h 1061987"/>
                    <a:gd name="connsiteX5" fmla="*/ 1029903 w 2204185"/>
                    <a:gd name="connsiteY5" fmla="*/ 616017 h 1061987"/>
                    <a:gd name="connsiteX6" fmla="*/ 1232033 w 2204185"/>
                    <a:gd name="connsiteY6" fmla="*/ 452387 h 1061987"/>
                    <a:gd name="connsiteX7" fmla="*/ 1463040 w 2204185"/>
                    <a:gd name="connsiteY7" fmla="*/ 259882 h 1061987"/>
                    <a:gd name="connsiteX8" fmla="*/ 1742172 w 2204185"/>
                    <a:gd name="connsiteY8" fmla="*/ 105878 h 1061987"/>
                    <a:gd name="connsiteX9" fmla="*/ 2011680 w 2204185"/>
                    <a:gd name="connsiteY9" fmla="*/ 19250 h 1061987"/>
                    <a:gd name="connsiteX10" fmla="*/ 2204185 w 2204185"/>
                    <a:gd name="connsiteY10" fmla="*/ 0 h 1061987"/>
                    <a:gd name="connsiteX11" fmla="*/ 2204185 w 2204185"/>
                    <a:gd name="connsiteY11" fmla="*/ 0 h 1061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04185" h="1061987">
                      <a:moveTo>
                        <a:pt x="0" y="1039528"/>
                      </a:moveTo>
                      <a:cubicBezTo>
                        <a:pt x="52137" y="1050757"/>
                        <a:pt x="104274" y="1061987"/>
                        <a:pt x="173255" y="1058779"/>
                      </a:cubicBezTo>
                      <a:cubicBezTo>
                        <a:pt x="242236" y="1055571"/>
                        <a:pt x="336884" y="1044341"/>
                        <a:pt x="413886" y="1020278"/>
                      </a:cubicBezTo>
                      <a:cubicBezTo>
                        <a:pt x="490888" y="996215"/>
                        <a:pt x="559869" y="959318"/>
                        <a:pt x="635267" y="914400"/>
                      </a:cubicBezTo>
                      <a:cubicBezTo>
                        <a:pt x="710665" y="869482"/>
                        <a:pt x="800500" y="800500"/>
                        <a:pt x="866273" y="750770"/>
                      </a:cubicBezTo>
                      <a:cubicBezTo>
                        <a:pt x="932046" y="701040"/>
                        <a:pt x="1029903" y="616017"/>
                        <a:pt x="1029903" y="616017"/>
                      </a:cubicBezTo>
                      <a:lnTo>
                        <a:pt x="1232033" y="452387"/>
                      </a:lnTo>
                      <a:cubicBezTo>
                        <a:pt x="1304222" y="393031"/>
                        <a:pt x="1378017" y="317633"/>
                        <a:pt x="1463040" y="259882"/>
                      </a:cubicBezTo>
                      <a:cubicBezTo>
                        <a:pt x="1548063" y="202131"/>
                        <a:pt x="1650732" y="145983"/>
                        <a:pt x="1742172" y="105878"/>
                      </a:cubicBezTo>
                      <a:cubicBezTo>
                        <a:pt x="1833612" y="65773"/>
                        <a:pt x="1934678" y="36896"/>
                        <a:pt x="2011680" y="19250"/>
                      </a:cubicBezTo>
                      <a:cubicBezTo>
                        <a:pt x="2088682" y="1604"/>
                        <a:pt x="2204185" y="0"/>
                        <a:pt x="2204185" y="0"/>
                      </a:cubicBezTo>
                      <a:lnTo>
                        <a:pt x="2204185" y="0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 12"/>
                <p:cNvSpPr/>
                <p:nvPr/>
              </p:nvSpPr>
              <p:spPr>
                <a:xfrm>
                  <a:off x="4100362" y="4023360"/>
                  <a:ext cx="2401503" cy="1086050"/>
                </a:xfrm>
                <a:custGeom>
                  <a:avLst/>
                  <a:gdLst>
                    <a:gd name="connsiteX0" fmla="*/ 0 w 2401503"/>
                    <a:gd name="connsiteY0" fmla="*/ 0 h 1086050"/>
                    <a:gd name="connsiteX1" fmla="*/ 182880 w 2401503"/>
                    <a:gd name="connsiteY1" fmla="*/ 19251 h 1086050"/>
                    <a:gd name="connsiteX2" fmla="*/ 356135 w 2401503"/>
                    <a:gd name="connsiteY2" fmla="*/ 67377 h 1086050"/>
                    <a:gd name="connsiteX3" fmla="*/ 548640 w 2401503"/>
                    <a:gd name="connsiteY3" fmla="*/ 154004 h 1086050"/>
                    <a:gd name="connsiteX4" fmla="*/ 798897 w 2401503"/>
                    <a:gd name="connsiteY4" fmla="*/ 308008 h 1086050"/>
                    <a:gd name="connsiteX5" fmla="*/ 1029903 w 2401503"/>
                    <a:gd name="connsiteY5" fmla="*/ 490888 h 1086050"/>
                    <a:gd name="connsiteX6" fmla="*/ 1193533 w 2401503"/>
                    <a:gd name="connsiteY6" fmla="*/ 616017 h 1086050"/>
                    <a:gd name="connsiteX7" fmla="*/ 1405289 w 2401503"/>
                    <a:gd name="connsiteY7" fmla="*/ 770021 h 1086050"/>
                    <a:gd name="connsiteX8" fmla="*/ 1713297 w 2401503"/>
                    <a:gd name="connsiteY8" fmla="*/ 952901 h 1086050"/>
                    <a:gd name="connsiteX9" fmla="*/ 2069432 w 2401503"/>
                    <a:gd name="connsiteY9" fmla="*/ 1068404 h 1086050"/>
                    <a:gd name="connsiteX10" fmla="*/ 2348564 w 2401503"/>
                    <a:gd name="connsiteY10" fmla="*/ 1058779 h 1086050"/>
                    <a:gd name="connsiteX11" fmla="*/ 2387065 w 2401503"/>
                    <a:gd name="connsiteY11" fmla="*/ 1039528 h 108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01503" h="1086050">
                      <a:moveTo>
                        <a:pt x="0" y="0"/>
                      </a:moveTo>
                      <a:cubicBezTo>
                        <a:pt x="61762" y="4011"/>
                        <a:pt x="123524" y="8022"/>
                        <a:pt x="182880" y="19251"/>
                      </a:cubicBezTo>
                      <a:cubicBezTo>
                        <a:pt x="242236" y="30480"/>
                        <a:pt x="295175" y="44918"/>
                        <a:pt x="356135" y="67377"/>
                      </a:cubicBezTo>
                      <a:cubicBezTo>
                        <a:pt x="417095" y="89836"/>
                        <a:pt x="474846" y="113899"/>
                        <a:pt x="548640" y="154004"/>
                      </a:cubicBezTo>
                      <a:cubicBezTo>
                        <a:pt x="622434" y="194109"/>
                        <a:pt x="718687" y="251861"/>
                        <a:pt x="798897" y="308008"/>
                      </a:cubicBezTo>
                      <a:cubicBezTo>
                        <a:pt x="879107" y="364155"/>
                        <a:pt x="964130" y="439553"/>
                        <a:pt x="1029903" y="490888"/>
                      </a:cubicBezTo>
                      <a:cubicBezTo>
                        <a:pt x="1095676" y="542223"/>
                        <a:pt x="1130969" y="569495"/>
                        <a:pt x="1193533" y="616017"/>
                      </a:cubicBezTo>
                      <a:cubicBezTo>
                        <a:pt x="1256097" y="662539"/>
                        <a:pt x="1318662" y="713874"/>
                        <a:pt x="1405289" y="770021"/>
                      </a:cubicBezTo>
                      <a:cubicBezTo>
                        <a:pt x="1491916" y="826168"/>
                        <a:pt x="1602607" y="903171"/>
                        <a:pt x="1713297" y="952901"/>
                      </a:cubicBezTo>
                      <a:cubicBezTo>
                        <a:pt x="1823987" y="1002631"/>
                        <a:pt x="1963554" y="1050758"/>
                        <a:pt x="2069432" y="1068404"/>
                      </a:cubicBezTo>
                      <a:cubicBezTo>
                        <a:pt x="2175310" y="1086050"/>
                        <a:pt x="2295625" y="1063592"/>
                        <a:pt x="2348564" y="1058779"/>
                      </a:cubicBezTo>
                      <a:cubicBezTo>
                        <a:pt x="2401503" y="1053966"/>
                        <a:pt x="2394284" y="1046747"/>
                        <a:pt x="2387065" y="1039528"/>
                      </a:cubicBezTo>
                    </a:path>
                  </a:pathLst>
                </a:custGeom>
                <a:ln w="285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5" name="直線コネクタ 14"/>
              <p:cNvCxnSpPr/>
              <p:nvPr/>
            </p:nvCxnSpPr>
            <p:spPr>
              <a:xfrm>
                <a:off x="1331640" y="3573016"/>
                <a:ext cx="0" cy="1512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直線矢印コネクタ 19"/>
            <p:cNvCxnSpPr/>
            <p:nvPr/>
          </p:nvCxnSpPr>
          <p:spPr>
            <a:xfrm>
              <a:off x="1475656" y="4221088"/>
              <a:ext cx="144016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971600" y="4725144"/>
              <a:ext cx="24482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グループ化 42"/>
          <p:cNvGrpSpPr/>
          <p:nvPr/>
        </p:nvGrpSpPr>
        <p:grpSpPr>
          <a:xfrm>
            <a:off x="5292080" y="2564904"/>
            <a:ext cx="2736304" cy="1512168"/>
            <a:chOff x="2411760" y="908720"/>
            <a:chExt cx="2736304" cy="1512168"/>
          </a:xfrm>
        </p:grpSpPr>
        <p:grpSp>
          <p:nvGrpSpPr>
            <p:cNvPr id="27" name="グループ化 46"/>
            <p:cNvGrpSpPr/>
            <p:nvPr/>
          </p:nvGrpSpPr>
          <p:grpSpPr>
            <a:xfrm>
              <a:off x="2411760" y="1196752"/>
              <a:ext cx="2736304" cy="1061987"/>
              <a:chOff x="1619672" y="4013735"/>
              <a:chExt cx="2736304" cy="1061987"/>
            </a:xfrm>
          </p:grpSpPr>
          <p:cxnSp>
            <p:nvCxnSpPr>
              <p:cNvPr id="30" name="直線矢印コネクタ 29"/>
              <p:cNvCxnSpPr/>
              <p:nvPr/>
            </p:nvCxnSpPr>
            <p:spPr>
              <a:xfrm>
                <a:off x="1619672" y="4509120"/>
                <a:ext cx="273630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図 30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059832" y="4149080"/>
                <a:ext cx="81555" cy="130684"/>
              </a:xfrm>
              <a:prstGeom prst="rect">
                <a:avLst/>
              </a:prstGeom>
            </p:spPr>
          </p:pic>
          <p:pic>
            <p:nvPicPr>
              <p:cNvPr id="32" name="図 31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619672" y="4085743"/>
                <a:ext cx="355091" cy="304799"/>
              </a:xfrm>
              <a:prstGeom prst="rect">
                <a:avLst/>
              </a:prstGeom>
            </p:spPr>
          </p:pic>
          <p:pic>
            <p:nvPicPr>
              <p:cNvPr id="33" name="図 32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995936" y="4581128"/>
                <a:ext cx="152400" cy="304800"/>
              </a:xfrm>
              <a:prstGeom prst="rect">
                <a:avLst/>
              </a:prstGeom>
            </p:spPr>
          </p:pic>
          <p:sp>
            <p:nvSpPr>
              <p:cNvPr id="36" name="フリーフォーム 35"/>
              <p:cNvSpPr/>
              <p:nvPr/>
            </p:nvSpPr>
            <p:spPr>
              <a:xfrm>
                <a:off x="1857676" y="4013735"/>
                <a:ext cx="2204185" cy="1061987"/>
              </a:xfrm>
              <a:custGeom>
                <a:avLst/>
                <a:gdLst>
                  <a:gd name="connsiteX0" fmla="*/ 0 w 2204185"/>
                  <a:gd name="connsiteY0" fmla="*/ 1039528 h 1061987"/>
                  <a:gd name="connsiteX1" fmla="*/ 173255 w 2204185"/>
                  <a:gd name="connsiteY1" fmla="*/ 1058779 h 1061987"/>
                  <a:gd name="connsiteX2" fmla="*/ 413886 w 2204185"/>
                  <a:gd name="connsiteY2" fmla="*/ 1020278 h 1061987"/>
                  <a:gd name="connsiteX3" fmla="*/ 635267 w 2204185"/>
                  <a:gd name="connsiteY3" fmla="*/ 914400 h 1061987"/>
                  <a:gd name="connsiteX4" fmla="*/ 866273 w 2204185"/>
                  <a:gd name="connsiteY4" fmla="*/ 750770 h 1061987"/>
                  <a:gd name="connsiteX5" fmla="*/ 1029903 w 2204185"/>
                  <a:gd name="connsiteY5" fmla="*/ 616017 h 1061987"/>
                  <a:gd name="connsiteX6" fmla="*/ 1232033 w 2204185"/>
                  <a:gd name="connsiteY6" fmla="*/ 452387 h 1061987"/>
                  <a:gd name="connsiteX7" fmla="*/ 1463040 w 2204185"/>
                  <a:gd name="connsiteY7" fmla="*/ 259882 h 1061987"/>
                  <a:gd name="connsiteX8" fmla="*/ 1742172 w 2204185"/>
                  <a:gd name="connsiteY8" fmla="*/ 105878 h 1061987"/>
                  <a:gd name="connsiteX9" fmla="*/ 2011680 w 2204185"/>
                  <a:gd name="connsiteY9" fmla="*/ 19250 h 1061987"/>
                  <a:gd name="connsiteX10" fmla="*/ 2204185 w 2204185"/>
                  <a:gd name="connsiteY10" fmla="*/ 0 h 1061987"/>
                  <a:gd name="connsiteX11" fmla="*/ 2204185 w 2204185"/>
                  <a:gd name="connsiteY11" fmla="*/ 0 h 106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04185" h="1061987">
                    <a:moveTo>
                      <a:pt x="0" y="1039528"/>
                    </a:moveTo>
                    <a:cubicBezTo>
                      <a:pt x="52137" y="1050757"/>
                      <a:pt x="104274" y="1061987"/>
                      <a:pt x="173255" y="1058779"/>
                    </a:cubicBezTo>
                    <a:cubicBezTo>
                      <a:pt x="242236" y="1055571"/>
                      <a:pt x="336884" y="1044341"/>
                      <a:pt x="413886" y="1020278"/>
                    </a:cubicBezTo>
                    <a:cubicBezTo>
                      <a:pt x="490888" y="996215"/>
                      <a:pt x="559869" y="959318"/>
                      <a:pt x="635267" y="914400"/>
                    </a:cubicBezTo>
                    <a:cubicBezTo>
                      <a:pt x="710665" y="869482"/>
                      <a:pt x="800500" y="800500"/>
                      <a:pt x="866273" y="750770"/>
                    </a:cubicBezTo>
                    <a:cubicBezTo>
                      <a:pt x="932046" y="701040"/>
                      <a:pt x="1029903" y="616017"/>
                      <a:pt x="1029903" y="616017"/>
                    </a:cubicBezTo>
                    <a:lnTo>
                      <a:pt x="1232033" y="452387"/>
                    </a:lnTo>
                    <a:cubicBezTo>
                      <a:pt x="1304222" y="393031"/>
                      <a:pt x="1378017" y="317633"/>
                      <a:pt x="1463040" y="259882"/>
                    </a:cubicBezTo>
                    <a:cubicBezTo>
                      <a:pt x="1548063" y="202131"/>
                      <a:pt x="1650732" y="145983"/>
                      <a:pt x="1742172" y="105878"/>
                    </a:cubicBezTo>
                    <a:cubicBezTo>
                      <a:pt x="1833612" y="65773"/>
                      <a:pt x="1934678" y="36896"/>
                      <a:pt x="2011680" y="19250"/>
                    </a:cubicBezTo>
                    <a:cubicBezTo>
                      <a:pt x="2088682" y="1604"/>
                      <a:pt x="2204185" y="0"/>
                      <a:pt x="2204185" y="0"/>
                    </a:cubicBezTo>
                    <a:lnTo>
                      <a:pt x="2204185" y="0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8" name="フリーフォーム 37"/>
            <p:cNvSpPr/>
            <p:nvPr/>
          </p:nvSpPr>
          <p:spPr>
            <a:xfrm>
              <a:off x="2699792" y="1268760"/>
              <a:ext cx="2204185" cy="1061987"/>
            </a:xfrm>
            <a:custGeom>
              <a:avLst/>
              <a:gdLst>
                <a:gd name="connsiteX0" fmla="*/ 0 w 2204185"/>
                <a:gd name="connsiteY0" fmla="*/ 1039528 h 1061987"/>
                <a:gd name="connsiteX1" fmla="*/ 173255 w 2204185"/>
                <a:gd name="connsiteY1" fmla="*/ 1058779 h 1061987"/>
                <a:gd name="connsiteX2" fmla="*/ 413886 w 2204185"/>
                <a:gd name="connsiteY2" fmla="*/ 1020278 h 1061987"/>
                <a:gd name="connsiteX3" fmla="*/ 635267 w 2204185"/>
                <a:gd name="connsiteY3" fmla="*/ 914400 h 1061987"/>
                <a:gd name="connsiteX4" fmla="*/ 866273 w 2204185"/>
                <a:gd name="connsiteY4" fmla="*/ 750770 h 1061987"/>
                <a:gd name="connsiteX5" fmla="*/ 1029903 w 2204185"/>
                <a:gd name="connsiteY5" fmla="*/ 616017 h 1061987"/>
                <a:gd name="connsiteX6" fmla="*/ 1232033 w 2204185"/>
                <a:gd name="connsiteY6" fmla="*/ 452387 h 1061987"/>
                <a:gd name="connsiteX7" fmla="*/ 1463040 w 2204185"/>
                <a:gd name="connsiteY7" fmla="*/ 259882 h 1061987"/>
                <a:gd name="connsiteX8" fmla="*/ 1742172 w 2204185"/>
                <a:gd name="connsiteY8" fmla="*/ 105878 h 1061987"/>
                <a:gd name="connsiteX9" fmla="*/ 2011680 w 2204185"/>
                <a:gd name="connsiteY9" fmla="*/ 19250 h 1061987"/>
                <a:gd name="connsiteX10" fmla="*/ 2204185 w 2204185"/>
                <a:gd name="connsiteY10" fmla="*/ 0 h 1061987"/>
                <a:gd name="connsiteX11" fmla="*/ 2204185 w 2204185"/>
                <a:gd name="connsiteY11" fmla="*/ 0 h 106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4185" h="1061987">
                  <a:moveTo>
                    <a:pt x="0" y="1039528"/>
                  </a:moveTo>
                  <a:cubicBezTo>
                    <a:pt x="52137" y="1050757"/>
                    <a:pt x="104274" y="1061987"/>
                    <a:pt x="173255" y="1058779"/>
                  </a:cubicBezTo>
                  <a:cubicBezTo>
                    <a:pt x="242236" y="1055571"/>
                    <a:pt x="336884" y="1044341"/>
                    <a:pt x="413886" y="1020278"/>
                  </a:cubicBezTo>
                  <a:cubicBezTo>
                    <a:pt x="490888" y="996215"/>
                    <a:pt x="559869" y="959318"/>
                    <a:pt x="635267" y="914400"/>
                  </a:cubicBezTo>
                  <a:cubicBezTo>
                    <a:pt x="710665" y="869482"/>
                    <a:pt x="800500" y="800500"/>
                    <a:pt x="866273" y="750770"/>
                  </a:cubicBezTo>
                  <a:cubicBezTo>
                    <a:pt x="932046" y="701040"/>
                    <a:pt x="1029903" y="616017"/>
                    <a:pt x="1029903" y="616017"/>
                  </a:cubicBezTo>
                  <a:lnTo>
                    <a:pt x="1232033" y="452387"/>
                  </a:lnTo>
                  <a:cubicBezTo>
                    <a:pt x="1304222" y="393031"/>
                    <a:pt x="1378017" y="317633"/>
                    <a:pt x="1463040" y="259882"/>
                  </a:cubicBezTo>
                  <a:cubicBezTo>
                    <a:pt x="1548063" y="202131"/>
                    <a:pt x="1650732" y="145983"/>
                    <a:pt x="1742172" y="105878"/>
                  </a:cubicBezTo>
                  <a:cubicBezTo>
                    <a:pt x="1833612" y="65773"/>
                    <a:pt x="1934678" y="36896"/>
                    <a:pt x="2011680" y="19250"/>
                  </a:cubicBezTo>
                  <a:cubicBezTo>
                    <a:pt x="2088682" y="1604"/>
                    <a:pt x="2204185" y="0"/>
                    <a:pt x="2204185" y="0"/>
                  </a:cubicBezTo>
                  <a:lnTo>
                    <a:pt x="2204185" y="0"/>
                  </a:lnTo>
                </a:path>
              </a:pathLst>
            </a:cu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2" name="直線コネクタ 41"/>
            <p:cNvCxnSpPr/>
            <p:nvPr/>
          </p:nvCxnSpPr>
          <p:spPr>
            <a:xfrm>
              <a:off x="3851920" y="908720"/>
              <a:ext cx="0" cy="15121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/>
          <p:cNvSpPr txBox="1"/>
          <p:nvPr/>
        </p:nvSpPr>
        <p:spPr>
          <a:xfrm>
            <a:off x="1187624" y="620688"/>
            <a:ext cx="623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Truncation of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d.o.f</a:t>
            </a:r>
            <a:r>
              <a:rPr kumimoji="1" lang="en-US" altLang="ja-JP" dirty="0" smtClean="0">
                <a:solidFill>
                  <a:srgbClr val="FF0000"/>
                </a:solidFill>
              </a:rPr>
              <a:t>. (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chiral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condition: D=N=2)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8" name="図 4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619672" y="1700808"/>
            <a:ext cx="4725378" cy="355165"/>
          </a:xfrm>
          <a:prstGeom prst="rect">
            <a:avLst/>
          </a:prstGeom>
          <a:noFill/>
          <a:ln/>
          <a:effectLst/>
        </p:spPr>
      </p:pic>
      <p:sp>
        <p:nvSpPr>
          <p:cNvPr id="49" name="テキスト ボックス 48"/>
          <p:cNvSpPr txBox="1"/>
          <p:nvPr/>
        </p:nvSpPr>
        <p:spPr>
          <a:xfrm>
            <a:off x="1403648" y="4293096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identification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N=2 </a:t>
            </a:r>
            <a:r>
              <a:rPr kumimoji="1" lang="en-US" altLang="ja-JP" sz="3200" b="1" dirty="0" err="1" smtClean="0">
                <a:solidFill>
                  <a:srgbClr val="FF0000"/>
                </a:solidFill>
              </a:rPr>
              <a:t>Wess-Zumino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 model </a:t>
            </a:r>
            <a:br>
              <a:rPr kumimoji="1" lang="en-US" altLang="ja-JP" sz="3200" b="1" dirty="0" smtClean="0">
                <a:solidFill>
                  <a:srgbClr val="FF0000"/>
                </a:solidFill>
              </a:rPr>
            </a:br>
            <a:r>
              <a:rPr kumimoji="1" lang="en-US" altLang="ja-JP" sz="3200" b="1" dirty="0" smtClean="0">
                <a:solidFill>
                  <a:srgbClr val="FF0000"/>
                </a:solidFill>
              </a:rPr>
              <a:t>in two dimensions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4" y="1628800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N=D=2 algebra:</a:t>
            </a:r>
            <a:endParaRPr kumimoji="1" lang="ja-JP" altLang="en-US" dirty="0"/>
          </a:p>
        </p:txBody>
      </p:sp>
      <p:pic>
        <p:nvPicPr>
          <p:cNvPr id="7" name="図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851920" y="1772816"/>
            <a:ext cx="3174505" cy="278893"/>
          </a:xfrm>
          <a:prstGeom prst="rect">
            <a:avLst/>
          </a:prstGeom>
          <a:noFill/>
          <a:ln/>
          <a:effectLst/>
        </p:spPr>
      </p:pic>
      <p:pic>
        <p:nvPicPr>
          <p:cNvPr id="9" name="図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516216" y="2276872"/>
            <a:ext cx="1473710" cy="304800"/>
          </a:xfrm>
          <a:prstGeom prst="rect">
            <a:avLst/>
          </a:prstGeom>
        </p:spPr>
      </p:pic>
      <p:pic>
        <p:nvPicPr>
          <p:cNvPr id="13" name="図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835696" y="2780928"/>
            <a:ext cx="5360969" cy="381075"/>
          </a:xfrm>
          <a:prstGeom prst="rect">
            <a:avLst/>
          </a:prstGeom>
          <a:noFill/>
          <a:ln/>
          <a:effectLst/>
        </p:spPr>
      </p:pic>
      <p:grpSp>
        <p:nvGrpSpPr>
          <p:cNvPr id="27" name="グループ化 26"/>
          <p:cNvGrpSpPr/>
          <p:nvPr/>
        </p:nvGrpSpPr>
        <p:grpSpPr>
          <a:xfrm>
            <a:off x="1475656" y="4221088"/>
            <a:ext cx="6497275" cy="1101080"/>
            <a:chOff x="1475656" y="4005064"/>
            <a:chExt cx="6497275" cy="1101080"/>
          </a:xfrm>
        </p:grpSpPr>
        <p:pic>
          <p:nvPicPr>
            <p:cNvPr id="17" name="図 1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1547664" y="4005064"/>
              <a:ext cx="2133604" cy="381000"/>
            </a:xfrm>
            <a:prstGeom prst="rect">
              <a:avLst/>
            </a:prstGeom>
          </p:spPr>
        </p:pic>
        <p:pic>
          <p:nvPicPr>
            <p:cNvPr id="19" name="図 18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1475656" y="4725144"/>
              <a:ext cx="2464313" cy="381000"/>
            </a:xfrm>
            <a:prstGeom prst="rect">
              <a:avLst/>
            </a:prstGeom>
          </p:spPr>
        </p:pic>
        <p:pic>
          <p:nvPicPr>
            <p:cNvPr id="22" name="図 21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5652120" y="4005064"/>
              <a:ext cx="2159516" cy="35509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図 22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5508104" y="4653136"/>
              <a:ext cx="2464827" cy="355166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6" name="図 2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907704" y="5877272"/>
            <a:ext cx="5791751" cy="278918"/>
          </a:xfrm>
          <a:prstGeom prst="rect">
            <a:avLst/>
          </a:prstGeom>
          <a:noFill/>
          <a:ln/>
          <a:effectLst/>
        </p:spPr>
      </p:pic>
      <p:sp>
        <p:nvSpPr>
          <p:cNvPr id="28" name="テキスト ボックス 27"/>
          <p:cNvSpPr txBox="1"/>
          <p:nvPr/>
        </p:nvSpPr>
        <p:spPr>
          <a:xfrm>
            <a:off x="2843808" y="3501008"/>
            <a:ext cx="313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</a:rPr>
              <a:t>Light cone coordinate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60032" y="6165304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CC"/>
                </a:solidFill>
              </a:rPr>
              <a:t>d</a:t>
            </a:r>
            <a:r>
              <a:rPr kumimoji="1" lang="en-US" altLang="ja-JP" dirty="0" smtClean="0">
                <a:solidFill>
                  <a:srgbClr val="0000CC"/>
                </a:solidFill>
              </a:rPr>
              <a:t>irect product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374"/>
  <p:tag name="DEFAULTHEIGHT" val="318"/>
  <p:tag name="FIRSTNOBORUK@EXELZLOVBCWXY5MJ" val="3083"/>
  <p:tag name="FIRSTNOBORUK@DJJFIY0FUVWYY577" val="3245"/>
  <p:tag name="DEFAULTFONTSIZE" val="10"/>
  <p:tag name="FIRSTNOBORU20KAWAMOTO@EXELZLOVBCWXY5MJ" val="4138"/>
  <p:tag name="DEFAULTDISPLAYSOURCE" val="\documentclass[a4,landscape]{slides}&#10;\usepackage{amsmath}&#10;\usepackage[usenames]{color}&#10;\pagestyle{empty}&#10;\begin{document}&#10;\sffamily &#10;\boldmath&#10;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p)\star G(p) = \int d{p}_1d{p}_2 \delta(\hat{p} -\hat{p}_1-\hat{p}_2)F(p_1)G(p_2)  template TPT1  env TPENV1  fore 0  back 16777215  eqnno 2"/>
  <p:tag name="FILENAME" val="TP_tmp"/>
  <p:tag name="ORIGWIDTH" val="212"/>
  <p:tag name="PICTUREFILESIZE" val="133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2(p)  template TPT1  env TPENV1  fore 0  back 16777215  eqnno 3"/>
  <p:tag name="FILENAME" val="TP_tmp"/>
  <p:tag name="ORIGWIDTH" val="23"/>
  <p:tag name="PICTUREFILESIZE" val="296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\sin\frac{ap_+}{2}\psi_2(p)  template TPT1  env TPENV1  fore 0  back 16777215  eqnno 3"/>
  <p:tag name="FILENAME" val="TP_tmp"/>
  <p:tag name="ORIGWIDTH" val="60"/>
  <p:tag name="PICTUREFILESIZE" val="561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p)  template TPT1  env TPENV1  fore 0  back 16777215  eqnno 4"/>
  <p:tag name="FILENAME" val="TP_tmp"/>
  <p:tag name="ORIGWIDTH" val="20"/>
  <p:tag name="PICTUREFILESIZE" val="249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F(p)  template TPT1  env TPENV1  fore 0  back 16777215  eqnno 4"/>
  <p:tag name="FILENAME" val="TP_tmp"/>
  <p:tag name="ORIGWIDTH" val="28"/>
  <p:tag name="PICTUREFILESIZE" val="269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p)  template TPT1  env TPENV1  fore 0  back 16777215  eqnno 4"/>
  <p:tag name="FILENAME" val="TP_tmp"/>
  <p:tag name="ORIGWIDTH" val="20"/>
  <p:tag name="PICTUREFILESIZE" val="249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p)\cdot G(p) = \int d{p}_1d{p}_2 \delta({p} -{p}_1-{p}_2)F(p_1)G(p_2)  template TPT1  env TPENV1  fore 0  back 16777215  eqnno 2"/>
  <p:tag name="FILENAME" val="TP_tmp"/>
  <p:tag name="ORIGWIDTH" val="209"/>
  <p:tag name="PICTUREFILESIZE" val="1278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+)}  template TPT1  env TPENV1  fore 0  back 16777215  eqnno 1"/>
  <p:tag name="FILENAME" val="TP_tmp"/>
  <p:tag name="ORIGWIDTH" val="20"/>
  <p:tag name="PICTUREFILESIZE" val="255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-)}  template TPT1  env TPENV1  fore 0  back 16777215  eqnno 1"/>
  <p:tag name="FILENAME" val="TP_tmp"/>
  <p:tag name="ORIGWIDTH" val="20"/>
  <p:tag name="PICTUREFILESIZE" val="250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+)}  template TPT1  env TPENV1  fore 0  back 16777215  eqnno 1"/>
  <p:tag name="FILENAME" val="TP_tmp"/>
  <p:tag name="ORIGWIDTH" val="20"/>
  <p:tag name="PICTUREFILESIZE" val="246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-)}  template TPT1  env TPENV1  fore 0  back 16777215  eqnno 1"/>
  <p:tag name="FILENAME" val="TP_tmp"/>
  <p:tag name="ORIGWIDTH" val="20"/>
  <p:tag name="PICTUREFILESIZE" val="240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\phi}(p)  template TPT1  env TPENV1  fore 0  back 16777215  eqnno 2"/>
  <p:tag name="FILENAME" val="TP_tmp"/>
  <p:tag name="ORIGWIDTH" val="18"/>
  <p:tag name="PICTUREFILESIZE" val="272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\psi}_1(p)  template TPT1  env TPENV1  fore 0  back 16777215  eqnno 3"/>
  <p:tag name="FILENAME" val="TP_tmp"/>
  <p:tag name="ORIGWIDTH" val="23"/>
  <p:tag name="PICTUREFILESIZE" val="291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2i\sin\frac{ap_+}{2}\bar{\phi}(p)  template TPT1  env TPENV1  fore 0  back 16777215  eqnno 2"/>
  <p:tag name="FILENAME" val="TP_tmp"/>
  <p:tag name="ORIGWIDTH" val="66"/>
  <p:tag name="PICTUREFILESIZE" val="58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at{p} =\frac{2}{a}\sin \frac{ap}{2}  template TPT1  env TPENV1  fore 0  back 16777215  eqnno 3"/>
  <p:tag name="FILENAME" val="TP_tmp"/>
  <p:tag name="ORIGWIDTH" val="51"/>
  <p:tag name="PICTUREFILESIZE" val="424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2i\sin\frac{ap_-}{2}\bar{\phi}(p)  template TPT1  env TPENV1  fore 0  back 16777215  eqnno 2"/>
  <p:tag name="FILENAME" val="TP_tmp"/>
  <p:tag name="ORIGWIDTH" val="66"/>
  <p:tag name="PICTUREFILESIZE" val="570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2\sin\frac{ap_-}{2}\bar{\psi}_1(p)  template TPT1  env TPENV1  fore 0  back 16777215  eqnno 3"/>
  <p:tag name="FILENAME" val="TP_tmp"/>
  <p:tag name="ORIGWIDTH" val="68"/>
  <p:tag name="PICTUREFILESIZE" val="565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\bar{\psi}_1(p)  template TPT1  env TPENV1  fore 0  back 16777215  eqnno 3"/>
  <p:tag name="FILENAME" val="TP_tmp"/>
  <p:tag name="ORIGWIDTH" val="26"/>
  <p:tag name="PICTUREFILESIZE" val="324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\bar{\psi}_2(p)  template TPT1  env TPENV1  fore 0  back 16777215  eqnno 3"/>
  <p:tag name="FILENAME" val="TP_tmp"/>
  <p:tag name="ORIGWIDTH" val="26"/>
  <p:tag name="PICTUREFILESIZE" val="330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\psi}_2(p)  template TPT1  env TPENV1  fore 0  back 16777215  eqnno 3"/>
  <p:tag name="FILENAME" val="TP_tmp"/>
  <p:tag name="ORIGWIDTH" val="23"/>
  <p:tag name="PICTUREFILESIZE" val="303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\sin\frac{ap_+}{2}\bar{\psi}_2(p)  template TPT1  env TPENV1  fore 0  back 16777215  eqnno 3"/>
  <p:tag name="FILENAME" val="TP_tmp"/>
  <p:tag name="ORIGWIDTH" val="60"/>
  <p:tag name="PICTUREFILESIZE" val="563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F}(p)  template TPT1  env TPENV1  fore 0  back 16777215  eqnno 4"/>
  <p:tag name="FILENAME" val="TP_tmp"/>
  <p:tag name="ORIGWIDTH" val="20"/>
  <p:tag name="PICTUREFILESIZE" val="255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\bar{F}(p)  template TPT1  env TPENV1  fore 0  back 16777215  eqnno 4"/>
  <p:tag name="FILENAME" val="TP_tmp"/>
  <p:tag name="ORIGWIDTH" val="28"/>
  <p:tag name="PICTUREFILESIZE" val="277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F}(p)  template TPT1  env TPENV1  fore 0  back 16777215  eqnno 4"/>
  <p:tag name="FILENAME" val="TP_tmp"/>
  <p:tag name="ORIGWIDTH" val="20"/>
  <p:tag name="PICTUREFILESIZE" val="255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tar  template TPT1  env TPENV1  fore 0  back 16777215  eqnno 1"/>
  <p:tag name="FILENAME" val="TP_tmp"/>
  <p:tag name="ORIGWIDTH" val="6"/>
  <p:tag name="PICTUREFILESIZE" val="121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_K~=~\sum_{x_+,x_-}\{ -4\bar{\phi}(x)*\partial_+\partial_-\phi(x) - \bar{F}(x)*F(x)  template TPT1  env TPENV1  fore 0  back 16777215  eqnno 1"/>
  <p:tag name="FILENAME" val="TP_tmp"/>
  <p:tag name="ORIGWIDTH" val="222"/>
  <p:tag name="PICTUREFILESIZE" val="1346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+2\bar{\psi}_2(x) * \partial_+\psi_2(x) +2\bar{\psi}_1(x) * \partial_-\psi_1(x) \}  template TPT1  env TPENV1  fore 0  back 16777215  eqnno 2"/>
  <p:tag name="FILENAME" val="TP_tmp"/>
  <p:tag name="ORIGWIDTH" val="175"/>
  <p:tag name="PICTUREFILESIZE" val="1098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_I~=~ \sum_{x_+,x_-}\{ \sum_{j=1}^{n}iF(x)*(\phi(x))^{n-1} + \psi_2(x)*\psi_1(x)*(\phi(x))^{n-2}  \}  template TPT1  env TPENV1  fore 0  back 16777215  eqnno 3"/>
  <p:tag name="FILENAME" val="TP_tmp"/>
  <p:tag name="ORIGWIDTH" val="301"/>
  <p:tag name="PICTUREFILESIZE" val="190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(p_1 +p_2 \cdots) ~~~ \longrightarrow \delta(\sin \frac{ap_1}{2} + \sin \frac{ap_2}{2}+ \cdots)  template TPT1  env TPENV1  fore 0  back 16777215  eqnno 13"/>
  <p:tag name="FILENAME" val="TP_tmp"/>
  <p:tag name="ORIGWIDTH" val="194"/>
  <p:tag name="PICTUREFILESIZE" val="987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*  template TPT1  env TPENV1  fore 0  back 16777215  eqnno 4"/>
  <p:tag name="FILENAME" val="TP_tmp"/>
  <p:tag name="ORIGWIDTH" val="4"/>
  <p:tag name="PICTUREFILESIZE" val="66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*  template TPT1  env TPENV1  fore 0  back 16777215  eqnno 5"/>
  <p:tag name="FILENAME" val="TP_tmp"/>
  <p:tag name="ORIGWIDTH" val="4"/>
  <p:tag name="PICTUREFILESIZE" val="66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cal{O} = \phi (p)\overline{\psi}_1(-p), ~~~\delta =Q^{(+)}_+  template TPT1  env TPENV1  fore 0  back 16777215  eqnno 8"/>
  <p:tag name="FILENAME" val="TP_tmp"/>
  <p:tag name="ORIGWIDTH" val="124"/>
  <p:tag name="PICTUREFILESIZE" val="890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lt;\psi_1(p)\overline{\psi}_1(-p)&gt; + \hat{p}_+&lt;\phi(p)\overline{\phi}(-p)&gt;=0  template TPT1  env TPENV1  fore 0  back 16777215  eqnno 9"/>
  <p:tag name="FILENAME" val="TP_tmp"/>
  <p:tag name="ORIGWIDTH" val="183"/>
  <p:tag name="PICTUREFILESIZE" val="1164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mathcal{S}[\Phi] = 0  template TPT1  env TPENV1  fore 0  back 16777215  eqnno 6"/>
  <p:tag name="FILENAME" val="TP_tmp"/>
  <p:tag name="ORIGWIDTH" val="42"/>
  <p:tag name="PICTUREFILESIZE" val="362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lt;{ \delta \mathcal{O} [\Phi]}&gt;= 0  template TPT1  env TPENV1  fore 0  back 16777215  eqnno 7"/>
  <p:tag name="FILENAME" val="TP_tmp"/>
  <p:tag name="ORIGWIDTH" val="62"/>
  <p:tag name="PICTUREFILESIZE" val="490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lt;{\mathcal{O}}&gt; = {\mathcal{Z}}^{-1} \int \mathcal{D} [\Phi] \mathcal{O} [\Phi] e^{i \mathcal{S} [\Phi]}  template TPT1  env TPENV1  fore 0  back 16777215  eqnno 2"/>
  <p:tag name="FILENAME" val="TP_tmp"/>
  <p:tag name="ORIGWIDTH" val="132"/>
  <p:tag name="PICTUREFILESIZE" val="927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{\mathcal{Z}}^{-1} \int \mathcal{D} [\Phi'] \mathcal{O} [\Phi'] e^{i \mathcal{S} [\Phi']},  template TPT1  env TPENV1  fore 0  back 16777215  eqnno 3"/>
  <p:tag name="FILENAME" val="TP_tmp"/>
  <p:tag name="ORIGWIDTH" val="115"/>
  <p:tag name="PICTUREFILESIZE" val="86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{\mathcal{Z}}^{-1} \int \mathcal{D} [\Phi][ { \mathcal{O} [\Phi] + \delta \mathcal{O} [\Phi] } ]&#10;e^{i \mathcal{S} [\Phi] + i\delta \mathcal{S}},  template TPT1  env TPENV1  fore 0  back 16777215  eqnno 4"/>
  <p:tag name="FILENAME" val="TP_tmp"/>
  <p:tag name="ORIGWIDTH" val="168"/>
  <p:tag name="PICTUREFILESIZE" val="1185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&lt;{\mathcal{O}}&gt; + &lt;{ \delta \mathcal{O} [\Phi]}&gt; + &lt;{\mathcal{O} [\Phi] \delta \mathcal{S} [\Phi]}&gt; + \cdots  template TPT1  env TPENV1  fore 0  back 16777215  eqnno 5"/>
  <p:tag name="FILENAME" val="TP_tmp"/>
  <p:tag name="ORIGWIDTH" val="200"/>
  <p:tag name="PICTUREFILESIZE" val="103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x) \cdot \phi(x) ~~~~\longrightarrow~~~~ \phi(x) \star \phi(x)  template TPT1  env TPENV1  fore 0  back 16777215  eqnno 14"/>
  <p:tag name="FILENAME" val="TP_tmp"/>
  <p:tag name="ORIGWIDTH" val="142"/>
  <p:tag name="PICTUREFILESIZE" val="632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lt;\psi_1(p)\overline{\psi}_1(-p)&gt; + \hat{p}_+&lt;\phi(p)\overline{\phi}(-p)&gt;=0  template TPT1  env TPENV1  fore 0  back 16777215  eqnno 9"/>
  <p:tag name="FILENAME" val="TP_tmp"/>
  <p:tag name="ORIGWIDTH" val="183"/>
  <p:tag name="PICTUREFILESIZE" val="1164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lt;\psi_1(p)\overline{\psi}_1(-p)&gt;_{tree} = \frac{\hat{p}_+}{D((\hat{p})}  template TPT1  env TPENV1  fore 0  back 16777215  eqnno 10"/>
  <p:tag name="FILENAME" val="TP_tmp"/>
  <p:tag name="ORIGWIDTH" val="124"/>
  <p:tag name="PICTUREFILESIZE" val="97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lt;\phi(p) \overline{\phi}(-p)&gt;_{tree} = -\frac{1}{D(\hat{p})}  template TPT1  env TPENV1  fore 0  back 16777215  eqnno 11"/>
  <p:tag name="FILENAME" val="TP_tmp"/>
  <p:tag name="ORIGWIDTH" val="118"/>
  <p:tag name="PICTUREFILESIZE" val="814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(\hat{p})=\hat{p}_+\hat{p}_--m^2 ~~~~(\hat{p}_{\pm}=\frac{2}{a}sin\frac{ap_{\pm}}{2},~~ p_{\pm}=p_1\pm p_2)  template TPT3  env TPENV1  fore 0  back 16777215  eqnno 12"/>
  <p:tag name="FILENAME" val="TP_tmp"/>
  <p:tag name="ORIGWIDTH" val="234"/>
  <p:tag name="PICTUREFILESIZE" val="1311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lt;\psi_1(p)\overline{\psi}_1(-p)&gt;_{tree} + \hat{p}_+&lt;\phi(p)\overline{\phi}(-p)&gt;_{tree}  template TPT1  env TPENV1  fore 0  back 16777215  eqnno 9"/>
  <p:tag name="FILENAME" val="TP_tmp"/>
  <p:tag name="ORIGWIDTH" val="197"/>
  <p:tag name="PICTUREFILESIZE" val="1240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frac{\hat{p}_+}{D(\hat{p})} + \hat{p}_+(-\frac{1}{D(\hat{p})}) = 0  template TPT1  env TPENV1  fore 0  back 16777215  eqnno 13"/>
  <p:tag name="FILENAME" val="TP_tmp"/>
  <p:tag name="ORIGWIDTH" val="107"/>
  <p:tag name="PICTUREFILESIZE" val="742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^4  template TPT1  env TPENV1  fore 0  back 16777215  eqnno 14"/>
  <p:tag name="FILENAME" val="TP_tmp"/>
  <p:tag name="ORIGWIDTH" val="11"/>
  <p:tag name="PICTUREFILESIZE" val="157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lt;\phi(p)\overline{\phi}(-p)&gt;_{1-loop} =&lt;\psi(p)\overline{\psi}(-p)&gt;_{1-loop} = 0  template TPT1  env TPENV1  fore 0  back 16777215  eqnno 16"/>
  <p:tag name="FILENAME" val="TP_tmp"/>
  <p:tag name="ORIGWIDTH" val="208"/>
  <p:tag name="PICTUREFILESIZE" val="1271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^3  template TPT1  env TPENV1  fore 0  back 16777215  eqnno 17"/>
  <p:tag name="FILENAME" val="TP_tmp"/>
  <p:tag name="ORIGWIDTH" val="11"/>
  <p:tag name="PICTUREFILESIZE" val="166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lt;\phi(p)\overline{\phi}(-p)&gt;_{1-loop} =&lt;\phi(p)\overline{\phi}(-p)&gt;_{tree} A^{(3)}_{1-loop}(p)  template TPT1  env TPENV1  fore 0  back 16777215  eqnno 18"/>
  <p:tag name="FILENAME" val="TP_tmp"/>
  <p:tag name="ORIGWIDTH" val="228"/>
  <p:tag name="PICTUREFILESIZE" val="155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n \frac{a}{2} \leftrightarrow \frac{2x}{a} = n \in Z  template TPT1  env TPENV1  fore 0  back 16777215  eqnno 1"/>
  <p:tag name="FILENAME" val="TP_tmp"/>
  <p:tag name="ORIGWIDTH" val="97"/>
  <p:tag name="PICTUREFILESIZE" val="584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lt;\psi(p)\overline{\psi}(-p)&gt;_{1-loop} =&lt;\psi(p)\overline{\psi}(-p)&gt;_{tree} A^{(3)}_{1-loop}(p)  template TPT1  env TPENV1  fore 0  back 16777215  eqnno 19"/>
  <p:tag name="FILENAME" val="TP_tmp"/>
  <p:tag name="ORIGWIDTH" val="231"/>
  <p:tag name="PICTUREFILESIZE" val="1565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lt;\psi_1(p)\overline{\psi}_1(-p)&gt;_{1-loop} + \hat{p}_+&lt;\phi(p)\overline{\phi}(-p)&gt;_{1-loop}  template TPT1  env TPENV1  fore 0  back 16777215  eqnno 20"/>
  <p:tag name="FILENAME" val="TP_tmp"/>
  <p:tag name="ORIGWIDTH" val="218"/>
  <p:tag name="PICTUREFILESIZE" val="1363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[&lt;\psi_1(p)\overline{\psi}_1(-p)&gt;_{tree} + \hat{p}_+&lt;\phi(p)\overline{\phi}(-p)&gt;_{tree}]A^{(3)}_{1-loop}(p) = 0  template TPT1  env TPENV1  fore 0  back 16777215  eqnno 21"/>
  <p:tag name="FILENAME" val="TP_tmp"/>
  <p:tag name="ORIGWIDTH" val="277"/>
  <p:tag name="PICTUREFILESIZE" val="1872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^{(3)}_{1-loop}=-2g^2_3\frac{\hat{p}_+\hat{p}_-+m^2}{D(\hat{p})}\int d^2 \hat{k}\frac{1}{D(\hat{k})D(\hat{p}-\hat{k})}  template TPT1  env TPENV1  fore 0  back 16777215  eqnno 22"/>
  <p:tag name="FILENAME" val="TP_tmp"/>
  <p:tag name="ORIGWIDTH" val="179"/>
  <p:tag name="PICTUREFILESIZE" val="1521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im  template TPT1  env TPENV1  fore 0  back 16777215  eqnno 1"/>
  <p:tag name="FILENAME" val="TP_tmp"/>
  <p:tag name="ORIGWIDTH" val="7"/>
  <p:tag name="PICTUREFILESIZE" val="115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im  template TPT1  env TPENV1  fore 0  back 16777215  eqnno 2"/>
  <p:tag name="FILENAME" val="TP_tmp"/>
  <p:tag name="ORIGWIDTH" val="7"/>
  <p:tag name="PICTUREFILESIZE" val="115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^3, ~~~ \Phi^4  template TPT1  env TPENV1  fore 0  back 16777215  eqnno 23"/>
  <p:tag name="FILENAME" val="TP_tmp"/>
  <p:tag name="ORIGWIDTH" val="37"/>
  <p:tag name="PICTUREFILESIZE" val="269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lt;\phi(p)\overline{\phi}(-p)&gt;_{2-loop} =&lt;\phi(p)\overline{\phi}(-p)&gt;_{tree} A^{(3,4)}_{2-loop}(p)  template TPT1  env TPENV1  fore 0  back 16777215  eqnno 24"/>
  <p:tag name="FILENAME" val="TP_tmp"/>
  <p:tag name="ORIGWIDTH" val="228"/>
  <p:tag name="PICTUREFILESIZE" val="1606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lt;\psi(p)\overline{\psi}(-p)&gt;_{2-loop} =&lt;\psi(p)\overline{\psi}(-p)&gt;_{tree} A^{(3,4)}_{2-loop}(p)  template TPT1  env TPENV1  fore 0  back 16777215  eqnno 25"/>
  <p:tag name="FILENAME" val="TP_tmp"/>
  <p:tag name="ORIGWIDTH" val="231"/>
  <p:tag name="PICTUREFILESIZE" val="1625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lt;\psi_1(p)\overline{\psi}_1(-p)&gt;_{2-loop} + \hat{p}_+&lt;\phi(p)\overline{\phi}(-p)&gt;_{2-loop}  template TPT1  env TPENV1  fore 0  back 16777215  eqnno 26"/>
  <p:tag name="FILENAME" val="TP_tmp"/>
  <p:tag name="ORIGWIDTH" val="218"/>
  <p:tag name="PICTUREFILESIZE" val="137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4\pi}{a}  template TPT1  env TPENV1  fore 0  back 16777215  eqnno 4"/>
  <p:tag name="FILENAME" val="TP_tmp"/>
  <p:tag name="ORIGWIDTH" val="10"/>
  <p:tag name="PICTUREFILESIZE" val="177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[&lt;\psi_1(p)\overline{\psi}_1(-p)&gt;_{tree} + \hat{p}_+&lt;\phi(p)\overline{\phi}(-p)&gt;_{tree}]A^{(3,4)}_{2-loop}(p) = 0  template TPT1  env TPENV1  fore 0  back 16777215  eqnno 27"/>
  <p:tag name="FILENAME" val="TP_tmp"/>
  <p:tag name="ORIGWIDTH" val="277"/>
  <p:tag name="PICTUREFILESIZE" val="1917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^{\frac{2}{a}}_{-\frac{2}{a}}d\hat{k}_1\int^{\frac{2}{a}}_{-\frac{2}{a}}d\hat{k}_2  template TPT1  env TPENV1  fore 0  back 16777215  eqnno 28"/>
  <p:tag name="FILENAME" val="TP_tmp"/>
  <p:tag name="ORIGWIDTH" val="69"/>
  <p:tag name="PICTUREFILESIZE" val="598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^{\frac{2}{a}}_{\hat{p}-\frac{2}{a}}d\hat{k}_2  template TPT1  env TPENV1  fore 0  back 16777215  eqnno 28"/>
  <p:tag name="FILENAME" val="TP_tmp"/>
  <p:tag name="ORIGWIDTH" val="37"/>
  <p:tag name="PICTUREFILESIZE" val="449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^{\frac{2}{a}}_{\hat{p}-\frac{2}{a}}d\hat{k}d \frac{C(\hat{k})}{D(\hat{k})D(\hat{p}-\hat{k})}=\int^{\frac{2}{a}}_{\hat{p}-\frac{2}{a}}d\hat{k}d \frac{C(\hat{p}-\hat{k})}{D(\hat{k})D(\hat{p}-\hat{k})}  template TPT1  env TPENV1  fore 0  back 16777215  eqnno 29"/>
  <p:tag name="FILENAME" val="TP_tmp"/>
  <p:tag name="ORIGWIDTH" val="186"/>
  <p:tag name="PICTUREFILESIZE" val="1567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at{k}_1+\hat{k}_2-\hat{p} =0  template TPT1  env TPENV1  fore 0  back 16777215  eqnno 3"/>
  <p:tag name="FILENAME" val="TP_tmp"/>
  <p:tag name="ORIGWIDTH" val="67"/>
  <p:tag name="PICTUREFILESIZE" val="436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\frac{2}{a} \leq \hat{k}_1,  \hat{k}_2 &lt; \frac{2}{a}  template TPT1  env TPENV1  fore 0  back 16777215  eqnno 4"/>
  <p:tag name="FILENAME" val="TP_tmp"/>
  <p:tag name="ORIGWIDTH" val="71"/>
  <p:tag name="PICTUREFILESIZE" val="499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\frac{2}{a} \leq \hat{k}_1 + \hat{k}_2 =\hat{p} &lt; \frac{2}{a}  template TPT1  env TPENV1  fore 0  back 16777215  eqnno 4"/>
  <p:tag name="FILENAME" val="TP_tmp"/>
  <p:tag name="ORIGWIDTH" val="97"/>
  <p:tag name="PICTUREFILESIZE" val="613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^{\frac{2}{a}}_{-\frac{2}{a}}d\hat{k}_1d\hat{k}_2 \frac{C(\hat{k}_2)}{D(\hat{k}_1)D(\hat{k}_2)}\delta(\hat{k}_1+\hat{k}_2-\hat{p})=  template TPT1  env TPENV1  fore 0  back 16777215  eqnno 28"/>
  <p:tag name="FILENAME" val="TP_tmp"/>
  <p:tag name="ORIGWIDTH" val="165"/>
  <p:tag name="PICTUREFILESIZE" val="1370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^{\frac{2}{a}}_{-\frac{2}{a}}d\hat{k}_1 \frac{C(\hat{p}-\hat{k}_1)}{D(\hat{k}_1)D(\hat{p}-\hat{k}_1)}  template TPT1  env TPENV1  fore 0  back 16777215  eqnno 29"/>
  <p:tag name="FILENAME" val="TP_tmp"/>
  <p:tag name="ORIGWIDTH" val="88"/>
  <p:tag name="PICTUREFILESIZE" val="918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t^{\frac{2}{a}}_{-\frac{2}{a}}d\hat{k}_2 \frac{C(\hat{k}_2)}{D(\hat{k}_2)D(\hat{p}-\hat{k}_2)}  template TPT1  env TPENV1  fore 0  back 16777215  eqnno 30"/>
  <p:tag name="FILENAME" val="TP_tmp"/>
  <p:tag name="ORIGWIDTH" val="88"/>
  <p:tag name="PICTUREFILESIZE" val="887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\frac{\pi}{a} \leq p &lt;\frac{3\pi}{a}  template TPT1  env TPENV1  fore 0  back 16777215  eqnno 5"/>
  <p:tag name="FILENAME" val="TP_tmp"/>
  <p:tag name="ORIGWIDTH" val="57"/>
  <p:tag name="PICTUREFILESIZE" val="383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tar  template TPT1  env TPENV1  fore 0  back 16777215  eqnno 3"/>
  <p:tag name="FILENAME" val="TP_tmp"/>
  <p:tag name="ORIGWIDTH" val="6"/>
  <p:tag name="PICTUREFILESIZE" val="121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\rightarrow 0  template TPT1  env TPENV1  fore 0  back 16777215  eqnno 4"/>
  <p:tag name="FILENAME" val="TP_tmp"/>
  <p:tag name="ORIGWIDTH" val="26"/>
  <p:tag name="PICTUREFILESIZE" val="206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\phi_1\star(\phi_2\star\phi_3))(p) \neq ((\phi_1\star\phi_2)\star\phi_3)(p)  template TPT1  env TPENV1  fore 0  back 16777215  eqnno 5"/>
  <p:tag name="FILENAME" val="TP_tmp"/>
  <p:tag name="ORIGWIDTH" val="169"/>
  <p:tag name="PICTUREFILESIZE" val="1153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\phi_1\star(\phi_2\star\phi_3))(p) = \int dp_1dq\phi_1(p_1)\delta(\hat{p} -\hat{p}_1-\hat{q})  template TPT1  env TPENV1  fore 0  back 16777215  eqnno 6"/>
  <p:tag name="FILENAME" val="TP_tmp"/>
  <p:tag name="ORIGWIDTH" val="208"/>
  <p:tag name="PICTUREFILESIZE" val="1409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mes(\int dp_2dp_3\phi_2(p_2)\phi_3(p_3)\delta(\hat{q}-\hat{p}_2-\hat{p}_3))  template TPT1  env TPENV1  fore 0  back 16777215  eqnno 7"/>
  <p:tag name="FILENAME" val="TP_tmp"/>
  <p:tag name="ORIGWIDTH" val="167"/>
  <p:tag name="PICTUREFILESIZE" val="1178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(\phi_1\star\phi_2)\star\phi_3)(p) =\int dp_3dq (\int dp_1dp_2\phi_1(p_1)\phi_2(p_2)\delta(\hat{q}-\hat{p}_1-\hat{p}_2))  template TPT1  env TPENV1  fore 0  back 16777215  eqnno 8"/>
  <p:tag name="FILENAME" val="TP_tmp"/>
  <p:tag name="ORIGWIDTH" val="285"/>
  <p:tag name="PICTUREFILESIZE" val="1855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mes\phi_3(p_3)\delta(\hat{p}-\hat{q}-\hat{p}_3)  template TPT1  env TPENV1  fore 0  back 16777215  eqnno 9"/>
  <p:tag name="FILENAME" val="TP_tmp"/>
  <p:tag name="ORIGWIDTH" val="90"/>
  <p:tag name="PICTUREFILESIZE" val="649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\hat{p}_i| &lt; \frac{2}{a},~~~|\hat{p}_2+\hat{p}_3| &lt; \frac{2}{a}, ~~~ |\hat{p}_1+\hat{p}_2+\hat{p}_3|,&lt;\frac{2}{a}  template TPT1  env TPENV1  fore 0  back 16777215  eqnno 10"/>
  <p:tag name="FILENAME" val="TP_tmp"/>
  <p:tag name="ORIGWIDTH" val="198"/>
  <p:tag name="PICTUREFILESIZE" val="1078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\hat{p}_i| &lt; \frac{2}{a},~~~|\hat{p}_1+\hat{p}_2| &lt; \frac{2}{a}, ~~~ |\hat{p}_1+\hat{p}_2+\hat{p}_3|,&lt;\frac{2}{a}  template TPT1  env TPENV1  fore 0  back 16777215  eqnno 10"/>
  <p:tag name="FILENAME" val="TP_tmp"/>
  <p:tag name="ORIGWIDTH" val="198"/>
  <p:tag name="PICTUREFILESIZE" val="1051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_1, \phi_2  template TPT1  env TPENV1  fore 0  back 16777215  eqnno 11"/>
  <p:tag name="FILENAME" val="TP_tmp"/>
  <p:tag name="ORIGWIDTH" val="24"/>
  <p:tag name="PICTUREFILESIZE" val="25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  template TPT1  env TPENV1  fore 0  back 16777215  eqnno 11"/>
  <p:tag name="FILENAME" val="TP_tmp"/>
  <p:tag name="ORIGWIDTH" val="8"/>
  <p:tag name="PICTUREFILESIZE" val="164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_3  template TPT1  env TPENV1  fore 0  back 16777215  eqnno 12"/>
  <p:tag name="FILENAME" val="TP_tmp"/>
  <p:tag name="ORIGWIDTH" val="10"/>
  <p:tag name="PICTUREFILESIZE" val="183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\phi_1\star\phi_2\star\phi_3)(p) =\int dp_1dp_2dp_3 \phi_1(p_1)\phi_2(p_2)\phi_3(p_3) \delta(\hat{p}-\hat{p}_1-\hat{p}_2-\hat{p}_3)  template TPT1  env TPENV1  fore 0  back 16777215  eqnno 13"/>
  <p:tag name="FILENAME" val="TP_tmp"/>
  <p:tag name="ORIGWIDTH" val="301"/>
  <p:tag name="PICTUREFILESIZE" val="1851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tar  template TPT1  env TPENV1  fore 0  back 16777215  eqnno 14"/>
  <p:tag name="FILENAME" val="TP_tmp"/>
  <p:tag name="ORIGWIDTH" val="6"/>
  <p:tag name="PICTUREFILESIZE" val="12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A_\mu \sim \partial_\mu v +  [A_\mu,v]  template TPT1  env TPENV1  fore 0  back 16777215  eqnno 13"/>
  <p:tag name="FILENAME" val="TP_tmp"/>
  <p:tag name="ORIGWIDTH" val="86"/>
  <p:tag name="PICTUREFILESIZE" val="590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*  template TPT1  env TPENV1  fore 0  back 16777215  eqnno 7"/>
  <p:tag name="FILENAME" val="TP_tmp"/>
  <p:tag name="ORIGWIDTH" val="4"/>
  <p:tag name="PICTUREFILESIZE" val="66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 \simeq 0,~~~ p=p_c  template TPT1  env TPENV1  fore 0  back 16777215  eqnno 1"/>
  <p:tag name="FILENAME" val="TP_tmp"/>
  <p:tag name="ORIGWIDTH" val="66"/>
  <p:tag name="PICTUREFILESIZE" val="355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 \simeq \frac{2\pi}{a}, ~~~p =  \frac{2\pi}{a}   -p_c  template TPT1  env TPENV1  fore 0  back 16777215  eqnno 2"/>
  <p:tag name="FILENAME" val="TP_tmp"/>
  <p:tag name="ORIGWIDTH" val="95"/>
  <p:tag name="PICTUREFILESIZE" val="481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_c  template TPT1  env TPENV1  fore 0  back 16777215  eqnno 3"/>
  <p:tag name="FILENAME" val="TP_tmp"/>
  <p:tag name="ORIGWIDTH" val="10"/>
  <p:tag name="PICTUREFILESIZE" val="154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(p) \rightarrow -i\Psi\left( \frac{2\pi}{a} - p \right)  template TPT1  env TPENV1  fore 0  back 16777215  eqnno 2"/>
  <p:tag name="FILENAME" val="TP_tmp"/>
  <p:tag name="ORIGWIDTH" val="93"/>
  <p:tag name="PICTUREFILESIZE" val="637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2 \Phi(p) =   \cos \frac{a p}{4} \alpha \Psi(\frac{2\pi}{a}-p)  template TPT1  env TPENV1  fore 0  back 16777215  eqnno 11"/>
  <p:tag name="FILENAME" val="TP_tmp"/>
  <p:tag name="ORIGWIDTH" val="118"/>
  <p:tag name="PICTUREFILESIZE" val="92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^2 =H= i\partial  \rightarrow   i\hat{\partial}  template TPT1  env TPENV1  fore 0  back 16777215  eqnno 1"/>
  <p:tag name="FILENAME" val="TP_tmp"/>
  <p:tag name="ORIGWIDTH" val="82"/>
  <p:tag name="PICTUREFILESIZE" val="490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\hat{\partial}  template TPT1  env TPENV1  fore 0  back 16777215  eqnno 12"/>
  <p:tag name="FILENAME" val="TP_tmp"/>
  <p:tag name="ORIGWIDTH" val="9"/>
  <p:tag name="PICTUREFILESIZE" val="188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2 \Psi(\frac{2\pi}{a}-p) = 4  \sin \frac{a p}{4} \alpha  \Phi(p)  template TPT1  env TPENV1  fore 0  back 16777215  eqnno 12"/>
  <p:tag name="FILENAME" val="TP_tmp"/>
  <p:tag name="ORIGWIDTH" val="123"/>
  <p:tag name="PICTUREFILESIZE" val="919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1 \Phi(p) =  i \cos \frac{a p}{4} \alpha \Psi(p)  template TPT1  env TPENV1  fore 0  back 16777215  eqnno 9"/>
  <p:tag name="FILENAME" val="TP_tmp"/>
  <p:tag name="ORIGWIDTH" val="99"/>
  <p:tag name="PICTUREFILESIZE" val="794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1 \Psi(p) = -4 i \sin \frac{a p}{4} \alpha  \Phi(p)  template TPT1  env TPENV1  fore 0  back 16777215  eqnno 10"/>
  <p:tag name="FILENAME" val="TP_tmp"/>
  <p:tag name="ORIGWIDTH" val="111"/>
  <p:tag name="PICTUREFILESIZE" val="800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1 = \alpha Q_1, ~~~~~~ \delta_2 = \alpha Q_2  template TPT1  env TPENV1  fore 0  back 16777215  eqnno 4"/>
  <p:tag name="FILENAME" val="TP_tmp"/>
  <p:tag name="ORIGWIDTH" val="105"/>
  <p:tag name="PICTUREFILESIZE" val="516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1^2 = Q_2^2 = 2 \sin \frac{ap}{2},  ~~~~~\{Q_1,Q_2\} = 0  template TPT1  env TPENV1  fore 0  back 16777215  eqnno 5"/>
  <p:tag name="FILENAME" val="TP_tmp"/>
  <p:tag name="ORIGWIDTH" val="161"/>
  <p:tag name="PICTUREFILESIZE" val="986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j (p_c) = Q_j (-p_c)  template TPT1  env TPENV1  fore 0  back 16777215  eqnno 5"/>
  <p:tag name="FILENAME" val="TP_tmp"/>
  <p:tag name="ORIGWIDTH" val="78"/>
  <p:tag name="PICTUREFILESIZE" val="560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os\frac{ap}{4}~\rightarrow~\cos\frac{ap}{2}\cos\frac{ap}{4},~~~&#10;\sin\frac{ap}{4}~\rightarrow~-\cos\frac{ap}{2}\sin\frac{ap}{4}  template TPT1  env TPENV1  fore 0  back 16777215  eqnno 4"/>
  <p:tag name="FILENAME" val="TP_tmp"/>
  <p:tag name="ORIGWIDTH" val="229"/>
  <p:tag name="PICTUREFILESIZE" val="937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{\pm} = \frac{1}{2}(D_1 \pm i D_2)  template TPT1  env TPENV1  fore 0  back 16777215  eqnno 6"/>
  <p:tag name="FILENAME" val="TP_tmp"/>
  <p:tag name="ORIGWIDTH" val="83"/>
  <p:tag name="PICTUREFILESIZE" val="552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{\pm} = \frac{1}{2}(Q_1 \pm i Q_2)  template TPT1  env TPENV1  fore 0  back 16777215  eqnno 6"/>
  <p:tag name="FILENAME" val="TP_tmp"/>
  <p:tag name="ORIGWIDTH" val="82"/>
  <p:tag name="PICTUREFILESIZE" val="606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Q_+,Q_-\}=2\sin\frac{ap}{2}, ~~~Q_+^2=Q_-^2=0  template TPT1  env TPENV1  fore 0  back 16777215  eqnno 7"/>
  <p:tag name="FILENAME" val="TP_tmp"/>
  <p:tag name="ORIGWIDTH" val="163"/>
  <p:tag name="PICTUREFILESIZE" val="94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 template TPT1  env TPENV1  fore 0  back 16777215  eqnno 13"/>
  <p:tag name="FILENAME" val="TP_tmp"/>
  <p:tag name="ORIGWIDTH" val="5"/>
  <p:tag name="PICTUREFILESIZE" val="125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D_+,D_-\}=-2\cos^2\frac{ap}{2} \sin\frac{ap}{2}, ~~~D_+^2  =  D_-^2  = 0  template TPT1  env TPENV1  fore 0  back 16777215  eqnno 8"/>
  <p:tag name="FILENAME" val="TP_tmp"/>
  <p:tag name="ORIGWIDTH" val="204"/>
  <p:tag name="PICTUREFILESIZE" val="1062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Q_\pm,D_\pm\}=\{Q_\pm,D_\mp\}~=~0  template TPT1  env TPENV1  fore 0  back 16777215  eqnno 9"/>
  <p:tag name="FILENAME" val="TP_tmp"/>
  <p:tag name="ORIGWIDTH" val="126"/>
  <p:tag name="PICTUREFILESIZE" val="651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2 \Phi(p) =  \cos \frac{ap}{2} \cos \frac{a p}{4}  \Psi(\frac{2\pi}{a}-p)  template TPT1  env TPENV1  fore 0  back 16777215  eqnno 11"/>
  <p:tag name="FILENAME" val="TP_tmp"/>
  <p:tag name="ORIGWIDTH" val="142"/>
  <p:tag name="PICTUREFILESIZE" val="1014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2 \Psi(\frac{2\pi}{a}-p) = 4  \cos \frac{ap}{2}\sin \frac{a p}{4}   \Phi(p)  template TPT1  env TPENV1  fore 0  back 16777215  eqnno 12"/>
  <p:tag name="FILENAME" val="TP_tmp"/>
  <p:tag name="ORIGWIDTH" val="148"/>
  <p:tag name="PICTUREFILESIZE" val="1110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1 \Phi(p) =  i \cos \frac{ap}{2} \cos \frac{a p}{4}  \Psi(p)  template TPT1  env TPENV1  fore 0  back 16777215  eqnno 9"/>
  <p:tag name="FILENAME" val="TP_tmp"/>
  <p:tag name="ORIGWIDTH" val="124"/>
  <p:tag name="PICTUREFILESIZE" val="887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1 \Psi(p) = 4 i \cos \frac{ap}{2}\sin \frac{a p}{4}   \Phi(p)  template TPT1  env TPENV1  fore 0  back 16777215  eqnno 10"/>
  <p:tag name="FILENAME" val="TP_tmp"/>
  <p:tag name="ORIGWIDTH" val="128"/>
  <p:tag name="PICTUREFILESIZE" val="983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1 \Phi(p) =  i \cos \frac{a p}{4} \alpha \Psi(p)  template TPT1  env TPENV1  fore 0  back 16777215  eqnno 9"/>
  <p:tag name="FILENAME" val="TP_tmp"/>
  <p:tag name="ORIGWIDTH" val="99"/>
  <p:tag name="PICTUREFILESIZE" val="794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1 \Psi(p) = -4 i \sin \frac{a p}{4} \alpha  \Phi(p)  template TPT1  env TPENV1  fore 0  back 16777215  eqnno 10"/>
  <p:tag name="FILENAME" val="TP_tmp"/>
  <p:tag name="ORIGWIDTH" val="111"/>
  <p:tag name="PICTUREFILESIZE" val="800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2 \Phi(p) =   \cos \frac{a p}{4} \alpha \Psi(\frac{2\pi}{a}-p)  template TPT1  env TPENV1  fore 0  back 16777215  eqnno 11"/>
  <p:tag name="FILENAME" val="TP_tmp"/>
  <p:tag name="ORIGWIDTH" val="118"/>
  <p:tag name="PICTUREFILESIZE" val="920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2 \Psi(\frac{2\pi}{a}-p) = 4  \sin \frac{a p}{4} \alpha  \Phi(p)  template TPT1  env TPENV1  fore 0  back 16777215  eqnno 12"/>
  <p:tag name="FILENAME" val="TP_tmp"/>
  <p:tag name="ORIGWIDTH" val="123"/>
  <p:tag name="PICTUREFILESIZE" val="919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 template TPT1  env TPENV1  fore 0  back 16777215  eqnno 13"/>
  <p:tag name="FILENAME" val="TP_tmp"/>
  <p:tag name="ORIGWIDTH" val="5"/>
  <p:tag name="PICTUREFILESIZE" val="125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2 \Phi(x) = \frac{i \alpha}{2} (-1)^n\bigg[&#10;\Psi(-x+\frac{a}{4}) - \Psi(-x-\frac{a}{4}) \bigg]  template TPT1  env TPENV1  fore 0  back 16777215  eqnno 14"/>
  <p:tag name="FILENAME" val="TP_tmp"/>
  <p:tag name="ORIGWIDTH" val="195"/>
  <p:tag name="PICTUREFILESIZE" val="1311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\frac{n a}{2}  template TPT1  env TPENV1  fore 0  back 16777215  eqnno 15"/>
  <p:tag name="FILENAME" val="TP_tmp"/>
  <p:tag name="ORIGWIDTH" val="30"/>
  <p:tag name="PICTUREFILESIZE" val="248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2 \Psi(x) = 2  \alpha (-1)^n\bigg[ \Phi(-x+\frac{a}{4})&#10;- \Phi(-x-\frac{a}{4})  \bigg]  template TPT1  env TPENV1  fore 0  back 16777215  eqnno 16"/>
  <p:tag name="FILENAME" val="TP_tmp"/>
  <p:tag name="ORIGWIDTH" val="196"/>
  <p:tag name="PICTUREFILESIZE" val="1318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\frac{n a}{2} +&#10;\frac{a}{4}  template TPT1  env TPENV1  fore 0  back 16777215  eqnno 17"/>
  <p:tag name="FILENAME" val="TP_tmp"/>
  <p:tag name="ORIGWIDTH" val="49"/>
  <p:tag name="PICTUREFILESIZE" val="314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1 \Phi(x) = \frac{i \alpha}{2} \bigg[&#10;\Psi(x+\frac{a}{4}) + \Psi(x-\frac{a}{4}) \bigg]  template TPT1  env TPENV1  fore 0  back 16777215  eqnno 1"/>
  <p:tag name="FILENAME" val="TP_tmp"/>
  <p:tag name="ORIGWIDTH" val="154"/>
  <p:tag name="PICTUREFILESIZE" val="1082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1 \Psi(x) = 2  \alpha \bigg[ \Phi(x+\frac{a}{4})&#10;- \Phi(x-\frac{a}{4})  \bigg]  template TPT1  env TPENV1  fore 0  back 16777215  eqnno 2"/>
  <p:tag name="FILENAME" val="TP_tmp"/>
  <p:tag name="ORIGWIDTH" val="154"/>
  <p:tag name="PICTUREFILESIZE" val="1094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p) \equiv \frac{\Phi(p)}{\cos \frac{ap}{4}}  template TPT1  env TPENV1  fore 0  back 16777215  eqnno 24"/>
  <p:tag name="FILENAME" val="TP_tmp"/>
  <p:tag name="ORIGWIDTH" val="55"/>
  <p:tag name="PICTUREFILESIZE" val="579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p) -\phi\left(\frac{2\pi}{a} - p\right) =0  template TPT1  env TPENV1  fore 0  back 16777215  eqnno 25"/>
  <p:tag name="FILENAME" val="TP_tmp"/>
  <p:tag name="ORIGWIDTH" val="94"/>
  <p:tag name="PICTUREFILESIZE" val="667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+\Phi = D_+\Psi=0  template TPT1  env TPENV1  fore 0  back 16777215  eqnno 13"/>
  <p:tag name="FILENAME" val="TP_tmp"/>
  <p:tag name="ORIGWIDTH" val="76"/>
  <p:tag name="PICTUREFILESIZE" val="355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\Psi~~(p) = \Psi(p) \pm \Psi\left(\frac{2\pi}{a} - p\right)  template TPT1  env TPENV1  fore 0  back 16777215  eqnno 14"/>
  <p:tag name="FILENAME" val="TP_tmp"/>
  <p:tag name="ORIGWIDTH" val="124"/>
  <p:tag name="PICTUREFILESIZE" val="804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a}{2}  template TPT1  env TPENV1  fore 0  back 16777215  eqnno 14"/>
  <p:tag name="FILENAME" val="TP_tmp"/>
  <p:tag name="ORIGWIDTH" val="6"/>
  <p:tag name="PICTUREFILESIZE" val="147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)  template TPT1  env TPENV1  fore 0  back 16777215  eqnno 15"/>
  <p:tag name="FILENAME" val="TP_tmp"/>
  <p:tag name="ORIGWIDTH" val="12"/>
  <p:tag name="PICTUREFILESIZE" val="190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a)  template TPT1  env TPENV1  fore 0  back 16777215  eqnno 16"/>
  <p:tag name="FILENAME" val="TP_tmp"/>
  <p:tag name="ORIGWIDTH" val="12"/>
  <p:tag name="PICTUREFILESIZE" val="198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\phi~~ (p) = \phi(p) \pm \phi\left(\frac{2\pi}{a} - p\right)  template TPT1  env TPENV1  fore 0  back 16777215  eqnno 13"/>
  <p:tag name="FILENAME" val="TP_tmp"/>
  <p:tag name="ORIGWIDTH" val="118"/>
  <p:tag name="PICTUREFILESIZE" val="815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)  template TPT1  env TPENV1  fore 0  back 16777215  eqnno 15"/>
  <p:tag name="FILENAME" val="TP_tmp"/>
  <p:tag name="ORIGWIDTH" val="12"/>
  <p:tag name="PICTUREFILESIZE" val="190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a)  template TPT1  env TPENV1  fore 0  back 16777215  eqnno 16"/>
  <p:tag name="FILENAME" val="TP_tmp"/>
  <p:tag name="ORIGWIDTH" val="12"/>
  <p:tag name="PICTUREFILESIZE" val="198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-\Phi(p)=i\cos \frac{a p}{2} \cos \frac{a p}{4} \frac{1}{2}&#10;\left\{ \Psi(p) ~-~\Psi\left(\frac{2\pi}{a} - p \right)\right\}~=~0  template TPT1  env TPENV1  fore 0  back 16777215  eqnno 11"/>
  <p:tag name="FILENAME" val="TP_tmp"/>
  <p:tag name="ORIGWIDTH" val="239"/>
  <p:tag name="PICTUREFILESIZE" val="1457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-\Psi(p)=  i\sin ap ~~\frac{1}{2}&#10;\left\{\frac{\Phi(p)}{\cos \frac{ap}{4}} - &#10;\frac{\Phi\left(\frac{2\pi}{a} - p\right)}{\sin \frac{ap}{4}}&#10;\right\} ~=~0  template TPT1  env TPENV1  fore 0  back 16777215  eqnno 12"/>
  <p:tag name="FILENAME" val="TP_tmp"/>
  <p:tag name="ORIGWIDTH" val="207"/>
  <p:tag name="PICTUREFILESIZE" val="1733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  template TPT1  env TPENV1  fore 0  back 16777215  eqnno 5"/>
  <p:tag name="FILENAME" val="TP_tmp"/>
  <p:tag name="ORIGWIDTH" val="14"/>
  <p:tag name="PICTUREFILESIZE" val="189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  template TPT1  env TPENV1  fore 0  back 16777215  eqnno 6"/>
  <p:tag name="FILENAME" val="TP_tmp"/>
  <p:tag name="ORIGWIDTH" val="14"/>
  <p:tag name="PICTUREFILESIZE" val="181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^{(s)}(p) ~~~~~~~~~~i\Psi^{(s)}(p)~~~~~~~~~~~~~~0  template TPT1  env TPENV1  fore 0  back 16777215  eqnno 7"/>
  <p:tag name="FILENAME" val="TP_tmp"/>
  <p:tag name="ORIGWIDTH" val="148"/>
  <p:tag name="PICTUREFILESIZE" val="70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a}{2}  template TPT1  env TPENV1  fore 0  back 16777215  eqnno 14"/>
  <p:tag name="FILENAME" val="TP_tmp"/>
  <p:tag name="ORIGWIDTH" val="6"/>
  <p:tag name="PICTUREFILESIZE" val="147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^{(s)}(p)~~~~~~~~~~~~~~0~~~~~~~~~-2i\sin\frac{ap}{2}\phi^{(s)}(p)  template TPT1  env TPENV1  fore 0  back 16777215  eqnno 8"/>
  <p:tag name="FILENAME" val="TP_tmp"/>
  <p:tag name="ORIGWIDTH" val="188"/>
  <p:tag name="PICTUREFILESIZE" val="1023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^{(a)}(p) ~~~~~~~~~~~~~0 ~~~~~~~~~~~~~~~i\Psi^{(a)}(p)  template TPT1  env TPENV1  fore 0  back 16777215  eqnno 9"/>
  <p:tag name="FILENAME" val="TP_tmp"/>
  <p:tag name="ORIGWIDTH" val="162"/>
  <p:tag name="PICTUREFILESIZE" val="715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^{(a)}(p)~~~~-2i\sin\frac{ap}{2}\phi^{(a)}(p)~~~~~~~0  template TPT1  env TPENV1  fore 0  back 16777215  eqnno 10"/>
  <p:tag name="FILENAME" val="TP_tmp"/>
  <p:tag name="ORIGWIDTH" val="150"/>
  <p:tag name="PICTUREFILESIZE" val="963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Q_+,Q_-\}=2\sin\frac{ap}{2}, ~~~Q_+^2=Q_-^2=0  template TPT1  env TPENV1  fore 0  back 16777215  eqnno 7"/>
  <p:tag name="FILENAME" val="TP_tmp"/>
  <p:tag name="ORIGWIDTH" val="163"/>
  <p:tag name="PICTUREFILESIZE" val="943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at{p}_i = 2 \sin \frac{ap}{2}  template TPT1  env TPENV1  fore 0  back 16777215  eqnno 23"/>
  <p:tag name="FILENAME" val="TP_tmp"/>
  <p:tag name="ORIGWIDTH" val="53"/>
  <p:tag name="PICTUREFILESIZE" val="429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\hat{p}_i=a dp\cos\frac{ap_i}{2}  template TPT1  env TPENV1  fore 0  back 16777215  eqnno 21"/>
  <p:tag name="FILENAME" val="TP_tmp"/>
  <p:tag name="ORIGWIDTH" val="72"/>
  <p:tag name="PICTUREFILESIZE" val="551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box{integration range }~  [-\frac{\pi}{a},\frac{3\pi}{a}]  template TPT1  env TPENV1  fore 0  back 16777215  eqnno 22"/>
  <p:tag name="FILENAME" val="TP_tmp"/>
  <p:tag name="ORIGWIDTH" val="116"/>
  <p:tag name="PICTUREFILESIZE" val="812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=\int d\hat{p}_1\cdots d\hat{p}_n\delta(\hat{p}_1+\cdots +\hat{p}_n&#10;)\left( \prod^{n}_{j=2}\cos\frac{ap_j}{2}\right)&#10;Q_+Q_-\{\phi^{(a)}(p_1)\phi^{(s)}(p_2)\cdots\phi^{(s)}(p_n)\}  template TPT1  env TPENV1  fore 0  back 16777215  eqnno 17"/>
  <p:tag name="FILENAME" val="TP_tmp"/>
  <p:tag name="ORIGWIDTH" val="359"/>
  <p:tag name="PICTUREFILESIZE" val="2555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int d\hat{p}_1\cdots d\hat{p}_n\delta(\hat{p}_1+\cdots +\hat{p}_n)&#10;\frac{2}{\sin\frac{ap_1}{4}}\left( &#10;\prod^n_{j=2}\frac{\cos\frac{ap_j}{2}}{\cos\frac{ap_j}{4}}\right)  template TPT1  env TPENV1  fore 0  back 16777215  eqnno 18"/>
  <p:tag name="FILENAME" val="TP_tmp"/>
  <p:tag name="ORIGWIDTH" val="228"/>
  <p:tag name="PICTUREFILESIZE" val="1865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2 \sin^2\frac{a p_1}{4} ~\Phi(p_1)\Phi(p_2)\cdots\Phi(p_n) +&#10;  \frac{n-1}{4}  \sin\frac{a(p_1-p_2)}{4} \Psi(p_1)\Psi(p_2)\Phi(p_3)&#10;\cdots\Phi(p_n)\}  template TPT1  env TPENV1  fore 0  back 16777215  eqnno 19"/>
  <p:tag name="FILENAME" val="TP_tmp"/>
  <p:tag name="ORIGWIDTH" val="331"/>
  <p:tag name="PICTUREFILESIZE" val="217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^2 = i \hat{\partial}  template TPT1  env TPENV1  fore 0  back 16777215  eqnno 3"/>
  <p:tag name="FILENAME" val="TP_tmp"/>
  <p:tag name="ORIGWIDTH" val="35"/>
  <p:tag name="PICTUREFILESIZE" val="328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F * G)(p) = \int d \hat{p}_1 d \hat{p}_2 F(p_1) G(p_2) \delta(\hat{p}-\hat{p}_1-\hat{p}_2)  template TPT1  env TPENV1  fore 0  back 16777215  eqnno 1"/>
  <p:tag name="FILENAME" val="TP_tmp"/>
  <p:tag name="ORIGWIDTH" val="207"/>
  <p:tag name="PICTUREFILESIZE" val="1364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at{p}~ (F*G)(p) = \int ~d&#10;\hat{p}_1~ d \hat{p}_2 \left[ \hat{p}_1~ F(p_1) ~&#10;G(p_2)+ F(p_1)~\hat{p}_2~G(p_2) \right]&#10;\delta(\hat{p}-\hat{p}_1-\hat{p}_2)  template TPT1  env TPENV1  fore 0  back 16777215  eqnno 2"/>
  <p:tag name="FILENAME" val="TP_tmp"/>
  <p:tag name="ORIGWIDTH" val="326"/>
  <p:tag name="PICTUREFILESIZE" val="1978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F*G) (x)&#10;= F(x) * G(x) =\int d\hat{p}~ e^{-ipx}~ (F*G)(p)  template TPT1  env TPENV1  fore 0  back 16777215  eqnno 3"/>
  <p:tag name="FILENAME" val="TP_tmp"/>
  <p:tag name="ORIGWIDTH" val="218"/>
  <p:tag name="PICTUREFILESIZE" val="1383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\frac{2}{a}\int_{-\infty}^\infty d\tau J_{n\pm1}({\tau})&#10;\sum_{m,l}J_{m\pm1}({\tau})J_{l\pm1}({\tau}) F(y) G(z)  template TPT1  env TPENV1  fore 0  back 16777215  eqnno 4"/>
  <p:tag name="FILENAME" val="TP_tmp"/>
  <p:tag name="ORIGWIDTH" val="221"/>
  <p:tag name="PICTUREFILESIZE" val="1564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_n(\tau)=\frac{1}{2\pi}\int_\alpha^{2\pi+\alpha}&#10;e^{i(n\theta-\tau \sin \theta)} d\theta  template TPT1  env TPENV1  fore 0  back 16777215  eqnno 5"/>
  <p:tag name="FILENAME" val="TP_tmp"/>
  <p:tag name="ORIGWIDTH" val="140"/>
  <p:tag name="PICTUREFILESIZE" val="1059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=\frac{2^{n+3}}{n!}g_0^{(n)}\pi \sum_x&#10;\Bigl[\left(2\Phi(x)&#10;- \Phi(x+\frac{a}{2})&#10;-\Phi(x-\frac{a}{2})\right)* \Phi(x)^{n-1}(x)  template TPT1  env TPENV1  fore 0  back 16777215  eqnno 7"/>
  <p:tag name="FILENAME" val="TP_tmp"/>
  <p:tag name="ORIGWIDTH" val="281"/>
  <p:tag name="PICTUREFILESIZE" val="1946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\hat{\partial} (F(x)*G(x)) = (i\hat{\partial} F(x))*G(x) + F(x) * (i\hat{\partial} G(x))  template TPT1  env TPENV1  fore 0  back 16777215  eqnno 8"/>
  <p:tag name="FILENAME" val="TP_tmp"/>
  <p:tag name="ORIGWIDTH" val="232"/>
  <p:tag name="PICTUREFILESIZE" val="1519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at{p} = 2\sin\frac{ap}{2}  template TPT1  env TPENV1  fore 0  back 16777215  eqnno 9"/>
  <p:tag name="FILENAME" val="TP_tmp"/>
  <p:tag name="ORIGWIDTH" val="50"/>
  <p:tag name="PICTUREFILESIZE" val="408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+\frac{(n-1)i}{2} \Psi(x+\frac{3a}{4})*&#10;\Psi(x+\frac{a}{4})* \Phi^{n-2}(x) \Bigr]  template TPT1  env TPENV1  fore 0  back 16777215  eqnno 10"/>
  <p:tag name="FILENAME" val="TP_tmp"/>
  <p:tag name="ORIGWIDTH" val="176"/>
  <p:tag name="PICTUREFILESIZE" val="1206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x=n\frac{a}{2},y=m\frac{a}{2},z=l\frac{a}{2})  template TPT1  env TPENV1  fore 0  back 16777215  eqnno 14"/>
  <p:tag name="FILENAME" val="TP_tmp"/>
  <p:tag name="ORIGWIDTH" val="110"/>
  <p:tag name="PICTUREFILESIZE" val="68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x) \sim \varphi(x) + ~ (-1)^\frac{2x}{a} ~~\psi(x)  template TPT1  env TPENV1  fore 0  back 16777215  eqnno 1"/>
  <p:tag name="FILENAME" val="TP_tmp"/>
  <p:tag name="ORIGWIDTH" val="126"/>
  <p:tag name="PICTUREFILESIZE" val="881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 Q_\pm^{(i)},Q_\pm^{(j)} \} =\delta^{ij}2\sin\frac{ap_\pm}{2}, ~~~\{ Q_\pm^{(i)},Q_\mp^{(j)} \} =0~~&#10;(i,j = 1,2)  template TPT1  env TPENV1  fore 0  back 16777215  eqnno 40"/>
  <p:tag name="FILENAME" val="TP_tmp"/>
  <p:tag name="ORIGWIDTH" val="249"/>
  <p:tag name="PICTUREFILESIZE" val="1759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\pm^{(\pm)} = \frac{1}{2} (Q_\pm^{(1)} \pm i Q_\pm^{(2)})  template TPT1  env TPENV1  fore 0  back 16777215  eqnno 41"/>
  <p:tag name="FILENAME" val="TP_tmp"/>
  <p:tag name="ORIGWIDTH" val="100"/>
  <p:tag name="PICTUREFILESIZE" val="791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Q_\pm^{(\pm)},Q_\pm^{(\mp)} \}~=~2\sin\frac{ap_\pm}{2}  template TPT1  env TPENV1  fore 0  back 16777215  eqnno 42"/>
  <p:tag name="FILENAME" val="TP_tmp"/>
  <p:tag name="ORIGWIDTH" val="112"/>
  <p:tag name="PICTUREFILESIZE" val="810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Q_\pm^{(\pm)},Q_\mp^{(\pm)} \} ~=~\{Q_\pm^{(\pm)},Q_\mp^{(\mp)} \}~=~0  template TPT1  env TPENV1  fore 0  back 16777215  eqnno 43"/>
  <p:tag name="FILENAME" val="TP_tmp"/>
  <p:tag name="ORIGWIDTH" val="157"/>
  <p:tag name="PICTUREFILESIZE" val="894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2)}\Phi(p_+,p_-)=\cos \frac{ap_-}{4} \Psi_2(p_+,\frac{2\pi}{a}-p_-)  template TPT1  env TPENV1  fore 0  back 16777215  eqnno 19"/>
  <p:tag name="FILENAME" val="TP_tmp"/>
  <p:tag name="ORIGWIDTH" val="177"/>
  <p:tag name="PICTUREFILESIZE" val="1209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2)}\Psi_1(p_+,p_-)=i\cos \frac{ap_-}{4} F(p_+,\frac{2\pi}{a}-p_-)  template TPT1  env TPENV1  fore 0  back 16777215  eqnno 20"/>
  <p:tag name="FILENAME" val="TP_tmp"/>
  <p:tag name="ORIGWIDTH" val="182"/>
  <p:tag name="PICTUREFILESIZE" val="1228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2)}\Psi_2(p_+,p_-)=4\cos \frac{ap_-}{4} \Phi(p_+,\frac{2\pi}{a}-p_-)  template TPT1  env TPENV1  fore 0  back 16777215  eqnno 21"/>
  <p:tag name="FILENAME" val="TP_tmp"/>
  <p:tag name="ORIGWIDTH" val="183"/>
  <p:tag name="PICTUREFILESIZE" val="1268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2)}F(p_+,p_-)=-4i\cos \frac{ap_-}{4} \Psi_1(p_+,\frac{2\pi}{a}-p_-)  template TPT1  env TPENV1  fore 0  back 16777215  eqnno 22"/>
  <p:tag name="FILENAME" val="TP_tmp"/>
  <p:tag name="ORIGWIDTH" val="195"/>
  <p:tag name="PICTUREFILESIZE" val="1301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2)}\Phi(p_+,p_-)=\cos \frac{ap_+}{4} \Psi_1(\frac{2\pi}{a}-p_+,p_-)  template TPT1  env TPENV1  fore 0  back 16777215  eqnno 15"/>
  <p:tag name="FILENAME" val="TP_tmp"/>
  <p:tag name="ORIGWIDTH" val="176"/>
  <p:tag name="PICTUREFILESIZE" val="1250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2)}\Psi_1(p_+,p_-)=4\cos \frac{ap_+}{4} \Phi(\frac{2\pi}{a}-p_+,p_-)  template TPT1  env TPENV1  fore 0  back 16777215  eqnno 16"/>
  <p:tag name="FILENAME" val="TP_tmp"/>
  <p:tag name="ORIGWIDTH" val="183"/>
  <p:tag name="PICTUREFILESIZE" val="1310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Phi(x) \sim (-1)^\frac{2x}{a}&#10;\left\{ \Phi(x+\frac{a}{4}) - \Phi(x-\frac{a}{4})\right\}  template TPT1  env TPENV1  fore 0  back 16777215  eqnno 2"/>
  <p:tag name="FILENAME" val="TP_tmp"/>
  <p:tag name="ORIGWIDTH" val="173"/>
  <p:tag name="PICTUREFILESIZE" val="1119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2)}\Psi_2(p_+,p_-)=-i\cos \frac{ap_+}{4} F(\frac{2\pi}{a}-p_+,p_-)  template TPT1  env TPENV1  fore 0  back 16777215  eqnno 17"/>
  <p:tag name="FILENAME" val="TP_tmp"/>
  <p:tag name="ORIGWIDTH" val="190"/>
  <p:tag name="PICTUREFILESIZE" val="1306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2)}F(p_+,p_-)=4i\cos \frac{ap_+}{4} \Psi_2(\frac{2\pi}{a}-p_+,p_-)  template TPT1  env TPENV1  fore 0  back 16777215  eqnno 18"/>
  <p:tag name="FILENAME" val="TP_tmp"/>
  <p:tag name="ORIGWIDTH" val="187"/>
  <p:tag name="PICTUREFILESIZE" val="1342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1)}\Phi(p_+,p_-)=i\cos \frac{ap_-}{4} \Psi_2(p_+,p_-)  template TPT1  env TPENV1  fore 0  back 16777215  eqnno 11"/>
  <p:tag name="FILENAME" val="TP_tmp"/>
  <p:tag name="ORIGWIDTH" val="158"/>
  <p:tag name="PICTUREFILESIZE" val="1112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1)}\Psi_1(p_+,p_-)=-\cos \frac{ap_-}{4} F(p_+,p_-)  template TPT1  env TPENV1  fore 0  back 16777215  eqnno 12"/>
  <p:tag name="FILENAME" val="TP_tmp"/>
  <p:tag name="ORIGWIDTH" val="163"/>
  <p:tag name="PICTUREFILESIZE" val="1063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1)}\Psi_2(p_+,p_-)=-4i\sin \frac{ap_-}{4} \Phi(p_+,p_-)  template TPT1  env TPENV1  fore 0  back 16777215  eqnno 13"/>
  <p:tag name="FILENAME" val="TP_tmp"/>
  <p:tag name="ORIGWIDTH" val="170"/>
  <p:tag name="PICTUREFILESIZE" val="1180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1)}F(p_+,p_-)=-4\sin \frac{ap_-}{4} \Psi_1(p_+,p_-)  template TPT1  env TPENV1  fore 0  back 16777215  eqnno 14"/>
  <p:tag name="FILENAME" val="TP_tmp"/>
  <p:tag name="ORIGWIDTH" val="167"/>
  <p:tag name="PICTUREFILESIZE" val="112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1)}\Phi(p_+,p_-)=i\cos \frac{ap_+}{4} \Psi_1(p_+,p_-)  template TPT1  env TPENV1  fore 0  back 16777215  eqnno 6"/>
  <p:tag name="FILENAME" val="TP_tmp"/>
  <p:tag name="ORIGWIDTH" val="158"/>
  <p:tag name="PICTUREFILESIZE" val="1136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1)}\Psi_1(p_+,p_-)=-4i\sin \frac{ap_+}{4} \Phi_1(p_+,p_-)  template TPT1  env TPENV1  fore 0  back 16777215  eqnno 7"/>
  <p:tag name="FILENAME" val="TP_tmp"/>
  <p:tag name="ORIGWIDTH" val="174"/>
  <p:tag name="PICTUREFILESIZE" val="1223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1)}\Psi_2(p_+,p_-)=\cos \frac{ap_+}{4} F(p_+,p_-)  template TPT1  env TPENV1  fore 0  back 16777215  eqnno 8"/>
  <p:tag name="FILENAME" val="TP_tmp"/>
  <p:tag name="ORIGWIDTH" val="154"/>
  <p:tag name="PICTUREFILESIZE" val="1090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1)}F(p_+,p_-)= 4\sin \frac{ap_+}{4} \Psi_2(p_+,p_-)  template TPT1  env TPENV1  fore 0  back 16777215  eqnno 10"/>
  <p:tag name="FILENAME" val="TP_tmp"/>
  <p:tag name="ORIGWIDTH" val="159"/>
  <p:tag name="PICTUREFILESIZE" val="115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varphi(x) \sim \frac{1}{2} \bigg[&#10;\psi(x+\frac{a}{4}) &#10;+ \psi (x-\frac{a}{4}) \bigg] \rightarrow &#10; \psi(x)  template TPT1  env TPENV1  fore 0  back 16777215  eqnno 1"/>
  <p:tag name="FILENAME" val="TP_tmp"/>
  <p:tag name="ORIGWIDTH" val="181"/>
  <p:tag name="PICTUREFILESIZE" val="1358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9"/>
  <p:tag name="FILENAME" val="TP_tmp"/>
  <p:tag name="ORIGWIDTH" val="9"/>
  <p:tag name="PICTUREFILESIZE" val="1417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0"/>
  <p:tag name="FILENAME" val="TP_tmp"/>
  <p:tag name="ORIGWIDTH" val="9"/>
  <p:tag name="PICTUREFILESIZE" val="156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+  template TPT1  env TPENV1  fore 0  back 16777215  eqnno 11"/>
  <p:tag name="FILENAME" val="TP_tmp"/>
  <p:tag name="ORIGWIDTH" val="12"/>
  <p:tag name="PICTUREFILESIZE" val="157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-  template TPT1  env TPENV1  fore 0  back 16777215  eqnno 12"/>
  <p:tag name="FILENAME" val="TP_tmp"/>
  <p:tag name="ORIGWIDTH" val="11"/>
  <p:tag name="PICTUREFILESIZE" val="139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 ~~~~~~~~~~(n\frac{a}{2}, m\frac{a}{2})  template TPT1  env TPENV1  fore 0  back 16777215  eqnno 1"/>
  <p:tag name="FILENAME" val="TP_tmp"/>
  <p:tag name="ORIGWIDTH" val="80"/>
  <p:tag name="PICTUREFILESIZE" val="463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 (x_+,x_-)  template TPT1  env TPENV1  fore 0  back 16777215  eqnno 2"/>
  <p:tag name="FILENAME" val="TP_tmp"/>
  <p:tag name="ORIGWIDTH" val="55"/>
  <p:tag name="PICTUREFILESIZE" val="344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1 ~~~~~~~~~(n\frac{a}{2} +\frac{a}{4}, m\frac{a}{2})  template TPT1  env TPENV1  fore 0  back 16777215  eqnno 3"/>
  <p:tag name="FILENAME" val="TP_tmp"/>
  <p:tag name="ORIGWIDTH" val="101"/>
  <p:tag name="PICTUREFILESIZE" val="555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2 ~~~~~~~~~(n\frac{a}{2}, m\frac{a}{2}  +\frac{a}{4})  template TPT1  env TPENV1  fore 0  back 16777215  eqnno 3"/>
  <p:tag name="FILENAME" val="TP_tmp"/>
  <p:tag name="ORIGWIDTH" val="101"/>
  <p:tag name="PICTUREFILESIZE" val="581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~~~~~(n\frac{a}{2} +\frac{a}{4}, m\frac{a}{2} +\frac{a}{4})  template TPT1  env TPENV1  fore 0  back 16777215  eqnno 4"/>
  <p:tag name="FILENAME" val="TP_tmp"/>
  <p:tag name="ORIGWIDTH" val="102"/>
  <p:tag name="PICTUREFILESIZE" val="608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,m \in Z  template TPT1  env TPENV1  fore 0  back 16777215  eqnno 5"/>
  <p:tag name="FILENAME" val="TP_tmp"/>
  <p:tag name="ORIGWIDTH" val="39"/>
  <p:tag name="PICTUREFILESIZE" val="29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psi(x) \sim 2 \bigg[ \varphi(x+\frac{a}{4})&#10;- \varphi(x-\frac{a}{4})  \bigg]  \rightarrow&#10; \frac{\partial \varphi(x)} {\partial x}  template TPT1  env TPENV1  fore 0  back 16777215  eqnno 2"/>
  <p:tag name="FILENAME" val="TP_tmp"/>
  <p:tag name="ORIGWIDTH" val="181"/>
  <p:tag name="PICTUREFILESIZE" val="1496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 template TPT1  env TPENV1  fore 0  back 16777215  eqnno 45"/>
  <p:tag name="FILENAME" val="TP_tmp"/>
  <p:tag name="ORIGWIDTH" val="5"/>
  <p:tag name="PICTUREFILESIZE" val="125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_A  template TPT1  env TPENV1  fore 0  back 16777215  eqnno 15"/>
  <p:tag name="FILENAME" val="TP_tmp"/>
  <p:tag name="ORIGWIDTH" val="13"/>
  <p:tag name="PICTUREFILESIZE" val="143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_A  template TPT1  env TPENV1  fore 0  back 16777215  eqnno 15"/>
  <p:tag name="FILENAME" val="TP_tmp"/>
  <p:tag name="ORIGWIDTH" val="13"/>
  <p:tag name="PICTUREFILESIZE" val="143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os\frac{ap}{4}~\rightarrow~\cos\frac{ap}{2}\cos\frac{ap}{4},~~~&#10;\sin\frac{ap}{4}~\rightarrow~-\cos\frac{ap}{2}\sin\frac{ap}{4}  template TPT1  env TPENV1  fore 0  back 16777215  eqnno 23"/>
  <p:tag name="FILENAME" val="TP_tmp"/>
  <p:tag name="ORIGWIDTH" val="229"/>
  <p:tag name="PICTUREFILESIZE" val="937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 D_\pm^{(i)},D_\pm^{(j)} \} =-\delta^{ij}2\cos^2\frac{ap_\pm}{2}\sin\frac{ap_\pm}{2}, ~~~&#10;\{ D_\pm^{(i)},D_\mp^{(j)} \} =0~~(i,j = 1,2)  template TPT1  env TPENV1  fore 0  back 16777215  eqnno 40"/>
  <p:tag name="FILENAME" val="TP_tmp"/>
  <p:tag name="ORIGWIDTH" val="297"/>
  <p:tag name="PICTUREFILESIZE" val="1954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D_\pm^{(\pm)},D_\pm^{(\mp)} \}=-2\cos^2\frac{ap_\pm}{2}\sin\frac{ap_\pm}{2},  template TPT1  env TPENV1  fore 0  back 16777215  eqnno 42"/>
  <p:tag name="FILENAME" val="TP_tmp"/>
  <p:tag name="ORIGWIDTH" val="156"/>
  <p:tag name="PICTUREFILESIZE" val="1026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D_\pm^{(\pm)},D_\mp^{(\pm)} \}=\{D_\pm^{(\pm)},D_\mp^{(\mp)} \}=0  template TPT1  env TPENV1  fore 0  back 16777215  eqnno 43"/>
  <p:tag name="FILENAME" val="TP_tmp"/>
  <p:tag name="ORIGWIDTH" val="146"/>
  <p:tag name="PICTUREFILESIZE" val="865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Q_*^*,D_*^*\} =0  template TPT1  env TPENV1  fore 0  back 16777215  eqnno 44"/>
  <p:tag name="FILENAME" val="TP_tmp"/>
  <p:tag name="ORIGWIDTH" val="58"/>
  <p:tag name="PICTUREFILESIZE" val="451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\pm^{(\pm)} = \frac{1}{2} (D_\pm^{(1)} \pm i D_\pm^{(2)})  template TPT1  env TPENV1  fore 0  back 16777215  eqnno 41"/>
  <p:tag name="FILENAME" val="TP_tmp"/>
  <p:tag name="ORIGWIDTH" val="102"/>
  <p:tag name="PICTUREFILESIZE" val="765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-^{(2)}\Phi(p_+,p_-)=\cos \frac{ap_-}{4}\cos \frac{ap_-}{4} &#10;\Psi_2(p_+,\frac{2\pi}{a}-p_-)  template TPT1  env TPENV1  fore 0  back 16777215  eqnno 36"/>
  <p:tag name="FILENAME" val="TP_tmp"/>
  <p:tag name="ORIGWIDTH" val="211"/>
  <p:tag name="PICTUREFILESIZE" val="129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at\partial F(x) = \frac{1}{a} \{F(x+\frac{a}{2}) -   F(x-\frac{a}{2}) \}  template TPT1  env TPENV1  fore 0  back 16777215  eqnno 2"/>
  <p:tag name="FILENAME" val="TP_tmp"/>
  <p:tag name="ORIGWIDTH" val="149"/>
  <p:tag name="PICTUREFILESIZE" val="90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delta \varphi(x) + (-1)^\frac{2x}{a} \delta\psi(x)  template TPT1  env TPENV1  fore 0  back 16777215  eqnno 9"/>
  <p:tag name="FILENAME" val="TP_tmp"/>
  <p:tag name="ORIGWIDTH" val="102"/>
  <p:tag name="PICTUREFILESIZE" val="796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-^{(2)}\Psi_1(p_+,p_-)=i\cos \frac{ap_-}{4}\cos \frac{ap_-}{4}&#10; F(p_+,\frac{2\pi}{a}-p_-)  template TPT1  env TPENV1  fore 0  back 16777215  eqnno 37"/>
  <p:tag name="FILENAME" val="TP_tmp"/>
  <p:tag name="ORIGWIDTH" val="216"/>
  <p:tag name="PICTUREFILESIZE" val="1304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-^{(2)}\Psi_2(p_+,p_-)=4\cos \frac{ap_-}{4}\cos \frac{ap_-}{4} &#10;\Phi(p_+,\frac{2\pi}{a}-p_-)  template TPT1  env TPENV1  fore 0  back 16777215  eqnno 38"/>
  <p:tag name="FILENAME" val="TP_tmp"/>
  <p:tag name="ORIGWIDTH" val="217"/>
  <p:tag name="PICTUREFILESIZE" val="1344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-^{(2)}F(p_+,p_-)=-4i\cos \frac{ap_-}{4}\cos \frac{ap_-}{4} &#10;\Psi_1(p_+,\frac{2\pi}{a}-p_-)  template TPT1  env TPENV1  fore 0  back 16777215  eqnno 39"/>
  <p:tag name="FILENAME" val="TP_tmp"/>
  <p:tag name="ORIGWIDTH" val="229"/>
  <p:tag name="PICTUREFILESIZE" val="1357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+^{(2)}\Phi(p_+,p_-)=\cos \frac{ap_+}{2}\cos \frac{ap_+}{4} &#10;\Psi_1(\frac{2\pi}{a}-p_+,p_-)  template TPT1  env TPENV1  fore 0  back 16777215  eqnno 32"/>
  <p:tag name="FILENAME" val="TP_tmp"/>
  <p:tag name="ORIGWIDTH" val="210"/>
  <p:tag name="PICTUREFILESIZE" val="1347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+^{(2)}\Psi_1(p_+,p_-)=4\cos \frac{ap_+}{2}\cos \frac{ap_+}{4} &#10;\Phi(\frac{2\pi}{a}-p_+,p_-)  template TPT1  env TPENV1  fore 0  back 16777215  eqnno 33"/>
  <p:tag name="FILENAME" val="TP_tmp"/>
  <p:tag name="ORIGWIDTH" val="217"/>
  <p:tag name="PICTUREFILESIZE" val="1403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+^{(2)}\Psi_2(p_+,p_-)=-i\cos \frac{ap_+}{2}\cos \frac{ap_+}{4} &#10;F(\frac{2\pi}{a}-p_+,p_-)  template TPT1  env TPENV1  fore 0  back 16777215  eqnno 34"/>
  <p:tag name="FILENAME" val="TP_tmp"/>
  <p:tag name="ORIGWIDTH" val="224"/>
  <p:tag name="PICTUREFILESIZE" val="1398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+^{(2)}F(p_+,p_-)=4i\cos \frac{ap_+}{2}\cos \frac{ap_+}{4} &#10;\Psi_2(\frac{2\pi}{a}-p_+,p_-)  template TPT1  env TPENV1  fore 0  back 16777215  eqnno 35"/>
  <p:tag name="FILENAME" val="TP_tmp"/>
  <p:tag name="ORIGWIDTH" val="221"/>
  <p:tag name="PICTUREFILESIZE" val="1430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-^{(1)}\Phi(p_+,p_-)=i\cos \frac{ap_-}{2}\cos \frac{ap_-}{4} &#10;\Psi_2(p_+,p_-)  template TPT1  env TPENV1  fore 0  back 16777215  eqnno 28"/>
  <p:tag name="FILENAME" val="TP_tmp"/>
  <p:tag name="ORIGWIDTH" val="192"/>
  <p:tag name="PICTUREFILESIZE" val="1209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-^{(1)}\Psi_1(p_+,p_-)=-\cos \frac{ap_-}{4}\cos \frac{ap_-}{4} &#10;F(p_+,p_-)  template TPT1  env TPENV1  fore 0  back 16777215  eqnno 29"/>
  <p:tag name="FILENAME" val="TP_tmp"/>
  <p:tag name="ORIGWIDTH" val="197"/>
  <p:tag name="PICTUREFILESIZE" val="1149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-^{(1)}\Psi_2(p_+,p_-)=4i\cos \frac{ap_-}{4}\sin \frac{ap_-}{4} &#10;\Phi(p_+,p_-)  template TPT1  env TPENV1  fore 0  back 16777215  eqnno 30"/>
  <p:tag name="FILENAME" val="TP_tmp"/>
  <p:tag name="ORIGWIDTH" val="196"/>
  <p:tag name="PICTUREFILESIZE" val="130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 (x) \sim \psi(p), ~~~~(-1)^{\frac{2x}{a}}\psi (x) \sim \psi(\frac{2\pi}{a}-p)  template TPT1  env TPENV1  fore 0  back 16777215  eqnno 1"/>
  <p:tag name="FILENAME" val="TP_tmp"/>
  <p:tag name="ORIGWIDTH" val="177"/>
  <p:tag name="PICTUREFILESIZE" val="1174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-^{(1)}F(p_+,p_-)=4\cos \frac{ap_-}{4}\sin \frac{ap_-}{4} &#10;\Psi_1(p_+,p_-)  template TPT1  env TPENV1  fore 0  back 16777215  eqnno 31"/>
  <p:tag name="FILENAME" val="TP_tmp"/>
  <p:tag name="ORIGWIDTH" val="193"/>
  <p:tag name="PICTUREFILESIZE" val="1248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+^{(1)}\Phi(p_+,p_-)=i\cos \frac{ap_+}{2}\cos \frac{ap_+}{4} &#10;\Psi_1(p_+,p_-)  template TPT1  env TPENV1  fore 0  back 16777215  eqnno 24"/>
  <p:tag name="FILENAME" val="TP_tmp"/>
  <p:tag name="ORIGWIDTH" val="192"/>
  <p:tag name="PICTUREFILESIZE" val="1233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+^{(1)}\Psi_1(p_+,p_-)=4i\cos \frac{ap_+}{2}\sin \frac{ap_+}{4} &#10;\Phi_1(p_+,p_-)  template TPT1  env TPENV1  fore 0  back 16777215  eqnno 25"/>
  <p:tag name="FILENAME" val="TP_tmp"/>
  <p:tag name="ORIGWIDTH" val="200"/>
  <p:tag name="PICTUREFILESIZE" val="1355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+^{(1)}\Psi_2(p_+,p_-)=\cos \frac{ap_+}{2}\cos \frac{ap_+}{4} &#10;F(p_+,p_-)  template TPT1  env TPENV1  fore 0  back 16777215  eqnno 26"/>
  <p:tag name="FILENAME" val="TP_tmp"/>
  <p:tag name="ORIGWIDTH" val="187"/>
  <p:tag name="PICTUREFILESIZE" val="1200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+^{(1)}F(p_+,p_-)= -4\cos \frac{ap_+}{2}\sin \frac{ap_+}{4} &#10;\Psi_2(p_+,p_-)  template TPT1  env TPENV1  fore 0  back 16777215  eqnno 27"/>
  <p:tag name="FILENAME" val="TP_tmp"/>
  <p:tag name="ORIGWIDTH" val="201"/>
  <p:tag name="PICTUREFILESIZE" val="1316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+^{(-)} \Phi_A(p_+,p_-) = 0, ~~~~~D_-^{(-)} \Phi_A(p_+,p_-) = 0  template TPT1  env TPENV1  fore 0  back 16777215  eqnno 46"/>
  <p:tag name="FILENAME" val="TP_tmp"/>
  <p:tag name="ORIGWIDTH" val="199"/>
  <p:tag name="PICTUREFILESIZE" val="1187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\Phi_A = \Phi, \Psi_1, \Psi_2, F)  template TPT1  env TPENV1  fore 0  back 16777215  eqnno 47"/>
  <p:tag name="FILENAME" val="TP_tmp"/>
  <p:tag name="ORIGWIDTH" val="87"/>
  <p:tag name="PICTUREFILESIZE" val="567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1^{(a,*)}(p_+,p_-) = \psi_1^{(*,a)}(p_+,p_-) = 0  template TPT1  env TPENV1  fore 0  back 16777215  eqnno 48"/>
  <p:tag name="FILENAME" val="TP_tmp"/>
  <p:tag name="ORIGWIDTH" val="151"/>
  <p:tag name="PICTUREFILESIZE" val="946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^{(a,*)}(p_+,p_-) = F^{(*,a)}(p_+,p_-) = 0  template TPT1  env TPENV1  fore 0  back 16777215  eqnno 48"/>
  <p:tag name="FILENAME" val="TP_tmp"/>
  <p:tag name="ORIGWIDTH" val="153"/>
  <p:tag name="PICTUREFILESIZE" val="871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1(p_+,p_-)\equiv \frac{\Psi_1(p_+,p_-)}{\cos\frac{ap_-}{4}}, ~~~&#10;\psi_2(p_+,p_-)\equiv \frac{\Psi_2(p_+,p_-)}{\cos\frac{ap_+}{4}},  template TPT1  env TPENV1  fore 0  back 16777215  eqnno 49"/>
  <p:tag name="FILENAME" val="TP_tmp"/>
  <p:tag name="ORIGWIDTH" val="218"/>
  <p:tag name="PICTUREFILESIZE" val="144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 \sim C, ~~~~~~~\Phi \sim (-1)^{\frac{2x}{a}} C'  template TPT1  env TPENV1  fore 0  back 16777215  eqnno 6"/>
  <p:tag name="FILENAME" val="TP_tmp"/>
  <p:tag name="ORIGWIDTH" val="117"/>
  <p:tag name="PICTUREFILESIZE" val="617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p_+,p_-) \equiv \frac{\Phi(p_+,p_-)}{\cos\frac{ap_+}{4}\cos\frac{ap_-}{4}}  template TPT1  env TPENV1  fore 0  back 16777215  eqnno 50"/>
  <p:tag name="FILENAME" val="TP_tmp"/>
  <p:tag name="ORIGWIDTH" val="113"/>
  <p:tag name="PICTUREFILESIZE" val="906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2^{(a,*)}(p_+,p_-) = \psi_2^{(*,a)}(p_+,p_-) = 0  template TPT1  env TPENV1  fore 0  back 16777215  eqnno 48"/>
  <p:tag name="FILENAME" val="TP_tmp"/>
  <p:tag name="ORIGWIDTH" val="151"/>
  <p:tag name="PICTUREFILESIZE" val="956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^{(a,*)}(p_+,p_-) = \phi^{(*,a)}(p_+,p_-) = 0  template TPT1  env TPENV1  fore 0  back 16777215  eqnno 48"/>
  <p:tag name="FILENAME" val="TP_tmp"/>
  <p:tag name="ORIGWIDTH" val="149"/>
  <p:tag name="PICTUREFILESIZE" val="913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^{(s,s)}(p_+,p_-)  template TPT1  env TPENV1  fore 0  back 16777215  eqnno 54"/>
  <p:tag name="FILENAME" val="TP_tmp"/>
  <p:tag name="ORIGWIDTH" val="57"/>
  <p:tag name="PICTUREFILESIZE" val="467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1^{(s,s)}(p_+,p_-)  template TPT1  env TPENV1  fore 0  back 16777215  eqnno 54"/>
  <p:tag name="FILENAME" val="TP_tmp"/>
  <p:tag name="ORIGWIDTH" val="58"/>
  <p:tag name="PICTUREFILESIZE" val="502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2^{(s,s)}(p_+,p_-)  template TPT1  env TPENV1  fore 0  back 16777215  eqnno 54"/>
  <p:tag name="FILENAME" val="TP_tmp"/>
  <p:tag name="ORIGWIDTH" val="58"/>
  <p:tag name="PICTUREFILESIZE" val="511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^{(s,s)}(p_+,p_-)  template TPT1  env TPENV1  fore 0  back 16777215  eqnno 54"/>
  <p:tag name="FILENAME" val="TP_tmp"/>
  <p:tag name="ORIGWIDTH" val="59"/>
  <p:tag name="PICTUREFILESIZE" val="450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~~~~~(p_+,p_-) =\frac{1}{2}\{\phi(p_+,p_-) \pm \phi(\frac{2\pi}{a} - p_+,p_-)\}, \cdots  template TPT1  env TPENV1  fore 0  back 16777215  eqnno 51"/>
  <p:tag name="FILENAME" val="TP_tmp"/>
  <p:tag name="ORIGWIDTH" val="222"/>
  <p:tag name="PICTUREFILESIZE" val="1175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*)  template TPT1  env TPENV1  fore 0  back 16777215  eqnno 52"/>
  <p:tag name="FILENAME" val="TP_tmp"/>
  <p:tag name="ORIGWIDTH" val="21"/>
  <p:tag name="PICTUREFILESIZE" val="243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a,*)  template TPT1  env TPENV1  fore 0  back 16777215  eqnno 53"/>
  <p:tag name="FILENAME" val="TP_tmp"/>
  <p:tag name="ORIGWIDTH" val="22"/>
  <p:tag name="PICTUREFILESIZE" val="259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(p)  template TPT1  env TPENV1  fore 0  back 16777215  eqnno 7"/>
  <p:tag name="FILENAME" val="TP_tmp"/>
  <p:tag name="ORIGWIDTH" val="19"/>
  <p:tag name="PICTUREFILESIZE" val="270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+)}  template TPT1  env TPENV1  fore 0  back 16777215  eqnno 1"/>
  <p:tag name="FILENAME" val="TP_tmp"/>
  <p:tag name="ORIGWIDTH" val="20"/>
  <p:tag name="PICTUREFILESIZE" val="255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-)}  template TPT1  env TPENV1  fore 0  back 16777215  eqnno 1"/>
  <p:tag name="FILENAME" val="TP_tmp"/>
  <p:tag name="ORIGWIDTH" val="20"/>
  <p:tag name="PICTUREFILESIZE" val="250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+)}  template TPT1  env TPENV1  fore 0  back 16777215  eqnno 1"/>
  <p:tag name="FILENAME" val="TP_tmp"/>
  <p:tag name="ORIGWIDTH" val="20"/>
  <p:tag name="PICTUREFILESIZE" val="246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-)}  template TPT1  env TPENV1  fore 0  back 16777215  eqnno 1"/>
  <p:tag name="FILENAME" val="TP_tmp"/>
  <p:tag name="ORIGWIDTH" val="20"/>
  <p:tag name="PICTUREFILESIZE" val="240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p)  template TPT1  env TPENV1  fore 0  back 16777215  eqnno 2"/>
  <p:tag name="FILENAME" val="TP_tmp"/>
  <p:tag name="ORIGWIDTH" val="18"/>
  <p:tag name="PICTUREFILESIZE" val="265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2i\sin\frac{ap_+}{2}\phi(p)  template TPT1  env TPENV1  fore 0  back 16777215  eqnno 2"/>
  <p:tag name="FILENAME" val="TP_tmp"/>
  <p:tag name="ORIGWIDTH" val="66"/>
  <p:tag name="PICTUREFILESIZE" val="582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2i\sin\frac{ap_-}{2}\phi(p)  template TPT1  env TPENV1  fore 0  back 16777215  eqnno 2"/>
  <p:tag name="FILENAME" val="TP_tmp"/>
  <p:tag name="ORIGWIDTH" val="66"/>
  <p:tag name="PICTUREFILESIZE" val="567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1(p)  template TPT1  env TPENV1  fore 0  back 16777215  eqnno 3"/>
  <p:tag name="FILENAME" val="TP_tmp"/>
  <p:tag name="ORIGWIDTH" val="23"/>
  <p:tag name="PICTUREFILESIZE" val="284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2\sin\frac{ap_-}{2}\psi_1(p)  template TPT1  env TPENV1  fore 0  back 16777215  eqnno 3"/>
  <p:tag name="FILENAME" val="TP_tmp"/>
  <p:tag name="ORIGWIDTH" val="68"/>
  <p:tag name="PICTUREFILESIZE" val="563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\psi_1(p)  template TPT1  env TPENV1  fore 0  back 16777215  eqnno 3"/>
  <p:tag name="FILENAME" val="TP_tmp"/>
  <p:tag name="ORIGWIDTH" val="26"/>
  <p:tag name="PICTUREFILESIZE" val="31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(\frac{2\pi}{a}-p)  template TPT1  env TPENV1  fore 0  back 16777215  eqnno 8"/>
  <p:tag name="FILENAME" val="TP_tmp"/>
  <p:tag name="ORIGWIDTH" val="42"/>
  <p:tag name="PICTUREFILESIZE" val="3899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\psi_2(p)  template TPT1  env TPENV1  fore 0  back 16777215  eqnno 3"/>
  <p:tag name="FILENAME" val="TP_tmp"/>
  <p:tag name="ORIGWIDTH" val="26"/>
  <p:tag name="PICTUREFILESIZE" val="323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2(p)  template TPT1  env TPENV1  fore 0  back 16777215  eqnno 3"/>
  <p:tag name="FILENAME" val="TP_tmp"/>
  <p:tag name="ORIGWIDTH" val="23"/>
  <p:tag name="PICTUREFILESIZE" val="296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\sin\frac{ap_+}{2}\psi_2(p)  template TPT1  env TPENV1  fore 0  back 16777215  eqnno 3"/>
  <p:tag name="FILENAME" val="TP_tmp"/>
  <p:tag name="ORIGWIDTH" val="60"/>
  <p:tag name="PICTUREFILESIZE" val="561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p)  template TPT1  env TPENV1  fore 0  back 16777215  eqnno 4"/>
  <p:tag name="FILENAME" val="TP_tmp"/>
  <p:tag name="ORIGWIDTH" val="20"/>
  <p:tag name="PICTUREFILESIZE" val="249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F(p)  template TPT1  env TPENV1  fore 0  back 16777215  eqnno 4"/>
  <p:tag name="FILENAME" val="TP_tmp"/>
  <p:tag name="ORIGWIDTH" val="28"/>
  <p:tag name="PICTUREFILESIZE" val="269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p)  template TPT1  env TPENV1  fore 0  back 16777215  eqnno 4"/>
  <p:tag name="FILENAME" val="TP_tmp"/>
  <p:tag name="ORIGWIDTH" val="20"/>
  <p:tag name="PICTUREFILESIZE" val="249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 (p)  template TPT1  env TPENV1  fore 0  back 16777215  eqnno 9"/>
  <p:tag name="FILENAME" val="TP_tmp"/>
  <p:tag name="ORIGWIDTH" val="18"/>
  <p:tag name="PICTUREFILESIZE" val="265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+)}  template TPT1  env TPENV1  fore 0  back 16777215  eqnno 1"/>
  <p:tag name="FILENAME" val="TP_tmp"/>
  <p:tag name="ORIGWIDTH" val="20"/>
  <p:tag name="PICTUREFILESIZE" val="255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-)}  template TPT1  env TPENV1  fore 0  back 16777215  eqnno 1"/>
  <p:tag name="FILENAME" val="TP_tmp"/>
  <p:tag name="ORIGWIDTH" val="20"/>
  <p:tag name="PICTUREFILESIZE" val="250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+)}  template TPT1  env TPENV1  fore 0  back 16777215  eqnno 1"/>
  <p:tag name="FILENAME" val="TP_tmp"/>
  <p:tag name="ORIGWIDTH" val="20"/>
  <p:tag name="PICTUREFILESIZE" val="246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-)}  template TPT1  env TPENV1  fore 0  back 16777215  eqnno 1"/>
  <p:tag name="FILENAME" val="TP_tmp"/>
  <p:tag name="ORIGWIDTH" val="20"/>
  <p:tag name="PICTUREFILESIZE" val="240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\phi}(p)  template TPT1  env TPENV1  fore 0  back 16777215  eqnno 2"/>
  <p:tag name="FILENAME" val="TP_tmp"/>
  <p:tag name="ORIGWIDTH" val="18"/>
  <p:tag name="PICTUREFILESIZE" val="272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\psi}_1(p)  template TPT1  env TPENV1  fore 0  back 16777215  eqnno 3"/>
  <p:tag name="FILENAME" val="TP_tmp"/>
  <p:tag name="ORIGWIDTH" val="23"/>
  <p:tag name="PICTUREFILESIZE" val="29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(p)  template TPT1  env TPENV1  fore 0  back 16777215  eqnno 10"/>
  <p:tag name="FILENAME" val="TP_tmp"/>
  <p:tag name="ORIGWIDTH" val="21"/>
  <p:tag name="PICTUREFILESIZE" val="263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2i\sin\frac{ap_+}{2}\bar{\phi}(p)  template TPT1  env TPENV1  fore 0  back 16777215  eqnno 2"/>
  <p:tag name="FILENAME" val="TP_tmp"/>
  <p:tag name="ORIGWIDTH" val="66"/>
  <p:tag name="PICTUREFILESIZE" val="585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2i\sin\frac{ap_-}{2}\bar{\phi}(p)  template TPT1  env TPENV1  fore 0  back 16777215  eqnno 2"/>
  <p:tag name="FILENAME" val="TP_tmp"/>
  <p:tag name="ORIGWIDTH" val="66"/>
  <p:tag name="PICTUREFILESIZE" val="570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2\sin\frac{ap_-}{2}\bar{\psi}_1(p)  template TPT1  env TPENV1  fore 0  back 16777215  eqnno 3"/>
  <p:tag name="FILENAME" val="TP_tmp"/>
  <p:tag name="ORIGWIDTH" val="68"/>
  <p:tag name="PICTUREFILESIZE" val="5656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\bar{\psi}_1(p)  template TPT1  env TPENV1  fore 0  back 16777215  eqnno 3"/>
  <p:tag name="FILENAME" val="TP_tmp"/>
  <p:tag name="ORIGWIDTH" val="26"/>
  <p:tag name="PICTUREFILESIZE" val="324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\bar{\psi}_2(p)  template TPT1  env TPENV1  fore 0  back 16777215  eqnno 3"/>
  <p:tag name="FILENAME" val="TP_tmp"/>
  <p:tag name="ORIGWIDTH" val="26"/>
  <p:tag name="PICTUREFILESIZE" val="330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\psi}_2(p)  template TPT1  env TPENV1  fore 0  back 16777215  eqnno 3"/>
  <p:tag name="FILENAME" val="TP_tmp"/>
  <p:tag name="ORIGWIDTH" val="23"/>
  <p:tag name="PICTUREFILESIZE" val="303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2\sin\frac{ap_+}{2}\bar{\psi}_2(p)  template TPT1  env TPENV1  fore 0  back 16777215  eqnno 3"/>
  <p:tag name="FILENAME" val="TP_tmp"/>
  <p:tag name="ORIGWIDTH" val="60"/>
  <p:tag name="PICTUREFILESIZE" val="563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F}(p)  template TPT1  env TPENV1  fore 0  back 16777215  eqnno 4"/>
  <p:tag name="FILENAME" val="TP_tmp"/>
  <p:tag name="ORIGWIDTH" val="20"/>
  <p:tag name="PICTUREFILESIZE" val="255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\bar{F}(p)  template TPT1  env TPENV1  fore 0  back 16777215  eqnno 4"/>
  <p:tag name="FILENAME" val="TP_tmp"/>
  <p:tag name="ORIGWIDTH" val="28"/>
  <p:tag name="PICTUREFILESIZE" val="277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F}(p)  template TPT1  env TPENV1  fore 0  back 16777215  eqnno 4"/>
  <p:tag name="FILENAME" val="TP_tmp"/>
  <p:tag name="ORIGWIDTH" val="20"/>
  <p:tag name="PICTUREFILESIZE" val="255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p) = \phi(\frac{2\pi}{a}-p)~\leftrightarrow~\phi(x) = (-1)^{\frac{2x}{a}} \phi(-x)  template TPT1  env TPENV1  fore 0  back 16777215  eqnno 2"/>
  <p:tag name="FILENAME" val="TP_tmp"/>
  <p:tag name="ORIGWIDTH" val="186"/>
  <p:tag name="PICTUREFILESIZE" val="1175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5"/>
  <p:tag name="FILENAME" val="TP_tmp"/>
  <p:tag name="ORIGWIDTH" val="5"/>
  <p:tag name="PICTUREFILESIZE" val="121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_I =\int d^2\hat{p}_1 \cdots d^2\hat{p}_n \delta^{(2)}(\hat{p}_1 +\cdots +\hat{p}_n ) &#10;Q_+^{(+)} Q_-^{(+)}\{ \phi(p_1)\phi(p_2) \cdots \phi(p_n) \}  template TPT1  env TPENV1  fore 0  back 16777215  eqnno 10"/>
  <p:tag name="FILENAME" val="TP_tmp"/>
  <p:tag name="ORIGWIDTH" val="302"/>
  <p:tag name="PICTUREFILESIZE" val="1905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[\sum^n_{j=1} iF(p_j)\prod_{l(\ne j)} \phi(p_l) + &#10;\sum_{j,k; j\ne k} \psi_2(p_j) \psi_1(p_k) \prod_{l (\ne j,k)} \phi(p_l)  ]  template TPT1  env TPENV1  fore 0  back 16777215  eqnno 11"/>
  <p:tag name="FILENAME" val="TP_tmp"/>
  <p:tag name="ORIGWIDTH" val="291"/>
  <p:tag name="PICTUREFILESIZE" val="2224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1"/>
  <p:tag name="FILENAME" val="TP_tmp"/>
  <p:tag name="ORIGWIDTH" val="5"/>
  <p:tag name="PICTUREFILESIZE" val="66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_K =\int d\hat{p}_+d\hat{p}_-d\hat{q}_+d\hat{q}_-  \delta(\hat{p}_+ +\hat{q}_+) \delta(\hat{p}_- +\hat{q}_-) &#10;Q_+^{(-)}Q_-^{(-)}Q_+^{(+)}Q_-^{(+)} \{\bar{\phi}(p)\phi(q)\}  template TPT1  env TPENV1  fore 0  back 16777215  eqnno 6"/>
  <p:tag name="FILENAME" val="TP_tmp"/>
  <p:tag name="ORIGWIDTH" val="327"/>
  <p:tag name="PICTUREFILESIZE" val="2081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int d\hat{p}_+d\hat{p}_-d\hat{q}_+d\hat{q}_- \delta(\hat{p}_+ +\hat{q}_+) \delta(\hat{p}_- +\hat{q}_-)  template TPT1  env TPENV1  fore 0  back 16777215  eqnno 7"/>
  <p:tag name="FILENAME" val="TP_tmp"/>
  <p:tag name="ORIGWIDTH" val="179"/>
  <p:tag name="PICTUREFILESIZE" val="1023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-4\bar{\phi}(p) \sin\frac{aq_+}{2}\sin\frac{aq_-}{2}\phi(q) -\bar{F}(p) F(q)  template TPT1  env TPENV1  fore 0  back 16777215  eqnno 8"/>
  <p:tag name="FILENAME" val="TP_tmp"/>
  <p:tag name="ORIGWIDTH" val="168"/>
  <p:tag name="PICTUREFILESIZE" val="1144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+2\bar{\psi}_2(p)\sin\frac{aq_+}{2} \psi_2(q) + 2\bar{\psi}_1\sin\frac{aq_-}{2}\psi_1(q)]  template TPT1  env TPENV1  fore 0  back 16777215  eqnno 9"/>
  <p:tag name="FILENAME" val="TP_tmp"/>
  <p:tag name="ORIGWIDTH" val="177"/>
  <p:tag name="PICTUREFILESIZE" val="1288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_K~=~\sum_{x_+,x_-}\{ -4\bar{\phi}(x)*\partial_+\partial_-\phi(x) - \bar{F}(x)*F(x)  template TPT1  env TPENV1  fore 0  back 16777215  eqnno 1"/>
  <p:tag name="FILENAME" val="TP_tmp"/>
  <p:tag name="ORIGWIDTH" val="222"/>
  <p:tag name="PICTUREFILESIZE" val="1346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+2\bar{\psi}_2(x) * \partial_+\psi_2(x) +2\bar{\psi}_1(x) * \partial_-\psi_1(x) \}  template TPT1  env TPENV1  fore 0  back 16777215  eqnno 2"/>
  <p:tag name="FILENAME" val="TP_tmp"/>
  <p:tag name="ORIGWIDTH" val="175"/>
  <p:tag name="PICTUREFILESIZE" val="1098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_I~=~ \sum_{x_+,x_-}\{ \sum_{j=1}^{n}iF(x)*(\phi(x))^{n-1} + \psi_2(x)*\psi_1(x)*(\phi(x))^{n-2}  \}  template TPT1  env TPENV1  fore 0  back 16777215  eqnno 3"/>
  <p:tag name="FILENAME" val="TP_tmp"/>
  <p:tag name="ORIGWIDTH" val="301"/>
  <p:tag name="PICTUREFILESIZE" val="1901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*  template TPT1  env TPENV1  fore 0  back 16777215  eqnno 4"/>
  <p:tag name="FILENAME" val="TP_tmp"/>
  <p:tag name="ORIGWIDTH" val="4"/>
  <p:tag name="PICTUREFILESIZE" val="66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*  template TPT1  env TPENV1  fore 0  back 16777215  eqnno 5"/>
  <p:tag name="FILENAME" val="TP_tmp"/>
  <p:tag name="ORIGWIDTH" val="4"/>
  <p:tag name="PICTUREFILESIZE" val="667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*  template TPT1  env TPENV1  fore 0  back 16777215  eqnno 7"/>
  <p:tag name="FILENAME" val="TP_tmp"/>
  <p:tag name="ORIGWIDTH" val="4"/>
  <p:tag name="PICTUREFILESIZE" val="66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\frac{\pi}{a}  template TPT1  env TPENV1  fore 0  back 16777215  eqnno 12"/>
  <p:tag name="FILENAME" val="TP_tmp"/>
  <p:tag name="ORIGWIDTH" val="14"/>
  <p:tag name="PICTUREFILESIZE" val="131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at{\partial}(F(x)G(x)) = \frac{1}{a}\left(F(x+\frac{a}{2})&#10;G(x+\frac{a}{2}) -  F(x-\frac{a}{2}) G(x-\frac{a}{2})\right)  template TPT1  env TPENV1  fore 0  back 16777215  eqnno 13"/>
  <p:tag name="FILENAME" val="TP_tmp"/>
  <p:tag name="ORIGWIDTH" val="258"/>
  <p:tag name="PICTUREFILESIZE" val="1519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\hat{\partial}F(x) G(x+\frac{a}{2})&#10;+ F(x-\frac{a}{2})\hat{\partial}G(x)  template TPT1  env TPENV1  fore 0  back 16777215  eqnno 14"/>
  <p:tag name="FILENAME" val="TP_tmp"/>
  <p:tag name="ORIGWIDTH" val="156"/>
  <p:tag name="PICTUREFILESIZE" val="997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1(F(x)G(x)) = Q_1F(x) G(x+\frac{a}{4})&#10;+ F(x-\frac{a}{4})Q_1G(x)  template TPT1  env TPENV1  fore 0  back 16777215  eqnno 16"/>
  <p:tag name="FILENAME" val="TP_tmp"/>
  <p:tag name="ORIGWIDTH" val="235"/>
  <p:tag name="PICTUREFILESIZE" val="1343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1^2 = Q_2^2 = i \hat{\partial}, ~~~~~~\{Q_1,Q_2\} =0  template TPT1  env TPENV1  fore 0  back 16777215  eqnno 11"/>
  <p:tag name="FILENAME" val="TP_tmp"/>
  <p:tag name="ORIGWIDTH" val="142"/>
  <p:tag name="PICTUREFILESIZE" val="843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2(F(x)G(x)) = Q_2F(x) G(x-\frac{a}{4})&#10;+ F(x+\frac{a}{4})Q_2G(x)  template TPT1  env TPENV1  fore 0  back 16777215  eqnno 17"/>
  <p:tag name="FILENAME" val="TP_tmp"/>
  <p:tag name="ORIGWIDTH" val="235"/>
  <p:tag name="PICTUREFILESIZE" val="1391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\hat{\partial}F(x) G(x-\frac{a}{2})&#10;+ F(x+\frac{a}{2})\hat{\partial}G(x)  template TPT1  env TPENV1  fore 0  back 16777215  eqnno 15"/>
  <p:tag name="FILENAME" val="TP_tmp"/>
  <p:tag name="ORIGWIDTH" val="156"/>
  <p:tag name="PICTUREFILESIZE" val="998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A({\phi}_1(x){\phi}_2(x))=(Q_A{\phi}_1(x)){\phi}_2(x)  + {\phi}_1(x+a_A)Q_A{\phi}_2(x)  template TPT1  env TPENV1  fore 0  back 16777215  eqnno 9"/>
  <p:tag name="FILENAME" val="TP_tmp"/>
  <p:tag name="ORIGWIDTH" val="250"/>
  <p:tag name="PICTUREFILESIZE" val="1526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A({\phi}_2(x){\phi}_1(x))=(Q_A{\phi}_2(x)){\phi}_1(x)  + {\phi}_2(x+a_A)Q_A{\phi}_1(x)  template TPT1  env TPENV1  fore 0  back 16777215  eqnno 9"/>
  <p:tag name="FILENAME" val="TP_tmp"/>
  <p:tag name="ORIGWIDTH" val="250"/>
  <p:tag name="PICTUREFILESIZE" val="152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phi}_1(x){\phi}_2(x)={\phi}_2(x){\phi}_1(x)  template TPT1  env TPENV1  fore 0  back 16777215  eqnno 16"/>
  <p:tag name="FILENAME" val="TP_tmp"/>
  <p:tag name="ORIGWIDTH" val="108"/>
  <p:tag name="PICTUREFILESIZE" val="711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Q_A\phi_i(x))\phi_j(x) = \phi_j(x+a_A)(Q_A \phi_i(x))~~~i,j=1,2  template TPT1  env TPENV1  fore 0  back 16777215  eqnno 17"/>
  <p:tag name="FILENAME" val="TP_tmp"/>
  <p:tag name="ORIGWIDTH" val="224"/>
  <p:tag name="PICTUREFILESIZE" val="139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a:  \hbox{lattice constant} )  template TPT1  env TPENV1  fore 0  back 16777215  eqnno 3"/>
  <p:tag name="FILENAME" val="TP_tmp"/>
  <p:tag name="ORIGWIDTH" val="88"/>
  <p:tag name="PICTUREFILESIZE" val="65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\pi}{a}  template TPT1  env TPENV1  fore 0  back 16777215  eqnno 13"/>
  <p:tag name="FILENAME" val="TP_tmp"/>
  <p:tag name="ORIGWIDTH" val="6"/>
  <p:tag name="PICTUREFILESIZE" val="116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A(\phi_1(x)\phi_2(x))=Q_A(\phi_2(x)\phi_1(x))  template TPT1  env TPENV1  fore 0  back 16777215  eqnno 18"/>
  <p:tag name="FILENAME" val="TP_tmp"/>
  <p:tag name="ORIGWIDTH" val="152"/>
  <p:tag name="PICTUREFILESIZE" val="1053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_a(x+b)\phi_b(x)=\phi_b(x+a)\phi_a(x)  template TPT1  env TPENV1  fore 0  back 16777215  eqnno 19"/>
  <p:tag name="FILENAME" val="TP_tmp"/>
  <p:tag name="ORIGWIDTH" val="142"/>
  <p:tag name="PICTUREFILESIZE" val="863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1  env TPENV1  fore 0  back 16777215  eqnno 20"/>
  <p:tag name="FILENAME" val="TP_tmp"/>
  <p:tag name="ORIGWIDTH" val="5"/>
  <p:tag name="PICTUREFILESIZE" val="75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+a  template TPT1  env TPENV1  fore 0  back 16777215  eqnno 21"/>
  <p:tag name="FILENAME" val="TP_tmp"/>
  <p:tag name="ORIGWIDTH" val="23"/>
  <p:tag name="PICTUREFILESIZE" val="160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+b  template TPT1  env TPENV1  fore 0  back 16777215  eqnno 22"/>
  <p:tag name="FILENAME" val="TP_tmp"/>
  <p:tag name="ORIGWIDTH" val="22"/>
  <p:tag name="PICTUREFILESIZE" val="168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+a+b  template TPT1  env TPENV1  fore 0  back 16777215  eqnno 23"/>
  <p:tag name="FILENAME" val="TP_tmp"/>
  <p:tag name="ORIGWIDTH" val="40"/>
  <p:tag name="PICTUREFILESIZE" val="227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*  template TPT1  env TPENV1  fore 0  back 16777215  eqnno 1"/>
  <p:tag name="FILENAME" val="TP_tmp"/>
  <p:tag name="ORIGWIDTH" val="4"/>
  <p:tag name="PICTUREFILESIZE" val="118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-\Phi(p) = D_-\Psi(p) = 0  template TPT1  env TPENV1  fore 0  back 16777215  eqnno 1"/>
  <p:tag name="FILENAME" val="TP_tmp"/>
  <p:tag name="ORIGWIDTH" val="102"/>
  <p:tag name="PICTUREFILESIZE" val="635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-\Phi(p)=i\cos\frac{ap}{4} \frac{1}{2}\{ \Psi(p)-\Psi(\frac{2\pi}{a}-p)\} =0 ~~~~~~~~~~~ \Psi(p)=\Psi(\frac{2\pi}{a}-p)  template TPT1  env TPENV1  fore 0  back 16777215  eqnno 2"/>
  <p:tag name="FILENAME" val="TP_tmp"/>
  <p:tag name="ORIGWIDTH" val="304"/>
  <p:tag name="PICTUREFILESIZE" val="1624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-\Psi(p)= 4i \frac{1}{2}\{\sin\frac{ap}{4}\Phi(p) + \cos\frac{ap}{4}\Phi(\frac{2\pi}{a}-p)\} =0  template TPT1  env TPENV1  fore 0  back 16777215  eqnno 3"/>
  <p:tag name="FILENAME" val="TP_tmp"/>
  <p:tag name="ORIGWIDTH" val="218"/>
  <p:tag name="PICTUREFILESIZE" val="1510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0  template TPT1  env TPENV1  fore 0  back 16777215  eqnno 11"/>
  <p:tag name="FILENAME" val="TP_tmp"/>
  <p:tag name="ORIGWIDTH" val="5"/>
  <p:tag name="PICTUREFILESIZE" val="66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p)=\frac{\Phi(p)}{\cos\frac{ap}{4}} = -\frac{\Phi(\frac{2\pi}{a}-p)}{\cos\frac{a}{4}(\frac{2\pi}{a}-p)} = -\phi(\frac{2\pi}{a}-p)  template TPT1  env TPENV1  fore 0  back 16777215  eqnno 4"/>
  <p:tag name="FILENAME" val="TP_tmp"/>
  <p:tag name="ORIGWIDTH" val="187"/>
  <p:tag name="PICTUREFILESIZE" val="1486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+\Phi(p) = D_+\Psi(p) = 0  template TPT1  env TPENV1  fore 0  back 16777215  eqnno 1"/>
  <p:tag name="FILENAME" val="TP_tmp"/>
  <p:tag name="ORIGWIDTH" val="102"/>
  <p:tag name="PICTUREFILESIZE" val="659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+\Phi(p)=i\cos\frac{ap}{4} \frac{1}{2}\{ \Psi(p)+\Psi(\frac{2\pi}{a}-p)\} =0 ~~~~~~~~~~~ \Psi(p)=-\Psi(\frac{2\pi}{a}-p)  template TPT1  env TPENV1  fore 0  back 16777215  eqnno 2"/>
  <p:tag name="FILENAME" val="TP_tmp"/>
  <p:tag name="ORIGWIDTH" val="312"/>
  <p:tag name="PICTUREFILESIZE" val="1687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+\Psi(p)= 4i \frac{1}{2}\{\sin\frac{ap}{4}\Phi(p) - \cos\frac{ap}{4}\Phi(\frac{2\pi}{a}-p)\} =0  template TPT1  env TPENV1  fore 0  back 16777215  eqnno 3"/>
  <p:tag name="FILENAME" val="TP_tmp"/>
  <p:tag name="ORIGWIDTH" val="218"/>
  <p:tag name="PICTUREFILESIZE" val="1499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p)=\frac{\Phi(p)}{\cos\frac{ap}{4}} = \frac{\Phi(\frac{2\pi}{a}-p)}{\cos\frac{a}{4}(\frac{2\pi}{a}-p)} = \phi(\frac{2\pi}{a}-p)  template TPT1  env TPENV1  fore 0  back 16777215  eqnno 4"/>
  <p:tag name="FILENAME" val="TP_tmp"/>
  <p:tag name="ORIGWIDTH" val="172"/>
  <p:tag name="PICTUREFILESIZE" val="1456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=\int d\hat{p}_1\cdots d\hat{p}_n\delta(\hat{p}_1+\cdots +\hat{p}_n)\left( \prod^{n}_{j=2}\cos\frac{ap_j}{2}\right)  template TPT1  env TPENV1  fore 0  back 16777215  eqnno 11"/>
  <p:tag name="FILENAME" val="TP_tmp"/>
  <p:tag name="ORIGWIDTH" val="209"/>
  <p:tag name="PICTUREFILESIZE" val="1506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Q_-\{\phi^{(a)}(p_1)\phi^{(s)}(p_2)\cdots\phi^{(s)}(p_n)\}  template TPT1  env TPENV1  fore 0  back 16777215  eqnno 12"/>
  <p:tag name="FILENAME" val="TP_tmp"/>
  <p:tag name="ORIGWIDTH" val="156"/>
  <p:tag name="PICTUREFILESIZE" val="1098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int d\hat{p}_1\cdots d\hat{p}_n\delta(\hat{p}_1+\cdots +\hat{p}_n)\left( \prod^{n}_{j=2}\cos\frac{ap_j}{2}\right)  template TPT1  env TPENV1  fore 0  back 16777215  eqnno 11"/>
  <p:tag name="FILENAME" val="TP_tmp"/>
  <p:tag name="ORIGWIDTH" val="199"/>
  <p:tag name="PICTUREFILESIZE" val="1444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2\sin\frac{ap_1}{2}\phi^{(a)}(p_1)\phi^{(s)}(p_2)\cdots\phi^{(s)}(p_n)  template TPT1  env TPENV1  fore 0  back 16777215  eqnno 13"/>
  <p:tag name="FILENAME" val="TP_tmp"/>
  <p:tag name="ORIGWIDTH" val="157"/>
  <p:tag name="PICTUREFILESIZE" val="11725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+ (n-1)\Psi^{(a)}(p_1)\Psi^{(s)}(p_2)\phi^{(s)}(p_3)\cdots \phi^{(s)}(p_n)\}  template TPT1  env TPENV1  fore 0  back 16777215  eqnno 14"/>
  <p:tag name="FILENAME" val="TP_tmp"/>
  <p:tag name="ORIGWIDTH" val="198"/>
  <p:tag name="PICTUREFILESIZE" val="122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\frac{\pi}{a}  template TPT1  env TPENV1  fore 0  back 16777215  eqnno 12"/>
  <p:tag name="FILENAME" val="TP_tmp"/>
  <p:tag name="ORIGWIDTH" val="14"/>
  <p:tag name="PICTUREFILESIZE" val="131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+ \frac{n-1}{4}~ \sin\frac{a(p_1-p_2)}{4}~ \Psi(p_1)\Psi(p_2)\Phi(p_3)\cdots\Phi(p_n)\}  template TPT1  env TPENV1  fore 0  back 16777215  eqnno 7"/>
  <p:tag name="FILENAME" val="TP_tmp"/>
  <p:tag name="ORIGWIDTH" val="202"/>
  <p:tag name="PICTUREFILESIZE" val="1364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2 \sin^2\frac{a p_1}{4} ~\Phi(p_1)\Phi(p_2)\cdots\Phi(p_n) +  template TPT1  env TPENV1  fore 0  back 16777215  eqnno 17"/>
  <p:tag name="FILENAME" val="TP_tmp"/>
  <p:tag name="ORIGWIDTH" val="145"/>
  <p:tag name="PICTUREFILESIZE" val="999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at{p}_j = 2\sin\frac{ap_j}{2}  template TPT1  env TPENV1  fore 0  back 16777215  eqnno 18"/>
  <p:tag name="FILENAME" val="TP_tmp"/>
  <p:tag name="ORIGWIDTH" val="58"/>
  <p:tag name="PICTUREFILESIZE" val="480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int d\hat{p}_1\cdots d\hat{p}_n\delta(\hat{p}_1+\cdots +\hat{p}_n)  template TPT1  env TPENV1  fore 0  back 16777215  eqnno 11"/>
  <p:tag name="FILENAME" val="TP_tmp"/>
  <p:tag name="ORIGWIDTH" val="132"/>
  <p:tag name="PICTUREFILESIZE" val="758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2}{\sin\frac{ap}{4}} \prod^{n}_{j=2}\left(\frac{\cos\frac{ap_j}{2}}{\cos\frac{ap_j}{4}}\right)  template TPT1  env TPENV1  fore 0  back 16777215  eqnno 16"/>
  <p:tag name="FILENAME" val="TP_tmp"/>
  <p:tag name="ORIGWIDTH" val="91"/>
  <p:tag name="PICTUREFILESIZE" val="1018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j   \rightarrow D_j  template TPT1  env TPENV1  fore 0  back 16777215  eqnno 5"/>
  <p:tag name="FILENAME" val="TP_tmp"/>
  <p:tag name="ORIGWIDTH" val="39"/>
  <p:tag name="PICTUREFILESIZE" val="315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{\pm} = \frac{1}{2}(D_1 \pm i D_2)  template TPT1  env TPENV1  fore 0  back 16777215  eqnno 6"/>
  <p:tag name="FILENAME" val="TP_tmp"/>
  <p:tag name="ORIGWIDTH" val="83"/>
  <p:tag name="PICTUREFILESIZE" val="552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{\pm} = \frac{1}{2}(Q_1 \pm i Q_2)  template TPT1  env TPENV1  fore 0  back 16777215  eqnno 6"/>
  <p:tag name="FILENAME" val="TP_tmp"/>
  <p:tag name="ORIGWIDTH" val="82"/>
  <p:tag name="PICTUREFILESIZE" val="606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cos\frac{ap}{4}~\rightarrow~\cos\frac{ap}{2}\cos\frac{ap}{4},~~~&#10;\sin\frac{ap}{4}~\rightarrow~-\cos\frac{ap}{2}\sin\frac{ap}{4}  template TPT1  env TPENV1  fore 0  back 16777215  eqnno 4"/>
  <p:tag name="FILENAME" val="TP_tmp"/>
  <p:tag name="ORIGWIDTH" val="229"/>
  <p:tag name="PICTUREFILESIZE" val="937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Q_+,Q_-\}=2\sin\frac{ap}{2}, ~~~Q_+^2=Q_-^2=0  template TPT1  env TPENV1  fore 0  back 16777215  eqnno 7"/>
  <p:tag name="FILENAME" val="TP_tmp"/>
  <p:tag name="ORIGWIDTH" val="163"/>
  <p:tag name="PICTUREFILESIZE" val="943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\pi}{a}  template TPT1  env TPENV1  fore 0  back 16777215  eqnno 13"/>
  <p:tag name="FILENAME" val="TP_tmp"/>
  <p:tag name="ORIGWIDTH" val="6"/>
  <p:tag name="PICTUREFILESIZE" val="116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D_+,D_-\}=-2\cos^2\frac{ap}{2} \sin\frac{ap}{2}, ~~~D_+^2  =  D_-^2  = 0  template TPT1  env TPENV1  fore 0  back 16777215  eqnno 8"/>
  <p:tag name="FILENAME" val="TP_tmp"/>
  <p:tag name="ORIGWIDTH" val="204"/>
  <p:tag name="PICTUREFILESIZE" val="1062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Q_\pm,D_\pm\}=\{Q_\pm,D_\mp\}~=~0  template TPT1  env TPENV1  fore 0  back 16777215  eqnno 9"/>
  <p:tag name="FILENAME" val="TP_tmp"/>
  <p:tag name="ORIGWIDTH" val="126"/>
  <p:tag name="PICTUREFILESIZE" val="651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1 \Phi(p) =  i \cos \frac{ap}{2} \cos \frac{a p}{4}  \Psi(p)  template TPT1  env TPENV1  fore 0  back 16777215  eqnno 9"/>
  <p:tag name="FILENAME" val="TP_tmp"/>
  <p:tag name="ORIGWIDTH" val="124"/>
  <p:tag name="PICTUREFILESIZE" val="887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1 \Psi(p) = 4 i \cos \frac{ap}{2}\sin \frac{a p}{4}   \Phi(p)  template TPT1  env TPENV1  fore 0  back 16777215  eqnno 10"/>
  <p:tag name="FILENAME" val="TP_tmp"/>
  <p:tag name="ORIGWIDTH" val="128"/>
  <p:tag name="PICTUREFILESIZE" val="9837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2 \Phi(p) =  \cos \frac{ap}{2} \cos \frac{a p}{4}  \Psi(\frac{2\pi}{a}-p)  template TPT1  env TPENV1  fore 0  back 16777215  eqnno 11"/>
  <p:tag name="FILENAME" val="TP_tmp"/>
  <p:tag name="ORIGWIDTH" val="142"/>
  <p:tag name="PICTUREFILESIZE" val="1014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2 \Psi(\frac{2\pi}{a}-p) = 4  \cos \frac{ap}{2}\sin \frac{a p}{4}   \Phi(p)  template TPT1  env TPENV1  fore 0  back 16777215  eqnno 12"/>
  <p:tag name="FILENAME" val="TP_tmp"/>
  <p:tag name="ORIGWIDTH" val="148"/>
  <p:tag name="PICTUREFILESIZE" val="1110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1 \Phi(p) =  i \cos \frac{a p}{4}  \Psi(p)  template TPT1  env TPENV1  fore 0  back 16777215  eqnno 9"/>
  <p:tag name="FILENAME" val="TP_tmp"/>
  <p:tag name="ORIGWIDTH" val="96"/>
  <p:tag name="PICTUREFILESIZE" val="795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1 \Psi(p) = -4 i \sin \frac{a p}{4}   \Phi(p)  template TPT1  env TPENV1  fore 0  back 16777215  eqnno 10"/>
  <p:tag name="FILENAME" val="TP_tmp"/>
  <p:tag name="ORIGWIDTH" val="108"/>
  <p:tag name="PICTUREFILESIZE" val="849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2 \Phi(p) =   \cos \frac{a p}{4}  \Psi(\frac{2\pi}{a}-p)  template TPT1  env TPENV1  fore 0  back 16777215  eqnno 11"/>
  <p:tag name="FILENAME" val="TP_tmp"/>
  <p:tag name="ORIGWIDTH" val="115"/>
  <p:tag name="PICTUREFILESIZE" val="913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2 \Psi(\frac{2\pi}{a}-p) = 4  \sin \frac{a p}{4}   \Phi(p)  template TPT1  env TPENV1  fore 0  back 16777215  eqnno 12"/>
  <p:tag name="FILENAME" val="TP_tmp"/>
  <p:tag name="ORIGWIDTH" val="120"/>
  <p:tag name="PICTUREFILESIZE" val="962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2\pi}{a}  template TPT1  env TPENV1  fore 0  back 16777215  eqnno 14"/>
  <p:tag name="FILENAME" val="TP_tmp"/>
  <p:tag name="ORIGWIDTH" val="10"/>
  <p:tag name="PICTUREFILESIZE" val="1549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x) = \varphi(x) + \frac{1}{2} (-1)^\frac{2x}{a} \psi(x)  template TPT1  env TPENV1  fore 0  back 16777215  eqnno 1"/>
  <p:tag name="FILENAME" val="TP_tmp"/>
  <p:tag name="ORIGWIDTH" val="123"/>
  <p:tag name="PICTUREFILESIZE" val="863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Phi(x) = a^{-\frac{1}{2}} \alpha (-1)^\frac{2x}{a}&#10;\left( \Phi(x+\frac{a}{2}) - \Phi(x)\right)  template TPT1  env TPENV1  fore 0  back 16777215  eqnno 2"/>
  <p:tag name="FILENAME" val="TP_tmp"/>
  <p:tag name="ORIGWIDTH" val="175"/>
  <p:tag name="PICTUREFILESIZE" val="1137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varphi(x) = \frac{i \alpha}{2} \bigg[&#10;\psi(x+\frac{a}{4}) &#10;+ \psi (x-\frac{a}{4}) \bigg] \rightarrow &#10;i \alpha \psi(x)  template TPT1  env TPENV1  fore 0  back 16777215  eqnno 1"/>
  <p:tag name="FILENAME" val="TP_tmp"/>
  <p:tag name="ORIGWIDTH" val="194"/>
  <p:tag name="PICTUREFILESIZE" val="1441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\psi(x) = 2 a^{-1} \alpha \bigg[ \varphi(x+\frac{a}{4})&#10;- \varphi(x-\frac{a}{4})  \bigg]  \rightarrow&#10;\alpha \frac{\partial \varphi(x)} {\partial x}  template TPT1  env TPENV1  fore 0  back 16777215  eqnno 2"/>
  <p:tag name="FILENAME" val="TP_tmp"/>
  <p:tag name="ORIGWIDTH" val="210"/>
  <p:tag name="PICTUREFILESIZE" val="1633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p) = \frac{1}{2} \sum_{x=\frac{n a}{2}} e^{ipx} \Phi(x), \, ~~~~~\,&#10; \Psi(p) = \frac{1}{2} \sum_{x=\frac{n a}{2} + \frac{a}{4}} e^{ipx} \Psi(x)  template TPT1  env TPENV1  fore 0  back 16777215  eqnno 5"/>
  <p:tag name="FILENAME" val="TP_tmp"/>
  <p:tag name="ORIGWIDTH" val="262"/>
  <p:tag name="PICTUREFILESIZE" val="15754"/>
  <p:tag name="EXTERNALNAME" val=""/>
  <p:tag name="BLEND" val="False"/>
  <p:tag name="TRANSPARENT" val="False"/>
  <p:tag name="KEEPFILES" val="False"/>
  <p:tag name="DEBUGPAUSE" val="False"/>
  <p:tag name="RESOLUTION" val=""/>
  <p:tag name="TIMEOUT" val=""/>
  <p:tag name="BITMAPFORMAT" val=""/>
  <p:tag name="DEBUGINTERACTIVE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x) = a \int_0^{\frac{4\pi}{a}} \frac{d p}{2\pi} \Phi(p)e^{-ipx},\, ~~~~~\,&#10;\Psi(x) = a \int_0^{\frac{4\pi}{a}} \frac{d p}{2\pi}&#10;\Psi(p)e^{-ipx}  template TPT1  env TPENV1  fore 0  back 16777215  eqnno 7"/>
  <p:tag name="FILENAME" val="TP_tmp"/>
  <p:tag name="ORIGWIDTH" val="252"/>
  <p:tag name="PICTUREFILESIZE" val="1606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p+\frac{4 \pi}{a} ) = \Phi(p),&#10;\,~~~~~\Psi(p+\frac{4 \pi}{a} ) = - \Psi(p)  template TPT1  env TPENV1  fore 0  back 16777215  eqnno 8"/>
  <p:tag name="FILENAME" val="TP_tmp"/>
  <p:tag name="ORIGWIDTH" val="184"/>
  <p:tag name="PICTUREFILESIZE" val="9142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_{kin} = 4a \int_{-\frac{\pi}{a}}^{\frac{3\pi}{a}} \frac{dp}{2\pi} \left[ 2&#10;\sin^2\frac{ap}{4} \Phi(-p)\Phi(p) - \frac{1}{4} \sin \frac{ap}{2} \Psi(-p)\Psi(p)\right]  template TPT1  env TPENV1  fore 0  back 16777215  eqnno 3"/>
  <p:tag name="FILENAME" val="TP_tmp"/>
  <p:tag name="ORIGWIDTH" val="260"/>
  <p:tag name="PICTUREFILESIZE" val="1895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_{mass} = 4a m_0 \int_{-\frac{\pi}{a}}^{\frac{3\pi}{a}} \frac{dp}{2\pi} \left[ \Phi(p+\frac{2\pi}{a})\Phi(p) + \frac{1}{4} \Psi(p+\frac{2\pi}{a})\Psi(p)\right]  template TPT1  env TPENV1  fore 0  back 16777215  eqnno 4"/>
  <p:tag name="FILENAME" val="TP_tmp"/>
  <p:tag name="ORIGWIDTH" val="250"/>
  <p:tag name="PICTUREFILESIZE" val="1827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^{(n)}&#10; =g_0^{(n)}a^n \frac{4}{n!}\int_{-\frac{\pi}{a}}^{\frac{3\pi}{a}} \frac{d p_1}{2\pi} \cdots \frac{d p_n}{2\pi}&#10;   2\pi\delta\left(\sum_{i=1}^n\sin\frac{a p_i}{2}\right)  template TPT1  env TPENV1  fore 0  back 16777215  eqnno 5"/>
  <p:tag name="FILENAME" val="TP_tmp"/>
  <p:tag name="ORIGWIDTH" val="214"/>
  <p:tag name="PICTUREFILESIZE" val="1777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3\pi}{a}  template TPT1  env TPENV1  fore 0  back 16777215  eqnno 15"/>
  <p:tag name="FILENAME" val="TP_tmp"/>
  <p:tag name="ORIGWIDTH" val="10"/>
  <p:tag name="PICTUREFILESIZE" val="162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qquad\times&#10;  \left(\prod_{i=1}^n \cos\frac{ap_i}{2}\right)\Bigl[&#10;  2 \sin^2\frac{a p_1}{4} ~\Phi(p_1)\Phi(p_2)\cdots\Phi(p_n) +  template TPT1  env TPENV1  fore 0  back 16777215  eqnno 6"/>
  <p:tag name="FILENAME" val="TP_tmp"/>
  <p:tag name="ORIGWIDTH" val="217"/>
  <p:tag name="PICTUREFILESIZE" val="1570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+ \frac{n-1}{4}~ \sin\frac{a(p_1-p_2)}{4}~ \Psi(p_1)\Psi(p_2)\Phi(p_3)\cdots\Phi(p_n)\Bigr]  template TPT1  env TPENV1  fore 0  back 16777215  eqnno 7"/>
  <p:tag name="FILENAME" val="TP_tmp"/>
  <p:tag name="ORIGWIDTH" val="200"/>
  <p:tag name="PICTUREFILESIZE" val="1356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at{\partial}(F(x)G(x)) = \frac{1}{a}\left(F(x+\frac{a}{2})&#10;G(x+\frac{a}{2}) -  F(x-\frac{a}{2}) G(x-\frac{a}{2})\right)  template TPT1  env TPENV1  fore 0  back 16777215  eqnno 13"/>
  <p:tag name="FILENAME" val="TP_tmp"/>
  <p:tag name="ORIGWIDTH" val="258"/>
  <p:tag name="PICTUREFILESIZE" val="1519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\hat{\partial}F(x) G(x+\frac{a}{2})&#10;+ F(x-\frac{a}{2})\hat{\partial}G(x)  template TPT1  env TPENV1  fore 0  back 16777215  eqnno 14"/>
  <p:tag name="FILENAME" val="TP_tmp"/>
  <p:tag name="ORIGWIDTH" val="156"/>
  <p:tag name="PICTUREFILESIZE" val="997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1(F(x)G(x)) = Q_1F(x) G(x+\frac{a}{4})&#10;+ F(x-\frac{a}{4})Q_1G(x)  template TPT1  env TPENV1  fore 0  back 16777215  eqnno 16"/>
  <p:tag name="FILENAME" val="TP_tmp"/>
  <p:tag name="ORIGWIDTH" val="235"/>
  <p:tag name="PICTUREFILESIZE" val="1343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1^2 = Q_2^2 = i \hat{\partial}, ~~~~~~\{Q_1,Q_2\} =0  template TPT1  env TPENV1  fore 0  back 16777215  eqnno 11"/>
  <p:tag name="FILENAME" val="TP_tmp"/>
  <p:tag name="ORIGWIDTH" val="142"/>
  <p:tag name="PICTUREFILESIZE" val="843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2(F(x)G(x)) = Q_2F(x) G(x-\frac{a}{4})&#10;+ F(x+\frac{a}{4})Q_2G(x)  template TPT1  env TPENV1  fore 0  back 16777215  eqnno 17"/>
  <p:tag name="FILENAME" val="TP_tmp"/>
  <p:tag name="ORIGWIDTH" val="235"/>
  <p:tag name="PICTUREFILESIZE" val="1391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\hat{\partial}F(x) G(x-\frac{a}{2})&#10;+ F(x+\frac{a}{2})\hat{\partial}G(x)  template TPT1  env TPENV1  fore 0  back 16777215  eqnno 15"/>
  <p:tag name="FILENAME" val="TP_tmp"/>
  <p:tag name="ORIGWIDTH" val="156"/>
  <p:tag name="PICTUREFILESIZE" val="998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Q_{\alpha i}, Q_{\beta j}\}~=~ 2\delta_{ij} (\gamma^\mu)_{\alpha \beta} P_\mu  template TPT1  env TPENV1  fore 0  back 16777215  eqnno 2"/>
  <p:tag name="FILENAME" val="TP_tmp"/>
  <p:tag name="ORIGWIDTH" val="125"/>
  <p:tag name="PICTUREFILESIZE" val="951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^\mu = (\sigma^3, \sigma^1)  template TPT1  env TPENV1  fore 0  back 16777215  eqnno 3"/>
  <p:tag name="FILENAME" val="TP_tmp"/>
  <p:tag name="ORIGWIDTH" val="58"/>
  <p:tag name="PICTUREFILESIZE" val="406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\pm^{(j)} \equiv \frac{1}{2} (Q_{1j} \pm Q_{2j} ), ~~~~~&#10;Q_{\pm}^{(\pm)} \equiv \frac{1}{2}(Q_\pm^{(1)} \pm i Q_\pm^{(2)})  template TPT1  env TPENV1  fore 0  back 16777215  eqnno 4"/>
  <p:tag name="FILENAME" val="TP_tmp"/>
  <p:tag name="ORIGWIDTH" val="211"/>
  <p:tag name="PICTUREFILESIZE" val="1401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D=N=2)~=~ (D=1,~ N=2) \otimes (D=1,~ N=2)  template TPT1  env TPENV1  fore 0  back 16777215  eqnno 8"/>
  <p:tag name="FILENAME" val="TP_tmp"/>
  <p:tag name="ORIGWIDTH" val="228"/>
  <p:tag name="PICTUREFILESIZE" val="96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at{\partial}(F(x)G(x)) = \frac{1}{a}\left(F(x+\frac{a}{2})&#10;G(x+\frac{a}{2}) -  F(x-\frac{a}{2}) G(x-\frac{a}{2})\right)  template TPT1  env TPENV1  fore 0  back 16777215  eqnno 13"/>
  <p:tag name="FILENAME" val="TP_tmp"/>
  <p:tag name="ORIGWIDTH" val="258"/>
  <p:tag name="PICTUREFILESIZE" val="1519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Q_+^{(+)},Q_+^{(-)} \} = P_+,  template TPT1  env TPENV1  fore 0  back 16777215  eqnno 6"/>
  <p:tag name="FILENAME" val="TP_tmp"/>
  <p:tag name="ORIGWIDTH" val="84"/>
  <p:tag name="PICTUREFILESIZE" val="590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Q_+^{(+)})^2 = (Q_+^{(-)})^2 = 0  template TPT1  env TPENV1  fore 0  back 16777215  eqnno 7"/>
  <p:tag name="FILENAME" val="TP_tmp"/>
  <p:tag name="ORIGWIDTH" val="97"/>
  <p:tag name="PICTUREFILESIZE" val="643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{Q_-^{(+)},Q_-^{(-)} \} = P_-,  template TPT1  env TPENV1  fore 0  back 16777215  eqnno 6"/>
  <p:tag name="FILENAME" val="TP_tmp"/>
  <p:tag name="ORIGWIDTH" val="85"/>
  <p:tag name="PICTUREFILESIZE" val="547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Q_-^{(+)})^2 = (Q_-^{(-)})^2 = 0  template TPT1  env TPENV1  fore 0  back 16777215  eqnno 7"/>
  <p:tag name="FILENAME" val="TP_tmp"/>
  <p:tag name="ORIGWIDTH" val="97"/>
  <p:tag name="PICTUREFILESIZE" val="604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 ~~~~~~~~~~(n\frac{a}{2}, m\frac{a}{2})  template TPT1  env TPENV1  fore 0  back 16777215  eqnno 1"/>
  <p:tag name="FILENAME" val="TP_tmp"/>
  <p:tag name="ORIGWIDTH" val="80"/>
  <p:tag name="PICTUREFILESIZE" val="463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 (x_+,x_-)  template TPT1  env TPENV1  fore 0  back 16777215  eqnno 2"/>
  <p:tag name="FILENAME" val="TP_tmp"/>
  <p:tag name="ORIGWIDTH" val="55"/>
  <p:tag name="PICTUREFILESIZE" val="344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1 ~~~~~~~~~(n\frac{a}{2} +\frac{a}{4}, m\frac{a}{2})  template TPT1  env TPENV1  fore 0  back 16777215  eqnno 3"/>
  <p:tag name="FILENAME" val="TP_tmp"/>
  <p:tag name="ORIGWIDTH" val="101"/>
  <p:tag name="PICTUREFILESIZE" val="555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2 ~~~~~~~~~(n\frac{a}{2}, m\frac{a}{2}  +\frac{a}{4})  template TPT1  env TPENV1  fore 0  back 16777215  eqnno 3"/>
  <p:tag name="FILENAME" val="TP_tmp"/>
  <p:tag name="ORIGWIDTH" val="101"/>
  <p:tag name="PICTUREFILESIZE" val="58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~~~~~(n\frac{a}{2} +\frac{a}{4}, m\frac{a}{2} +\frac{a}{4})  template TPT1  env TPENV1  fore 0  back 16777215  eqnno 4"/>
  <p:tag name="FILENAME" val="TP_tmp"/>
  <p:tag name="ORIGWIDTH" val="102"/>
  <p:tag name="PICTUREFILESIZE" val="608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,m \in Z  template TPT1  env TPENV1  fore 0  back 16777215  eqnno 5"/>
  <p:tag name="FILENAME" val="TP_tmp"/>
  <p:tag name="ORIGWIDTH" val="39"/>
  <p:tag name="PICTUREFILESIZE" val="29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\hat{\partial}F(x) G(x-\frac{a}{2})&#10;+ F(x+\frac{a}{2})\hat{\partial}G(x)  template TPT1  env TPENV1  fore 0  back 16777215  eqnno 14"/>
  <p:tag name="FILENAME" val="TP_tmp"/>
  <p:tag name="ORIGWIDTH" val="156"/>
  <p:tag name="PICTUREFILESIZE" val="1040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_A  template TPT1  env TPENV1  fore 0  back 16777215  eqnno 15"/>
  <p:tag name="FILENAME" val="TP_tmp"/>
  <p:tag name="ORIGWIDTH" val="13"/>
  <p:tag name="PICTUREFILESIZE" val="14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9"/>
  <p:tag name="FILENAME" val="TP_tmp"/>
  <p:tag name="ORIGWIDTH" val="9"/>
  <p:tag name="PICTUREFILESIZE" val="141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0"/>
  <p:tag name="FILENAME" val="TP_tmp"/>
  <p:tag name="ORIGWIDTH" val="9"/>
  <p:tag name="PICTUREFILESIZE" val="156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+  template TPT1  env TPENV1  fore 0  back 16777215  eqnno 11"/>
  <p:tag name="FILENAME" val="TP_tmp"/>
  <p:tag name="ORIGWIDTH" val="12"/>
  <p:tag name="PICTUREFILESIZE" val="157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-  template TPT1  env TPENV1  fore 0  back 16777215  eqnno 12"/>
  <p:tag name="FILENAME" val="TP_tmp"/>
  <p:tag name="ORIGWIDTH" val="11"/>
  <p:tag name="PICTUREFILESIZE" val="139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 template TPT1  env TPENV1  fore 0  back 16777215  eqnno 45"/>
  <p:tag name="FILENAME" val="TP_tmp"/>
  <p:tag name="ORIGWIDTH" val="5"/>
  <p:tag name="PICTUREFILESIZE" val="125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_A  template TPT1  env TPENV1  fore 0  back 16777215  eqnno 15"/>
  <p:tag name="FILENAME" val="TP_tmp"/>
  <p:tag name="ORIGWIDTH" val="13"/>
  <p:tag name="PICTUREFILESIZE" val="143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1  template TPT1  env TPENV1  fore 0  back 16777215  eqnno 9"/>
  <p:tag name="FILENAME" val="TP_tmp"/>
  <p:tag name="ORIGWIDTH" val="9"/>
  <p:tag name="PICTUREFILESIZE" val="141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2  template TPT1  env TPENV1  fore 0  back 16777215  eqnno 10"/>
  <p:tag name="FILENAME" val="TP_tmp"/>
  <p:tag name="ORIGWIDTH" val="9"/>
  <p:tag name="PICTUREFILESIZE" val="156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+  template TPT1  env TPENV1  fore 0  back 16777215  eqnno 11"/>
  <p:tag name="FILENAME" val="TP_tmp"/>
  <p:tag name="ORIGWIDTH" val="12"/>
  <p:tag name="PICTUREFILESIZE" val="15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^2 = \hat{P} = i\hat{\partial}  template TPT1  env TPENV1  fore 0  back 16777215  eqnno 1"/>
  <p:tag name="FILENAME" val="TP_tmp"/>
  <p:tag name="ORIGWIDTH" val="56"/>
  <p:tag name="PICTUREFILESIZE" val="422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-  template TPT1  env TPENV1  fore 0  back 16777215  eqnno 12"/>
  <p:tag name="FILENAME" val="TP_tmp"/>
  <p:tag name="ORIGWIDTH" val="11"/>
  <p:tag name="PICTUREFILESIZE" val="139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 template TPT1  env TPENV1  fore 0  back 16777215  eqnno 45"/>
  <p:tag name="FILENAME" val="TP_tmp"/>
  <p:tag name="ORIGWIDTH" val="5"/>
  <p:tag name="PICTUREFILESIZE" val="125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1}{\cos\frac{ap_\pm}{4}}  template TPT1  env TPENV1  fore 0  back 16777215  eqnno 6"/>
  <p:tag name="FILENAME" val="TP_tmp"/>
  <p:tag name="ORIGWIDTH" val="29"/>
  <p:tag name="PICTUREFILESIZE" val="275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\equiv \frac{\Phi(p_+,p_-)}{\cos\frac{ap_+}{4}\cos\frac{ap_-}{4}}  template TPT1  env TPENV1  fore 0  back 16777215  eqnno 50"/>
  <p:tag name="FILENAME" val="TP_tmp"/>
  <p:tag name="ORIGWIDTH" val="77"/>
  <p:tag name="PICTUREFILESIZE" val="668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1\equiv \frac{\Psi_1(p_+,p_-)}{\cos\frac{ap_-}{4}}, ~~~&#10;\psi_2\equiv \frac{\Psi_2(p_+,p_-)}{\cos\frac{ap_+}{4}},  template TPT1  env TPENV1  fore 0  back 16777215  eqnno 49"/>
  <p:tag name="FILENAME" val="TP_tmp"/>
  <p:tag name="ORIGWIDTH" val="147"/>
  <p:tag name="PICTUREFILESIZE" val="1017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 ~~~  template TPT1  env TPENV1  fore 0  back 16777215  eqnno 1"/>
  <p:tag name="FILENAME" val="TP_tmp"/>
  <p:tag name="ORIGWIDTH" val="6"/>
  <p:tag name="PICTUREFILESIZE" val="14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 (x_+,x_-)  template TPT1  env TPENV1  fore 0  back 16777215  eqnno 2"/>
  <p:tag name="FILENAME" val="TP_tmp"/>
  <p:tag name="ORIGWIDTH" val="55"/>
  <p:tag name="PICTUREFILESIZE" val="344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1 ~~  template TPT1  env TPENV1  fore 0  back 16777215  eqnno 3"/>
  <p:tag name="FILENAME" val="TP_tmp"/>
  <p:tag name="ORIGWIDTH" val="10"/>
  <p:tag name="PICTUREFILESIZE" val="17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2 ~~~~  template TPT1  env TPENV1  fore 0  back 16777215  eqnno 3"/>
  <p:tag name="FILENAME" val="TP_tmp"/>
  <p:tag name="ORIGWIDTH" val="10"/>
  <p:tag name="PICTUREFILESIZE" val="185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~~~(n\frac{a}{2} +\frac{a}{4}, m\frac{a}{2} +\frac{a}{4})  template TPT1  env TPENV1  fore 0  back 16777215  eqnno 4"/>
  <p:tag name="FILENAME" val="TP_tmp"/>
  <p:tag name="ORIGWIDTH" val="77"/>
  <p:tag name="PICTUREFILESIZE" val="51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\hat{\partial} =P \rightarrow \frac{2}{a} \sin \frac{ap}{2},  template TPT1  env TPENV1  fore 0  back 16777215  eqnno 2"/>
  <p:tag name="FILENAME" val="TP_tmp"/>
  <p:tag name="ORIGWIDTH" val="81"/>
  <p:tag name="PICTUREFILESIZE" val="621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,m \in Z  template TPT1  env TPENV1  fore 0  back 16777215  eqnno 5"/>
  <p:tag name="FILENAME" val="TP_tmp"/>
  <p:tag name="ORIGWIDTH" val="39"/>
  <p:tag name="PICTUREFILESIZE" val="297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 template TPT1  env TPENV1  fore 0  back 16777215  eqnno 1"/>
  <p:tag name="FILENAME" val="TP_tmp"/>
  <p:tag name="ORIGWIDTH" val="8"/>
  <p:tag name="PICTUREFILESIZE" val="130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_I =\int d^2\hat{p}_1 \cdots d^2\hat{p}_n \delta^{(2)}(\hat{p}_1 +\cdots +\hat{p}_n ) &#10;Q_+^{(+)} Q_-^{(+)}\{ \phi(p_1)\phi(p_2) \cdots \phi(p_n) \}  template TPT1  env TPENV1  fore 0  back 16777215  eqnno 10"/>
  <p:tag name="FILENAME" val="TP_tmp"/>
  <p:tag name="ORIGWIDTH" val="302"/>
  <p:tag name="PICTUREFILESIZE" val="1905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[\sum^n_{j=1} iF(p_j)\prod_{l(\ne j)} \phi(p_l) + &#10;\sum_{j,k; j\ne k} \psi_2(p_j) \psi_1(p_k) \prod_{l (\ne j,k)} \phi(p_l)  ]  template TPT1  env TPENV1  fore 0  back 16777215  eqnno 11"/>
  <p:tag name="FILENAME" val="TP_tmp"/>
  <p:tag name="ORIGWIDTH" val="291"/>
  <p:tag name="PICTUREFILESIZE" val="2224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_K =\int d\hat{p}_+d\hat{p}_-d\hat{q}_+d\hat{q}_-  \delta(\hat{p}_+ +\hat{q}_+) \delta(\hat{p}_- +\hat{q}_-) &#10;Q_+^{(-)}Q_-^{(-)}Q_+^{(+)}Q_-^{(+)} \{\bar{\phi}(p)\phi(q)\}  template TPT1  env TPENV1  fore 0  back 16777215  eqnno 6"/>
  <p:tag name="FILENAME" val="TP_tmp"/>
  <p:tag name="ORIGWIDTH" val="327"/>
  <p:tag name="PICTUREFILESIZE" val="2081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int d\hat{p}_+d\hat{p}_-d\hat{q}_+d\hat{q}_- \delta(\hat{p}_+ +\hat{q}_+) \delta(\hat{p}_- +\hat{q}_-)  template TPT1  env TPENV1  fore 0  back 16777215  eqnno 7"/>
  <p:tag name="FILENAME" val="TP_tmp"/>
  <p:tag name="ORIGWIDTH" val="179"/>
  <p:tag name="PICTUREFILESIZE" val="1023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-4\bar{\phi}(p) \sin\frac{aq_+}{2}\sin\frac{aq_-}{2}\phi(q) -\bar{F}(p) F(q)  template TPT1  env TPENV1  fore 0  back 16777215  eqnno 8"/>
  <p:tag name="FILENAME" val="TP_tmp"/>
  <p:tag name="ORIGWIDTH" val="168"/>
  <p:tag name="PICTUREFILESIZE" val="1144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+2\bar{\psi}_2(p)\sin\frac{aq_+}{2} \psi_2(q) + 2\bar{\psi}_1\sin\frac{aq_-}{2}\psi_1(q)]  template TPT1  env TPENV1  fore 0  back 16777215  eqnno 9"/>
  <p:tag name="FILENAME" val="TP_tmp"/>
  <p:tag name="ORIGWIDTH" val="177"/>
  <p:tag name="PICTUREFILESIZE" val="1288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at{p}^{\pm} =2 \sin \frac{ap_{\pm}}{2}  template TPT1  env TPENV1  fore 0  back 16777215  eqnno 1"/>
  <p:tag name="FILENAME" val="TP_tmp"/>
  <p:tag name="ORIGWIDTH" val="62"/>
  <p:tag name="PICTUREFILESIZE" val="460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+)}  template TPT1  env TPENV1  fore 0  back 16777215  eqnno 1"/>
  <p:tag name="FILENAME" val="TP_tmp"/>
  <p:tag name="ORIGWIDTH" val="20"/>
  <p:tag name="PICTUREFILESIZE" val="25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at{\partial}(F(x)\star G(x))=\hat{\partial}F(x)\star G(x) + F(x)\star \hat{\partial}G(x)  template TPT1  env TPENV1  fore 0  back 16777215  eqnno 1"/>
  <p:tag name="FILENAME" val="TP_tmp"/>
  <p:tag name="ORIGWIDTH" val="206"/>
  <p:tag name="PICTUREFILESIZE" val="1356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+^{(-)}  template TPT1  env TPENV1  fore 0  back 16777215  eqnno 1"/>
  <p:tag name="FILENAME" val="TP_tmp"/>
  <p:tag name="ORIGWIDTH" val="20"/>
  <p:tag name="PICTUREFILESIZE" val="250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+)}  template TPT1  env TPENV1  fore 0  back 16777215  eqnno 1"/>
  <p:tag name="FILENAME" val="TP_tmp"/>
  <p:tag name="ORIGWIDTH" val="20"/>
  <p:tag name="PICTUREFILESIZE" val="246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-^{(-)}  template TPT1  env TPENV1  fore 0  back 16777215  eqnno 1"/>
  <p:tag name="FILENAME" val="TP_tmp"/>
  <p:tag name="ORIGWIDTH" val="20"/>
  <p:tag name="PICTUREFILESIZE" val="240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(p)  template TPT1  env TPENV1  fore 0  back 16777215  eqnno 2"/>
  <p:tag name="FILENAME" val="TP_tmp"/>
  <p:tag name="ORIGWIDTH" val="18"/>
  <p:tag name="PICTUREFILESIZE" val="265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2i\sin\frac{ap_+}{2}\phi(p)  template TPT1  env TPENV1  fore 0  back 16777215  eqnno 2"/>
  <p:tag name="FILENAME" val="TP_tmp"/>
  <p:tag name="ORIGWIDTH" val="66"/>
  <p:tag name="PICTUREFILESIZE" val="582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2i\sin\frac{ap_-}{2}\phi(p)  template TPT1  env TPENV1  fore 0  back 16777215  eqnno 2"/>
  <p:tag name="FILENAME" val="TP_tmp"/>
  <p:tag name="ORIGWIDTH" val="66"/>
  <p:tag name="PICTUREFILESIZE" val="56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_1(p)  template TPT1  env TPENV1  fore 0  back 16777215  eqnno 3"/>
  <p:tag name="FILENAME" val="TP_tmp"/>
  <p:tag name="ORIGWIDTH" val="23"/>
  <p:tag name="PICTUREFILESIZE" val="284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-2\sin\frac{ap_-}{2}\psi_1(p)  template TPT1  env TPENV1  fore 0  back 16777215  eqnno 3"/>
  <p:tag name="FILENAME" val="TP_tmp"/>
  <p:tag name="ORIGWIDTH" val="68"/>
  <p:tag name="PICTUREFILESIZE" val="563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\psi_1(p)  template TPT1  env TPENV1  fore 0  back 16777215  eqnno 3"/>
  <p:tag name="FILENAME" val="TP_tmp"/>
  <p:tag name="ORIGWIDTH" val="26"/>
  <p:tag name="PICTUREFILESIZE" val="317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i\psi_2(p)  template TPT1  env TPENV1  fore 0  back 16777215  eqnno 3"/>
  <p:tag name="FILENAME" val="TP_tmp"/>
  <p:tag name="ORIGWIDTH" val="26"/>
  <p:tag name="PICTUREFILESIZE" val="3232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15562</TotalTime>
  <Words>1043</Words>
  <Application>Microsoft Office PowerPoint</Application>
  <PresentationFormat>画面に合わせる (4:3)</PresentationFormat>
  <Paragraphs>259</Paragraphs>
  <Slides>57</Slides>
  <Notes>0</Notes>
  <HiddenSlides>4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1" baseType="lpstr">
      <vt:lpstr>Arial</vt:lpstr>
      <vt:lpstr>ＭＳ Ｐゴシック</vt:lpstr>
      <vt:lpstr>ＭＳ Ｐ明朝</vt:lpstr>
      <vt:lpstr>標準デザイン</vt:lpstr>
      <vt:lpstr>Exact Lattice Supersymmetry at the  Quantum Level for N=2 Wess-Zumino Models in Lower Dimensions 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N=2 Wess-Zumino model  in two dimensions </vt:lpstr>
      <vt:lpstr>スライド 10</vt:lpstr>
      <vt:lpstr>スライド 11</vt:lpstr>
      <vt:lpstr>Wess-Zumino action in two dimensions</vt:lpstr>
      <vt:lpstr>D=N=2 lattice SUSY transformation</vt:lpstr>
      <vt:lpstr>N=2 Wess-Zumino actions in coordinate  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New＊product and Leibniz rule (coordinate rep.)</vt:lpstr>
      <vt:lpstr>D=N=2 Lattice SUSY transformation</vt:lpstr>
      <vt:lpstr>スライド 33</vt:lpstr>
      <vt:lpstr>D=N=2 super covariant derivative</vt:lpstr>
      <vt:lpstr>Chiral conditions for D=N=2</vt:lpstr>
      <vt:lpstr>D=N=2 lattice SUSY transformation</vt:lpstr>
      <vt:lpstr>Wess-Zumino action in two dimensions</vt:lpstr>
      <vt:lpstr>N=2 Wess-Zumino actions in coordinate  </vt:lpstr>
      <vt:lpstr>スライド 39</vt:lpstr>
      <vt:lpstr>スライド 40</vt:lpstr>
      <vt:lpstr>スライド 41</vt:lpstr>
      <vt:lpstr>スライド 42</vt:lpstr>
      <vt:lpstr>スライド 43</vt:lpstr>
      <vt:lpstr>スライド 44</vt:lpstr>
      <vt:lpstr>スライド 45</vt:lpstr>
      <vt:lpstr>スライド 46</vt:lpstr>
      <vt:lpstr>スライド 47</vt:lpstr>
      <vt:lpstr>スライド 48</vt:lpstr>
      <vt:lpstr>スライド 49</vt:lpstr>
      <vt:lpstr>スライド 50</vt:lpstr>
      <vt:lpstr>スライド 51</vt:lpstr>
      <vt:lpstr>スライド 52</vt:lpstr>
      <vt:lpstr>スライド 53</vt:lpstr>
      <vt:lpstr>スライド 54</vt:lpstr>
      <vt:lpstr>スライド 55</vt:lpstr>
      <vt:lpstr>スライド 56</vt:lpstr>
      <vt:lpstr>スライド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noboruk</dc:creator>
  <cp:lastModifiedBy>Noboru KAWAMOTO</cp:lastModifiedBy>
  <cp:revision>1039</cp:revision>
  <dcterms:created xsi:type="dcterms:W3CDTF">2006-02-04T11:12:05Z</dcterms:created>
  <dcterms:modified xsi:type="dcterms:W3CDTF">2012-06-27T14:40:06Z</dcterms:modified>
</cp:coreProperties>
</file>