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363" r:id="rId3"/>
    <p:sldId id="362" r:id="rId4"/>
    <p:sldId id="364" r:id="rId5"/>
    <p:sldId id="365" r:id="rId6"/>
    <p:sldId id="366" r:id="rId7"/>
    <p:sldId id="367" r:id="rId8"/>
  </p:sldIdLst>
  <p:sldSz cx="9144000" cy="6858000" type="screen4x3"/>
  <p:notesSz cx="7315200" cy="96012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6699"/>
    <a:srgbClr val="006666"/>
    <a:srgbClr val="006699"/>
    <a:srgbClr val="0000FF"/>
    <a:srgbClr val="9900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2" autoAdjust="0"/>
    <p:restoredTop sz="94220" autoAdjust="0"/>
  </p:normalViewPr>
  <p:slideViewPr>
    <p:cSldViewPr>
      <p:cViewPr varScale="1">
        <p:scale>
          <a:sx n="61" d="100"/>
          <a:sy n="61" d="100"/>
        </p:scale>
        <p:origin x="-4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70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4220611-9B83-4E10-B164-F5078DF75C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68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D9956-DBAC-4682-99D9-3FEE53461B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4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DD800-FA99-4796-ADCB-DC92D668D8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5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95431-9B38-496B-A8A0-68BAFADBD0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7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3E38A-4FD5-4C81-B525-32B3D97BD5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8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10F12-337A-40F8-AF77-FE9CF9378E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9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DF13D-3E2E-4761-BDAD-AFFE5E01CA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6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D9D80-3846-4CBD-8F33-D548B0980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E173A-DD07-47B7-A8F6-A6DFE9F935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5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3D13F-D9B0-4EA8-B19C-0CD77A456D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5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295C7-7DD7-435A-AF5A-8EBA4354A3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0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D6FA1-A64B-4865-938A-FD63796D8F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4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F92F286-508D-4576-96EF-E946BAD0C6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7.png"/><Relationship Id="rId5" Type="http://schemas.openxmlformats.org/officeDocument/2006/relationships/tags" Target="../tags/tag6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tags" Target="../tags/tag5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76200"/>
            <a:ext cx="8305800" cy="1908175"/>
          </a:xfrm>
          <a:prstGeom prst="rect">
            <a:avLst/>
          </a:prstGeom>
          <a:noFill/>
          <a:ln w="15875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Arial" charset="0"/>
              </a:rPr>
              <a:t>Equation of state  in 2+1 flavor QCD</a:t>
            </a:r>
          </a:p>
          <a:p>
            <a:pPr algn="ctr"/>
            <a:r>
              <a:rPr lang="en-US">
                <a:solidFill>
                  <a:srgbClr val="0000FF"/>
                </a:solidFill>
                <a:latin typeface="Arial" charset="0"/>
              </a:rPr>
              <a:t>P</a:t>
            </a:r>
            <a:r>
              <a:rPr lang="en-US">
                <a:solidFill>
                  <a:srgbClr val="0000FF"/>
                </a:solidFill>
                <a:latin typeface="Arial" charset="0"/>
                <a:cs typeface="Arial" charset="0"/>
              </a:rPr>
              <a:t>é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ter   Petreczky</a:t>
            </a:r>
          </a:p>
          <a:p>
            <a:pPr algn="ctr"/>
            <a:r>
              <a:rPr lang="en-US">
                <a:solidFill>
                  <a:srgbClr val="990000"/>
                </a:solidFill>
                <a:latin typeface="Arial" charset="0"/>
              </a:rPr>
              <a:t>HotQCD Collaboration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r>
              <a:rPr lang="en-US">
                <a:solidFill>
                  <a:srgbClr val="0000FF"/>
                </a:solidFill>
                <a:latin typeface="Arial" charset="0"/>
              </a:rPr>
              <a:t>                                  </a:t>
            </a: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  <p:pic>
        <p:nvPicPr>
          <p:cNvPr id="5123" name="Picture 3" descr="BNL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15"/>
          <a:stretch>
            <a:fillRect/>
          </a:stretch>
        </p:blipFill>
        <p:spPr bwMode="auto">
          <a:xfrm>
            <a:off x="3505200" y="1066800"/>
            <a:ext cx="2438400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12725" y="2552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152400" y="2376488"/>
            <a:ext cx="441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Status of trace anomaly calculations in 2011:  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76200" y="5791200"/>
            <a:ext cx="90249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significant discrepancies in </a:t>
            </a:r>
            <a:r>
              <a:rPr lang="el-GR" i="1">
                <a:cs typeface="Times New Roman" pitchFamily="18" charset="0"/>
              </a:rPr>
              <a:t>ε</a:t>
            </a:r>
            <a:r>
              <a:rPr lang="en-US" i="1">
                <a:cs typeface="Times New Roman" pitchFamily="18" charset="0"/>
              </a:rPr>
              <a:t>-3p</a:t>
            </a:r>
            <a:r>
              <a:rPr lang="en-US">
                <a:cs typeface="Times New Roman" pitchFamily="18" charset="0"/>
              </a:rPr>
              <a:t> </a:t>
            </a:r>
            <a:r>
              <a:rPr lang="en-US"/>
              <a:t>while the temperature and cutoff dependence of other quantities</a:t>
            </a:r>
          </a:p>
          <a:p>
            <a:r>
              <a:rPr lang="en-US"/>
              <a:t>turns out to be similar for stout and for HISQ/tree =&gt; detailed study of the dependence on  the </a:t>
            </a:r>
          </a:p>
          <a:p>
            <a:r>
              <a:rPr lang="en-US"/>
              <a:t>cutoff and scale setting procedure is needed with HISQ/tree and asqtad action </a:t>
            </a:r>
          </a:p>
        </p:txBody>
      </p:sp>
      <p:pic>
        <p:nvPicPr>
          <p:cNvPr id="5152" name="Picture 32" descr="e-3p_s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5986"/>
          <a:stretch>
            <a:fillRect/>
          </a:stretch>
        </p:blipFill>
        <p:spPr bwMode="auto">
          <a:xfrm>
            <a:off x="457200" y="3055938"/>
            <a:ext cx="3810000" cy="2713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53" name="Picture 33" descr="chis_comp_f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5986"/>
          <a:stretch>
            <a:fillRect/>
          </a:stretch>
        </p:blipFill>
        <p:spPr bwMode="auto">
          <a:xfrm>
            <a:off x="4495800" y="3048000"/>
            <a:ext cx="3810000" cy="271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152400" y="2057400"/>
            <a:ext cx="5170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EoS is usually calculated from the trace anomaly, </a:t>
            </a:r>
            <a:r>
              <a:rPr lang="el-GR" i="1">
                <a:cs typeface="Times New Roman" pitchFamily="18" charset="0"/>
              </a:rPr>
              <a:t>ε</a:t>
            </a:r>
            <a:r>
              <a:rPr lang="en-US" i="1">
                <a:cs typeface="Times New Roman" pitchFamily="18" charset="0"/>
              </a:rPr>
              <a:t>-3p</a:t>
            </a:r>
            <a:endParaRPr lang="el-GR" i="1">
              <a:cs typeface="Times New Roman" pitchFamily="18" charset="0"/>
            </a:endParaRP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4876800" y="2743200"/>
            <a:ext cx="341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Bazavov et al, PRD</a:t>
            </a:r>
            <a:r>
              <a:rPr lang="en-US"/>
              <a:t> </a:t>
            </a:r>
            <a:r>
              <a:rPr lang="en-US" sz="1600">
                <a:solidFill>
                  <a:srgbClr val="006600"/>
                </a:solidFill>
              </a:rPr>
              <a:t>85 (2012) 054503</a:t>
            </a:r>
            <a:r>
              <a:rPr lang="en-US"/>
              <a:t> </a:t>
            </a:r>
            <a:r>
              <a:rPr lang="en-US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898525" y="2743200"/>
            <a:ext cx="269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6600"/>
                </a:solidFill>
              </a:rPr>
              <a:t>Bazavov, arXiv:1201.5345v1</a:t>
            </a:r>
            <a:r>
              <a:rPr lang="en-US">
                <a:solidFill>
                  <a:srgbClr val="0066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1371600" y="76200"/>
            <a:ext cx="6791325" cy="4572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56078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990000"/>
                </a:solidFill>
              </a:rPr>
              <a:t>Trace anomaly calculations with HISQ/tree action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228600" y="955675"/>
            <a:ext cx="23383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statistics for the </a:t>
            </a:r>
            <a:r>
              <a:rPr lang="en-US" sz="1600" i="1">
                <a:solidFill>
                  <a:srgbClr val="0000FF"/>
                </a:solidFill>
              </a:rPr>
              <a:t>T&gt;0</a:t>
            </a:r>
            <a:r>
              <a:rPr lang="en-US" sz="1600">
                <a:solidFill>
                  <a:srgbClr val="0000FF"/>
                </a:solidFill>
              </a:rPr>
              <a:t> runs:</a:t>
            </a:r>
          </a:p>
          <a:p>
            <a:r>
              <a:rPr lang="en-US" sz="1600">
                <a:solidFill>
                  <a:srgbClr val="FF0000"/>
                </a:solidFill>
              </a:rPr>
              <a:t>16</a:t>
            </a:r>
            <a:r>
              <a:rPr lang="en-US" sz="1600" baseline="30000">
                <a:solidFill>
                  <a:srgbClr val="FF0000"/>
                </a:solidFill>
              </a:rPr>
              <a:t>3</a:t>
            </a:r>
            <a:r>
              <a:rPr lang="en-US" sz="1600">
                <a:solidFill>
                  <a:srgbClr val="FF0000"/>
                </a:solidFill>
              </a:rPr>
              <a:t>x4:    4K TU</a:t>
            </a:r>
          </a:p>
          <a:p>
            <a:r>
              <a:rPr lang="en-US" sz="1600"/>
              <a:t>24</a:t>
            </a:r>
            <a:r>
              <a:rPr lang="en-US" sz="1600" baseline="30000"/>
              <a:t>3</a:t>
            </a:r>
            <a:r>
              <a:rPr lang="en-US" sz="1600"/>
              <a:t>x6:    5K-30K TU</a:t>
            </a:r>
          </a:p>
          <a:p>
            <a:r>
              <a:rPr lang="en-US" sz="1600"/>
              <a:t>32</a:t>
            </a:r>
            <a:r>
              <a:rPr lang="en-US" sz="1600" baseline="30000"/>
              <a:t>3</a:t>
            </a:r>
            <a:r>
              <a:rPr lang="en-US" sz="1600"/>
              <a:t>x8:  12K-30K TU</a:t>
            </a:r>
          </a:p>
          <a:p>
            <a:r>
              <a:rPr lang="en-US" sz="1600">
                <a:solidFill>
                  <a:srgbClr val="FF0000"/>
                </a:solidFill>
              </a:rPr>
              <a:t>40</a:t>
            </a:r>
            <a:r>
              <a:rPr lang="en-US" sz="1600" baseline="30000">
                <a:solidFill>
                  <a:srgbClr val="FF0000"/>
                </a:solidFill>
              </a:rPr>
              <a:t>3</a:t>
            </a:r>
            <a:r>
              <a:rPr lang="en-US" sz="1600">
                <a:solidFill>
                  <a:srgbClr val="FF0000"/>
                </a:solidFill>
              </a:rPr>
              <a:t>x10: 10K-20K TU</a:t>
            </a:r>
          </a:p>
          <a:p>
            <a:r>
              <a:rPr lang="en-US" sz="1600">
                <a:solidFill>
                  <a:srgbClr val="FF0000"/>
                </a:solidFill>
              </a:rPr>
              <a:t>48</a:t>
            </a:r>
            <a:r>
              <a:rPr lang="en-US" sz="1600" baseline="30000">
                <a:solidFill>
                  <a:srgbClr val="FF0000"/>
                </a:solidFill>
              </a:rPr>
              <a:t>3</a:t>
            </a:r>
            <a:r>
              <a:rPr lang="en-US" sz="1600">
                <a:solidFill>
                  <a:srgbClr val="FF0000"/>
                </a:solidFill>
              </a:rPr>
              <a:t>x12: 30K-40K TU</a:t>
            </a:r>
            <a:r>
              <a:rPr lang="en-US" sz="1600"/>
              <a:t>   </a:t>
            </a: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5202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HISQ/tree action, </a:t>
            </a:r>
            <a:r>
              <a:rPr lang="en-US" i="1"/>
              <a:t>m</a:t>
            </a:r>
            <a:r>
              <a:rPr lang="en-US" i="1" baseline="-18000"/>
              <a:t>l</a:t>
            </a:r>
            <a:r>
              <a:rPr lang="en-US" i="1"/>
              <a:t>=m</a:t>
            </a:r>
            <a:r>
              <a:rPr lang="en-US" i="1" baseline="-16000"/>
              <a:t>s</a:t>
            </a:r>
            <a:r>
              <a:rPr lang="en-US" i="1"/>
              <a:t>/20</a:t>
            </a:r>
            <a:r>
              <a:rPr lang="en-US"/>
              <a:t> scale setting using </a:t>
            </a:r>
            <a:r>
              <a:rPr lang="en-US" i="1"/>
              <a:t>r</a:t>
            </a:r>
            <a:r>
              <a:rPr lang="en-US" i="1" baseline="-16000"/>
              <a:t>1</a:t>
            </a:r>
            <a:r>
              <a:rPr lang="en-US" i="1"/>
              <a:t> </a:t>
            </a:r>
            <a:r>
              <a:rPr lang="en-US"/>
              <a:t>scale</a:t>
            </a:r>
          </a:p>
        </p:txBody>
      </p:sp>
      <p:sp>
        <p:nvSpPr>
          <p:cNvPr id="134151" name="Text Box 7"/>
          <p:cNvSpPr txBox="1">
            <a:spLocks noChangeArrowheads="1"/>
          </p:cNvSpPr>
          <p:nvPr/>
        </p:nvSpPr>
        <p:spPr bwMode="auto">
          <a:xfrm>
            <a:off x="3581400" y="990600"/>
            <a:ext cx="2338388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FF"/>
                </a:solidFill>
              </a:rPr>
              <a:t>statistics for the </a:t>
            </a:r>
            <a:r>
              <a:rPr lang="en-US" sz="1600" i="1">
                <a:solidFill>
                  <a:srgbClr val="0000FF"/>
                </a:solidFill>
              </a:rPr>
              <a:t>T=0</a:t>
            </a:r>
            <a:r>
              <a:rPr lang="en-US" sz="1600">
                <a:solidFill>
                  <a:srgbClr val="0000FF"/>
                </a:solidFill>
              </a:rPr>
              <a:t> runs:</a:t>
            </a:r>
          </a:p>
          <a:p>
            <a:r>
              <a:rPr lang="en-US" sz="1600"/>
              <a:t>24</a:t>
            </a:r>
            <a:r>
              <a:rPr lang="en-US" sz="1600" baseline="30000"/>
              <a:t>3</a:t>
            </a:r>
            <a:r>
              <a:rPr lang="en-US" sz="1600"/>
              <a:t>x32:         3K-4K TU</a:t>
            </a:r>
          </a:p>
          <a:p>
            <a:r>
              <a:rPr lang="en-US" sz="1600"/>
              <a:t>32</a:t>
            </a:r>
            <a:r>
              <a:rPr lang="en-US" sz="1600" baseline="30000"/>
              <a:t>4</a:t>
            </a:r>
            <a:r>
              <a:rPr lang="en-US" sz="1600"/>
              <a:t>, 32</a:t>
            </a:r>
            <a:r>
              <a:rPr lang="en-US" sz="1600" baseline="30000"/>
              <a:t>3</a:t>
            </a:r>
            <a:r>
              <a:rPr lang="en-US" sz="1600"/>
              <a:t>x64:  2K-5K TU</a:t>
            </a:r>
          </a:p>
          <a:p>
            <a:r>
              <a:rPr lang="en-US" sz="1600">
                <a:solidFill>
                  <a:srgbClr val="FF0000"/>
                </a:solidFill>
              </a:rPr>
              <a:t>48</a:t>
            </a:r>
            <a:r>
              <a:rPr lang="en-US" sz="1600" baseline="30000">
                <a:solidFill>
                  <a:srgbClr val="FF0000"/>
                </a:solidFill>
              </a:rPr>
              <a:t>4</a:t>
            </a:r>
            <a:r>
              <a:rPr lang="en-US" sz="1600">
                <a:solidFill>
                  <a:srgbClr val="FF0000"/>
                </a:solidFill>
              </a:rPr>
              <a:t>:               4K-5K TU</a:t>
            </a:r>
          </a:p>
          <a:p>
            <a:r>
              <a:rPr lang="en-US" sz="1600">
                <a:solidFill>
                  <a:srgbClr val="FF0000"/>
                </a:solidFill>
              </a:rPr>
              <a:t>48</a:t>
            </a:r>
            <a:r>
              <a:rPr lang="en-US" sz="1600" baseline="30000">
                <a:solidFill>
                  <a:srgbClr val="FF0000"/>
                </a:solidFill>
              </a:rPr>
              <a:t>3</a:t>
            </a:r>
            <a:r>
              <a:rPr lang="en-US" sz="1600">
                <a:solidFill>
                  <a:srgbClr val="FF0000"/>
                </a:solidFill>
              </a:rPr>
              <a:t>x64:         5K TU</a:t>
            </a:r>
            <a:r>
              <a:rPr lang="en-US" sz="1600"/>
              <a:t>   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6400800" y="1447800"/>
            <a:ext cx="1898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</a:rPr>
              <a:t>in molecular dynamic </a:t>
            </a:r>
          </a:p>
          <a:p>
            <a:r>
              <a:rPr lang="en-US" sz="1400">
                <a:latin typeface="Arial" charset="0"/>
              </a:rPr>
              <a:t>time units (TU)</a:t>
            </a:r>
          </a:p>
        </p:txBody>
      </p:sp>
      <p:pic>
        <p:nvPicPr>
          <p:cNvPr id="134153" name="Picture 9" descr="e-3p_hisq_06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139" r="32674" b="6842"/>
          <a:stretch>
            <a:fillRect/>
          </a:stretch>
        </p:blipFill>
        <p:spPr bwMode="auto">
          <a:xfrm>
            <a:off x="152400" y="3429000"/>
            <a:ext cx="4572000" cy="325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154" name="Picture 10" descr="Rbet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5986"/>
          <a:stretch>
            <a:fillRect/>
          </a:stretch>
        </p:blipFill>
        <p:spPr bwMode="auto">
          <a:xfrm>
            <a:off x="4648200" y="3635375"/>
            <a:ext cx="4419600" cy="314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160" name="Picture 1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2616200"/>
            <a:ext cx="8429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163" name="Picture 19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019800"/>
            <a:ext cx="533400" cy="13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165" name="Picture 21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867400"/>
            <a:ext cx="627063" cy="13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4166" name="Line 22"/>
          <p:cNvSpPr>
            <a:spLocks noChangeShapeType="1"/>
          </p:cNvSpPr>
          <p:nvPr/>
        </p:nvSpPr>
        <p:spPr bwMode="auto">
          <a:xfrm flipV="1">
            <a:off x="6934200" y="51054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134170" name="Picture 26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943600"/>
            <a:ext cx="533400" cy="13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4172" name="Line 28"/>
          <p:cNvSpPr>
            <a:spLocks noChangeShapeType="1"/>
          </p:cNvSpPr>
          <p:nvPr/>
        </p:nvSpPr>
        <p:spPr bwMode="auto">
          <a:xfrm flipV="1">
            <a:off x="5334000" y="52578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4174" name="Line 30"/>
          <p:cNvSpPr>
            <a:spLocks noChangeShapeType="1"/>
          </p:cNvSpPr>
          <p:nvPr/>
        </p:nvSpPr>
        <p:spPr bwMode="auto">
          <a:xfrm flipV="1">
            <a:off x="6172200" y="5257800"/>
            <a:ext cx="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pic>
        <p:nvPicPr>
          <p:cNvPr id="134176" name="Picture 32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813" y="3127375"/>
            <a:ext cx="424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177" name="Picture 33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606425"/>
            <a:ext cx="2176462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914400" y="77788"/>
            <a:ext cx="7181850" cy="4572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56078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990000"/>
                </a:solidFill>
              </a:rPr>
              <a:t>Scale setting and </a:t>
            </a:r>
            <a:r>
              <a:rPr lang="en-US" sz="2400" b="1" i="1">
                <a:solidFill>
                  <a:srgbClr val="990000"/>
                </a:solidFill>
              </a:rPr>
              <a:t>N</a:t>
            </a:r>
            <a:r>
              <a:rPr lang="el-GR" sz="2800" b="1" i="1" baseline="-16000">
                <a:solidFill>
                  <a:srgbClr val="990000"/>
                </a:solidFill>
                <a:cs typeface="Times New Roman" pitchFamily="18" charset="0"/>
              </a:rPr>
              <a:t>τ</a:t>
            </a:r>
            <a:r>
              <a:rPr lang="en-US" sz="2800" b="1" i="1" baseline="-16000">
                <a:solidFill>
                  <a:srgbClr val="990000"/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rgbClr val="990000"/>
                </a:solidFill>
              </a:rPr>
              <a:t>dependence of the trace anomaly</a:t>
            </a:r>
            <a:endParaRPr lang="en-US" sz="2400" b="1">
              <a:solidFill>
                <a:srgbClr val="FF0000"/>
              </a:solidFill>
            </a:endParaRPr>
          </a:p>
        </p:txBody>
      </p:sp>
      <p:pic>
        <p:nvPicPr>
          <p:cNvPr id="130057" name="Picture 9" descr="e-3p_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139" r="32674" b="6842"/>
          <a:stretch>
            <a:fillRect/>
          </a:stretch>
        </p:blipFill>
        <p:spPr bwMode="auto">
          <a:xfrm>
            <a:off x="152400" y="3352800"/>
            <a:ext cx="3810000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58" name="Picture 10" descr="e-3p_0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6842"/>
          <a:stretch>
            <a:fillRect/>
          </a:stretch>
        </p:blipFill>
        <p:spPr bwMode="auto">
          <a:xfrm>
            <a:off x="76200" y="609600"/>
            <a:ext cx="3886200" cy="268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63" name="Picture 15" descr="e-3p_06_f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6842"/>
          <a:stretch>
            <a:fillRect/>
          </a:stretch>
        </p:blipFill>
        <p:spPr bwMode="auto">
          <a:xfrm>
            <a:off x="5105400" y="614363"/>
            <a:ext cx="3962400" cy="273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64" name="Picture 16" descr="e-3p_08_f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6842"/>
          <a:stretch>
            <a:fillRect/>
          </a:stretch>
        </p:blipFill>
        <p:spPr bwMode="auto">
          <a:xfrm>
            <a:off x="5181600" y="3433763"/>
            <a:ext cx="38862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65" name="Text Box 17"/>
          <p:cNvSpPr txBox="1">
            <a:spLocks noChangeArrowheads="1"/>
          </p:cNvSpPr>
          <p:nvPr/>
        </p:nvSpPr>
        <p:spPr bwMode="auto">
          <a:xfrm>
            <a:off x="136525" y="6286500"/>
            <a:ext cx="8632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For </a:t>
            </a:r>
            <a:r>
              <a:rPr lang="en-US" i="1"/>
              <a:t>N</a:t>
            </a:r>
            <a:r>
              <a:rPr lang="el-GR" sz="2000" i="1" baseline="-18000">
                <a:cs typeface="Times New Roman" pitchFamily="18" charset="0"/>
              </a:rPr>
              <a:t>τ</a:t>
            </a:r>
            <a:r>
              <a:rPr lang="en-US" i="1">
                <a:cs typeface="Times New Roman" pitchFamily="18" charset="0"/>
              </a:rPr>
              <a:t>=6</a:t>
            </a:r>
            <a:r>
              <a:rPr lang="en-US">
                <a:cs typeface="Times New Roman" pitchFamily="18" charset="0"/>
              </a:rPr>
              <a:t> the difference are large;</a:t>
            </a:r>
            <a:r>
              <a:rPr lang="en-US" i="1">
                <a:cs typeface="Times New Roman" pitchFamily="18" charset="0"/>
              </a:rPr>
              <a:t> </a:t>
            </a:r>
            <a:r>
              <a:rPr lang="en-US" i="1"/>
              <a:t>f</a:t>
            </a:r>
            <a:r>
              <a:rPr lang="en-US" i="1" baseline="-18000"/>
              <a:t>K</a:t>
            </a:r>
            <a:r>
              <a:rPr lang="en-US"/>
              <a:t> scale improves the agreement between different actions</a:t>
            </a:r>
          </a:p>
        </p:txBody>
      </p:sp>
      <p:sp>
        <p:nvSpPr>
          <p:cNvPr id="130066" name="Text Box 18"/>
          <p:cNvSpPr txBox="1">
            <a:spLocks noChangeArrowheads="1"/>
          </p:cNvSpPr>
          <p:nvPr/>
        </p:nvSpPr>
        <p:spPr bwMode="auto">
          <a:xfrm>
            <a:off x="4191000" y="2133600"/>
            <a:ext cx="10223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no tree</a:t>
            </a:r>
          </a:p>
          <a:p>
            <a:r>
              <a:rPr lang="en-US"/>
              <a:t>level</a:t>
            </a:r>
          </a:p>
          <a:p>
            <a:r>
              <a:rPr lang="en-US"/>
              <a:t>improve-</a:t>
            </a:r>
          </a:p>
          <a:p>
            <a:r>
              <a:rPr lang="en-US"/>
              <a:t>ment</a:t>
            </a:r>
          </a:p>
          <a:p>
            <a:r>
              <a:rPr lang="en-US"/>
              <a:t>for stout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1338263" y="77788"/>
            <a:ext cx="7156450" cy="4572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56078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990000"/>
                </a:solidFill>
              </a:rPr>
              <a:t>Scale setting and </a:t>
            </a:r>
            <a:r>
              <a:rPr lang="en-US" sz="2400" b="1" i="1">
                <a:solidFill>
                  <a:srgbClr val="990000"/>
                </a:solidFill>
              </a:rPr>
              <a:t>N</a:t>
            </a:r>
            <a:r>
              <a:rPr lang="el-GR" sz="2400" b="1" i="1" baseline="-18000">
                <a:solidFill>
                  <a:srgbClr val="990000"/>
                </a:solidFill>
                <a:cs typeface="Times New Roman" pitchFamily="18" charset="0"/>
              </a:rPr>
              <a:t>τ</a:t>
            </a:r>
            <a:r>
              <a:rPr lang="en-US" sz="2400" b="1" i="1" baseline="-18000">
                <a:solidFill>
                  <a:srgbClr val="990000"/>
                </a:solidFill>
                <a:cs typeface="Arial" charset="0"/>
              </a:rPr>
              <a:t> </a:t>
            </a:r>
            <a:r>
              <a:rPr lang="en-US" sz="2400" b="1">
                <a:solidFill>
                  <a:srgbClr val="990000"/>
                </a:solidFill>
              </a:rPr>
              <a:t>dependence of the trace anomaly</a:t>
            </a:r>
            <a:endParaRPr lang="en-US" sz="2400" b="1">
              <a:solidFill>
                <a:srgbClr val="FF0000"/>
              </a:solidFill>
            </a:endParaRPr>
          </a:p>
        </p:txBody>
      </p:sp>
      <p:pic>
        <p:nvPicPr>
          <p:cNvPr id="136197" name="Picture 5" descr="e-3p_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6842"/>
          <a:stretch>
            <a:fillRect/>
          </a:stretch>
        </p:blipFill>
        <p:spPr bwMode="auto">
          <a:xfrm>
            <a:off x="76200" y="609600"/>
            <a:ext cx="3810000" cy="263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8" name="Picture 6" descr="e-3p_10_f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6842"/>
          <a:stretch>
            <a:fillRect/>
          </a:stretch>
        </p:blipFill>
        <p:spPr bwMode="auto">
          <a:xfrm>
            <a:off x="5029200" y="588963"/>
            <a:ext cx="3886200" cy="268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9" name="Picture 7" descr="e-3p_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6842"/>
          <a:stretch>
            <a:fillRect/>
          </a:stretch>
        </p:blipFill>
        <p:spPr bwMode="auto">
          <a:xfrm>
            <a:off x="76200" y="3386138"/>
            <a:ext cx="38862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200" name="Picture 8" descr="e-3p_12_f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2674" b="6842"/>
          <a:stretch>
            <a:fillRect/>
          </a:stretch>
        </p:blipFill>
        <p:spPr bwMode="auto">
          <a:xfrm>
            <a:off x="5105400" y="3352800"/>
            <a:ext cx="3886200" cy="268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76200" y="6096000"/>
            <a:ext cx="78152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for </a:t>
            </a:r>
            <a:r>
              <a:rPr lang="en-US" i="1"/>
              <a:t>N</a:t>
            </a:r>
            <a:r>
              <a:rPr lang="el-GR" i="1" baseline="-18000">
                <a:cs typeface="Times New Roman" pitchFamily="18" charset="0"/>
              </a:rPr>
              <a:t>τ</a:t>
            </a:r>
            <a:r>
              <a:rPr lang="en-US" i="1">
                <a:cs typeface="Times New Roman" pitchFamily="18" charset="0"/>
              </a:rPr>
              <a:t>=10</a:t>
            </a:r>
            <a:r>
              <a:rPr lang="en-US">
                <a:cs typeface="Times New Roman" pitchFamily="18" charset="0"/>
              </a:rPr>
              <a:t> and </a:t>
            </a:r>
            <a:r>
              <a:rPr lang="en-US" i="1">
                <a:cs typeface="Times New Roman" pitchFamily="18" charset="0"/>
              </a:rPr>
              <a:t>12 </a:t>
            </a:r>
            <a:r>
              <a:rPr lang="en-US">
                <a:cs typeface="Times New Roman" pitchFamily="18" charset="0"/>
              </a:rPr>
              <a:t>the differences between different actions are not significant</a:t>
            </a:r>
          </a:p>
          <a:p>
            <a:r>
              <a:rPr lang="en-US">
                <a:cs typeface="Times New Roman" pitchFamily="18" charset="0"/>
              </a:rPr>
              <a:t>for HISQ/tree </a:t>
            </a:r>
            <a:r>
              <a:rPr lang="en-US" i="1">
                <a:cs typeface="Times New Roman" pitchFamily="18" charset="0"/>
              </a:rPr>
              <a:t>N</a:t>
            </a:r>
            <a:r>
              <a:rPr lang="el-GR" i="1" baseline="-18000">
                <a:cs typeface="Times New Roman" pitchFamily="18" charset="0"/>
              </a:rPr>
              <a:t>τ</a:t>
            </a:r>
            <a:r>
              <a:rPr lang="en-US" i="1">
                <a:cs typeface="Times New Roman" pitchFamily="18" charset="0"/>
              </a:rPr>
              <a:t>=10,12</a:t>
            </a:r>
            <a:r>
              <a:rPr lang="en-US">
                <a:cs typeface="Times New Roman" pitchFamily="18" charset="0"/>
              </a:rPr>
              <a:t> calculations  the scale setting with </a:t>
            </a:r>
            <a:r>
              <a:rPr lang="en-US" i="1">
                <a:cs typeface="Times New Roman" pitchFamily="18" charset="0"/>
              </a:rPr>
              <a:t>f</a:t>
            </a:r>
            <a:r>
              <a:rPr lang="en-US" i="1" baseline="-18000">
                <a:cs typeface="Times New Roman" pitchFamily="18" charset="0"/>
              </a:rPr>
              <a:t>K</a:t>
            </a:r>
            <a:r>
              <a:rPr lang="en-US">
                <a:cs typeface="Times New Roman" pitchFamily="18" charset="0"/>
              </a:rPr>
              <a:t> gives the same result </a:t>
            </a:r>
            <a:endParaRPr lang="el-GR">
              <a:cs typeface="Times New Roman" pitchFamily="18" charset="0"/>
            </a:endParaRP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3962400" y="2573338"/>
            <a:ext cx="102235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no tree</a:t>
            </a:r>
          </a:p>
          <a:p>
            <a:r>
              <a:rPr lang="en-US"/>
              <a:t>level</a:t>
            </a:r>
          </a:p>
          <a:p>
            <a:r>
              <a:rPr lang="en-US"/>
              <a:t>improve-</a:t>
            </a:r>
          </a:p>
          <a:p>
            <a:r>
              <a:rPr lang="en-US"/>
              <a:t>ment</a:t>
            </a:r>
          </a:p>
          <a:p>
            <a:r>
              <a:rPr lang="en-US"/>
              <a:t>for stout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2057400" y="153988"/>
            <a:ext cx="4940300" cy="4572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56078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0000"/>
                </a:solidFill>
              </a:rPr>
              <a:t>Trace anomaly at high temperatures</a:t>
            </a:r>
          </a:p>
        </p:txBody>
      </p:sp>
      <p:pic>
        <p:nvPicPr>
          <p:cNvPr id="137221" name="Picture 5" descr="e-3p_hisq_0618_hig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8725" b="6842"/>
          <a:stretch>
            <a:fillRect/>
          </a:stretch>
        </p:blipFill>
        <p:spPr bwMode="auto">
          <a:xfrm>
            <a:off x="4267200" y="914400"/>
            <a:ext cx="4648200" cy="358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152400" y="4876800"/>
            <a:ext cx="853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the  </a:t>
            </a:r>
            <a:r>
              <a:rPr lang="en-US" i="1"/>
              <a:t>N</a:t>
            </a:r>
            <a:r>
              <a:rPr lang="el-GR" i="1" baseline="-18000">
                <a:cs typeface="Times New Roman" pitchFamily="18" charset="0"/>
              </a:rPr>
              <a:t>τ</a:t>
            </a:r>
            <a:r>
              <a:rPr lang="en-US" baseline="-18000"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dependence of the ideal gas  is not seen in the trace anomaly for HISQ/tree action even for </a:t>
            </a:r>
            <a:r>
              <a:rPr lang="en-US" i="1">
                <a:cs typeface="Times New Roman" pitchFamily="18" charset="0"/>
              </a:rPr>
              <a:t>T≈700 </a:t>
            </a:r>
            <a:r>
              <a:rPr lang="en-US">
                <a:cs typeface="Times New Roman" pitchFamily="18" charset="0"/>
              </a:rPr>
              <a:t>MeV </a:t>
            </a:r>
            <a:endParaRPr lang="el-GR">
              <a:cs typeface="Times New Roman" pitchFamily="18" charset="0"/>
            </a:endParaRPr>
          </a:p>
        </p:txBody>
      </p:sp>
      <p:pic>
        <p:nvPicPr>
          <p:cNvPr id="137223" name="Picture 7" descr="pressure_fre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9" t="61818" r="48235" b="5455"/>
          <a:stretch>
            <a:fillRect/>
          </a:stretch>
        </p:blipFill>
        <p:spPr bwMode="auto">
          <a:xfrm>
            <a:off x="228600" y="914400"/>
            <a:ext cx="3962400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2112963" y="76200"/>
            <a:ext cx="4821237" cy="4572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56078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0000"/>
                </a:solidFill>
              </a:rPr>
              <a:t>Trace anomaly at low temperatures</a:t>
            </a:r>
          </a:p>
        </p:txBody>
      </p:sp>
      <p:pic>
        <p:nvPicPr>
          <p:cNvPr id="138245" name="Picture 5" descr="e-3p_hisq_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8725" b="6842"/>
          <a:stretch>
            <a:fillRect/>
          </a:stretch>
        </p:blipFill>
        <p:spPr bwMode="auto">
          <a:xfrm>
            <a:off x="152400" y="555625"/>
            <a:ext cx="4114800" cy="317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246" name="Picture 6" descr="chiS_Nt_HR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8725" b="6842"/>
          <a:stretch>
            <a:fillRect/>
          </a:stretch>
        </p:blipFill>
        <p:spPr bwMode="auto">
          <a:xfrm>
            <a:off x="4495800" y="609600"/>
            <a:ext cx="3962400" cy="306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52400" y="3898900"/>
            <a:ext cx="456247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the effect of taste symmetry breaking </a:t>
            </a:r>
          </a:p>
          <a:p>
            <a:r>
              <a:rPr lang="en-US"/>
              <a:t>in the ps meson sector  (splitting of the ps </a:t>
            </a:r>
          </a:p>
          <a:p>
            <a:r>
              <a:rPr lang="en-US"/>
              <a:t>meson masses) is smaller for </a:t>
            </a:r>
          </a:p>
          <a:p>
            <a:r>
              <a:rPr lang="en-US"/>
              <a:t>the trace anomaly =&gt;  the </a:t>
            </a:r>
            <a:r>
              <a:rPr lang="en-US" i="1"/>
              <a:t>N</a:t>
            </a:r>
            <a:r>
              <a:rPr lang="el-GR" i="1" baseline="-18000">
                <a:cs typeface="Times New Roman" pitchFamily="18" charset="0"/>
              </a:rPr>
              <a:t>τ</a:t>
            </a:r>
            <a:r>
              <a:rPr lang="en-US">
                <a:cs typeface="Times New Roman" pitchFamily="18" charset="0"/>
              </a:rPr>
              <a:t> –dependence </a:t>
            </a:r>
          </a:p>
          <a:p>
            <a:r>
              <a:rPr lang="en-US">
                <a:cs typeface="Times New Roman" pitchFamily="18" charset="0"/>
              </a:rPr>
              <a:t>is difficult to see</a:t>
            </a:r>
          </a:p>
          <a:p>
            <a:endParaRPr lang="en-US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>
                <a:cs typeface="Times New Roman" pitchFamily="18" charset="0"/>
              </a:rPr>
              <a:t> the continuum limit is approached from below</a:t>
            </a:r>
          </a:p>
          <a:p>
            <a:endParaRPr lang="en-US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>
                <a:cs typeface="Times New Roman" pitchFamily="18" charset="0"/>
              </a:rPr>
              <a:t> the lattices results are larger than </a:t>
            </a:r>
          </a:p>
          <a:p>
            <a:r>
              <a:rPr lang="en-US">
                <a:cs typeface="Times New Roman" pitchFamily="18" charset="0"/>
              </a:rPr>
              <a:t>the hadron resonance gas (HRG) model</a:t>
            </a:r>
            <a:endParaRPr lang="el-GR">
              <a:cs typeface="Times New Roman" pitchFamily="18" charset="0"/>
            </a:endParaRPr>
          </a:p>
        </p:txBody>
      </p:sp>
      <p:pic>
        <p:nvPicPr>
          <p:cNvPr id="138248" name="Picture 8" descr="pion_splits_his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5" t="61818" r="32941" b="6363"/>
          <a:stretch>
            <a:fillRect/>
          </a:stretch>
        </p:blipFill>
        <p:spPr bwMode="auto">
          <a:xfrm>
            <a:off x="4876800" y="3733800"/>
            <a:ext cx="4038600" cy="300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249" name="Text Box 9"/>
          <p:cNvSpPr txBox="1">
            <a:spLocks noChangeArrowheads="1"/>
          </p:cNvSpPr>
          <p:nvPr/>
        </p:nvSpPr>
        <p:spPr bwMode="auto">
          <a:xfrm>
            <a:off x="5867400" y="4114800"/>
            <a:ext cx="2933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00"/>
                </a:solidFill>
              </a:rPr>
              <a:t>Bazavov et al, PRD</a:t>
            </a:r>
            <a:r>
              <a:rPr lang="en-US" sz="1400" b="1"/>
              <a:t> </a:t>
            </a:r>
            <a:r>
              <a:rPr lang="en-US" sz="1400" b="1">
                <a:solidFill>
                  <a:srgbClr val="006600"/>
                </a:solidFill>
              </a:rPr>
              <a:t>85 (‘12) 054503</a:t>
            </a:r>
            <a:r>
              <a:rPr lang="en-US" sz="1400" b="1"/>
              <a:t> </a:t>
            </a:r>
            <a:r>
              <a:rPr lang="en-US" sz="1400" b="1">
                <a:solidFill>
                  <a:srgbClr val="0066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2714625" y="77788"/>
            <a:ext cx="3606800" cy="4572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FFFF99">
                  <a:gamma/>
                  <a:shade val="56078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990000"/>
                </a:solidFill>
              </a:rPr>
              <a:t>Summary and conclusions</a:t>
            </a:r>
          </a:p>
        </p:txBody>
      </p:sp>
      <p:pic>
        <p:nvPicPr>
          <p:cNvPr id="139269" name="Picture 5" descr="comb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2" t="64995" r="33885" b="6842"/>
          <a:stretch>
            <a:fillRect/>
          </a:stretch>
        </p:blipFill>
        <p:spPr bwMode="auto">
          <a:xfrm>
            <a:off x="3657600" y="2743200"/>
            <a:ext cx="5181600" cy="365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152400" y="1703388"/>
            <a:ext cx="8023225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The differences between HISQ/tree and stout data are statistically not significant for</a:t>
            </a:r>
          </a:p>
          <a:p>
            <a:r>
              <a:rPr lang="en-US" i="1"/>
              <a:t>N</a:t>
            </a:r>
            <a:r>
              <a:rPr lang="el-GR" sz="2400" i="1" baseline="-18000">
                <a:cs typeface="Times New Roman" pitchFamily="18" charset="0"/>
              </a:rPr>
              <a:t>τ</a:t>
            </a:r>
            <a:r>
              <a:rPr lang="en-US" i="1">
                <a:cs typeface="Times New Roman" pitchFamily="18" charset="0"/>
              </a:rPr>
              <a:t> </a:t>
            </a:r>
            <a:r>
              <a:rPr lang="el-GR" i="1">
                <a:cs typeface="Times New Roman" pitchFamily="18" charset="0"/>
              </a:rPr>
              <a:t>≥</a:t>
            </a:r>
            <a:r>
              <a:rPr lang="en-US" i="1">
                <a:cs typeface="Times New Roman" pitchFamily="18" charset="0"/>
              </a:rPr>
              <a:t> 8</a:t>
            </a:r>
          </a:p>
          <a:p>
            <a:endParaRPr lang="en-US" i="1"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 i="1">
                <a:cs typeface="Times New Roman" pitchFamily="18" charset="0"/>
              </a:rPr>
              <a:t> </a:t>
            </a:r>
            <a:r>
              <a:rPr lang="en-US">
                <a:cs typeface="Times New Roman" pitchFamily="18" charset="0"/>
              </a:rPr>
              <a:t>The scale setting procedure could </a:t>
            </a:r>
          </a:p>
          <a:p>
            <a:r>
              <a:rPr lang="en-US">
                <a:cs typeface="Times New Roman" pitchFamily="18" charset="0"/>
              </a:rPr>
              <a:t>make a difference, the use of </a:t>
            </a:r>
            <a:r>
              <a:rPr lang="en-US" i="1">
                <a:cs typeface="Times New Roman" pitchFamily="18" charset="0"/>
              </a:rPr>
              <a:t>f</a:t>
            </a:r>
            <a:r>
              <a:rPr lang="en-US" sz="2000" i="1" baseline="-18000">
                <a:cs typeface="Times New Roman" pitchFamily="18" charset="0"/>
              </a:rPr>
              <a:t>K</a:t>
            </a:r>
            <a:r>
              <a:rPr lang="en-US">
                <a:cs typeface="Times New Roman" pitchFamily="18" charset="0"/>
              </a:rPr>
              <a:t> scale </a:t>
            </a:r>
          </a:p>
          <a:p>
            <a:r>
              <a:rPr lang="en-US">
                <a:cs typeface="Times New Roman" pitchFamily="18" charset="0"/>
              </a:rPr>
              <a:t>improves the agreement between </a:t>
            </a:r>
          </a:p>
          <a:p>
            <a:r>
              <a:rPr lang="en-US">
                <a:cs typeface="Times New Roman" pitchFamily="18" charset="0"/>
              </a:rPr>
              <a:t>different actions, though the</a:t>
            </a:r>
          </a:p>
          <a:p>
            <a:r>
              <a:rPr lang="en-US">
                <a:cs typeface="Times New Roman" pitchFamily="18" charset="0"/>
              </a:rPr>
              <a:t>effect is negligible for HISQ/tree</a:t>
            </a:r>
          </a:p>
          <a:p>
            <a:r>
              <a:rPr lang="en-US" i="1"/>
              <a:t>N</a:t>
            </a:r>
            <a:r>
              <a:rPr lang="el-GR" i="1" baseline="-18000"/>
              <a:t>τ</a:t>
            </a:r>
            <a:r>
              <a:rPr lang="en-US" i="1" baseline="-18000"/>
              <a:t> </a:t>
            </a:r>
            <a:r>
              <a:rPr lang="en-US" i="1"/>
              <a:t>=10,12</a:t>
            </a:r>
            <a:endParaRPr lang="el-GR" i="1"/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152400" y="4462463"/>
            <a:ext cx="34544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The expected cutoff dependence</a:t>
            </a:r>
          </a:p>
          <a:p>
            <a:r>
              <a:rPr lang="en-US"/>
              <a:t>of the pressure at high temperatures</a:t>
            </a:r>
          </a:p>
          <a:p>
            <a:r>
              <a:rPr lang="en-US"/>
              <a:t>is not seen in the trace anomaly</a:t>
            </a:r>
          </a:p>
          <a:p>
            <a:endParaRPr lang="en-US"/>
          </a:p>
          <a:p>
            <a:pPr>
              <a:buFontTx/>
              <a:buChar char="•"/>
            </a:pPr>
            <a:r>
              <a:rPr lang="en-US"/>
              <a:t> The cutoff dependence at low </a:t>
            </a:r>
            <a:r>
              <a:rPr lang="en-US" i="1"/>
              <a:t>T</a:t>
            </a:r>
          </a:p>
          <a:p>
            <a:r>
              <a:rPr lang="en-US"/>
              <a:t>can be understood qualitatively in</a:t>
            </a:r>
          </a:p>
          <a:p>
            <a:r>
              <a:rPr lang="en-US"/>
              <a:t>terms of HRG</a:t>
            </a: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152400" y="762000"/>
            <a:ext cx="7861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The </a:t>
            </a:r>
            <a:r>
              <a:rPr lang="en-US" i="1"/>
              <a:t>N</a:t>
            </a:r>
            <a:r>
              <a:rPr lang="el-GR" i="1" baseline="-18000"/>
              <a:t>τ</a:t>
            </a:r>
            <a:r>
              <a:rPr lang="en-US" i="1"/>
              <a:t> =10</a:t>
            </a:r>
            <a:r>
              <a:rPr lang="en-US"/>
              <a:t> and </a:t>
            </a:r>
            <a:r>
              <a:rPr lang="en-US" i="1"/>
              <a:t>12</a:t>
            </a:r>
            <a:r>
              <a:rPr lang="en-US"/>
              <a:t> HISQ/tree data for </a:t>
            </a:r>
            <a:r>
              <a:rPr lang="el-GR" i="1">
                <a:cs typeface="Times New Roman" pitchFamily="18" charset="0"/>
              </a:rPr>
              <a:t>ε</a:t>
            </a:r>
            <a:r>
              <a:rPr lang="en-US" i="1">
                <a:cs typeface="Times New Roman" pitchFamily="18" charset="0"/>
              </a:rPr>
              <a:t>-3p</a:t>
            </a:r>
            <a:r>
              <a:rPr lang="en-US">
                <a:cs typeface="Times New Roman" pitchFamily="18" charset="0"/>
              </a:rPr>
              <a:t> </a:t>
            </a:r>
            <a:r>
              <a:rPr lang="en-US"/>
              <a:t>agree with previous  </a:t>
            </a:r>
            <a:r>
              <a:rPr lang="en-US" i="1"/>
              <a:t>N</a:t>
            </a:r>
            <a:r>
              <a:rPr lang="el-GR" i="1" baseline="-16000"/>
              <a:t>τ</a:t>
            </a:r>
            <a:r>
              <a:rPr lang="en-US" i="1"/>
              <a:t> =8</a:t>
            </a:r>
            <a:r>
              <a:rPr lang="en-US"/>
              <a:t> data </a:t>
            </a:r>
          </a:p>
          <a:p>
            <a:r>
              <a:rPr lang="en-US"/>
              <a:t>for </a:t>
            </a:r>
            <a:r>
              <a:rPr lang="en-US" i="1"/>
              <a:t>T&gt;230</a:t>
            </a:r>
            <a:r>
              <a:rPr lang="en-US"/>
              <a:t>MeV, while in the peak region ( </a:t>
            </a:r>
            <a:r>
              <a:rPr lang="en-US" i="1"/>
              <a:t>T </a:t>
            </a:r>
            <a:r>
              <a:rPr lang="en-US" i="1">
                <a:cs typeface="Times New Roman" pitchFamily="18" charset="0"/>
              </a:rPr>
              <a:t>≈ 200</a:t>
            </a:r>
            <a:r>
              <a:rPr lang="en-US">
                <a:cs typeface="Times New Roman" pitchFamily="18" charset="0"/>
              </a:rPr>
              <a:t> MeV ) </a:t>
            </a:r>
            <a:r>
              <a:rPr lang="en-US"/>
              <a:t>they are slightly smaller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472"/>
  <p:tag name="DEFAULTHEIGHT" val="36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\begin{document}&#10;\begin{eqnarray}&#10;&amp;&#10;{\displaystyle \frac{\Theta^{\mu \mu}(T)}{T^4}=\frac{\epsilon-3p }{T^4}=&#10;{\color{red} R_{\beta}} \left\{ \langle  S_G \rangle_0-\langle S_G \rangle_T \right\}&#10;-{\color{red} R_{\beta} R_m} \left\{ 2 m_l(\langle \bar q q \rangle_0 - \langle \bar q q \rangle) + &#10;m_s (\langle \bar s s \rangle_0 - \langle \bar s s\rangle_T) \right\} \nonumber}&#10;\end{eqnarray}&#10; \end{document}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696"/>
  <p:tag name="BOXHEIGHT" val="344"/>
  <p:tag name="BOXFONT" val="10"/>
  <p:tag name="BOXWRAP" val="False"/>
  <p:tag name="WORKAROUNDTRANSPARENCYBUG" val="False"/>
  <p:tag name="ALLOWFONTSUBSTITUTION" val="False"/>
  <p:tag name="BITMAPFORMAT" val="png256"/>
  <p:tag name="ORIGWIDTH" val="858"/>
  <p:tag name="PICTUREFILESIZE" val="1156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textwidth=23cm&#10;\usepackage[dvips]{color}&#10;\begin{document}&#10;$N_{\tau}=6$&#10;\end{document}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696"/>
  <p:tag name="BOXHEIGHT" val="344"/>
  <p:tag name="BOXFONT" val="10"/>
  <p:tag name="BOXWRAP" val="False"/>
  <p:tag name="WORKAROUNDTRANSPARENCYBUG" val="False"/>
  <p:tag name="ALLOWFONTSUBSTITUTION" val="False"/>
  <p:tag name="BITMAPFORMAT" val="png256"/>
  <p:tag name="ORIGWIDTH" val="68.875"/>
  <p:tag name="PICTUREFILESIZE" val="160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textwidth=23cm&#10;\usepackage[dvips]{color}&#10;\begin{document}&#10;$N_{\tau}=12$&#10;\end{document}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696"/>
  <p:tag name="BOXHEIGHT" val="344"/>
  <p:tag name="BOXFONT" val="10"/>
  <p:tag name="BOXWRAP" val="False"/>
  <p:tag name="WORKAROUNDTRANSPARENCYBUG" val="False"/>
  <p:tag name="ALLOWFONTSUBSTITUTION" val="False"/>
  <p:tag name="BITMAPFORMAT" val="png256"/>
  <p:tag name="ORIGWIDTH" val="80.875"/>
  <p:tag name="PICTUREFILESIZE" val="167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textwidth=23cm&#10;\usepackage[dvips]{color}&#10;\begin{document}&#10;$N_{\tau}=8$&#10;\end{document}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696"/>
  <p:tag name="BOXHEIGHT" val="344"/>
  <p:tag name="BOXFONT" val="10"/>
  <p:tag name="BOXWRAP" val="False"/>
  <p:tag name="WORKAROUNDTRANSPARENCYBUG" val="False"/>
  <p:tag name="ALLOWFONTSUBSTITUTION" val="False"/>
  <p:tag name="BITMAPFORMAT" val="png256"/>
  <p:tag name="ORIGWIDTH" val="68.875"/>
  <p:tag name="PICTUREFILESIZE" val="163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textwidth=23cm&#10;\usepackage[dvips]{color}&#10;\begin{document}&#10;$\displaystyle&#10;R_{\beta}(\beta)=-a \frac{d\beta}{da},$&#10;$\displaystyle&#10;R_m=\frac{1}{m_q(\beta)}\frac{d m_q(\beta)}{d \beta},~\beta=10/g^2$&#10;\end{document}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696"/>
  <p:tag name="BOXHEIGHT" val="344"/>
  <p:tag name="BOXFONT" val="10"/>
  <p:tag name="BOXWRAP" val="False"/>
  <p:tag name="WORKAROUNDTRANSPARENCYBUG" val="False"/>
  <p:tag name="ALLOWFONTSUBSTITUTION" val="False"/>
  <p:tag name="BITMAPFORMAT" val="png256"/>
  <p:tag name="ORIGWIDTH" val="472.75"/>
  <p:tag name="PICTUREFILESIZE" val="846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\begin{document}&#10;\color{blue}&#10;$$&#10;\left( r^2 \frac{d V_{q \bar q}(r)}{d r}\right)_{r=r_1}=1.0&#10;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72"/>
  <p:tag name="BOXHEIGHT" val="364"/>
  <p:tag name="BOXFONT" val="10"/>
  <p:tag name="BOXWRAP" val="False"/>
  <p:tag name="WORKAROUNDTRANSPARENCYBUG" val="False"/>
  <p:tag name="ALLOWFONTSUBSTITUTION" val="False"/>
  <p:tag name="BITMAPFORMAT" val="png256"/>
  <p:tag name="ORIGWIDTH" val="219"/>
  <p:tag name="PICTUREFILESIZE" val="25734"/>
</p:tagLst>
</file>

<file path=ppt/theme/theme1.xml><?xml version="1.0" encoding="utf-8"?>
<a:theme xmlns:a="http://schemas.openxmlformats.org/drawingml/2006/main" name="hotqcd_0212">
  <a:themeElements>
    <a:clrScheme name="hotqcd_021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otqcd_02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otqcd_0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tqcd_02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tqcd_02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tqcd_02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tqcd_02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tqcd_02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tqcd_02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tqcd_02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tqcd_02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tqcd_02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tqcd_02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tqcd_02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hotqcd_0212</Template>
  <TotalTime>197</TotalTime>
  <Words>472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Arial Narrow</vt:lpstr>
      <vt:lpstr>hotqcd_0212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</dc:creator>
  <cp:lastModifiedBy>Cairns Convention Centre</cp:lastModifiedBy>
  <cp:revision>29</cp:revision>
  <dcterms:created xsi:type="dcterms:W3CDTF">2012-06-22T04:40:21Z</dcterms:created>
  <dcterms:modified xsi:type="dcterms:W3CDTF">2012-06-25T03:55:27Z</dcterms:modified>
</cp:coreProperties>
</file>