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82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26" r:id="rId3"/>
    <p:sldId id="328" r:id="rId4"/>
    <p:sldId id="330" r:id="rId5"/>
    <p:sldId id="340" r:id="rId6"/>
    <p:sldId id="329" r:id="rId7"/>
    <p:sldId id="341" r:id="rId8"/>
    <p:sldId id="332" r:id="rId9"/>
    <p:sldId id="327" r:id="rId10"/>
    <p:sldId id="333" r:id="rId11"/>
    <p:sldId id="334" r:id="rId12"/>
    <p:sldId id="336" r:id="rId13"/>
    <p:sldId id="305" r:id="rId14"/>
    <p:sldId id="344" r:id="rId15"/>
    <p:sldId id="337" r:id="rId16"/>
    <p:sldId id="338" r:id="rId17"/>
    <p:sldId id="339" r:id="rId18"/>
    <p:sldId id="345" r:id="rId19"/>
    <p:sldId id="342" r:id="rId20"/>
    <p:sldId id="343" r:id="rId21"/>
    <p:sldId id="346" r:id="rId22"/>
    <p:sldId id="347" r:id="rId23"/>
    <p:sldId id="349" r:id="rId24"/>
    <p:sldId id="348" r:id="rId25"/>
    <p:sldId id="299" r:id="rId2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EBEB"/>
    <a:srgbClr val="FF00FF"/>
    <a:srgbClr val="FF66FF"/>
    <a:srgbClr val="00FFFF"/>
    <a:srgbClr val="FFFFCC"/>
    <a:srgbClr val="00FF00"/>
    <a:srgbClr val="0000CC"/>
    <a:srgbClr val="00139C"/>
    <a:srgbClr val="80C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36" autoAdjust="0"/>
    <p:restoredTop sz="93787" autoAdjust="0"/>
  </p:normalViewPr>
  <p:slideViewPr>
    <p:cSldViewPr>
      <p:cViewPr varScale="1">
        <p:scale>
          <a:sx n="91" d="100"/>
          <a:sy n="91" d="100"/>
        </p:scale>
        <p:origin x="-162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25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 smtClean="0"/>
              <a:t>How is formalism?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76061-A541-4E0D-BAE2-06B368DE7B61}" type="datetimeFigureOut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195CE-8213-466E-B7BA-D23EF9333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0505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 smtClean="0"/>
              <a:t>How is formalism?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A6D8D-6004-4E25-B906-B0D329FB5966}" type="datetimeFigureOut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D9B2D4-5135-4587-B521-68124A1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6801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989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Eigenvalue is mass dimension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48283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Other non </a:t>
            </a:r>
            <a:r>
              <a:rPr kumimoji="1" lang="en-US" altLang="ja-JP" dirty="0" err="1" smtClean="0"/>
              <a:t>perturbative</a:t>
            </a:r>
            <a:r>
              <a:rPr kumimoji="1" lang="en-US" altLang="ja-JP" baseline="0" dirty="0" smtClean="0"/>
              <a:t> phenomena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53126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9726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Eigenvalue is mass dimension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4828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Eigenvalue is mass dimension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4828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Eigenvalue is mass dimension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4828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Eigenvalue is mass dimension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48283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Eigenvalue is mass dimension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48283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Eigenvalue is mass dimension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48283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Eigenvalue is mass dimension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4828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3081-9092-4431-B644-A18FEEEB9C95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758880" y="6448251"/>
            <a:ext cx="2133600" cy="365125"/>
          </a:xfrm>
        </p:spPr>
        <p:txBody>
          <a:bodyPr/>
          <a:lstStyle>
            <a:lvl1pPr>
              <a:defRPr sz="1400"/>
            </a:lvl1pPr>
          </a:lstStyle>
          <a:p>
            <a:fld id="{895EBD5A-4DD9-43BC-B5BA-F163C94A4F13}" type="slidenum">
              <a:rPr lang="ja-JP" altLang="en-US" smtClean="0"/>
              <a:pPr/>
              <a:t>‹#›</a:t>
            </a:fld>
            <a:r>
              <a:rPr lang="en-US" altLang="ja-JP" dirty="0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2182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35D88-ED1F-418B-BD84-D9493BDC33CD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061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DC33-5A72-471D-B01C-F43EACBC79E0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341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E5F2-FDBB-41CA-9BEA-E4D61E3BD37D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758880" y="6448251"/>
            <a:ext cx="2133600" cy="365125"/>
          </a:xfrm>
        </p:spPr>
        <p:txBody>
          <a:bodyPr/>
          <a:lstStyle>
            <a:lvl1pPr>
              <a:defRPr sz="1400"/>
            </a:lvl1pPr>
          </a:lstStyle>
          <a:p>
            <a:fld id="{895EBD5A-4DD9-43BC-B5BA-F163C94A4F13}" type="slidenum">
              <a:rPr lang="ja-JP" altLang="en-US" smtClean="0"/>
              <a:pPr/>
              <a:t>‹#›</a:t>
            </a:fld>
            <a:r>
              <a:rPr lang="en-US" altLang="ja-JP" dirty="0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8684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08A2-A848-4FA9-B4EF-6779BC8C600E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062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A5E7-3436-4368-8E80-B8A16FEA6B13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830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AFE6-AA84-4547-8E27-B2FF2830DD53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647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027D-B5A1-40A8-9954-98D5FE4684AD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631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31A50-728A-421A-92E9-4E5606F6BDD8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788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8DAA-BFE5-4B2A-B69E-45AEA293A32F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880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5EEE3-AADB-408D-AC44-4AF616A0EFF8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0821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96858-318F-4B11-86E9-D1C07489BD18}" type="datetime1">
              <a:rPr kumimoji="1" lang="ja-JP" altLang="en-US" smtClean="0"/>
              <a:t>2012/6/25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EBD5A-4DD9-43BC-B5BA-F163C94A4F13}" type="slidenum">
              <a:rPr lang="ja-JP" altLang="en-US" smtClean="0"/>
              <a:pPr/>
              <a:t>‹#›</a:t>
            </a:fld>
            <a:r>
              <a:rPr lang="en-US" altLang="ja-JP" dirty="0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2754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emf"/><Relationship Id="rId4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emf"/><Relationship Id="rId5" Type="http://schemas.openxmlformats.org/officeDocument/2006/relationships/image" Target="../media/image30.emf"/><Relationship Id="rId4" Type="http://schemas.openxmlformats.org/officeDocument/2006/relationships/image" Target="../media/image24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1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emf"/><Relationship Id="rId5" Type="http://schemas.openxmlformats.org/officeDocument/2006/relationships/image" Target="../media/image30.emf"/><Relationship Id="rId4" Type="http://schemas.openxmlformats.org/officeDocument/2006/relationships/image" Target="../media/image24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emf"/><Relationship Id="rId4" Type="http://schemas.openxmlformats.org/officeDocument/2006/relationships/image" Target="../media/image34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emf"/><Relationship Id="rId4" Type="http://schemas.openxmlformats.org/officeDocument/2006/relationships/image" Target="../media/image36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7" Type="http://schemas.openxmlformats.org/officeDocument/2006/relationships/image" Target="../media/image27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emf"/><Relationship Id="rId5" Type="http://schemas.openxmlformats.org/officeDocument/2006/relationships/image" Target="../media/image36.emf"/><Relationship Id="rId4" Type="http://schemas.openxmlformats.org/officeDocument/2006/relationships/image" Target="../media/image38.e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3" Type="http://schemas.openxmlformats.org/officeDocument/2006/relationships/image" Target="../media/image35.emf"/><Relationship Id="rId7" Type="http://schemas.openxmlformats.org/officeDocument/2006/relationships/image" Target="../media/image27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emf"/><Relationship Id="rId5" Type="http://schemas.openxmlformats.org/officeDocument/2006/relationships/image" Target="../media/image36.emf"/><Relationship Id="rId4" Type="http://schemas.openxmlformats.org/officeDocument/2006/relationships/image" Target="../media/image38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emf"/><Relationship Id="rId4" Type="http://schemas.openxmlformats.org/officeDocument/2006/relationships/image" Target="../media/image41.e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8.png"/><Relationship Id="rId7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79368" y="1916832"/>
            <a:ext cx="9001000" cy="12961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7504" y="1772816"/>
            <a:ext cx="8998768" cy="1584176"/>
          </a:xfrm>
        </p:spPr>
        <p:txBody>
          <a:bodyPr>
            <a:noAutofit/>
          </a:bodyPr>
          <a:lstStyle/>
          <a:p>
            <a:r>
              <a:rPr lang="en-US" altLang="ja-JP" sz="2400" b="1" dirty="0"/>
              <a:t>Analytical derivation of gauge fields from link variables in SU(3) lattice </a:t>
            </a:r>
            <a:r>
              <a:rPr lang="en-US" altLang="ja-JP" sz="2400" b="1" dirty="0" smtClean="0"/>
              <a:t>QCD </a:t>
            </a:r>
            <a:r>
              <a:rPr lang="en-US" altLang="ja-JP" sz="2400" b="1" dirty="0"/>
              <a:t>and its application in </a:t>
            </a:r>
            <a:r>
              <a:rPr lang="en-US" altLang="ja-JP" sz="2400" b="1" dirty="0" smtClean="0"/>
              <a:t>Maximally </a:t>
            </a:r>
            <a:r>
              <a:rPr lang="en-US" altLang="ja-JP" sz="2400" b="1" dirty="0" err="1"/>
              <a:t>Abelian</a:t>
            </a:r>
            <a:r>
              <a:rPr lang="en-US" altLang="ja-JP" sz="2400" b="1" dirty="0"/>
              <a:t> gauge</a:t>
            </a:r>
            <a:endParaRPr kumimoji="1" lang="ja-JP" altLang="en-US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03648" y="4005064"/>
            <a:ext cx="6696744" cy="1008112"/>
          </a:xfrm>
        </p:spPr>
        <p:txBody>
          <a:bodyPr>
            <a:noAutofit/>
          </a:bodyPr>
          <a:lstStyle/>
          <a:p>
            <a:r>
              <a:rPr kumimoji="1" lang="en-US" altLang="ja-JP" sz="2400" dirty="0" err="1" smtClean="0"/>
              <a:t>S.Gongyo</a:t>
            </a:r>
            <a:r>
              <a:rPr kumimoji="1" lang="en-US" altLang="ja-JP" sz="2400" dirty="0" smtClean="0"/>
              <a:t>(Kyoto Univ.)</a:t>
            </a:r>
          </a:p>
          <a:p>
            <a:r>
              <a:rPr lang="en-US" altLang="ja-JP" sz="2400" dirty="0" err="1" smtClean="0"/>
              <a:t>T.Iritani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H.Suganuma</a:t>
            </a:r>
            <a:r>
              <a:rPr lang="en-US" altLang="ja-JP" sz="2400" dirty="0" smtClean="0"/>
              <a:t> (</a:t>
            </a:r>
            <a:r>
              <a:rPr lang="en-US" altLang="ja-JP" sz="2400" dirty="0" err="1" smtClean="0"/>
              <a:t>Kyoto.U</a:t>
            </a:r>
            <a:r>
              <a:rPr lang="en-US" altLang="ja-JP" sz="2400" dirty="0" smtClean="0"/>
              <a:t>)</a:t>
            </a:r>
            <a:endParaRPr lang="en-US" altLang="ja-JP" sz="2400" baseline="30000" dirty="0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403648" y="5373216"/>
            <a:ext cx="6696744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dirty="0" smtClean="0"/>
              <a:t>Lattice 2012 at Cairns</a:t>
            </a:r>
          </a:p>
          <a:p>
            <a:r>
              <a:rPr lang="en-US" altLang="ja-JP" sz="2400" dirty="0" smtClean="0"/>
              <a:t>25 Jun. 2012</a:t>
            </a:r>
            <a:endParaRPr lang="ja-JP" altLang="en-US" sz="2400" dirty="0"/>
          </a:p>
        </p:txBody>
      </p:sp>
      <p:sp>
        <p:nvSpPr>
          <p:cNvPr id="4" name="pptTeX_Preamble" descr="\documentclass[14pt]{jarticle}&#10;\pagestyle{empty}&#10;\usepackage{amsmath}&#10;\usepackage{bm}&#10;\usepackage[dvips]{color}&#10;\newcommand{\Slash}[1]{{\ooalign{\hfil/\hfil\crcr$#1$}}}" hidden="1"/>
          <p:cNvSpPr txBox="1"/>
          <p:nvPr/>
        </p:nvSpPr>
        <p:spPr>
          <a:xfrm>
            <a:off x="-1651000" y="-635000"/>
            <a:ext cx="1651000" cy="635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281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41"/>
    </mc:Choice>
    <mc:Fallback xmlns="">
      <p:transition spd="slow" advTm="224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95536" y="1916832"/>
            <a:ext cx="8568952" cy="1800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23178" y="2132856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 smtClean="0">
                <a:latin typeface="AR P丸ゴシック体M" pitchFamily="50" charset="-128"/>
                <a:ea typeface="AR P丸ゴシック体M" pitchFamily="50" charset="-128"/>
              </a:rPr>
              <a:t>Off-diagonal gluon propagator in </a:t>
            </a:r>
            <a:r>
              <a:rPr lang="ja-JP" altLang="en-US" sz="2400" b="1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ＳＵ（</a:t>
            </a:r>
            <a:r>
              <a:rPr lang="en-US" altLang="ja-JP" sz="2400" b="1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3</a:t>
            </a:r>
            <a:r>
              <a:rPr lang="ja-JP" altLang="en-US" sz="2400" b="1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） </a:t>
            </a:r>
            <a:r>
              <a:rPr lang="en-US" altLang="ja-JP" sz="2400" b="1" dirty="0" smtClean="0">
                <a:latin typeface="AR P丸ゴシック体M" pitchFamily="50" charset="-128"/>
                <a:ea typeface="AR P丸ゴシック体M" pitchFamily="50" charset="-128"/>
              </a:rPr>
              <a:t>lattice QCD</a:t>
            </a:r>
            <a:endParaRPr lang="en-US" altLang="ja-JP" sz="2400" b="1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7" name="コンテンツ プレースホルダー 4"/>
          <p:cNvSpPr txBox="1">
            <a:spLocks/>
          </p:cNvSpPr>
          <p:nvPr/>
        </p:nvSpPr>
        <p:spPr>
          <a:xfrm>
            <a:off x="5524620" y="3068960"/>
            <a:ext cx="3367860" cy="402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altLang="ja-JP" sz="1800" b="1" dirty="0" smtClean="0">
                <a:latin typeface="AR P丸ゴシック体M" pitchFamily="50" charset="-128"/>
                <a:ea typeface="AR P丸ゴシック体M" pitchFamily="50" charset="-128"/>
              </a:rPr>
              <a:t>S.G, </a:t>
            </a:r>
            <a:r>
              <a:rPr lang="en-US" altLang="ja-JP" sz="1800" b="1" dirty="0" err="1" smtClean="0">
                <a:latin typeface="AR P丸ゴシック体M" pitchFamily="50" charset="-128"/>
                <a:ea typeface="AR P丸ゴシック体M" pitchFamily="50" charset="-128"/>
              </a:rPr>
              <a:t>Iritani</a:t>
            </a:r>
            <a:r>
              <a:rPr lang="en-US" altLang="ja-JP" sz="1800" b="1" dirty="0" smtClean="0">
                <a:latin typeface="AR P丸ゴシック体M" pitchFamily="50" charset="-128"/>
                <a:ea typeface="AR P丸ゴシック体M" pitchFamily="50" charset="-128"/>
              </a:rPr>
              <a:t>, </a:t>
            </a:r>
            <a:r>
              <a:rPr lang="en-US" altLang="ja-JP" sz="1800" b="1" dirty="0" err="1" smtClean="0">
                <a:latin typeface="AR P丸ゴシック体M" pitchFamily="50" charset="-128"/>
                <a:ea typeface="AR P丸ゴシック体M" pitchFamily="50" charset="-128"/>
              </a:rPr>
              <a:t>Suganuma</a:t>
            </a:r>
            <a:endParaRPr lang="en-US" altLang="ja-JP" sz="1800" b="1" dirty="0" smtClean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9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6280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下矢印 11"/>
          <p:cNvSpPr/>
          <p:nvPr/>
        </p:nvSpPr>
        <p:spPr>
          <a:xfrm>
            <a:off x="1835696" y="2555796"/>
            <a:ext cx="139002" cy="245738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\begin{document}&#10;\begin{align*}&#10;U= e^{iA} &#10;\end{align*}&#10;\end{document}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988840"/>
            <a:ext cx="1142100" cy="318000"/>
          </a:xfrm>
          <a:prstGeom prst="rect">
            <a:avLst/>
          </a:prstGeom>
        </p:spPr>
      </p:pic>
      <p:pic>
        <p:nvPicPr>
          <p:cNvPr id="16" name="図 15" descr="\begin{document}&#10;\begin{eqnarray}&#10;U_d&amp;=&amp; \Omega U \Omega ^\dagger \nonumber \\&#10; &amp;=&amp; e^{i \Omega A \Omega^\dagger} 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102268"/>
            <a:ext cx="2236612" cy="919020"/>
          </a:xfrm>
          <a:prstGeom prst="rect">
            <a:avLst/>
          </a:prstGeom>
        </p:spPr>
      </p:pic>
      <p:pic>
        <p:nvPicPr>
          <p:cNvPr id="20" name="図 19" descr="\begin{document}&#10;\begin{align*}&#10;M \equiv \frac{1}{2i}\left ( U -U^\dagger \right )&#10;\end{align*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781" y="2380542"/>
            <a:ext cx="2094393" cy="565009"/>
          </a:xfrm>
          <a:prstGeom prst="rect">
            <a:avLst/>
          </a:prstGeom>
        </p:spPr>
      </p:pic>
      <p:pic>
        <p:nvPicPr>
          <p:cNvPr id="25" name="図 24" descr="\begin{document}&#10;\begin{align*}&#10;\mathrm{det}(x1 - M) = 0&#10;\end{align*}&#10;\end{document}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781" y="3203868"/>
            <a:ext cx="2189296" cy="305023"/>
          </a:xfrm>
          <a:prstGeom prst="rect">
            <a:avLst/>
          </a:prstGeom>
        </p:spPr>
      </p:pic>
      <p:pic>
        <p:nvPicPr>
          <p:cNvPr id="26" name="図 25" descr="\begin{document}&#10;\begin{align*}&#10;\Rightarrow&amp; x^3 - 3ax^2 - bx -c =0&#10;\end{align*}&#10;\end{document}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1" y="3794008"/>
            <a:ext cx="3268447" cy="273956"/>
          </a:xfrm>
          <a:prstGeom prst="rect">
            <a:avLst/>
          </a:prstGeom>
        </p:spPr>
      </p:pic>
      <p:sp>
        <p:nvSpPr>
          <p:cNvPr id="38" name="正方形/長方形 37"/>
          <p:cNvSpPr/>
          <p:nvPr/>
        </p:nvSpPr>
        <p:spPr>
          <a:xfrm>
            <a:off x="3635896" y="3635916"/>
            <a:ext cx="4104456" cy="105084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17" name="タイトル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54144" cy="1296144"/>
          </a:xfrm>
        </p:spPr>
        <p:txBody>
          <a:bodyPr>
            <a:normAutofit/>
          </a:bodyPr>
          <a:lstStyle/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Method to Extract Gluons from Link-variables </a:t>
            </a:r>
            <a:b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in </a:t>
            </a:r>
            <a:r>
              <a:rPr lang="ja-JP" altLang="en-US" sz="24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ＳＵ</a:t>
            </a:r>
            <a:r>
              <a:rPr lang="ja-JP" altLang="en-US" sz="2400" dirty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（３</a:t>
            </a:r>
            <a:r>
              <a:rPr lang="ja-JP" altLang="en-US" sz="24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） 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lattice QCD</a:t>
            </a:r>
            <a:endParaRPr kumimoji="1" lang="ja-JP" altLang="en-US" sz="2000" baseline="-25000" dirty="0"/>
          </a:p>
        </p:txBody>
      </p:sp>
      <p:sp>
        <p:nvSpPr>
          <p:cNvPr id="18" name="コンテンツ プレースホルダー 4"/>
          <p:cNvSpPr txBox="1">
            <a:spLocks/>
          </p:cNvSpPr>
          <p:nvPr/>
        </p:nvSpPr>
        <p:spPr>
          <a:xfrm>
            <a:off x="6444208" y="1127165"/>
            <a:ext cx="2647780" cy="402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altLang="ja-JP" sz="1800" dirty="0" err="1" smtClean="0">
                <a:latin typeface="AR P丸ゴシック体M" pitchFamily="50" charset="-128"/>
                <a:ea typeface="AR P丸ゴシック体M" pitchFamily="50" charset="-128"/>
              </a:rPr>
              <a:t>Furui</a:t>
            </a: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, Nakajima</a:t>
            </a:r>
            <a:r>
              <a:rPr lang="ja-JP" altLang="en-US" sz="1800" dirty="0" smtClean="0">
                <a:latin typeface="AR P丸ゴシック体M" pitchFamily="50" charset="-128"/>
                <a:ea typeface="AR P丸ゴシック体M" pitchFamily="50" charset="-128"/>
              </a:rPr>
              <a:t>（</a:t>
            </a: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2004</a:t>
            </a:r>
            <a:r>
              <a:rPr lang="ja-JP" altLang="en-US" sz="1800" dirty="0" smtClean="0">
                <a:latin typeface="AR P丸ゴシック体M" pitchFamily="50" charset="-128"/>
                <a:ea typeface="AR P丸ゴシック体M" pitchFamily="50" charset="-128"/>
              </a:rPr>
              <a:t>）</a:t>
            </a:r>
            <a:endParaRPr lang="en-US" altLang="ja-JP" sz="1800" dirty="0" smtClean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385192" y="1340768"/>
            <a:ext cx="8219256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u="sng" dirty="0" err="1" smtClean="0">
                <a:latin typeface="AR P丸ゴシック体M" pitchFamily="50" charset="-128"/>
                <a:ea typeface="AR P丸ゴシック体M" pitchFamily="50" charset="-128"/>
              </a:rPr>
              <a:t>LogU</a:t>
            </a:r>
            <a:r>
              <a:rPr lang="en-US" altLang="ja-JP" sz="2400" u="sng" dirty="0" smtClean="0">
                <a:latin typeface="AR P丸ゴシック体M" pitchFamily="50" charset="-128"/>
                <a:ea typeface="AR P丸ゴシック体M" pitchFamily="50" charset="-128"/>
              </a:rPr>
              <a:t> Method</a:t>
            </a:r>
          </a:p>
        </p:txBody>
      </p:sp>
      <p:sp>
        <p:nvSpPr>
          <p:cNvPr id="22" name="タイトル 1"/>
          <p:cNvSpPr txBox="1">
            <a:spLocks/>
          </p:cNvSpPr>
          <p:nvPr/>
        </p:nvSpPr>
        <p:spPr>
          <a:xfrm>
            <a:off x="3212232" y="4155089"/>
            <a:ext cx="4888160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Solutions for </a:t>
            </a:r>
            <a:r>
              <a:rPr lang="en-US" altLang="ja-JP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the cubic equation</a:t>
            </a:r>
            <a:endParaRPr lang="en-US" altLang="ja-JP" sz="2000" dirty="0">
              <a:solidFill>
                <a:srgbClr val="FF000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115888" y="6065676"/>
            <a:ext cx="4888160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３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×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３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diagonal matrix</a:t>
            </a:r>
            <a:endParaRPr lang="en-US" altLang="ja-JP" sz="2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10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409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385192" y="1340768"/>
            <a:ext cx="8219256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u="sng" dirty="0" err="1" smtClean="0">
                <a:latin typeface="AR P丸ゴシック体M" pitchFamily="50" charset="-128"/>
                <a:ea typeface="AR P丸ゴシック体M" pitchFamily="50" charset="-128"/>
              </a:rPr>
              <a:t>LogU</a:t>
            </a:r>
            <a:r>
              <a:rPr lang="en-US" altLang="ja-JP" sz="2400" u="sng" dirty="0" smtClean="0">
                <a:latin typeface="AR P丸ゴシック体M" pitchFamily="50" charset="-128"/>
                <a:ea typeface="AR P丸ゴシック体M" pitchFamily="50" charset="-128"/>
              </a:rPr>
              <a:t> Method</a:t>
            </a:r>
          </a:p>
        </p:txBody>
      </p:sp>
      <p:sp>
        <p:nvSpPr>
          <p:cNvPr id="12" name="下矢印 11"/>
          <p:cNvSpPr/>
          <p:nvPr/>
        </p:nvSpPr>
        <p:spPr>
          <a:xfrm>
            <a:off x="1835696" y="2555796"/>
            <a:ext cx="139002" cy="245738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\begin{document}&#10;\begin{align*}&#10;U= e^{iA} &#10;\end{align*}&#10;\end{document}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988840"/>
            <a:ext cx="1142100" cy="318000"/>
          </a:xfrm>
          <a:prstGeom prst="rect">
            <a:avLst/>
          </a:prstGeom>
        </p:spPr>
      </p:pic>
      <p:pic>
        <p:nvPicPr>
          <p:cNvPr id="16" name="図 15" descr="\begin{document}&#10;\begin{eqnarray}&#10;U_d&amp;=&amp; \Omega U \Omega ^\dagger \nonumber \\&#10; &amp;=&amp; e^{i \Omega A \Omega^\dagger} 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102268"/>
            <a:ext cx="2236612" cy="919020"/>
          </a:xfrm>
          <a:prstGeom prst="rect">
            <a:avLst/>
          </a:prstGeom>
        </p:spPr>
      </p:pic>
      <p:sp>
        <p:nvSpPr>
          <p:cNvPr id="33" name="タイトル 1"/>
          <p:cNvSpPr txBox="1">
            <a:spLocks/>
          </p:cNvSpPr>
          <p:nvPr/>
        </p:nvSpPr>
        <p:spPr>
          <a:xfrm>
            <a:off x="3212232" y="4155089"/>
            <a:ext cx="4888160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Solutions for </a:t>
            </a:r>
            <a:r>
              <a:rPr lang="en-US" altLang="ja-JP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the cubic equation</a:t>
            </a:r>
            <a:endParaRPr lang="en-US" altLang="ja-JP" sz="2000" dirty="0">
              <a:solidFill>
                <a:srgbClr val="FF000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20" name="図 19" descr="\begin{document}&#10;\begin{align*}&#10;M \equiv \frac{1}{2i}\left ( U -U^\dagger \right )&#10;\end{align*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781" y="2380542"/>
            <a:ext cx="2094393" cy="565009"/>
          </a:xfrm>
          <a:prstGeom prst="rect">
            <a:avLst/>
          </a:prstGeom>
        </p:spPr>
      </p:pic>
      <p:pic>
        <p:nvPicPr>
          <p:cNvPr id="25" name="図 24" descr="\begin{document}&#10;\begin{align*}&#10;\mathrm{det}(x1 - M) = 0&#10;\end{align*}&#10;\end{document}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781" y="3203868"/>
            <a:ext cx="2189296" cy="305023"/>
          </a:xfrm>
          <a:prstGeom prst="rect">
            <a:avLst/>
          </a:prstGeom>
        </p:spPr>
      </p:pic>
      <p:pic>
        <p:nvPicPr>
          <p:cNvPr id="26" name="図 25" descr="\begin{document}&#10;\begin{align*}&#10;\Rightarrow&amp; x^3 - 3ax^2 - bx -c =0&#10;\end{align*}&#10;\end{document}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1" y="3794008"/>
            <a:ext cx="3268447" cy="273956"/>
          </a:xfrm>
          <a:prstGeom prst="rect">
            <a:avLst/>
          </a:prstGeom>
        </p:spPr>
      </p:pic>
      <p:sp>
        <p:nvSpPr>
          <p:cNvPr id="38" name="正方形/長方形 37"/>
          <p:cNvSpPr/>
          <p:nvPr/>
        </p:nvSpPr>
        <p:spPr>
          <a:xfrm>
            <a:off x="3635896" y="3635916"/>
            <a:ext cx="4104456" cy="105084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13" name="下矢印 12"/>
          <p:cNvSpPr/>
          <p:nvPr/>
        </p:nvSpPr>
        <p:spPr>
          <a:xfrm rot="16200000">
            <a:off x="3795639" y="4975841"/>
            <a:ext cx="573401" cy="9361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 descr="\begin{document}&#10;\begin{align*}&#10;A=\frac{1}{i} \Omega ^\dagger \left(\mathrm{Log} U_d \right) \Omega&#10;\end{align*}&#10;\end{document}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8429" y="5087845"/>
            <a:ext cx="2871112" cy="693240"/>
          </a:xfrm>
          <a:prstGeom prst="rect">
            <a:avLst/>
          </a:prstGeom>
        </p:spPr>
      </p:pic>
      <p:sp>
        <p:nvSpPr>
          <p:cNvPr id="17" name="正方形/長方形 16"/>
          <p:cNvSpPr/>
          <p:nvPr/>
        </p:nvSpPr>
        <p:spPr>
          <a:xfrm>
            <a:off x="4877192" y="5013176"/>
            <a:ext cx="3511232" cy="132376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4877192" y="5805264"/>
            <a:ext cx="351123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b="1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Gluons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can be derived </a:t>
            </a:r>
            <a:r>
              <a:rPr lang="en-US" altLang="ja-JP" sz="2000" b="1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analytically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from</a:t>
            </a:r>
            <a:r>
              <a:rPr lang="en-US" altLang="ja-JP" sz="2000" b="1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b="1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the link-variables</a:t>
            </a:r>
            <a:endParaRPr lang="en-US" altLang="ja-JP" sz="2000" b="1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115888" y="6065676"/>
            <a:ext cx="4888160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３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×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３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diagonal matrix</a:t>
            </a:r>
            <a:endParaRPr lang="en-US" altLang="ja-JP" sz="2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1" name="タイトル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54144" cy="1296144"/>
          </a:xfrm>
        </p:spPr>
        <p:txBody>
          <a:bodyPr>
            <a:normAutofit/>
          </a:bodyPr>
          <a:lstStyle/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Method to Extract Gluons from Link-variables </a:t>
            </a:r>
            <a:b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in </a:t>
            </a:r>
            <a:r>
              <a:rPr lang="ja-JP" altLang="en-US" sz="24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ＳＵ</a:t>
            </a:r>
            <a:r>
              <a:rPr lang="ja-JP" altLang="en-US" sz="2400" dirty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（３</a:t>
            </a:r>
            <a:r>
              <a:rPr lang="ja-JP" altLang="en-US" sz="24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） 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lattice QCD</a:t>
            </a:r>
            <a:endParaRPr kumimoji="1" lang="ja-JP" altLang="en-US" sz="2000" baseline="-25000" dirty="0"/>
          </a:p>
        </p:txBody>
      </p:sp>
      <p:sp>
        <p:nvSpPr>
          <p:cNvPr id="23" name="コンテンツ プレースホルダー 4"/>
          <p:cNvSpPr txBox="1">
            <a:spLocks/>
          </p:cNvSpPr>
          <p:nvPr/>
        </p:nvSpPr>
        <p:spPr>
          <a:xfrm>
            <a:off x="6444208" y="1127165"/>
            <a:ext cx="2647780" cy="402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altLang="ja-JP" sz="1800" dirty="0" err="1" smtClean="0">
                <a:latin typeface="AR P丸ゴシック体M" pitchFamily="50" charset="-128"/>
                <a:ea typeface="AR P丸ゴシック体M" pitchFamily="50" charset="-128"/>
              </a:rPr>
              <a:t>Furui</a:t>
            </a: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, Nakajima</a:t>
            </a:r>
            <a:r>
              <a:rPr lang="ja-JP" altLang="en-US" sz="1800" dirty="0" smtClean="0">
                <a:latin typeface="AR P丸ゴシック体M" pitchFamily="50" charset="-128"/>
                <a:ea typeface="AR P丸ゴシック体M" pitchFamily="50" charset="-128"/>
              </a:rPr>
              <a:t>（</a:t>
            </a: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2004</a:t>
            </a:r>
            <a:r>
              <a:rPr lang="ja-JP" altLang="en-US" sz="1800" dirty="0" smtClean="0">
                <a:latin typeface="AR P丸ゴシック体M" pitchFamily="50" charset="-128"/>
                <a:ea typeface="AR P丸ゴシック体M" pitchFamily="50" charset="-128"/>
              </a:rPr>
              <a:t>）</a:t>
            </a:r>
            <a:endParaRPr lang="en-US" altLang="ja-JP" sz="1800" dirty="0" smtClean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11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5953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8" y="2895208"/>
            <a:ext cx="5425858" cy="3730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図 33" descr="\begin{document}&#10;\begin{eqnarray}&#10;G_{\mu\mu}^{\mathrm{Abel}}(r) &amp;=&amp;\frac{1}{2}\sum _{a=3,8}\left&lt; A_\mu ^a (s) A_\mu ^a(0) \right&gt; \nonumber \\&#10;G_{\mu\mu}^{\mathrm{Off }}(r) &amp;=&amp;\frac{1}{6}\sum _{a\neq 3,8}\left&lt; A_\mu ^a (s) A_\mu ^a(0) \right&gt; 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96752"/>
            <a:ext cx="3933895" cy="1478104"/>
          </a:xfrm>
          <a:prstGeom prst="rect">
            <a:avLst/>
          </a:prstGeom>
        </p:spPr>
      </p:pic>
      <p:sp>
        <p:nvSpPr>
          <p:cNvPr id="63" name="正方形/長方形 62"/>
          <p:cNvSpPr/>
          <p:nvPr/>
        </p:nvSpPr>
        <p:spPr>
          <a:xfrm>
            <a:off x="5896272" y="1484784"/>
            <a:ext cx="3140224" cy="864096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4039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Off-diagonal gluon propagator in </a:t>
            </a:r>
            <a:r>
              <a:rPr lang="ja-JP" altLang="en-US" sz="24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ＳＵ（</a:t>
            </a:r>
            <a:r>
              <a:rPr lang="en-US" altLang="ja-JP" sz="24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3</a:t>
            </a:r>
            <a:r>
              <a:rPr lang="ja-JP" altLang="en-US" sz="24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） 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lattice QCD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115888" y="116632"/>
            <a:ext cx="589627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Dual-Superconductor picture in </a:t>
            </a:r>
            <a:r>
              <a:rPr lang="en-US" altLang="ja-JP" sz="2000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</a:t>
            </a:r>
            <a:endParaRPr lang="en-US" altLang="ja-JP" sz="2000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27" name="図 26" descr="\begin{document}&#10;\begin{align*}&#10;16^4 ,&#10;\end{align*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288" y="1691968"/>
            <a:ext cx="529810" cy="368880"/>
          </a:xfrm>
          <a:prstGeom prst="rect">
            <a:avLst/>
          </a:prstGeom>
        </p:spPr>
      </p:pic>
      <p:pic>
        <p:nvPicPr>
          <p:cNvPr id="28" name="図 27" descr="\begin{document}&#10;\begin{align*}&#10;\beta = 5.7,5.8, 6.0&#10;\end{align*}&#10;\end{document}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404" y="1751774"/>
            <a:ext cx="2227103" cy="308460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12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9042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8" y="2895208"/>
            <a:ext cx="5425858" cy="3730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図 33" descr="\begin{document}&#10;\begin{eqnarray}&#10;G_{\mu\mu}^{\mathrm{Abel}}(r) &amp;=&amp;\frac{1}{2}\sum _{a=3,8}\left&lt; A_\mu ^a (s) A_\mu ^a(0) \right&gt; \nonumber \\&#10;G_{\mu\mu}^{\mathrm{Off }}(r) &amp;=&amp;\frac{1}{6}\sum _{a\neq 3,8}\left&lt; A_\mu ^a (s) A_\mu ^a(0) \right&gt; 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96752"/>
            <a:ext cx="3933895" cy="1478104"/>
          </a:xfrm>
          <a:prstGeom prst="rect">
            <a:avLst/>
          </a:prstGeom>
        </p:spPr>
      </p:pic>
      <p:cxnSp>
        <p:nvCxnSpPr>
          <p:cNvPr id="47" name="直線矢印コネクタ 46"/>
          <p:cNvCxnSpPr/>
          <p:nvPr/>
        </p:nvCxnSpPr>
        <p:spPr>
          <a:xfrm flipH="1">
            <a:off x="1835696" y="3645024"/>
            <a:ext cx="3960440" cy="144016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flipH="1">
            <a:off x="1835696" y="4293096"/>
            <a:ext cx="3960440" cy="1440160"/>
          </a:xfrm>
          <a:prstGeom prst="straightConnector1">
            <a:avLst/>
          </a:prstGeom>
          <a:ln w="28575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タイトル 1"/>
          <p:cNvSpPr txBox="1">
            <a:spLocks/>
          </p:cNvSpPr>
          <p:nvPr/>
        </p:nvSpPr>
        <p:spPr>
          <a:xfrm>
            <a:off x="5796136" y="2924944"/>
            <a:ext cx="3347864" cy="2160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・</a:t>
            </a:r>
            <a:r>
              <a:rPr lang="en-US" altLang="ja-JP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Diagonal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 components</a:t>
            </a:r>
            <a:b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⇒ </a:t>
            </a:r>
            <a:r>
              <a:rPr lang="en-US" altLang="ja-JP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active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 in low energy</a:t>
            </a:r>
            <a:b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</a:br>
            <a:endParaRPr lang="en-US" altLang="ja-JP" sz="2000" dirty="0" smtClean="0">
              <a:solidFill>
                <a:srgbClr val="FF0000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algn="l"/>
            <a:r>
              <a:rPr lang="ja-JP" altLang="en-US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・</a:t>
            </a:r>
            <a:r>
              <a:rPr lang="en-US" altLang="ja-JP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Off-diagonal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components  </a:t>
            </a:r>
            <a:b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⇒ </a:t>
            </a:r>
            <a:r>
              <a:rPr lang="en-US" altLang="ja-JP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inactive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 in low energy</a:t>
            </a:r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796136" y="3212976"/>
            <a:ext cx="3259088" cy="165618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5896272" y="1484784"/>
            <a:ext cx="3140224" cy="864096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4039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Off-diagonal gluon propagator in </a:t>
            </a:r>
            <a:r>
              <a:rPr lang="ja-JP" altLang="en-US" sz="24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ＳＵ（</a:t>
            </a:r>
            <a:r>
              <a:rPr lang="en-US" altLang="ja-JP" sz="24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3</a:t>
            </a:r>
            <a:r>
              <a:rPr lang="ja-JP" altLang="en-US" sz="24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） 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lattice QCD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115888" y="116632"/>
            <a:ext cx="589627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Dual-Superconductor picture in </a:t>
            </a:r>
            <a:r>
              <a:rPr lang="en-US" altLang="ja-JP" sz="2000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</a:t>
            </a:r>
            <a:endParaRPr lang="en-US" altLang="ja-JP" sz="2000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4" name="タイトル 1"/>
          <p:cNvSpPr txBox="1">
            <a:spLocks/>
          </p:cNvSpPr>
          <p:nvPr/>
        </p:nvSpPr>
        <p:spPr>
          <a:xfrm>
            <a:off x="5652120" y="4653136"/>
            <a:ext cx="34563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b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Infrared </a:t>
            </a:r>
            <a:r>
              <a:rPr lang="en-US" altLang="ja-JP" sz="2000" b="1" dirty="0" err="1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Abelian</a:t>
            </a:r>
            <a:r>
              <a:rPr lang="en-US" altLang="ja-JP" sz="2000" b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 Dominance!</a:t>
            </a:r>
            <a:endParaRPr lang="en-US" altLang="ja-JP" sz="2000" b="1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4" name="図 3" descr="\begin{document}&#10;\begin{align*}&#10;16^4 ,&#10;\end{align*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288" y="1691968"/>
            <a:ext cx="529810" cy="368880"/>
          </a:xfrm>
          <a:prstGeom prst="rect">
            <a:avLst/>
          </a:prstGeom>
        </p:spPr>
      </p:pic>
      <p:pic>
        <p:nvPicPr>
          <p:cNvPr id="5" name="図 4" descr="\begin{document}&#10;\begin{align*}&#10;\beta = 5.7,5.8, 6.0&#10;\end{align*}&#10;\end{document}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404" y="1751774"/>
            <a:ext cx="2227103" cy="308460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13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000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Estimation of the off-diagonal gluon mass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54" name="タイトル 1"/>
          <p:cNvSpPr txBox="1">
            <a:spLocks/>
          </p:cNvSpPr>
          <p:nvPr/>
        </p:nvSpPr>
        <p:spPr>
          <a:xfrm>
            <a:off x="222208" y="1578071"/>
            <a:ext cx="8680615" cy="8278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err="1" smtClean="0">
                <a:latin typeface="AR P丸ゴシック体M" pitchFamily="50" charset="-128"/>
                <a:ea typeface="AR P丸ゴシック体M" pitchFamily="50" charset="-128"/>
              </a:rPr>
              <a:t>Proca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formalism 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（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free massive vector boson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）</a:t>
            </a:r>
            <a:endParaRPr lang="en-US" altLang="ja-JP" sz="2000" dirty="0" smtClean="0">
              <a:latin typeface="AR P丸ゴシック体M" pitchFamily="50" charset="-128"/>
              <a:ea typeface="AR P丸ゴシック体M" pitchFamily="50" charset="-128"/>
            </a:endParaRP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2" name="図 1" descr="\begin{document}&#10;\begin{align*}&#10;L =\frac{1}{4}(\partial _\mu A_\nu -\partial _\nu A_\mu)^2+\frac{1}{2}M^2A_\mu A_\mu&#10;\end{align*}&#10;\end{document}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587" y="2060848"/>
            <a:ext cx="4881661" cy="633169"/>
          </a:xfrm>
          <a:prstGeom prst="rect">
            <a:avLst/>
          </a:prstGeom>
        </p:spPr>
      </p:pic>
      <p:pic>
        <p:nvPicPr>
          <p:cNvPr id="11" name="図 10" descr="\begin{document}&#10;\begin{eqnarray}&#10;G_{\mu \mu} (r;M) \simeq \frac{3M^{1/2}}{2(2\pi)^{3/2}}\frac{e^{-Mr}}{r^{3/2}}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734" y="5596259"/>
            <a:ext cx="3790891" cy="785069"/>
          </a:xfrm>
          <a:prstGeom prst="rect">
            <a:avLst/>
          </a:prstGeom>
        </p:spPr>
      </p:pic>
      <p:sp>
        <p:nvSpPr>
          <p:cNvPr id="26" name="正方形/長方形 25"/>
          <p:cNvSpPr/>
          <p:nvPr/>
        </p:nvSpPr>
        <p:spPr>
          <a:xfrm>
            <a:off x="923492" y="5517231"/>
            <a:ext cx="4152564" cy="99411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\begin{document}&#10;\begin{eqnarray}&#10;\Rightarrow G_{\mu \mu} (r;M) &amp;=&amp; \int \frac{d^4k}{(2\pi)^4}e^{ik\cdot (x-y)}\frac{1}{k^2+M^2}\left( 4+\frac{k^2}{M^2} \right) \nonumber \\&#10;&amp;=&amp; \frac{3}{4\pi^2}\frac{M}{r}K_1(Mr) + \frac{1}{M^2}\delta ^4 (x-y) \nonumber&#10;\end{eqnarray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195865"/>
            <a:ext cx="7692423" cy="1529279"/>
          </a:xfrm>
          <a:prstGeom prst="rect">
            <a:avLst/>
          </a:prstGeom>
        </p:spPr>
      </p:pic>
      <p:pic>
        <p:nvPicPr>
          <p:cNvPr id="13" name="図 12" descr="\begin{document}&#10;\begin{align*}&#10;Mr \gg 1&#10;\end{align*}&#10;\end{document}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854" y="5085184"/>
            <a:ext cx="1180170" cy="254400"/>
          </a:xfrm>
          <a:prstGeom prst="rect">
            <a:avLst/>
          </a:prstGeom>
        </p:spPr>
      </p:pic>
      <p:sp>
        <p:nvSpPr>
          <p:cNvPr id="29" name="正方形/長方形 28"/>
          <p:cNvSpPr/>
          <p:nvPr/>
        </p:nvSpPr>
        <p:spPr>
          <a:xfrm>
            <a:off x="251520" y="1494917"/>
            <a:ext cx="8352928" cy="143002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\begin{document}&#10;\begin{align*}&#10;K_1(z)&#10;\end{align*}&#10;\end{document}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869160"/>
            <a:ext cx="583898" cy="242184"/>
          </a:xfrm>
          <a:prstGeom prst="rect">
            <a:avLst/>
          </a:prstGeom>
        </p:spPr>
      </p:pic>
      <p:sp>
        <p:nvSpPr>
          <p:cNvPr id="31" name="タイトル 1"/>
          <p:cNvSpPr txBox="1">
            <a:spLocks/>
          </p:cNvSpPr>
          <p:nvPr/>
        </p:nvSpPr>
        <p:spPr>
          <a:xfrm>
            <a:off x="5796136" y="4843000"/>
            <a:ext cx="3168352" cy="8278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：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modified Bessel function</a:t>
            </a: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115888" y="116632"/>
            <a:ext cx="8920608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How range does the infrared </a:t>
            </a:r>
            <a:r>
              <a:rPr lang="en-US" altLang="ja-JP" sz="2000" i="1" dirty="0" err="1" smtClean="0">
                <a:latin typeface="AR P丸ゴシック体M" pitchFamily="50" charset="-128"/>
                <a:ea typeface="AR P丸ゴシック体M" pitchFamily="50" charset="-128"/>
              </a:rPr>
              <a:t>abelian</a:t>
            </a:r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 dominance hold in </a:t>
            </a:r>
            <a:r>
              <a:rPr lang="en-US" altLang="ja-JP" sz="2000" i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 ?</a:t>
            </a:r>
            <a:endParaRPr lang="en-US" altLang="ja-JP" sz="2000" i="1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14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965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 descr="\begin{document}&#10;\begin{eqnarray}&#10;G_{\mu \mu} (r;M) \simeq \frac{3M^{1/2}}{2(2\pi)^{3/2}}\frac{e^{-Mr}}{r^{3/2}}\nonumber&#10;\end{eqnarray}&#10;\end{document}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08" y="1347787"/>
            <a:ext cx="3790891" cy="785069"/>
          </a:xfrm>
          <a:prstGeom prst="rect">
            <a:avLst/>
          </a:prstGeom>
        </p:spPr>
      </p:pic>
      <p:sp>
        <p:nvSpPr>
          <p:cNvPr id="18" name="正方形/長方形 17"/>
          <p:cNvSpPr/>
          <p:nvPr/>
        </p:nvSpPr>
        <p:spPr>
          <a:xfrm>
            <a:off x="254366" y="1268759"/>
            <a:ext cx="4152564" cy="99411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Estimation of the off-diagonal gluon mass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92896"/>
            <a:ext cx="6198590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タイトル 1"/>
          <p:cNvSpPr txBox="1">
            <a:spLocks/>
          </p:cNvSpPr>
          <p:nvPr/>
        </p:nvSpPr>
        <p:spPr>
          <a:xfrm>
            <a:off x="115888" y="116632"/>
            <a:ext cx="8920608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How range does the infrared </a:t>
            </a:r>
            <a:r>
              <a:rPr lang="en-US" altLang="ja-JP" sz="2000" i="1" dirty="0" err="1" smtClean="0">
                <a:latin typeface="AR P丸ゴシック体M" pitchFamily="50" charset="-128"/>
                <a:ea typeface="AR P丸ゴシック体M" pitchFamily="50" charset="-128"/>
              </a:rPr>
              <a:t>abelian</a:t>
            </a:r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 dominance hold in </a:t>
            </a:r>
            <a:r>
              <a:rPr lang="en-US" altLang="ja-JP" sz="2000" i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 ?</a:t>
            </a:r>
            <a:endParaRPr lang="en-US" altLang="ja-JP" sz="2000" i="1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15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  <p:pic>
        <p:nvPicPr>
          <p:cNvPr id="9" name="図 8" descr="\begin{document}&#10;\begin{eqnarray}&#10;r^{3/2}G_{\mu \mu}\nonumber&#10;\end{eqnarray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528675"/>
            <a:ext cx="1062731" cy="388157"/>
          </a:xfrm>
          <a:prstGeom prst="rect">
            <a:avLst/>
          </a:prstGeom>
        </p:spPr>
      </p:pic>
      <p:cxnSp>
        <p:nvCxnSpPr>
          <p:cNvPr id="10" name="直線矢印コネクタ 9"/>
          <p:cNvCxnSpPr/>
          <p:nvPr/>
        </p:nvCxnSpPr>
        <p:spPr>
          <a:xfrm>
            <a:off x="4499992" y="1700808"/>
            <a:ext cx="1605230" cy="0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6156176" y="1412776"/>
            <a:ext cx="1224136" cy="57606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41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92896"/>
            <a:ext cx="6198590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図 16" descr="\begin{document}&#10;\begin{eqnarray}&#10;G_{\mu \mu} (r;M) \simeq \frac{3M^{1/2}}{2(2\pi)^{3/2}}\frac{e^{-Mr}}{r^{3/2}}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08" y="1347787"/>
            <a:ext cx="3790891" cy="785069"/>
          </a:xfrm>
          <a:prstGeom prst="rect">
            <a:avLst/>
          </a:prstGeom>
        </p:spPr>
      </p:pic>
      <p:sp>
        <p:nvSpPr>
          <p:cNvPr id="18" name="正方形/長方形 17"/>
          <p:cNvSpPr/>
          <p:nvPr/>
        </p:nvSpPr>
        <p:spPr>
          <a:xfrm>
            <a:off x="254366" y="1268759"/>
            <a:ext cx="4152564" cy="99411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6739243" y="2420888"/>
            <a:ext cx="2153237" cy="79209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Estimation of the off-diagonal gluon mass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4" name="図 3" descr="\begin{document}&#10;\begin{eqnarray}&#10;M_{\mathrm{off}} \simeq 1\mathrm{GeV} \nonumber&#10;\end{eqnarray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971" y="2669063"/>
            <a:ext cx="1922535" cy="295740"/>
          </a:xfrm>
          <a:prstGeom prst="rect">
            <a:avLst/>
          </a:prstGeom>
        </p:spPr>
      </p:pic>
      <p:cxnSp>
        <p:nvCxnSpPr>
          <p:cNvPr id="6" name="直線コネクタ 5"/>
          <p:cNvCxnSpPr/>
          <p:nvPr/>
        </p:nvCxnSpPr>
        <p:spPr>
          <a:xfrm>
            <a:off x="1619672" y="3645024"/>
            <a:ext cx="3168352" cy="2160240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タイトル 1"/>
          <p:cNvSpPr txBox="1">
            <a:spLocks/>
          </p:cNvSpPr>
          <p:nvPr/>
        </p:nvSpPr>
        <p:spPr>
          <a:xfrm>
            <a:off x="5004048" y="3405988"/>
            <a:ext cx="3908788" cy="1967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The infrared </a:t>
            </a:r>
            <a:r>
              <a:rPr lang="en-US" altLang="ja-JP" sz="2000" dirty="0" err="1" smtClean="0">
                <a:latin typeface="AR P丸ゴシック体M" pitchFamily="50" charset="-128"/>
                <a:ea typeface="AR P丸ゴシック体M" pitchFamily="50" charset="-128"/>
              </a:rPr>
              <a:t>abelian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 dominance holds within </a:t>
            </a:r>
            <a:endParaRPr lang="en-US" altLang="ja-JP" sz="2000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115888" y="116632"/>
            <a:ext cx="8920608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How range does the infrared </a:t>
            </a:r>
            <a:r>
              <a:rPr lang="en-US" altLang="ja-JP" sz="2000" i="1" dirty="0" err="1" smtClean="0">
                <a:latin typeface="AR P丸ゴシック体M" pitchFamily="50" charset="-128"/>
                <a:ea typeface="AR P丸ゴシック体M" pitchFamily="50" charset="-128"/>
              </a:rPr>
              <a:t>abelian</a:t>
            </a:r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 dominance hold in </a:t>
            </a:r>
            <a:r>
              <a:rPr lang="en-US" altLang="ja-JP" sz="2000" i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 ?</a:t>
            </a:r>
            <a:endParaRPr lang="en-US" altLang="ja-JP" sz="2000" i="1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024486" y="3917685"/>
            <a:ext cx="3795986" cy="99411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16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  <p:pic>
        <p:nvPicPr>
          <p:cNvPr id="15" name="図 14" descr="\begin{document}&#10;\begin{eqnarray}&#10;r^{3/2}G_{\mu \mu}\nonumber&#10;\end{eqnarray}&#10;\end{document}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528675"/>
            <a:ext cx="1062731" cy="388157"/>
          </a:xfrm>
          <a:prstGeom prst="rect">
            <a:avLst/>
          </a:prstGeom>
        </p:spPr>
      </p:pic>
      <p:cxnSp>
        <p:nvCxnSpPr>
          <p:cNvPr id="21" name="直線矢印コネクタ 20"/>
          <p:cNvCxnSpPr/>
          <p:nvPr/>
        </p:nvCxnSpPr>
        <p:spPr>
          <a:xfrm>
            <a:off x="4499992" y="1700808"/>
            <a:ext cx="1605230" cy="0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156176" y="1412776"/>
            <a:ext cx="1224136" cy="57606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 descr="\begin{document}&#10;\begin{align*}&#10;r \gg M^{-1}_{\rm off} &#10;\end{align*}&#10;\end{document}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740" y="4423297"/>
            <a:ext cx="1125048" cy="33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523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92896"/>
            <a:ext cx="6198590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図 16" descr="\begin{document}&#10;\begin{eqnarray}&#10;G_{\mu \mu} (r;M) \simeq \frac{3M^{1/2}}{2(2\pi)^{3/2}}\frac{e^{-Mr}}{r^{3/2}}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08" y="1347787"/>
            <a:ext cx="3790891" cy="785069"/>
          </a:xfrm>
          <a:prstGeom prst="rect">
            <a:avLst/>
          </a:prstGeom>
        </p:spPr>
      </p:pic>
      <p:sp>
        <p:nvSpPr>
          <p:cNvPr id="18" name="正方形/長方形 17"/>
          <p:cNvSpPr/>
          <p:nvPr/>
        </p:nvSpPr>
        <p:spPr>
          <a:xfrm>
            <a:off x="254366" y="1268759"/>
            <a:ext cx="4152564" cy="99411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6739243" y="2420888"/>
            <a:ext cx="2153237" cy="79209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Estimation of the off-diagonal gluon mass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4" name="図 3" descr="\begin{document}&#10;\begin{eqnarray}&#10;M_{\mathrm{off}} \simeq 1\mathrm{GeV} \nonumber&#10;\end{eqnarray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971" y="2669063"/>
            <a:ext cx="1922535" cy="295740"/>
          </a:xfrm>
          <a:prstGeom prst="rect">
            <a:avLst/>
          </a:prstGeom>
        </p:spPr>
      </p:pic>
      <p:cxnSp>
        <p:nvCxnSpPr>
          <p:cNvPr id="6" name="直線コネクタ 5"/>
          <p:cNvCxnSpPr/>
          <p:nvPr/>
        </p:nvCxnSpPr>
        <p:spPr>
          <a:xfrm>
            <a:off x="1619672" y="3645024"/>
            <a:ext cx="3168352" cy="2160240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タイトル 1"/>
          <p:cNvSpPr txBox="1">
            <a:spLocks/>
          </p:cNvSpPr>
          <p:nvPr/>
        </p:nvSpPr>
        <p:spPr>
          <a:xfrm>
            <a:off x="5004048" y="3405988"/>
            <a:ext cx="3908788" cy="1967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The infrared </a:t>
            </a:r>
            <a:r>
              <a:rPr lang="en-US" altLang="ja-JP" sz="2000" dirty="0" err="1" smtClean="0">
                <a:latin typeface="AR P丸ゴシック体M" pitchFamily="50" charset="-128"/>
                <a:ea typeface="AR P丸ゴシック体M" pitchFamily="50" charset="-128"/>
              </a:rPr>
              <a:t>abelian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 dominance holds within </a:t>
            </a:r>
            <a:endParaRPr lang="en-US" altLang="ja-JP" sz="2000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115888" y="116632"/>
            <a:ext cx="8920608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How range does the infrared </a:t>
            </a:r>
            <a:r>
              <a:rPr lang="en-US" altLang="ja-JP" sz="2000" i="1" dirty="0" err="1" smtClean="0">
                <a:latin typeface="AR P丸ゴシック体M" pitchFamily="50" charset="-128"/>
                <a:ea typeface="AR P丸ゴシック体M" pitchFamily="50" charset="-128"/>
              </a:rPr>
              <a:t>abelian</a:t>
            </a:r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 dominance hold in </a:t>
            </a:r>
            <a:r>
              <a:rPr lang="en-US" altLang="ja-JP" sz="2000" i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 ?</a:t>
            </a:r>
            <a:endParaRPr lang="en-US" altLang="ja-JP" sz="2000" i="1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024486" y="3917685"/>
            <a:ext cx="3795986" cy="99411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タイトル 1"/>
          <p:cNvSpPr txBox="1">
            <a:spLocks/>
          </p:cNvSpPr>
          <p:nvPr/>
        </p:nvSpPr>
        <p:spPr>
          <a:xfrm>
            <a:off x="5004048" y="4702132"/>
            <a:ext cx="3908788" cy="1967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But,</a:t>
            </a:r>
            <a:b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This functional form </a:t>
            </a:r>
            <a:r>
              <a:rPr lang="en-US" altLang="ja-JP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cannot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be described </a:t>
            </a:r>
            <a:r>
              <a:rPr lang="en-US" altLang="ja-JP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in whole region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...</a:t>
            </a:r>
            <a:endParaRPr lang="en-US" altLang="ja-JP" sz="2000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17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  <p:sp>
        <p:nvSpPr>
          <p:cNvPr id="7" name="円/楕円 6"/>
          <p:cNvSpPr/>
          <p:nvPr/>
        </p:nvSpPr>
        <p:spPr>
          <a:xfrm rot="1714352">
            <a:off x="1041132" y="3691681"/>
            <a:ext cx="1171802" cy="28803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図 24" descr="\begin{document}&#10;\begin{eqnarray}&#10;r^{3/2}G_{\mu \mu}\nonumber&#10;\end{eqnarray}&#10;\end{document}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528675"/>
            <a:ext cx="1062731" cy="388157"/>
          </a:xfrm>
          <a:prstGeom prst="rect">
            <a:avLst/>
          </a:prstGeom>
        </p:spPr>
      </p:pic>
      <p:cxnSp>
        <p:nvCxnSpPr>
          <p:cNvPr id="26" name="直線矢印コネクタ 25"/>
          <p:cNvCxnSpPr/>
          <p:nvPr/>
        </p:nvCxnSpPr>
        <p:spPr>
          <a:xfrm>
            <a:off x="4499992" y="1700808"/>
            <a:ext cx="1605230" cy="0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6156176" y="1412776"/>
            <a:ext cx="1224136" cy="57606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2" name="図 21" descr="\begin{document}&#10;\begin{align*}&#10;r \gg M^{-1}_{\rm off} &#10;\end{align*}&#10;\end{document}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740" y="4423297"/>
            <a:ext cx="1125048" cy="33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445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571970"/>
            <a:ext cx="6049044" cy="416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正方形/長方形 17"/>
          <p:cNvSpPr/>
          <p:nvPr/>
        </p:nvSpPr>
        <p:spPr>
          <a:xfrm>
            <a:off x="179512" y="1124745"/>
            <a:ext cx="3888432" cy="12241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Functional form of the off-diagonal gluon propagator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115888" y="116632"/>
            <a:ext cx="6112668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What is the functional form in </a:t>
            </a:r>
            <a:r>
              <a:rPr lang="en-US" altLang="ja-JP" sz="2000" i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 ?</a:t>
            </a:r>
            <a:endParaRPr lang="en-US" altLang="ja-JP" sz="2000" i="1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179512" y="1025116"/>
            <a:ext cx="589627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4D Yukawa function in Euclidean </a:t>
            </a:r>
            <a:endParaRPr lang="en-US" altLang="ja-JP" sz="2000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13" name="図 12" descr="\begin{document}&#10;\begin{eqnarray}&#10;G_{\mu \mu} (r;m) \sim \frac{e^{-mr}}{r}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1" y="1563812"/>
            <a:ext cx="2489410" cy="636227"/>
          </a:xfrm>
          <a:prstGeom prst="rect">
            <a:avLst/>
          </a:prstGeom>
        </p:spPr>
      </p:pic>
      <p:sp>
        <p:nvSpPr>
          <p:cNvPr id="14" name="コンテンツ プレースホルダー 4"/>
          <p:cNvSpPr txBox="1">
            <a:spLocks/>
          </p:cNvSpPr>
          <p:nvPr/>
        </p:nvSpPr>
        <p:spPr>
          <a:xfrm>
            <a:off x="5364088" y="1127165"/>
            <a:ext cx="3727900" cy="402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c.f. </a:t>
            </a:r>
            <a:r>
              <a:rPr lang="en-US" altLang="ja-JP" sz="1800" dirty="0" err="1" smtClean="0">
                <a:latin typeface="AR P丸ゴシック体M" pitchFamily="50" charset="-128"/>
                <a:ea typeface="AR P丸ゴシック体M" pitchFamily="50" charset="-128"/>
              </a:rPr>
              <a:t>Iritani</a:t>
            </a: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, </a:t>
            </a:r>
            <a:r>
              <a:rPr lang="en-US" altLang="ja-JP" sz="1800" dirty="0" err="1" smtClean="0">
                <a:latin typeface="AR P丸ゴシック体M" pitchFamily="50" charset="-128"/>
                <a:ea typeface="AR P丸ゴシック体M" pitchFamily="50" charset="-128"/>
              </a:rPr>
              <a:t>Suganuma</a:t>
            </a: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, Iida</a:t>
            </a:r>
            <a:r>
              <a:rPr lang="ja-JP" altLang="en-US" sz="1800" dirty="0" smtClean="0">
                <a:latin typeface="AR P丸ゴシック体M" pitchFamily="50" charset="-128"/>
                <a:ea typeface="AR P丸ゴシック体M" pitchFamily="50" charset="-128"/>
              </a:rPr>
              <a:t>（</a:t>
            </a: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2009</a:t>
            </a:r>
            <a:r>
              <a:rPr lang="ja-JP" altLang="en-US" sz="1800" dirty="0" smtClean="0">
                <a:latin typeface="AR P丸ゴシック体M" pitchFamily="50" charset="-128"/>
                <a:ea typeface="AR P丸ゴシック体M" pitchFamily="50" charset="-128"/>
              </a:rPr>
              <a:t>）</a:t>
            </a:r>
            <a:endParaRPr lang="en-US" altLang="ja-JP" sz="1800" dirty="0" smtClean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18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174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881" y="2790220"/>
            <a:ext cx="3457575" cy="1934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>
                <a:latin typeface="AR P丸ゴシック体M" pitchFamily="50" charset="-128"/>
                <a:ea typeface="AR P丸ゴシック体M" pitchFamily="50" charset="-128"/>
              </a:rPr>
              <a:t>Dual-superconductor 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picture (DSC) for quark confinement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51124" y="2814061"/>
            <a:ext cx="3456384" cy="818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451124" y="3897052"/>
            <a:ext cx="3456384" cy="8280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/>
          <p:nvPr/>
        </p:nvCxnSpPr>
        <p:spPr>
          <a:xfrm>
            <a:off x="451124" y="3659772"/>
            <a:ext cx="34563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451124" y="3759544"/>
            <a:ext cx="34563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51124" y="3861048"/>
            <a:ext cx="34563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395536" y="2420888"/>
            <a:ext cx="360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kumimoji="1" lang="en-US" altLang="ja-JP" b="1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Type II) Superconductor</a:t>
            </a:r>
            <a:endParaRPr kumimoji="1" lang="ja-JP" altLang="en-US" b="1" dirty="0">
              <a:solidFill>
                <a:srgbClr val="0000FF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31640" y="4023649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>
                <a:solidFill>
                  <a:schemeClr val="accent1"/>
                </a:solidFill>
                <a:latin typeface="HG丸ｺﾞｼｯｸM-PRO" pitchFamily="50" charset="-128"/>
                <a:ea typeface="HG丸ｺﾞｼｯｸM-PRO" pitchFamily="50" charset="-128"/>
              </a:rPr>
              <a:t>Magnetic</a:t>
            </a:r>
            <a:r>
              <a:rPr lang="en-US" altLang="ja-JP" sz="2400" b="1" dirty="0" smtClean="0">
                <a:solidFill>
                  <a:schemeClr val="accent1"/>
                </a:solidFill>
                <a:latin typeface="HG丸ｺﾞｼｯｸM-PRO" pitchFamily="50" charset="-128"/>
                <a:ea typeface="HG丸ｺﾞｼｯｸM-PRO" pitchFamily="50" charset="-128"/>
              </a:rPr>
              <a:t> flux</a:t>
            </a:r>
            <a:endParaRPr kumimoji="1" lang="ja-JP" altLang="en-US" sz="2400" b="1" dirty="0">
              <a:solidFill>
                <a:schemeClr val="accent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90742" y="4760565"/>
            <a:ext cx="351676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Electric charge</a:t>
            </a:r>
            <a:r>
              <a:rPr kumimoji="1" lang="ja-JP" altLang="en-US" sz="1600" b="1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kumimoji="1" lang="en-US" altLang="ja-JP" sz="1600" b="1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Cooper pairs</a:t>
            </a:r>
            <a:r>
              <a:rPr kumimoji="1" lang="ja-JP" altLang="en-US" sz="1600" b="1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）</a:t>
            </a:r>
            <a:r>
              <a:rPr kumimoji="1" lang="en-US" altLang="ja-JP" sz="1600" b="1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condensation</a:t>
            </a:r>
          </a:p>
          <a:p>
            <a:pPr algn="ctr"/>
            <a:endParaRPr lang="en-US" altLang="ja-JP" b="1" dirty="0">
              <a:solidFill>
                <a:srgbClr val="0000FF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b="1" dirty="0" smtClean="0">
              <a:solidFill>
                <a:srgbClr val="0000FF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b="1" dirty="0" smtClean="0">
              <a:solidFill>
                <a:srgbClr val="0000FF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kumimoji="1" lang="en-US" altLang="ja-JP" b="1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Magnetic flux is squeezed</a:t>
            </a:r>
            <a:endParaRPr kumimoji="1" lang="ja-JP" altLang="en-US" b="1" dirty="0">
              <a:solidFill>
                <a:srgbClr val="0000FF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218881" y="2348880"/>
            <a:ext cx="3625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Dual-superconductor</a:t>
            </a:r>
            <a:endParaRPr kumimoji="1" lang="ja-JP" altLang="en-US" sz="20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940152" y="4077072"/>
            <a:ext cx="2160240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>
                <a:solidFill>
                  <a:schemeClr val="accent1"/>
                </a:solidFill>
                <a:latin typeface="HG丸ｺﾞｼｯｸM-PRO" pitchFamily="50" charset="-128"/>
                <a:ea typeface="HG丸ｺﾞｼｯｸM-PRO" pitchFamily="50" charset="-128"/>
              </a:rPr>
              <a:t>Electric</a:t>
            </a:r>
            <a:r>
              <a:rPr lang="en-US" altLang="ja-JP" sz="2400" b="1" dirty="0" smtClean="0">
                <a:solidFill>
                  <a:schemeClr val="accent1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2000" b="1" dirty="0" smtClean="0">
                <a:solidFill>
                  <a:schemeClr val="accent1"/>
                </a:solidFill>
                <a:latin typeface="HG丸ｺﾞｼｯｸM-PRO" pitchFamily="50" charset="-128"/>
                <a:ea typeface="HG丸ｺﾞｼｯｸM-PRO" pitchFamily="50" charset="-128"/>
              </a:rPr>
              <a:t>flux</a:t>
            </a:r>
            <a:endParaRPr kumimoji="1" lang="ja-JP" altLang="en-US" sz="2400" b="1" dirty="0">
              <a:solidFill>
                <a:schemeClr val="accent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826407" y="4355812"/>
            <a:ext cx="1778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QCD</a:t>
            </a:r>
            <a:r>
              <a:rPr lang="ja-JP" altLang="en-US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vacuum</a:t>
            </a:r>
            <a:endParaRPr kumimoji="1" lang="en-US" altLang="ja-JP" b="1" dirty="0" smtClean="0">
              <a:solidFill>
                <a:srgbClr val="00B05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148064" y="392376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latin typeface="HG丸ｺﾞｼｯｸM-PRO" pitchFamily="50" charset="-128"/>
                <a:ea typeface="HG丸ｺﾞｼｯｸM-PRO" pitchFamily="50" charset="-128"/>
              </a:rPr>
              <a:t>quark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308304" y="393305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latin typeface="HG丸ｺﾞｼｯｸM-PRO" pitchFamily="50" charset="-128"/>
                <a:ea typeface="HG丸ｺﾞｼｯｸM-PRO" pitchFamily="50" charset="-128"/>
              </a:rPr>
              <a:t>anti-quark</a:t>
            </a:r>
          </a:p>
        </p:txBody>
      </p:sp>
      <p:sp>
        <p:nvSpPr>
          <p:cNvPr id="44" name="コンテンツ プレースホルダー 4"/>
          <p:cNvSpPr txBox="1">
            <a:spLocks/>
          </p:cNvSpPr>
          <p:nvPr/>
        </p:nvSpPr>
        <p:spPr>
          <a:xfrm>
            <a:off x="342198" y="1988840"/>
            <a:ext cx="2305170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ja-JP" sz="2000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Higgs</a:t>
            </a:r>
            <a:r>
              <a:rPr lang="ja-JP" altLang="en-US" sz="2000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mechanism</a:t>
            </a:r>
          </a:p>
        </p:txBody>
      </p:sp>
      <p:sp>
        <p:nvSpPr>
          <p:cNvPr id="8" name="下矢印 7"/>
          <p:cNvSpPr/>
          <p:nvPr/>
        </p:nvSpPr>
        <p:spPr>
          <a:xfrm>
            <a:off x="1979712" y="5421704"/>
            <a:ext cx="478660" cy="383560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998107" y="4699010"/>
            <a:ext cx="39663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Magnetic monopole</a:t>
            </a:r>
            <a:r>
              <a:rPr lang="ja-JP" altLang="en-US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condensation</a:t>
            </a:r>
            <a:endParaRPr kumimoji="1" lang="en-US" altLang="ja-JP" b="1" dirty="0" smtClean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lang="en-US" altLang="ja-JP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b="1" dirty="0" smtClean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b="1" dirty="0" smtClean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kumimoji="1" lang="en-US" altLang="ja-JP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Color electric flux is squeezed</a:t>
            </a:r>
            <a:endParaRPr kumimoji="1" lang="ja-JP" altLang="en-US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6" name="下矢印 45"/>
          <p:cNvSpPr/>
          <p:nvPr/>
        </p:nvSpPr>
        <p:spPr>
          <a:xfrm>
            <a:off x="6587077" y="5421704"/>
            <a:ext cx="478660" cy="383560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コンテンツ プレースホルダー 4"/>
          <p:cNvSpPr txBox="1">
            <a:spLocks/>
          </p:cNvSpPr>
          <p:nvPr/>
        </p:nvSpPr>
        <p:spPr>
          <a:xfrm>
            <a:off x="428461" y="2876742"/>
            <a:ext cx="3441325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ja-JP" sz="2000" dirty="0" err="1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Meissner</a:t>
            </a:r>
            <a:r>
              <a:rPr lang="ja-JP" altLang="en-US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effect</a:t>
            </a:r>
          </a:p>
          <a:p>
            <a:pPr marL="0" indent="0">
              <a:buFont typeface="Arial" pitchFamily="34" charset="0"/>
              <a:buNone/>
            </a:pPr>
            <a:r>
              <a:rPr lang="ja-JP" altLang="en-US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⇒</a:t>
            </a:r>
            <a:r>
              <a:rPr lang="en-US" altLang="ja-JP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magnetic flux is repelled</a:t>
            </a:r>
          </a:p>
        </p:txBody>
      </p:sp>
      <p:sp>
        <p:nvSpPr>
          <p:cNvPr id="48" name="コンテンツ プレースホルダー 4"/>
          <p:cNvSpPr txBox="1">
            <a:spLocks/>
          </p:cNvSpPr>
          <p:nvPr/>
        </p:nvSpPr>
        <p:spPr>
          <a:xfrm>
            <a:off x="5220072" y="2780928"/>
            <a:ext cx="3584133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ja-JP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Dual </a:t>
            </a:r>
            <a:r>
              <a:rPr lang="en-US" altLang="ja-JP" sz="2000" dirty="0" err="1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M</a:t>
            </a:r>
            <a:r>
              <a:rPr lang="en-US" altLang="ja-JP" sz="2000" dirty="0" err="1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eissner</a:t>
            </a:r>
            <a:endParaRPr lang="en-US" altLang="ja-JP" sz="2000" dirty="0" smtClean="0">
              <a:solidFill>
                <a:srgbClr val="FF0000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marL="0" indent="0">
              <a:buFont typeface="Arial" pitchFamily="34" charset="0"/>
              <a:buNone/>
            </a:pPr>
            <a:r>
              <a:rPr lang="ja-JP" altLang="en-US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⇒</a:t>
            </a:r>
            <a:r>
              <a:rPr lang="en-US" altLang="ja-JP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Electric flux is repelled</a:t>
            </a:r>
          </a:p>
        </p:txBody>
      </p:sp>
      <p:sp>
        <p:nvSpPr>
          <p:cNvPr id="2" name="右矢印 1"/>
          <p:cNvSpPr/>
          <p:nvPr/>
        </p:nvSpPr>
        <p:spPr>
          <a:xfrm>
            <a:off x="4230873" y="3854076"/>
            <a:ext cx="570892" cy="141585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49" name="コンテンツ プレースホルダー 4"/>
          <p:cNvSpPr txBox="1">
            <a:spLocks/>
          </p:cNvSpPr>
          <p:nvPr/>
        </p:nvSpPr>
        <p:spPr>
          <a:xfrm>
            <a:off x="3851920" y="3020758"/>
            <a:ext cx="1368152" cy="7827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altLang="ja-JP" sz="1800" b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Dual transf.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altLang="ja-JP" sz="1800" b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E</a:t>
            </a:r>
            <a:r>
              <a:rPr lang="ja-JP" altLang="en-US" sz="1800" b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↔</a:t>
            </a:r>
            <a:r>
              <a:rPr lang="en-US" altLang="ja-JP" sz="1800" b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B</a:t>
            </a:r>
          </a:p>
        </p:txBody>
      </p:sp>
      <p:sp>
        <p:nvSpPr>
          <p:cNvPr id="54" name="コンテンツ プレースホルダー 4"/>
          <p:cNvSpPr txBox="1">
            <a:spLocks/>
          </p:cNvSpPr>
          <p:nvPr/>
        </p:nvSpPr>
        <p:spPr>
          <a:xfrm>
            <a:off x="7324820" y="1127165"/>
            <a:ext cx="176716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altLang="ja-JP" sz="1400" dirty="0" err="1" smtClean="0">
                <a:latin typeface="AR P丸ゴシック体M" pitchFamily="50" charset="-128"/>
                <a:ea typeface="AR P丸ゴシック体M" pitchFamily="50" charset="-128"/>
              </a:rPr>
              <a:t>Nambu</a:t>
            </a:r>
            <a:r>
              <a:rPr lang="ja-JP" altLang="en-US" sz="1400" dirty="0" smtClean="0">
                <a:latin typeface="AR P丸ゴシック体M" pitchFamily="50" charset="-128"/>
                <a:ea typeface="AR P丸ゴシック体M" pitchFamily="50" charset="-128"/>
              </a:rPr>
              <a:t>（１９７４）</a:t>
            </a:r>
            <a:endParaRPr lang="en-US" altLang="ja-JP" sz="1400" dirty="0" smtClean="0">
              <a:latin typeface="AR P丸ゴシック体M" pitchFamily="50" charset="-128"/>
              <a:ea typeface="AR P丸ゴシック体M" pitchFamily="50" charset="-128"/>
            </a:endParaRPr>
          </a:p>
          <a:p>
            <a:pPr marL="0" indent="0" algn="r">
              <a:buFont typeface="Arial" pitchFamily="34" charset="0"/>
              <a:buNone/>
            </a:pPr>
            <a:r>
              <a:rPr lang="en-US" altLang="ja-JP" sz="1400" dirty="0" smtClean="0">
                <a:latin typeface="AR P丸ゴシック体M" pitchFamily="50" charset="-128"/>
                <a:ea typeface="AR P丸ゴシック体M" pitchFamily="50" charset="-128"/>
              </a:rPr>
              <a:t>’</a:t>
            </a:r>
            <a:r>
              <a:rPr lang="en-US" altLang="ja-JP" sz="1400" dirty="0" err="1" smtClean="0">
                <a:latin typeface="AR P丸ゴシック体M" pitchFamily="50" charset="-128"/>
                <a:ea typeface="AR P丸ゴシック体M" pitchFamily="50" charset="-128"/>
              </a:rPr>
              <a:t>tHooft</a:t>
            </a:r>
            <a:r>
              <a:rPr lang="ja-JP" altLang="en-US" sz="1400" dirty="0" smtClean="0">
                <a:latin typeface="AR P丸ゴシック体M" pitchFamily="50" charset="-128"/>
                <a:ea typeface="AR P丸ゴシック体M" pitchFamily="50" charset="-128"/>
              </a:rPr>
              <a:t>（１９７</a:t>
            </a:r>
            <a:r>
              <a:rPr lang="en-US" altLang="ja-JP" sz="1400" dirty="0" smtClean="0">
                <a:latin typeface="AR P丸ゴシック体M" pitchFamily="50" charset="-128"/>
                <a:ea typeface="AR P丸ゴシック体M" pitchFamily="50" charset="-128"/>
              </a:rPr>
              <a:t>5</a:t>
            </a:r>
            <a:r>
              <a:rPr lang="ja-JP" altLang="en-US" sz="1400" dirty="0" smtClean="0">
                <a:latin typeface="AR P丸ゴシック体M" pitchFamily="50" charset="-128"/>
                <a:ea typeface="AR P丸ゴシック体M" pitchFamily="50" charset="-128"/>
              </a:rPr>
              <a:t>）</a:t>
            </a:r>
            <a:endParaRPr lang="en-US" altLang="ja-JP" sz="1400" dirty="0" smtClean="0">
              <a:latin typeface="AR P丸ゴシック体M" pitchFamily="50" charset="-128"/>
              <a:ea typeface="AR P丸ゴシック体M" pitchFamily="50" charset="-128"/>
            </a:endParaRPr>
          </a:p>
          <a:p>
            <a:pPr marL="0" indent="0" algn="r">
              <a:buFont typeface="Arial" pitchFamily="34" charset="0"/>
              <a:buNone/>
            </a:pPr>
            <a:r>
              <a:rPr lang="en-US" altLang="ja-JP" sz="1400" dirty="0" smtClean="0">
                <a:latin typeface="AR P丸ゴシック体M" pitchFamily="50" charset="-128"/>
                <a:ea typeface="AR P丸ゴシック体M" pitchFamily="50" charset="-128"/>
              </a:rPr>
              <a:t>Mandelstam</a:t>
            </a:r>
            <a:r>
              <a:rPr lang="ja-JP" altLang="en-US" sz="1400" dirty="0" smtClean="0">
                <a:latin typeface="AR P丸ゴシック体M" pitchFamily="50" charset="-128"/>
                <a:ea typeface="AR P丸ゴシック体M" pitchFamily="50" charset="-128"/>
              </a:rPr>
              <a:t>（１９７６）</a:t>
            </a:r>
            <a:endParaRPr lang="en-US" altLang="ja-JP" sz="1400" dirty="0" smtClean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1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972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571970"/>
            <a:ext cx="6049044" cy="416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Functional form of the off-diagonal gluon propagator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1080285" y="3284984"/>
            <a:ext cx="3496887" cy="2086868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4932040" y="4005064"/>
            <a:ext cx="3208825" cy="619088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 descr="\begin{document}&#10;\begin{eqnarray}&#10;m_{\mathrm{off}} \simeq 1.5-1.6\mathrm{GeV} 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4172549"/>
            <a:ext cx="3001185" cy="295740"/>
          </a:xfrm>
          <a:prstGeom prst="rect">
            <a:avLst/>
          </a:prstGeom>
        </p:spPr>
      </p:pic>
      <p:sp>
        <p:nvSpPr>
          <p:cNvPr id="14" name="タイトル 1"/>
          <p:cNvSpPr txBox="1">
            <a:spLocks/>
          </p:cNvSpPr>
          <p:nvPr/>
        </p:nvSpPr>
        <p:spPr>
          <a:xfrm>
            <a:off x="1080285" y="4509120"/>
            <a:ext cx="2845627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400" dirty="0">
                <a:solidFill>
                  <a:srgbClr val="0000FF"/>
                </a:solidFill>
              </a:rPr>
              <a:t>Almost linear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179512" y="1124745"/>
            <a:ext cx="3888432" cy="12241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179512" y="1025116"/>
            <a:ext cx="589627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4D Yukawa function in Euclidean </a:t>
            </a:r>
            <a:endParaRPr lang="en-US" altLang="ja-JP" sz="2000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115888" y="116632"/>
            <a:ext cx="6112668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What is the functional form in </a:t>
            </a:r>
            <a:r>
              <a:rPr lang="en-US" altLang="ja-JP" sz="2000" i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 ?</a:t>
            </a:r>
            <a:endParaRPr lang="en-US" altLang="ja-JP" sz="2000" i="1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>
          <a:xfrm>
            <a:off x="4911684" y="4414100"/>
            <a:ext cx="3764772" cy="1967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This functional form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can</a:t>
            </a:r>
            <a:r>
              <a:rPr lang="en-US" altLang="ja-JP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be described with </a:t>
            </a:r>
            <a:r>
              <a:rPr lang="en-US" altLang="ja-JP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4D Yukawa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in whole region of</a:t>
            </a:r>
            <a:r>
              <a:rPr lang="en-US" altLang="ja-JP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 r = 0.1-0.8fm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.</a:t>
            </a:r>
            <a:endParaRPr lang="en-US" altLang="ja-JP" sz="2000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932040" y="4869160"/>
            <a:ext cx="3888432" cy="12241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7" name="図 26" descr="\begin{document}&#10;\begin{eqnarray}&#10;G_{\mu \mu} (r;m) \sim \frac{e^{-mr}}{r}\nonumber&#10;\end{eqnarray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1" y="1563812"/>
            <a:ext cx="2489410" cy="636227"/>
          </a:xfrm>
          <a:prstGeom prst="rect">
            <a:avLst/>
          </a:prstGeom>
        </p:spPr>
      </p:pic>
      <p:sp>
        <p:nvSpPr>
          <p:cNvPr id="29" name="コンテンツ プレースホルダー 4"/>
          <p:cNvSpPr txBox="1">
            <a:spLocks/>
          </p:cNvSpPr>
          <p:nvPr/>
        </p:nvSpPr>
        <p:spPr>
          <a:xfrm>
            <a:off x="5364088" y="1127165"/>
            <a:ext cx="3727900" cy="402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c.f. </a:t>
            </a:r>
            <a:r>
              <a:rPr lang="en-US" altLang="ja-JP" sz="1800" dirty="0" err="1" smtClean="0">
                <a:latin typeface="AR P丸ゴシック体M" pitchFamily="50" charset="-128"/>
                <a:ea typeface="AR P丸ゴシック体M" pitchFamily="50" charset="-128"/>
              </a:rPr>
              <a:t>Iritani</a:t>
            </a: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, </a:t>
            </a:r>
            <a:r>
              <a:rPr lang="en-US" altLang="ja-JP" sz="1800" dirty="0" err="1" smtClean="0">
                <a:latin typeface="AR P丸ゴシック体M" pitchFamily="50" charset="-128"/>
                <a:ea typeface="AR P丸ゴシック体M" pitchFamily="50" charset="-128"/>
              </a:rPr>
              <a:t>Suganuma</a:t>
            </a: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, Iida</a:t>
            </a:r>
            <a:r>
              <a:rPr lang="ja-JP" altLang="en-US" sz="1800" dirty="0" smtClean="0">
                <a:latin typeface="AR P丸ゴシック体M" pitchFamily="50" charset="-128"/>
                <a:ea typeface="AR P丸ゴシック体M" pitchFamily="50" charset="-128"/>
              </a:rPr>
              <a:t>（</a:t>
            </a:r>
            <a:r>
              <a:rPr lang="en-US" altLang="ja-JP" sz="1800" dirty="0" smtClean="0">
                <a:latin typeface="AR P丸ゴシック体M" pitchFamily="50" charset="-128"/>
                <a:ea typeface="AR P丸ゴシック体M" pitchFamily="50" charset="-128"/>
              </a:rPr>
              <a:t>2009</a:t>
            </a:r>
            <a:r>
              <a:rPr lang="ja-JP" altLang="en-US" sz="1800" dirty="0" smtClean="0">
                <a:latin typeface="AR P丸ゴシック体M" pitchFamily="50" charset="-128"/>
                <a:ea typeface="AR P丸ゴシック体M" pitchFamily="50" charset="-128"/>
              </a:rPr>
              <a:t>）</a:t>
            </a:r>
            <a:endParaRPr lang="en-US" altLang="ja-JP" sz="1800" dirty="0" smtClean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19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63796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The spectral function of the off-diagonal gluons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79512" y="1124745"/>
            <a:ext cx="3888432" cy="11542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179512" y="1025116"/>
            <a:ext cx="589627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4D Yukawa function in Euclidean </a:t>
            </a:r>
            <a:endParaRPr lang="en-US" altLang="ja-JP" sz="2000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115888" y="116632"/>
            <a:ext cx="6112668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What is the functional form in </a:t>
            </a:r>
            <a:r>
              <a:rPr lang="en-US" altLang="ja-JP" sz="2000" i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 ?</a:t>
            </a:r>
            <a:endParaRPr lang="en-US" altLang="ja-JP" sz="2000" i="1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13" name="図 12" descr="\begin{document}&#10;\begin{eqnarray}&#10;D_0 ^{\rm off} (r) = \int_0 ^\infty d\omega e^{-\omega t} \rho (\omega ) \nonumber&#10;\end{eqnarray}&#10;\end{document}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2348880"/>
            <a:ext cx="3384376" cy="699170"/>
          </a:xfrm>
          <a:prstGeom prst="rect">
            <a:avLst/>
          </a:prstGeom>
        </p:spPr>
      </p:pic>
      <p:pic>
        <p:nvPicPr>
          <p:cNvPr id="16" name="図 15" descr="\begin{document}&#10;\begin{eqnarray}&#10;G^{\rm off}_{\mu \mu} (r) = Am\frac{e^{-mr}}{r}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5" y="1563815"/>
            <a:ext cx="2374907" cy="585066"/>
          </a:xfrm>
          <a:prstGeom prst="rect">
            <a:avLst/>
          </a:prstGeom>
        </p:spPr>
      </p:pic>
      <p:sp>
        <p:nvSpPr>
          <p:cNvPr id="37" name="タイトル 1"/>
          <p:cNvSpPr txBox="1">
            <a:spLocks/>
          </p:cNvSpPr>
          <p:nvPr/>
        </p:nvSpPr>
        <p:spPr>
          <a:xfrm>
            <a:off x="4067944" y="2420888"/>
            <a:ext cx="4366034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4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Spectral function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 is obtained </a:t>
            </a:r>
          </a:p>
          <a:p>
            <a:pPr algn="l"/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by </a:t>
            </a:r>
            <a:r>
              <a:rPr lang="en-US" altLang="ja-JP" sz="24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Inverse Laplace transf.</a:t>
            </a:r>
            <a:endParaRPr lang="en-US" altLang="ja-JP" sz="2400" dirty="0">
              <a:solidFill>
                <a:srgbClr val="FF000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79512" y="2276873"/>
            <a:ext cx="8143089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083" name="図 3082" descr="\begin{document}&#10;\begin{eqnarray}&#10;D_0 ^{\rm off} (t) &amp;=&amp;\int d^3x G^{\rm off}_{\mu \mu} (r) \nonumber&#10;\end{eqnarray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5" y="3190969"/>
            <a:ext cx="2773420" cy="544058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20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408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The spectral function of the off-diagonal gluons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79512" y="1124745"/>
            <a:ext cx="3888432" cy="11542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179512" y="1025116"/>
            <a:ext cx="589627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4D Yukawa function in Euclidean </a:t>
            </a:r>
            <a:endParaRPr lang="en-US" altLang="ja-JP" sz="2000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115888" y="116632"/>
            <a:ext cx="6112668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What is the functional form in </a:t>
            </a:r>
            <a:r>
              <a:rPr lang="en-US" altLang="ja-JP" sz="2000" i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 ?</a:t>
            </a:r>
            <a:endParaRPr lang="en-US" altLang="ja-JP" sz="2000" i="1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13" name="図 12" descr="\begin{document}&#10;\begin{eqnarray}&#10;D_0 ^{\rm off} (r) = \int_0 ^\infty d\omega e^{-\omega t} \rho (\omega ) \nonumber&#10;\end{eqnarray}&#10;\end{document}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2348880"/>
            <a:ext cx="3384376" cy="699170"/>
          </a:xfrm>
          <a:prstGeom prst="rect">
            <a:avLst/>
          </a:prstGeom>
        </p:spPr>
      </p:pic>
      <p:pic>
        <p:nvPicPr>
          <p:cNvPr id="15" name="図 14" descr="\begin{document}&#10;\begin{eqnarray}&#10;D_0 ^{\rm off} (t) &amp;= &amp;\int d^3x G^{\rm off}_{\mu \mu} (r) \nonumber \\&#10;                       &amp;=&amp; 4\pi At K_1(mt) 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190969"/>
            <a:ext cx="2773421" cy="886103"/>
          </a:xfrm>
          <a:prstGeom prst="rect">
            <a:avLst/>
          </a:prstGeom>
        </p:spPr>
      </p:pic>
      <p:pic>
        <p:nvPicPr>
          <p:cNvPr id="16" name="図 15" descr="\begin{document}&#10;\begin{eqnarray}&#10;G^{\rm off}_{\mu \mu} (r) = Am\frac{e^{-mr}}{r}\nonumber&#10;\end{eqnarray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5" y="1563815"/>
            <a:ext cx="2374907" cy="585066"/>
          </a:xfrm>
          <a:prstGeom prst="rect">
            <a:avLst/>
          </a:prstGeom>
        </p:spPr>
      </p:pic>
      <p:pic>
        <p:nvPicPr>
          <p:cNvPr id="18" name="図 17" descr="\begin{document}&#10;\begin{align*}&#10;\frac{\omega}{(\omega ^2 -1 )^{1/2}}\theta (\omega -1)&#10;\end{align*}&#10;\end{document}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797152"/>
            <a:ext cx="2088543" cy="509536"/>
          </a:xfrm>
          <a:prstGeom prst="rect">
            <a:avLst/>
          </a:prstGeom>
        </p:spPr>
      </p:pic>
      <p:pic>
        <p:nvPicPr>
          <p:cNvPr id="28" name="図 27" descr="\begin{document}&#10;\begin{align*}&#10;K_1(z)&#10;\end{align*}&#10;\end{document}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110" y="3824759"/>
            <a:ext cx="583898" cy="242184"/>
          </a:xfrm>
          <a:prstGeom prst="rect">
            <a:avLst/>
          </a:prstGeom>
        </p:spPr>
      </p:pic>
      <p:sp>
        <p:nvSpPr>
          <p:cNvPr id="29" name="タイトル 1"/>
          <p:cNvSpPr txBox="1">
            <a:spLocks/>
          </p:cNvSpPr>
          <p:nvPr/>
        </p:nvSpPr>
        <p:spPr>
          <a:xfrm>
            <a:off x="4572000" y="3789040"/>
            <a:ext cx="3168352" cy="8278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：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modified Bessel function</a:t>
            </a: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0" name="タイトル 1"/>
          <p:cNvSpPr txBox="1">
            <a:spLocks/>
          </p:cNvSpPr>
          <p:nvPr/>
        </p:nvSpPr>
        <p:spPr>
          <a:xfrm>
            <a:off x="3491880" y="4401393"/>
            <a:ext cx="4051067" cy="8278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Inverse Laplace transf.</a:t>
            </a: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3131840" y="4221088"/>
            <a:ext cx="18399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72" name="直線コネクタ 3071"/>
          <p:cNvCxnSpPr/>
          <p:nvPr/>
        </p:nvCxnSpPr>
        <p:spPr>
          <a:xfrm>
            <a:off x="2771800" y="4149080"/>
            <a:ext cx="86409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タイトル 1"/>
          <p:cNvSpPr txBox="1">
            <a:spLocks/>
          </p:cNvSpPr>
          <p:nvPr/>
        </p:nvSpPr>
        <p:spPr>
          <a:xfrm>
            <a:off x="4067944" y="2420888"/>
            <a:ext cx="4366034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4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Spectral function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 is obtained </a:t>
            </a:r>
          </a:p>
          <a:p>
            <a:pPr algn="l"/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by </a:t>
            </a:r>
            <a:r>
              <a:rPr lang="en-US" altLang="ja-JP" sz="24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Inverse Laplace transf.</a:t>
            </a:r>
            <a:endParaRPr lang="en-US" altLang="ja-JP" sz="2400" dirty="0">
              <a:solidFill>
                <a:srgbClr val="FF000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79512" y="2276873"/>
            <a:ext cx="8143089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21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407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The spectral function of the off-diagonal gluons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79512" y="1124745"/>
            <a:ext cx="3888432" cy="11542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179512" y="1025116"/>
            <a:ext cx="589627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4D Yukawa function in Euclidean </a:t>
            </a:r>
            <a:endParaRPr lang="en-US" altLang="ja-JP" sz="2000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115888" y="116632"/>
            <a:ext cx="6112668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What is the functional form in </a:t>
            </a:r>
            <a:r>
              <a:rPr lang="en-US" altLang="ja-JP" sz="2000" i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 ?</a:t>
            </a:r>
            <a:endParaRPr lang="en-US" altLang="ja-JP" sz="2000" i="1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13" name="図 12" descr="\begin{document}&#10;\begin{eqnarray}&#10;D_0 ^{\rm off} (r) = \int_0 ^\infty d\omega e^{-\omega t} \rho (\omega ) \nonumber&#10;\end{eqnarray}&#10;\end{document}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2348880"/>
            <a:ext cx="3384376" cy="699170"/>
          </a:xfrm>
          <a:prstGeom prst="rect">
            <a:avLst/>
          </a:prstGeom>
        </p:spPr>
      </p:pic>
      <p:pic>
        <p:nvPicPr>
          <p:cNvPr id="15" name="図 14" descr="\begin{document}&#10;\begin{eqnarray}&#10;D_0 ^{\rm off} (t) &amp;= &amp;\int d^3x G^{\rm off}_{\mu \mu} (r) \nonumber \\&#10;                       &amp;=&amp; 4\pi At K_1(mt) 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190969"/>
            <a:ext cx="2773421" cy="886103"/>
          </a:xfrm>
          <a:prstGeom prst="rect">
            <a:avLst/>
          </a:prstGeom>
        </p:spPr>
      </p:pic>
      <p:pic>
        <p:nvPicPr>
          <p:cNvPr id="16" name="図 15" descr="\begin{document}&#10;\begin{eqnarray}&#10;G^{\rm off}_{\mu \mu} (r) = Am\frac{e^{-mr}}{r}\nonumber&#10;\end{eqnarray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5" y="1563815"/>
            <a:ext cx="2374907" cy="585066"/>
          </a:xfrm>
          <a:prstGeom prst="rect">
            <a:avLst/>
          </a:prstGeom>
        </p:spPr>
      </p:pic>
      <p:pic>
        <p:nvPicPr>
          <p:cNvPr id="18" name="図 17" descr="\begin{document}&#10;\begin{align*}&#10;\frac{\omega}{(\omega ^2 -1 )^{1/2}}\theta (\omega -1)&#10;\end{align*}&#10;\end{document}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797152"/>
            <a:ext cx="2088543" cy="509536"/>
          </a:xfrm>
          <a:prstGeom prst="rect">
            <a:avLst/>
          </a:prstGeom>
        </p:spPr>
      </p:pic>
      <p:pic>
        <p:nvPicPr>
          <p:cNvPr id="28" name="図 27" descr="\begin{document}&#10;\begin{align*}&#10;K_1(z)&#10;\end{align*}&#10;\end{document}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110" y="3824759"/>
            <a:ext cx="583898" cy="242184"/>
          </a:xfrm>
          <a:prstGeom prst="rect">
            <a:avLst/>
          </a:prstGeom>
        </p:spPr>
      </p:pic>
      <p:sp>
        <p:nvSpPr>
          <p:cNvPr id="29" name="タイトル 1"/>
          <p:cNvSpPr txBox="1">
            <a:spLocks/>
          </p:cNvSpPr>
          <p:nvPr/>
        </p:nvSpPr>
        <p:spPr>
          <a:xfrm>
            <a:off x="4572000" y="3789040"/>
            <a:ext cx="3168352" cy="8278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：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modified Bessel function</a:t>
            </a: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0" name="タイトル 1"/>
          <p:cNvSpPr txBox="1">
            <a:spLocks/>
          </p:cNvSpPr>
          <p:nvPr/>
        </p:nvSpPr>
        <p:spPr>
          <a:xfrm>
            <a:off x="3491880" y="4401393"/>
            <a:ext cx="4051067" cy="8278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Inverse Laplace transf.</a:t>
            </a: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algn="l"/>
            <a:endParaRPr lang="en-US" altLang="ja-JP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3131840" y="4221088"/>
            <a:ext cx="18399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72" name="直線コネクタ 3071"/>
          <p:cNvCxnSpPr/>
          <p:nvPr/>
        </p:nvCxnSpPr>
        <p:spPr>
          <a:xfrm>
            <a:off x="2771800" y="4149080"/>
            <a:ext cx="86409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タイトル 1"/>
          <p:cNvSpPr txBox="1">
            <a:spLocks/>
          </p:cNvSpPr>
          <p:nvPr/>
        </p:nvSpPr>
        <p:spPr>
          <a:xfrm>
            <a:off x="4067944" y="2420888"/>
            <a:ext cx="4366034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4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Spectral function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 is obtained </a:t>
            </a:r>
          </a:p>
          <a:p>
            <a:pPr algn="l"/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by </a:t>
            </a:r>
            <a:r>
              <a:rPr lang="en-US" altLang="ja-JP" sz="24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Inverse Laplace transf.</a:t>
            </a:r>
            <a:endParaRPr lang="en-US" altLang="ja-JP" sz="2400" dirty="0">
              <a:solidFill>
                <a:srgbClr val="FF000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79512" y="2276873"/>
            <a:ext cx="8143089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下矢印 38"/>
          <p:cNvSpPr/>
          <p:nvPr/>
        </p:nvSpPr>
        <p:spPr>
          <a:xfrm>
            <a:off x="395536" y="3356993"/>
            <a:ext cx="183992" cy="22322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下矢印 41"/>
          <p:cNvSpPr/>
          <p:nvPr/>
        </p:nvSpPr>
        <p:spPr>
          <a:xfrm>
            <a:off x="3131840" y="5301208"/>
            <a:ext cx="183992" cy="3600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タイトル 1"/>
          <p:cNvSpPr txBox="1">
            <a:spLocks/>
          </p:cNvSpPr>
          <p:nvPr/>
        </p:nvSpPr>
        <p:spPr>
          <a:xfrm>
            <a:off x="3419872" y="5445224"/>
            <a:ext cx="4051067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Differentiating by ω</a:t>
            </a:r>
          </a:p>
          <a:p>
            <a:pPr algn="l"/>
            <a:endParaRPr lang="en-US" altLang="ja-JP" sz="2000" i="1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algn="l"/>
            <a:endParaRPr lang="en-US" altLang="ja-JP" sz="2000" i="1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3079" name="図 3078" descr="\begin{document}&#10;\begin{align*}&#10;\rho (\omega) = - \frac{4\pi Am}{(\omega ^2 -m^2)^{3/2}}\theta (\omega -m)&#10;+ \frac{4\pi A/\sqrt{2m}}{(\omega - m)^{1/2}}\delta(\omega -m)&#10;\end{align*}&#10;\end{document}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748292"/>
            <a:ext cx="8153327" cy="849060"/>
          </a:xfrm>
          <a:prstGeom prst="rect">
            <a:avLst/>
          </a:prstGeom>
        </p:spPr>
      </p:pic>
      <p:sp>
        <p:nvSpPr>
          <p:cNvPr id="48" name="正方形/長方形 47"/>
          <p:cNvSpPr/>
          <p:nvPr/>
        </p:nvSpPr>
        <p:spPr>
          <a:xfrm>
            <a:off x="122533" y="5697252"/>
            <a:ext cx="8311445" cy="9361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895EBD5A-4DD9-43BC-B5BA-F163C94A4F13}" type="slidenum">
              <a:rPr lang="ja-JP" altLang="en-US" smtClean="0"/>
              <a:pPr/>
              <a:t>22</a:t>
            </a:fld>
            <a:r>
              <a:rPr lang="en-US" altLang="ja-JP" dirty="0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782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The spectral function of the off-diagonal gluons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115888" y="116632"/>
            <a:ext cx="6112668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What is the functional form in </a:t>
            </a:r>
            <a:r>
              <a:rPr lang="en-US" altLang="ja-JP" sz="2000" i="1" dirty="0" smtClean="0">
                <a:solidFill>
                  <a:srgbClr val="00B050"/>
                </a:solidFill>
                <a:latin typeface="AR P丸ゴシック体M" pitchFamily="50" charset="-128"/>
                <a:ea typeface="AR P丸ゴシック体M" pitchFamily="50" charset="-128"/>
              </a:rPr>
              <a:t>MA gauge ?</a:t>
            </a:r>
            <a:endParaRPr lang="en-US" altLang="ja-JP" sz="2000" i="1" dirty="0">
              <a:solidFill>
                <a:srgbClr val="00B050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3079" name="図 3078" descr="\begin{document}&#10;\begin{align*}&#10;\rho (\omega) = - \frac{4\pi Am}{(\omega ^2 -m^2)^{3/2}}\theta (\omega -m)&#10;+ \frac{4\pi A/\sqrt{2m}}{(\omega - m)^{1/2}}\delta(\omega -m)&#10;\end{align*}&#10;\end{document}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99" y="1319800"/>
            <a:ext cx="8153327" cy="849060"/>
          </a:xfrm>
          <a:prstGeom prst="rect">
            <a:avLst/>
          </a:prstGeom>
        </p:spPr>
      </p:pic>
      <p:sp>
        <p:nvSpPr>
          <p:cNvPr id="48" name="正方形/長方形 47"/>
          <p:cNvSpPr/>
          <p:nvPr/>
        </p:nvSpPr>
        <p:spPr>
          <a:xfrm>
            <a:off x="251520" y="1268760"/>
            <a:ext cx="8311445" cy="9361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1547664" y="3501008"/>
            <a:ext cx="5256584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1979712" y="2348880"/>
            <a:ext cx="0" cy="11521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 descr="\begin{document}&#10;\begin{align*}&#10;\omega&#10;\end{align*}&#10;\end{document}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3205821"/>
            <a:ext cx="203040" cy="155820"/>
          </a:xfrm>
          <a:prstGeom prst="rect">
            <a:avLst/>
          </a:prstGeom>
        </p:spPr>
      </p:pic>
      <p:pic>
        <p:nvPicPr>
          <p:cNvPr id="11" name="図 10" descr="\begin{document}&#10;\begin{align*}&#10;m&#10;\end{align*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256311"/>
            <a:ext cx="279180" cy="155820"/>
          </a:xfrm>
          <a:prstGeom prst="rect">
            <a:avLst/>
          </a:prstGeom>
        </p:spPr>
      </p:pic>
      <p:sp>
        <p:nvSpPr>
          <p:cNvPr id="14" name="フリーフォーム 13"/>
          <p:cNvSpPr/>
          <p:nvPr/>
        </p:nvSpPr>
        <p:spPr>
          <a:xfrm>
            <a:off x="2048979" y="3629465"/>
            <a:ext cx="4703513" cy="2912012"/>
          </a:xfrm>
          <a:custGeom>
            <a:avLst/>
            <a:gdLst>
              <a:gd name="connsiteX0" fmla="*/ 412867 w 4703513"/>
              <a:gd name="connsiteY0" fmla="*/ 2912012 h 2912012"/>
              <a:gd name="connsiteX1" fmla="*/ 412867 w 4703513"/>
              <a:gd name="connsiteY1" fmla="*/ 534572 h 2912012"/>
              <a:gd name="connsiteX2" fmla="*/ 4703513 w 4703513"/>
              <a:gd name="connsiteY2" fmla="*/ 0 h 2912012"/>
              <a:gd name="connsiteX3" fmla="*/ 4703513 w 4703513"/>
              <a:gd name="connsiteY3" fmla="*/ 0 h 2912012"/>
              <a:gd name="connsiteX4" fmla="*/ 4703513 w 4703513"/>
              <a:gd name="connsiteY4" fmla="*/ 0 h 2912012"/>
              <a:gd name="connsiteX5" fmla="*/ 4703513 w 4703513"/>
              <a:gd name="connsiteY5" fmla="*/ 0 h 29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03513" h="2912012">
                <a:moveTo>
                  <a:pt x="412867" y="2912012"/>
                </a:moveTo>
                <a:cubicBezTo>
                  <a:pt x="55313" y="1965959"/>
                  <a:pt x="-302241" y="1019907"/>
                  <a:pt x="412867" y="534572"/>
                </a:cubicBezTo>
                <a:cubicBezTo>
                  <a:pt x="1127975" y="49237"/>
                  <a:pt x="4703513" y="0"/>
                  <a:pt x="4703513" y="0"/>
                </a:cubicBezTo>
                <a:lnTo>
                  <a:pt x="4703513" y="0"/>
                </a:lnTo>
                <a:lnTo>
                  <a:pt x="4703513" y="0"/>
                </a:lnTo>
                <a:lnTo>
                  <a:pt x="4703513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475656" y="4513769"/>
            <a:ext cx="5276836" cy="2227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>
            <a:off x="1979712" y="3361641"/>
            <a:ext cx="0" cy="172383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フリーフォーム 42"/>
          <p:cNvSpPr/>
          <p:nvPr/>
        </p:nvSpPr>
        <p:spPr>
          <a:xfrm>
            <a:off x="2048980" y="4487594"/>
            <a:ext cx="117446" cy="576775"/>
          </a:xfrm>
          <a:custGeom>
            <a:avLst/>
            <a:gdLst>
              <a:gd name="connsiteX0" fmla="*/ 28179 w 28179"/>
              <a:gd name="connsiteY0" fmla="*/ 0 h 576775"/>
              <a:gd name="connsiteX1" fmla="*/ 14111 w 28179"/>
              <a:gd name="connsiteY1" fmla="*/ 126609 h 576775"/>
              <a:gd name="connsiteX2" fmla="*/ 43 w 28179"/>
              <a:gd name="connsiteY2" fmla="*/ 576775 h 57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79" h="576775">
                <a:moveTo>
                  <a:pt x="28179" y="0"/>
                </a:moveTo>
                <a:cubicBezTo>
                  <a:pt x="23490" y="42203"/>
                  <a:pt x="16680" y="84224"/>
                  <a:pt x="14111" y="126609"/>
                </a:cubicBezTo>
                <a:cubicBezTo>
                  <a:pt x="-1519" y="384494"/>
                  <a:pt x="43" y="390634"/>
                  <a:pt x="43" y="57677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769893" y="5631631"/>
            <a:ext cx="77930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i="1" dirty="0">
                <a:latin typeface="AR P丸ゴシック体M" pitchFamily="50" charset="-128"/>
                <a:ea typeface="AR P丸ゴシック体M" pitchFamily="50" charset="-128"/>
              </a:rPr>
              <a:t>the spectral function </a:t>
            </a:r>
            <a:r>
              <a:rPr lang="en-US" altLang="ja-JP" sz="2800" i="1" dirty="0" smtClean="0">
                <a:latin typeface="AR P丸ゴシック体M" pitchFamily="50" charset="-128"/>
                <a:ea typeface="AR P丸ゴシック体M" pitchFamily="50" charset="-128"/>
              </a:rPr>
              <a:t>has </a:t>
            </a:r>
            <a:r>
              <a:rPr lang="en-US" altLang="ja-JP" sz="2800" i="1" dirty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a negative </a:t>
            </a:r>
            <a:r>
              <a:rPr lang="en-US" altLang="ja-JP" sz="2800" i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region.</a:t>
            </a:r>
            <a:endParaRPr lang="ja-JP" altLang="en-US" sz="2800" dirty="0"/>
          </a:p>
        </p:txBody>
      </p:sp>
      <p:sp>
        <p:nvSpPr>
          <p:cNvPr id="54" name="正方形/長方形 53"/>
          <p:cNvSpPr/>
          <p:nvPr/>
        </p:nvSpPr>
        <p:spPr>
          <a:xfrm>
            <a:off x="769893" y="5589240"/>
            <a:ext cx="7618531" cy="7337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23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407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角丸四角形 11"/>
          <p:cNvSpPr/>
          <p:nvPr/>
        </p:nvSpPr>
        <p:spPr>
          <a:xfrm>
            <a:off x="107504" y="4399522"/>
            <a:ext cx="8928992" cy="133373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107504" y="1484784"/>
            <a:ext cx="8928992" cy="2304256"/>
          </a:xfrm>
          <a:prstGeom prst="roundRect">
            <a:avLst/>
          </a:prstGeom>
          <a:solidFill>
            <a:srgbClr val="FFEBEB"/>
          </a:solidFill>
          <a:ln>
            <a:solidFill>
              <a:srgbClr val="FFEBEB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230832" y="44624"/>
            <a:ext cx="8805664" cy="1080120"/>
          </a:xfrm>
        </p:spPr>
        <p:txBody>
          <a:bodyPr>
            <a:normAutofit/>
          </a:bodyPr>
          <a:lstStyle/>
          <a:p>
            <a:r>
              <a:rPr lang="en-US" altLang="ja-JP" sz="3200" dirty="0" smtClean="0">
                <a:solidFill>
                  <a:srgbClr val="C00000"/>
                </a:solidFill>
              </a:rPr>
              <a:t>Summary</a:t>
            </a:r>
            <a:r>
              <a:rPr lang="en-US" altLang="ja-JP" sz="3200" dirty="0" smtClean="0"/>
              <a:t> and </a:t>
            </a:r>
            <a:r>
              <a:rPr lang="en-US" altLang="ja-JP" sz="3200" dirty="0" smtClean="0">
                <a:solidFill>
                  <a:srgbClr val="0000FF"/>
                </a:solidFill>
              </a:rPr>
              <a:t>Future work</a:t>
            </a:r>
            <a:endParaRPr kumimoji="1" lang="ja-JP" altLang="en-US" sz="3200" baseline="-25000" dirty="0">
              <a:solidFill>
                <a:srgbClr val="0000FF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600201"/>
            <a:ext cx="8856984" cy="2188839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We show that, </a:t>
            </a:r>
            <a:r>
              <a:rPr lang="en-US" altLang="ja-JP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in </a:t>
            </a:r>
            <a:r>
              <a:rPr lang="ja-JP" altLang="en-US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ＳＵ</a:t>
            </a:r>
            <a:r>
              <a:rPr lang="en-US" altLang="ja-JP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(3)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 MA gauge, the off-diagonal gluons behave </a:t>
            </a:r>
            <a:b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as a massive vector boson with </a:t>
            </a:r>
            <a:r>
              <a:rPr lang="en-US" altLang="ja-JP" sz="2000" dirty="0" err="1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M</a:t>
            </a:r>
            <a:r>
              <a:rPr lang="en-US" altLang="ja-JP" sz="2000" baseline="-25000" dirty="0" err="1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off</a:t>
            </a:r>
            <a:r>
              <a:rPr lang="en-US" altLang="ja-JP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ja-JP" altLang="en-US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≒ </a:t>
            </a:r>
            <a:r>
              <a:rPr lang="en-US" altLang="ja-JP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1 </a:t>
            </a:r>
            <a:r>
              <a:rPr lang="en-US" altLang="ja-JP" sz="2000" dirty="0" err="1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GeV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/>
            </a:r>
            <a:b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(</a:t>
            </a:r>
            <a:r>
              <a:rPr lang="en-US" altLang="ja-JP" sz="2000" i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the </a:t>
            </a:r>
            <a:r>
              <a:rPr lang="en-US" altLang="ja-JP" sz="2000" i="1" dirty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infrared </a:t>
            </a:r>
            <a:r>
              <a:rPr lang="en-US" altLang="ja-JP" sz="2000" i="1" dirty="0" err="1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abelian</a:t>
            </a:r>
            <a:r>
              <a:rPr lang="en-US" altLang="ja-JP" sz="2000" i="1" dirty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 dominance</a:t>
            </a:r>
            <a:r>
              <a:rPr lang="en-US" altLang="ja-JP" sz="2000" i="1" dirty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holds within r </a:t>
            </a:r>
            <a:r>
              <a:rPr lang="ja-JP" altLang="en-US" sz="2000" i="1" dirty="0">
                <a:latin typeface="AR P丸ゴシック体M" pitchFamily="50" charset="-128"/>
                <a:ea typeface="AR P丸ゴシック体M" pitchFamily="50" charset="-128"/>
              </a:rPr>
              <a:t>≫</a:t>
            </a:r>
            <a:r>
              <a:rPr lang="ja-JP" altLang="en-US" sz="2000" i="1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M</a:t>
            </a:r>
            <a:r>
              <a:rPr lang="en-US" altLang="ja-JP" sz="2000" i="1" baseline="-25000" dirty="0" smtClean="0">
                <a:latin typeface="AR P丸ゴシック体M" pitchFamily="50" charset="-128"/>
                <a:ea typeface="AR P丸ゴシック体M" pitchFamily="50" charset="-128"/>
              </a:rPr>
              <a:t>off</a:t>
            </a:r>
            <a:r>
              <a:rPr lang="en-US" altLang="ja-JP" sz="2000" i="1" baseline="30000" dirty="0" smtClean="0">
                <a:latin typeface="AR P丸ゴシック体M" pitchFamily="50" charset="-128"/>
                <a:ea typeface="AR P丸ゴシック体M" pitchFamily="50" charset="-128"/>
              </a:rPr>
              <a:t>-1</a:t>
            </a:r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)</a:t>
            </a:r>
            <a:endParaRPr lang="en-US" altLang="ja-JP" sz="2000" dirty="0">
              <a:latin typeface="AR P丸ゴシック体M" pitchFamily="50" charset="-128"/>
              <a:ea typeface="AR P丸ゴシック体M" pitchFamily="50" charset="-128"/>
            </a:endParaRPr>
          </a:p>
          <a:p>
            <a:endParaRPr lang="en-US" altLang="ja-JP" sz="2000" dirty="0" smtClean="0">
              <a:solidFill>
                <a:srgbClr val="FF0000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We </a:t>
            </a:r>
            <a:r>
              <a:rPr lang="en-US" altLang="ja-JP" sz="2000" dirty="0">
                <a:latin typeface="AR P丸ゴシック体M" pitchFamily="50" charset="-128"/>
                <a:ea typeface="AR P丸ゴシック体M" pitchFamily="50" charset="-128"/>
              </a:rPr>
              <a:t>show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that, </a:t>
            </a:r>
            <a:r>
              <a:rPr lang="en-US" altLang="ja-JP" sz="2000" dirty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in </a:t>
            </a:r>
            <a:r>
              <a:rPr lang="ja-JP" altLang="en-US" sz="2000" dirty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ＳＵ</a:t>
            </a:r>
            <a:r>
              <a:rPr lang="en-US" altLang="ja-JP" sz="2000" dirty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(3)</a:t>
            </a:r>
            <a:r>
              <a:rPr lang="en-US" altLang="ja-JP" sz="2000" dirty="0">
                <a:latin typeface="AR P丸ゴシック体M" pitchFamily="50" charset="-128"/>
                <a:ea typeface="AR P丸ゴシック体M" pitchFamily="50" charset="-128"/>
              </a:rPr>
              <a:t> MA gauge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, </a:t>
            </a:r>
            <a:r>
              <a:rPr lang="en-US" altLang="ja-JP" sz="2000" dirty="0">
                <a:latin typeface="AR P丸ゴシック体M" pitchFamily="50" charset="-128"/>
                <a:ea typeface="AR P丸ゴシック体M" pitchFamily="50" charset="-128"/>
              </a:rPr>
              <a:t>the off-diagonal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gluon propagator</a:t>
            </a:r>
            <a:b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is well described by </a:t>
            </a:r>
            <a:r>
              <a:rPr lang="en-US" altLang="ja-JP" sz="20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4D Euclidean Yukawa function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.</a:t>
            </a:r>
            <a:b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(</a:t>
            </a:r>
            <a:r>
              <a:rPr lang="en-US" altLang="ja-JP" sz="2000" i="1" dirty="0" smtClean="0">
                <a:latin typeface="AR P丸ゴシック体M" pitchFamily="50" charset="-128"/>
                <a:ea typeface="AR P丸ゴシック体M" pitchFamily="50" charset="-128"/>
              </a:rPr>
              <a:t>the spectral function of the off diagonal gluons has </a:t>
            </a:r>
            <a:r>
              <a:rPr lang="en-US" altLang="ja-JP" sz="2000" i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a negative region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.)</a:t>
            </a: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0" y="692696"/>
            <a:ext cx="1979712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dirty="0" smtClean="0">
                <a:solidFill>
                  <a:srgbClr val="C00000"/>
                </a:solidFill>
              </a:rPr>
              <a:t>Summary</a:t>
            </a:r>
            <a:endParaRPr lang="ja-JP" altLang="en-US" sz="3200" baseline="-25000" dirty="0">
              <a:solidFill>
                <a:srgbClr val="C00000"/>
              </a:solidFill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35496" y="3463418"/>
            <a:ext cx="237626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dirty="0" smtClean="0">
                <a:solidFill>
                  <a:srgbClr val="0000FF"/>
                </a:solidFill>
              </a:rPr>
              <a:t>Future work</a:t>
            </a:r>
            <a:endParaRPr lang="ja-JP" altLang="en-US" sz="3200" baseline="-25000" dirty="0">
              <a:solidFill>
                <a:srgbClr val="0000FF"/>
              </a:solidFill>
            </a:endParaRPr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251520" y="4509120"/>
            <a:ext cx="8784976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900" dirty="0" smtClean="0">
                <a:latin typeface="AR P丸ゴシック体M" pitchFamily="50" charset="-128"/>
                <a:ea typeface="AR P丸ゴシック体M" pitchFamily="50" charset="-128"/>
              </a:rPr>
              <a:t>Study of the </a:t>
            </a:r>
            <a:r>
              <a:rPr lang="en-US" altLang="ja-JP" sz="19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diagonal gluon</a:t>
            </a:r>
            <a:r>
              <a:rPr lang="en-US" altLang="ja-JP" sz="1900" dirty="0" smtClean="0">
                <a:latin typeface="AR P丸ゴシック体M" pitchFamily="50" charset="-128"/>
                <a:ea typeface="AR P丸ゴシック体M" pitchFamily="50" charset="-128"/>
              </a:rPr>
              <a:t> propagator more precisely.</a:t>
            </a:r>
          </a:p>
          <a:p>
            <a:r>
              <a:rPr lang="en-US" altLang="ja-JP" sz="19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Application</a:t>
            </a:r>
            <a:r>
              <a:rPr lang="en-US" altLang="ja-JP" sz="1900" dirty="0" smtClean="0">
                <a:latin typeface="AR P丸ゴシック体M" pitchFamily="50" charset="-128"/>
                <a:ea typeface="AR P丸ゴシック体M" pitchFamily="50" charset="-128"/>
              </a:rPr>
              <a:t> of the method to extract gluons from the links </a:t>
            </a:r>
            <a:br>
              <a:rPr lang="en-US" altLang="ja-JP" sz="19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1900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ja-JP" altLang="en-US" sz="1900" dirty="0" smtClean="0">
                <a:latin typeface="AR P丸ゴシック体M" pitchFamily="50" charset="-128"/>
                <a:ea typeface="AR P丸ゴシック体M" pitchFamily="50" charset="-128"/>
              </a:rPr>
              <a:t>（</a:t>
            </a:r>
            <a:r>
              <a:rPr lang="en-US" altLang="ja-JP" sz="1900" dirty="0" smtClean="0">
                <a:latin typeface="AR P丸ゴシック体M" pitchFamily="50" charset="-128"/>
                <a:ea typeface="AR P丸ゴシック体M" pitchFamily="50" charset="-128"/>
              </a:rPr>
              <a:t>improved gauge fixing, a various gluon propagator, </a:t>
            </a:r>
            <a:r>
              <a:rPr lang="en-US" altLang="ja-JP" sz="1900" dirty="0" err="1" smtClean="0">
                <a:latin typeface="AR P丸ゴシック体M" pitchFamily="50" charset="-128"/>
                <a:ea typeface="AR P丸ゴシック体M" pitchFamily="50" charset="-128"/>
              </a:rPr>
              <a:t>etc</a:t>
            </a:r>
            <a:r>
              <a:rPr lang="ja-JP" altLang="en-US" sz="1900" dirty="0" smtClean="0">
                <a:latin typeface="AR P丸ゴシック体M" pitchFamily="50" charset="-128"/>
                <a:ea typeface="AR P丸ゴシック体M" pitchFamily="50" charset="-128"/>
              </a:rPr>
              <a:t>）</a:t>
            </a:r>
            <a:endParaRPr lang="en-US" altLang="ja-JP" sz="1900" dirty="0" smtClean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24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90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角丸四角形 52"/>
          <p:cNvSpPr/>
          <p:nvPr/>
        </p:nvSpPr>
        <p:spPr>
          <a:xfrm>
            <a:off x="294321" y="1700808"/>
            <a:ext cx="8640960" cy="18002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コンテンツ プレースホルダー 4"/>
          <p:cNvSpPr txBox="1">
            <a:spLocks/>
          </p:cNvSpPr>
          <p:nvPr/>
        </p:nvSpPr>
        <p:spPr>
          <a:xfrm>
            <a:off x="635448" y="1700808"/>
            <a:ext cx="7596843" cy="18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>There are two issues for DSC in QCD</a:t>
            </a:r>
          </a:p>
          <a:p>
            <a:pPr marL="0" indent="0" algn="ctr">
              <a:buFont typeface="Arial" pitchFamily="34" charset="0"/>
              <a:buNone/>
            </a:pPr>
            <a:endParaRPr lang="en-US" altLang="ja-JP" sz="2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marL="0" indent="0">
              <a:buFont typeface="Arial" pitchFamily="34" charset="0"/>
              <a:buNone/>
            </a:pPr>
            <a:r>
              <a:rPr lang="ja-JP" altLang="en-US" sz="1800" dirty="0" smtClean="0">
                <a:latin typeface="HG丸ｺﾞｼｯｸM-PRO" pitchFamily="50" charset="-128"/>
                <a:ea typeface="HG丸ｺﾞｼｯｸM-PRO" pitchFamily="50" charset="-128"/>
              </a:rPr>
              <a:t>・</a:t>
            </a:r>
            <a: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  <a:t>Based on </a:t>
            </a:r>
            <a:r>
              <a:rPr lang="en-US" altLang="ja-JP" sz="1800" dirty="0" err="1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A</a:t>
            </a:r>
            <a:r>
              <a:rPr lang="en-US" altLang="ja-JP" sz="2000" dirty="0" err="1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belian</a:t>
            </a:r>
            <a:r>
              <a:rPr lang="en-US" altLang="ja-JP" sz="20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 gauge theory</a:t>
            </a:r>
          </a:p>
          <a:p>
            <a:pPr marL="0" indent="0">
              <a:buFont typeface="Arial" pitchFamily="34" charset="0"/>
              <a:buNone/>
            </a:pPr>
            <a:r>
              <a:rPr lang="ja-JP" altLang="en-US" sz="2000" dirty="0" smtClean="0">
                <a:latin typeface="HG丸ｺﾞｼｯｸM-PRO" pitchFamily="50" charset="-128"/>
                <a:ea typeface="HG丸ｺﾞｼｯｸM-PRO" pitchFamily="50" charset="-128"/>
              </a:rPr>
              <a:t>・</a:t>
            </a: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>the existence of </a:t>
            </a:r>
            <a:r>
              <a:rPr lang="en-US" altLang="ja-JP" sz="2000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Monopole </a:t>
            </a: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>and </a:t>
            </a:r>
            <a:r>
              <a:rPr lang="en-US" altLang="ja-JP" sz="2000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their condensation</a:t>
            </a:r>
          </a:p>
          <a:p>
            <a:pPr marL="0" indent="0">
              <a:buFont typeface="Arial" pitchFamily="34" charset="0"/>
              <a:buNone/>
            </a:pPr>
            <a:r>
              <a:rPr lang="ja-JP" altLang="en-US" sz="2000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lang="en-US" altLang="ja-JP" sz="20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Dual-superconductor picture for QCD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and Maximally </a:t>
            </a:r>
            <a:r>
              <a:rPr lang="en-US" altLang="ja-JP" sz="2400" dirty="0" err="1" smtClean="0">
                <a:latin typeface="AR P丸ゴシック体M" pitchFamily="50" charset="-128"/>
                <a:ea typeface="AR P丸ゴシック体M" pitchFamily="50" charset="-128"/>
              </a:rPr>
              <a:t>Abelian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 Gauge</a:t>
            </a:r>
            <a:r>
              <a:rPr lang="ja-JP" altLang="en-US" sz="2400" dirty="0" smtClean="0">
                <a:latin typeface="AR P丸ゴシック体M" pitchFamily="50" charset="-128"/>
                <a:ea typeface="AR P丸ゴシック体M" pitchFamily="50" charset="-128"/>
              </a:rPr>
              <a:t>（ＭＡ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G</a:t>
            </a:r>
            <a:r>
              <a:rPr lang="ja-JP" altLang="en-US" sz="2400" dirty="0" smtClean="0">
                <a:latin typeface="AR P丸ゴシック体M" pitchFamily="50" charset="-128"/>
                <a:ea typeface="AR P丸ゴシック体M" pitchFamily="50" charset="-128"/>
              </a:rPr>
              <a:t>）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2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9471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341276" y="3753035"/>
            <a:ext cx="8640960" cy="133214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角丸四角形 52"/>
          <p:cNvSpPr/>
          <p:nvPr/>
        </p:nvSpPr>
        <p:spPr>
          <a:xfrm>
            <a:off x="294321" y="1700808"/>
            <a:ext cx="8640960" cy="18002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コンテンツ プレースホルダー 4"/>
          <p:cNvSpPr txBox="1">
            <a:spLocks/>
          </p:cNvSpPr>
          <p:nvPr/>
        </p:nvSpPr>
        <p:spPr>
          <a:xfrm>
            <a:off x="395536" y="3731099"/>
            <a:ext cx="8532440" cy="7780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altLang="ja-JP" sz="2000" dirty="0">
                <a:latin typeface="HG丸ｺﾞｼｯｸM-PRO" pitchFamily="50" charset="-128"/>
                <a:ea typeface="HG丸ｺﾞｼｯｸM-PRO" pitchFamily="50" charset="-128"/>
              </a:rPr>
              <a:t>M</a:t>
            </a: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>A</a:t>
            </a:r>
            <a:r>
              <a:rPr lang="ja-JP" altLang="en-US" sz="2000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>gauge</a:t>
            </a:r>
            <a:b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</a:br>
            <a:endParaRPr lang="en-US" altLang="ja-JP" sz="20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2" name="図 1" descr="\begin{document}&#10;\begin{align*}&#10;R=\int d^4x |A_\mu ^\alpha|^2&#10;\end{align*}&#10;\end{document}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293096"/>
            <a:ext cx="2360341" cy="753660"/>
          </a:xfrm>
          <a:prstGeom prst="rect">
            <a:avLst/>
          </a:prstGeom>
        </p:spPr>
      </p:pic>
      <p:sp>
        <p:nvSpPr>
          <p:cNvPr id="8" name="タイトル 1"/>
          <p:cNvSpPr txBox="1">
            <a:spLocks/>
          </p:cNvSpPr>
          <p:nvPr/>
        </p:nvSpPr>
        <p:spPr>
          <a:xfrm>
            <a:off x="5122371" y="4404088"/>
            <a:ext cx="3914125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b="1" dirty="0" smtClean="0">
                <a:latin typeface="AR P丸ゴシック体M" pitchFamily="50" charset="-128"/>
                <a:ea typeface="AR P丸ゴシック体M" pitchFamily="50" charset="-128"/>
              </a:rPr>
              <a:t>（</a:t>
            </a:r>
            <a:r>
              <a:rPr lang="ja-JP" altLang="en-US" sz="2000" b="1" dirty="0">
                <a:latin typeface="AR P丸ゴシック体M" pitchFamily="50" charset="-128"/>
                <a:ea typeface="AR P丸ゴシック体M" pitchFamily="50" charset="-128"/>
              </a:rPr>
              <a:t>  </a:t>
            </a:r>
            <a:r>
              <a:rPr lang="ja-JP" altLang="en-US" sz="2000" b="1" dirty="0" smtClean="0">
                <a:latin typeface="AR P丸ゴシック体M" pitchFamily="50" charset="-128"/>
                <a:ea typeface="AR P丸ゴシック体M" pitchFamily="50" charset="-128"/>
              </a:rPr>
              <a:t>：</a:t>
            </a:r>
            <a:r>
              <a:rPr lang="en-US" altLang="ja-JP" sz="2000" b="1" dirty="0" smtClean="0">
                <a:latin typeface="AR P丸ゴシック体M" pitchFamily="50" charset="-128"/>
                <a:ea typeface="AR P丸ゴシック体M" pitchFamily="50" charset="-128"/>
              </a:rPr>
              <a:t>off-diagonal components</a:t>
            </a:r>
            <a:r>
              <a:rPr lang="ja-JP" altLang="en-US" sz="2000" b="1" dirty="0" smtClean="0">
                <a:latin typeface="AR P丸ゴシック体M" pitchFamily="50" charset="-128"/>
                <a:ea typeface="AR P丸ゴシック体M" pitchFamily="50" charset="-128"/>
              </a:rPr>
              <a:t>）</a:t>
            </a:r>
            <a:endParaRPr lang="en-US" altLang="ja-JP" sz="2000" b="1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pic>
        <p:nvPicPr>
          <p:cNvPr id="3" name="図 2" descr="\begin{document}&#10;\begin{align*}&#10;\alpha &#10;\end{align*}&#10;\end{document}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4628110"/>
            <a:ext cx="190350" cy="155820"/>
          </a:xfrm>
          <a:prstGeom prst="rect">
            <a:avLst/>
          </a:prstGeom>
        </p:spPr>
      </p:pic>
      <p:sp>
        <p:nvSpPr>
          <p:cNvPr id="12" name="タイトル 1"/>
          <p:cNvSpPr txBox="1">
            <a:spLocks/>
          </p:cNvSpPr>
          <p:nvPr/>
        </p:nvSpPr>
        <p:spPr>
          <a:xfrm>
            <a:off x="611560" y="5589240"/>
            <a:ext cx="842493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SU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（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N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ｃ）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gauge theory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　　　　　　　　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U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（１）</a:t>
            </a:r>
            <a:r>
              <a:rPr lang="en-US" altLang="ja-JP" sz="2000" baseline="30000" dirty="0" err="1" smtClean="0">
                <a:latin typeface="AR P丸ゴシック体M" pitchFamily="50" charset="-128"/>
                <a:ea typeface="AR P丸ゴシック体M" pitchFamily="50" charset="-128"/>
              </a:rPr>
              <a:t>Nc</a:t>
            </a:r>
            <a:r>
              <a:rPr lang="ja-JP" altLang="en-US" sz="2000" baseline="30000" dirty="0" smtClean="0">
                <a:latin typeface="AR P丸ゴシック体M" pitchFamily="50" charset="-128"/>
                <a:ea typeface="AR P丸ゴシック体M" pitchFamily="50" charset="-128"/>
              </a:rPr>
              <a:t>－１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gauge</a:t>
            </a:r>
            <a:r>
              <a:rPr lang="ja-JP" altLang="en-US" sz="2000" dirty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theory</a:t>
            </a: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with </a:t>
            </a:r>
            <a:r>
              <a:rPr lang="en-US" altLang="ja-JP" sz="20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monopole</a:t>
            </a:r>
            <a:endParaRPr lang="ja-JP" altLang="en-US" sz="2000" dirty="0">
              <a:solidFill>
                <a:srgbClr val="0000FF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3059832" y="5877272"/>
            <a:ext cx="172819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タイトル 1"/>
          <p:cNvSpPr txBox="1">
            <a:spLocks/>
          </p:cNvSpPr>
          <p:nvPr/>
        </p:nvSpPr>
        <p:spPr>
          <a:xfrm>
            <a:off x="3059832" y="5877272"/>
            <a:ext cx="1656184" cy="382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 smtClean="0">
                <a:latin typeface="AR P丸ゴシック体M" pitchFamily="50" charset="-128"/>
                <a:ea typeface="AR P丸ゴシック体M" pitchFamily="50" charset="-128"/>
              </a:rPr>
              <a:t>Change Topology</a:t>
            </a:r>
            <a:endParaRPr lang="ja-JP" altLang="en-US" sz="1600" u="sng" baseline="-25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39552" y="5373217"/>
            <a:ext cx="8363272" cy="86409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3059832" y="5567221"/>
            <a:ext cx="1656184" cy="382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 smtClean="0">
                <a:latin typeface="AR P丸ゴシック体M" pitchFamily="50" charset="-128"/>
                <a:ea typeface="AR P丸ゴシック体M" pitchFamily="50" charset="-128"/>
              </a:rPr>
              <a:t>Gauge fixing</a:t>
            </a:r>
          </a:p>
          <a:p>
            <a:pPr algn="l"/>
            <a:endParaRPr lang="ja-JP" altLang="en-US" sz="1600" u="sng" baseline="-25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Dual-superconductor picture for QCD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and Maximally </a:t>
            </a:r>
            <a:r>
              <a:rPr lang="en-US" altLang="ja-JP" sz="2400" dirty="0" err="1" smtClean="0">
                <a:latin typeface="AR P丸ゴシック体M" pitchFamily="50" charset="-128"/>
                <a:ea typeface="AR P丸ゴシック体M" pitchFamily="50" charset="-128"/>
              </a:rPr>
              <a:t>Abelian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 Gauge</a:t>
            </a:r>
            <a:r>
              <a:rPr lang="ja-JP" altLang="en-US" sz="2400" dirty="0" smtClean="0">
                <a:latin typeface="AR P丸ゴシック体M" pitchFamily="50" charset="-128"/>
                <a:ea typeface="AR P丸ゴシック体M" pitchFamily="50" charset="-128"/>
              </a:rPr>
              <a:t>（ＭＡ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G</a:t>
            </a:r>
            <a:r>
              <a:rPr lang="ja-JP" altLang="en-US" sz="2400" dirty="0" smtClean="0">
                <a:latin typeface="AR P丸ゴシック体M" pitchFamily="50" charset="-128"/>
                <a:ea typeface="AR P丸ゴシック体M" pitchFamily="50" charset="-128"/>
              </a:rPr>
              <a:t>）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8" name="コンテンツ プレースホルダー 4"/>
          <p:cNvSpPr txBox="1">
            <a:spLocks/>
          </p:cNvSpPr>
          <p:nvPr/>
        </p:nvSpPr>
        <p:spPr>
          <a:xfrm>
            <a:off x="635448" y="1700808"/>
            <a:ext cx="7596843" cy="18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>There are two issues for DSC in QCD</a:t>
            </a:r>
          </a:p>
          <a:p>
            <a:pPr marL="0" indent="0" algn="ctr">
              <a:buFont typeface="Arial" pitchFamily="34" charset="0"/>
              <a:buNone/>
            </a:pPr>
            <a:endParaRPr lang="en-US" altLang="ja-JP" sz="2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marL="0" indent="0">
              <a:buFont typeface="Arial" pitchFamily="34" charset="0"/>
              <a:buNone/>
            </a:pPr>
            <a:r>
              <a:rPr lang="ja-JP" altLang="en-US" sz="1800" dirty="0" smtClean="0">
                <a:latin typeface="HG丸ｺﾞｼｯｸM-PRO" pitchFamily="50" charset="-128"/>
                <a:ea typeface="HG丸ｺﾞｼｯｸM-PRO" pitchFamily="50" charset="-128"/>
              </a:rPr>
              <a:t>・</a:t>
            </a:r>
            <a: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  <a:t>Based on </a:t>
            </a:r>
            <a:r>
              <a:rPr lang="en-US" altLang="ja-JP" sz="1800" dirty="0" err="1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A</a:t>
            </a:r>
            <a:r>
              <a:rPr lang="en-US" altLang="ja-JP" sz="2000" dirty="0" err="1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belian</a:t>
            </a:r>
            <a:r>
              <a:rPr lang="en-US" altLang="ja-JP" sz="20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 gauge theory</a:t>
            </a:r>
          </a:p>
          <a:p>
            <a:pPr marL="0" indent="0">
              <a:buFont typeface="Arial" pitchFamily="34" charset="0"/>
              <a:buNone/>
            </a:pPr>
            <a:r>
              <a:rPr lang="ja-JP" altLang="en-US" sz="2000" dirty="0" smtClean="0">
                <a:latin typeface="HG丸ｺﾞｼｯｸM-PRO" pitchFamily="50" charset="-128"/>
                <a:ea typeface="HG丸ｺﾞｼｯｸM-PRO" pitchFamily="50" charset="-128"/>
              </a:rPr>
              <a:t>・</a:t>
            </a: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>the existence of </a:t>
            </a:r>
            <a:r>
              <a:rPr lang="en-US" altLang="ja-JP" sz="2000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Monopole </a:t>
            </a: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>and</a:t>
            </a:r>
            <a:r>
              <a:rPr lang="en-US" altLang="ja-JP" sz="2000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 their condensation</a:t>
            </a:r>
          </a:p>
          <a:p>
            <a:pPr marL="0" indent="0">
              <a:buFont typeface="Arial" pitchFamily="34" charset="0"/>
              <a:buNone/>
            </a:pPr>
            <a:r>
              <a:rPr lang="ja-JP" altLang="en-US" sz="2000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lang="en-US" altLang="ja-JP" sz="20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827584" y="4293096"/>
            <a:ext cx="172819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 smtClean="0">
                <a:latin typeface="AR P丸ゴシック体M" pitchFamily="50" charset="-128"/>
                <a:ea typeface="AR P丸ゴシック体M" pitchFamily="50" charset="-128"/>
              </a:rPr>
              <a:t>minimizing</a:t>
            </a:r>
            <a:endParaRPr lang="en-US" altLang="ja-JP" sz="28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3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9590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角丸四角形 52"/>
          <p:cNvSpPr/>
          <p:nvPr/>
        </p:nvSpPr>
        <p:spPr>
          <a:xfrm>
            <a:off x="107505" y="1241140"/>
            <a:ext cx="8952090" cy="53562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51520" y="116632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DSC picture in MAG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1" name="コンテンツ プレースホルダー 4"/>
          <p:cNvSpPr txBox="1">
            <a:spLocks/>
          </p:cNvSpPr>
          <p:nvPr/>
        </p:nvSpPr>
        <p:spPr>
          <a:xfrm>
            <a:off x="107505" y="1844824"/>
            <a:ext cx="8952090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2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  <a:t>Only </a:t>
            </a:r>
            <a:r>
              <a:rPr lang="en-US" altLang="ja-JP" sz="1800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the diagonal gluons </a:t>
            </a:r>
            <a: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  <a:t>reproduce the string tension.</a:t>
            </a:r>
            <a:b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800" dirty="0" smtClean="0"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en-US" altLang="ja-JP" sz="1800" dirty="0" err="1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abelian</a:t>
            </a:r>
            <a:r>
              <a:rPr lang="en-US" altLang="ja-JP" sz="1800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 dominance</a:t>
            </a:r>
            <a:r>
              <a:rPr lang="ja-JP" altLang="en-US" sz="1800" dirty="0" smtClean="0">
                <a:latin typeface="HG丸ｺﾞｼｯｸM-PRO" pitchFamily="50" charset="-128"/>
                <a:ea typeface="HG丸ｺﾞｼｯｸM-PRO" pitchFamily="50" charset="-128"/>
              </a:rPr>
              <a:t>）</a:t>
            </a:r>
            <a: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1600" dirty="0" smtClean="0">
                <a:latin typeface="HG丸ｺﾞｼｯｸM-PRO" pitchFamily="50" charset="-128"/>
                <a:ea typeface="HG丸ｺﾞｼｯｸM-PRO" pitchFamily="50" charset="-128"/>
              </a:rPr>
              <a:t>   ’</a:t>
            </a:r>
            <a:r>
              <a:rPr lang="en-US" altLang="ja-JP" sz="1400" dirty="0" err="1" smtClean="0">
                <a:latin typeface="HG丸ｺﾞｼｯｸM-PRO" pitchFamily="50" charset="-128"/>
                <a:ea typeface="HG丸ｺﾞｼｯｸM-PRO" pitchFamily="50" charset="-128"/>
              </a:rPr>
              <a:t>tHooft</a:t>
            </a: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en-US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1982</a:t>
            </a: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）</a:t>
            </a:r>
            <a:r>
              <a:rPr lang="en-US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, Z.F. </a:t>
            </a:r>
            <a:r>
              <a:rPr lang="en-US" altLang="ja-JP" sz="1400" dirty="0" err="1" smtClean="0">
                <a:latin typeface="HG丸ｺﾞｼｯｸM-PRO" pitchFamily="50" charset="-128"/>
                <a:ea typeface="HG丸ｺﾞｼｯｸM-PRO" pitchFamily="50" charset="-128"/>
              </a:rPr>
              <a:t>Ezawa</a:t>
            </a:r>
            <a:r>
              <a:rPr lang="en-US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,  A. Iwasaki(1982), T. Suzuki,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I. </a:t>
            </a:r>
            <a:r>
              <a:rPr lang="en-US" altLang="ja-JP" sz="1400" dirty="0" err="1" smtClean="0">
                <a:latin typeface="HG丸ｺﾞｼｯｸM-PRO" pitchFamily="50" charset="-128"/>
                <a:ea typeface="HG丸ｺﾞｼｯｸM-PRO" pitchFamily="50" charset="-128"/>
              </a:rPr>
              <a:t>Yotsuyanagi</a:t>
            </a:r>
            <a:r>
              <a:rPr lang="en-US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(1990),…</a:t>
            </a:r>
          </a:p>
          <a:p>
            <a:endParaRPr lang="en-US" altLang="ja-JP" sz="2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800" dirty="0">
                <a:latin typeface="HG丸ｺﾞｼｯｸM-PRO" pitchFamily="50" charset="-128"/>
                <a:ea typeface="HG丸ｺﾞｼｯｸM-PRO" pitchFamily="50" charset="-128"/>
              </a:rPr>
              <a:t>Only </a:t>
            </a:r>
            <a:r>
              <a:rPr lang="en-US" altLang="ja-JP" sz="1800" dirty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the </a:t>
            </a:r>
            <a:r>
              <a:rPr lang="en-US" altLang="ja-JP" sz="1800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monopole component </a:t>
            </a:r>
            <a: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  <a:t>reproduces </a:t>
            </a:r>
            <a:r>
              <a:rPr lang="en-US" altLang="ja-JP" sz="1800" dirty="0">
                <a:latin typeface="HG丸ｺﾞｼｯｸM-PRO" pitchFamily="50" charset="-128"/>
                <a:ea typeface="HG丸ｺﾞｼｯｸM-PRO" pitchFamily="50" charset="-128"/>
              </a:rPr>
              <a:t>the string </a:t>
            </a:r>
            <a: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  <a:t>tension. </a:t>
            </a:r>
            <a:r>
              <a:rPr lang="ja-JP" altLang="en-US" sz="1800" dirty="0" smtClean="0"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en-US" altLang="ja-JP" sz="1800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monopole dominance</a:t>
            </a:r>
            <a:r>
              <a:rPr lang="ja-JP" altLang="en-US" sz="1800" dirty="0" smtClean="0">
                <a:latin typeface="HG丸ｺﾞｼｯｸM-PRO" pitchFamily="50" charset="-128"/>
                <a:ea typeface="HG丸ｺﾞｼｯｸM-PRO" pitchFamily="50" charset="-128"/>
              </a:rPr>
              <a:t>）</a:t>
            </a:r>
            <a: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800" dirty="0" smtClean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  J.D. Stack, S.D. Neiman, R. </a:t>
            </a:r>
            <a:r>
              <a:rPr lang="en-US" altLang="ja-JP" sz="1400" dirty="0" err="1" smtClean="0">
                <a:latin typeface="HG丸ｺﾞｼｯｸM-PRO" pitchFamily="50" charset="-128"/>
                <a:ea typeface="HG丸ｺﾞｼｯｸM-PRO" pitchFamily="50" charset="-128"/>
              </a:rPr>
              <a:t>Wensley</a:t>
            </a:r>
            <a:r>
              <a:rPr lang="en-US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(1994),…</a:t>
            </a:r>
            <a:r>
              <a:rPr lang="ja-JP" altLang="en-US" sz="1600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1600" dirty="0" smtClean="0"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600" dirty="0" smtClean="0">
                <a:latin typeface="HG丸ｺﾞｼｯｸM-PRO" pitchFamily="50" charset="-128"/>
                <a:ea typeface="HG丸ｺﾞｼｯｸM-PRO" pitchFamily="50" charset="-128"/>
              </a:rPr>
            </a:br>
            <a:endParaRPr lang="en-US" altLang="ja-JP" sz="18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20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Off-diagonal gluons  </a:t>
            </a: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>behave as </a:t>
            </a:r>
            <a:r>
              <a:rPr lang="en-US" altLang="ja-JP" sz="20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massive vector </a:t>
            </a:r>
            <a:r>
              <a:rPr lang="en-US" altLang="ja-JP" sz="2000" dirty="0" smtClean="0">
                <a:latin typeface="HG丸ｺﾞｼｯｸM-PRO" pitchFamily="50" charset="-128"/>
                <a:ea typeface="HG丸ｺﾞｼｯｸM-PRO" pitchFamily="50" charset="-128"/>
              </a:rPr>
              <a:t>bosons with the mass of about </a:t>
            </a:r>
            <a:r>
              <a:rPr lang="en-US" altLang="ja-JP" sz="20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1GeV in SU(2) </a:t>
            </a:r>
            <a:r>
              <a:rPr lang="ja-JP" altLang="en-US" sz="20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en-US" altLang="ja-JP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Infrared </a:t>
            </a:r>
            <a:r>
              <a:rPr lang="en-US" altLang="ja-JP" sz="2000" b="1" dirty="0" err="1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Abelian</a:t>
            </a:r>
            <a:r>
              <a:rPr lang="en-US" altLang="ja-JP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 Dominance</a:t>
            </a:r>
            <a:r>
              <a:rPr lang="ja-JP" altLang="en-US" sz="20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）</a:t>
            </a:r>
            <a:r>
              <a:rPr lang="en-US" altLang="ja-JP" sz="20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20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20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20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16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  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1600" dirty="0" smtClean="0">
                <a:latin typeface="HG丸ｺﾞｼｯｸM-PRO" pitchFamily="50" charset="-128"/>
                <a:ea typeface="HG丸ｺﾞｼｯｸM-PRO" pitchFamily="50" charset="-128"/>
              </a:rPr>
              <a:t>K. </a:t>
            </a:r>
            <a:r>
              <a:rPr lang="en-US" altLang="ja-JP" sz="1600" dirty="0" err="1" smtClean="0">
                <a:latin typeface="HG丸ｺﾞｼｯｸM-PRO" pitchFamily="50" charset="-128"/>
                <a:ea typeface="HG丸ｺﾞｼｯｸM-PRO" pitchFamily="50" charset="-128"/>
              </a:rPr>
              <a:t>Amemiya</a:t>
            </a:r>
            <a:r>
              <a:rPr lang="en-US" altLang="ja-JP" sz="1600" dirty="0" smtClean="0">
                <a:latin typeface="HG丸ｺﾞｼｯｸM-PRO" pitchFamily="50" charset="-128"/>
                <a:ea typeface="HG丸ｺﾞｼｯｸM-PRO" pitchFamily="50" charset="-128"/>
              </a:rPr>
              <a:t>, H. </a:t>
            </a:r>
            <a:r>
              <a:rPr lang="en-US" altLang="ja-JP" sz="1600" dirty="0" err="1" smtClean="0">
                <a:latin typeface="HG丸ｺﾞｼｯｸM-PRO" pitchFamily="50" charset="-128"/>
                <a:ea typeface="HG丸ｺﾞｼｯｸM-PRO" pitchFamily="50" charset="-128"/>
              </a:rPr>
              <a:t>Suganuma</a:t>
            </a:r>
            <a:r>
              <a:rPr lang="en-US" altLang="ja-JP" sz="1600" dirty="0" smtClean="0">
                <a:latin typeface="HG丸ｺﾞｼｯｸM-PRO" pitchFamily="50" charset="-128"/>
                <a:ea typeface="HG丸ｺﾞｼｯｸM-PRO" pitchFamily="50" charset="-128"/>
              </a:rPr>
              <a:t>(1999),…</a:t>
            </a:r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403920" y="1385156"/>
            <a:ext cx="589627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Analytical conjecture and Lattice study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4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336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Off-diagonal gluon propagator in </a:t>
            </a:r>
            <a:r>
              <a:rPr lang="ja-JP" altLang="en-US" sz="24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ＳＵ（２） 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lattice QCD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15888" y="116632"/>
            <a:ext cx="589627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DSC picture in MAG</a:t>
            </a:r>
            <a:endParaRPr lang="en-US" altLang="ja-JP" sz="2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1404738" y="2199244"/>
            <a:ext cx="428565" cy="437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 descr="\begin{document}&#10;\begin{align*}&#10;A_\mu ^a =\frac{2}{ag}\frac{U_\mu ^a}{\sqrt{\sum _{a=1} ^3 (U_\mu  ^a)^2}}\mathrm{arctan} \frac{\sqrt{\sum _{a=1} ^3 (U_\mu  ^a)^2}}{U_\mu ^0}\end{align*}&#10;\end{document}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563752"/>
            <a:ext cx="4897117" cy="1009264"/>
          </a:xfrm>
          <a:prstGeom prst="rect">
            <a:avLst/>
          </a:prstGeom>
        </p:spPr>
      </p:pic>
      <p:sp>
        <p:nvSpPr>
          <p:cNvPr id="28" name="コンテンツ プレースホルダー 4"/>
          <p:cNvSpPr txBox="1">
            <a:spLocks/>
          </p:cNvSpPr>
          <p:nvPr/>
        </p:nvSpPr>
        <p:spPr>
          <a:xfrm>
            <a:off x="6444208" y="1127165"/>
            <a:ext cx="2647780" cy="402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altLang="ja-JP" sz="1600" dirty="0" err="1" smtClean="0">
                <a:latin typeface="AR P丸ゴシック体M" pitchFamily="50" charset="-128"/>
                <a:ea typeface="AR P丸ゴシック体M" pitchFamily="50" charset="-128"/>
              </a:rPr>
              <a:t>Amemiya</a:t>
            </a:r>
            <a:r>
              <a:rPr lang="en-US" altLang="ja-JP" sz="1600" dirty="0" smtClean="0">
                <a:latin typeface="AR P丸ゴシック体M" pitchFamily="50" charset="-128"/>
                <a:ea typeface="AR P丸ゴシック体M" pitchFamily="50" charset="-128"/>
              </a:rPr>
              <a:t>, </a:t>
            </a:r>
            <a:r>
              <a:rPr lang="en-US" altLang="ja-JP" sz="1600" dirty="0" err="1" smtClean="0">
                <a:latin typeface="AR P丸ゴシック体M" pitchFamily="50" charset="-128"/>
                <a:ea typeface="AR P丸ゴシック体M" pitchFamily="50" charset="-128"/>
              </a:rPr>
              <a:t>Suganuma</a:t>
            </a:r>
            <a:r>
              <a:rPr lang="ja-JP" altLang="en-US" sz="1600" dirty="0" smtClean="0">
                <a:latin typeface="AR P丸ゴシック体M" pitchFamily="50" charset="-128"/>
                <a:ea typeface="AR P丸ゴシック体M" pitchFamily="50" charset="-128"/>
              </a:rPr>
              <a:t>（１９９９）</a:t>
            </a:r>
            <a:endParaRPr lang="en-US" altLang="ja-JP" sz="1600" dirty="0" smtClean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6" name="左矢印 25"/>
          <p:cNvSpPr/>
          <p:nvPr/>
        </p:nvSpPr>
        <p:spPr>
          <a:xfrm>
            <a:off x="5264586" y="2924944"/>
            <a:ext cx="603558" cy="93626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3" name="図 32" descr="\begin{document}&#10;\begin{eqnarray}&#10;U_\mu (s) &amp;=&amp; e^{iag A_\mu (s)} \in \mathrm{SU(2)} \nonumber \\&#10;&amp;=&amp; U_\mu ^0 + i\tau ^a U_\mu ^a\ (U_\mu ^0,U_\mu ^a \in R)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71" y="1340769"/>
            <a:ext cx="4547269" cy="881006"/>
          </a:xfrm>
          <a:prstGeom prst="rect">
            <a:avLst/>
          </a:prstGeom>
        </p:spPr>
      </p:pic>
      <p:pic>
        <p:nvPicPr>
          <p:cNvPr id="23" name="図 22" descr="\begin{document}&#10;\begin{align*}&#10;U_\mu (s) \simeq 1+ iag A_\mu (s)&#10;\end{align*}&#10;\end{document}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962" y="1772816"/>
            <a:ext cx="2624462" cy="301486"/>
          </a:xfrm>
          <a:prstGeom prst="rect">
            <a:avLst/>
          </a:prstGeom>
        </p:spPr>
      </p:pic>
      <p:cxnSp>
        <p:nvCxnSpPr>
          <p:cNvPr id="24" name="直線コネクタ 23"/>
          <p:cNvCxnSpPr/>
          <p:nvPr/>
        </p:nvCxnSpPr>
        <p:spPr>
          <a:xfrm>
            <a:off x="5880484" y="1832766"/>
            <a:ext cx="2391418" cy="18158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5880484" y="1832766"/>
            <a:ext cx="2391418" cy="18158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タイトル 1"/>
          <p:cNvSpPr txBox="1">
            <a:spLocks/>
          </p:cNvSpPr>
          <p:nvPr/>
        </p:nvSpPr>
        <p:spPr>
          <a:xfrm>
            <a:off x="177119" y="908720"/>
            <a:ext cx="1656184" cy="382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u="sng" baseline="-25000" dirty="0" smtClean="0">
                <a:latin typeface="AR P丸ゴシック体M" pitchFamily="50" charset="-128"/>
                <a:ea typeface="AR P丸ゴシック体M" pitchFamily="50" charset="-128"/>
              </a:rPr>
              <a:t>procedure</a:t>
            </a:r>
            <a:endParaRPr lang="ja-JP" altLang="en-US" sz="2800" u="sng" baseline="-25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5944344" y="2276872"/>
            <a:ext cx="3020144" cy="10773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Due to </a:t>
            </a:r>
            <a:r>
              <a:rPr lang="ja-JP" altLang="en-US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ＳＵ（２） </a:t>
            </a:r>
            <a:r>
              <a:rPr lang="en-US" altLang="ja-JP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property,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/>
            </a:r>
            <a:b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it is possible to </a:t>
            </a:r>
            <a:r>
              <a:rPr lang="en-US" altLang="ja-JP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extract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the gluons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from the links</a:t>
            </a:r>
            <a:endParaRPr lang="en-US" altLang="ja-JP" sz="2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955668" y="2276872"/>
            <a:ext cx="2947156" cy="11381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5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81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下矢印 8"/>
          <p:cNvSpPr/>
          <p:nvPr/>
        </p:nvSpPr>
        <p:spPr>
          <a:xfrm>
            <a:off x="1404738" y="2199244"/>
            <a:ext cx="428565" cy="437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 descr="\begin{document}&#10;\begin{align*}&#10;A_\mu ^a =\frac{2}{ag}\frac{U_\mu ^a}{\sqrt{\sum _{a=1} ^3 (U_\mu  ^a)^2}}\mathrm{arctan} \frac{\sqrt{\sum _{a=1} ^3 (U_\mu  ^a)^2}}{U_\mu ^0}\end{align*}&#10;\end{document}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563752"/>
            <a:ext cx="4897117" cy="1009264"/>
          </a:xfrm>
          <a:prstGeom prst="rect">
            <a:avLst/>
          </a:prstGeom>
        </p:spPr>
      </p:pic>
      <p:sp>
        <p:nvSpPr>
          <p:cNvPr id="18" name="下矢印 17"/>
          <p:cNvSpPr/>
          <p:nvPr/>
        </p:nvSpPr>
        <p:spPr>
          <a:xfrm>
            <a:off x="1389561" y="3567396"/>
            <a:ext cx="428565" cy="437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左矢印 25"/>
          <p:cNvSpPr/>
          <p:nvPr/>
        </p:nvSpPr>
        <p:spPr>
          <a:xfrm>
            <a:off x="5264586" y="2924944"/>
            <a:ext cx="603558" cy="93626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3" name="図 32" descr="\begin{document}&#10;\begin{eqnarray}&#10;U_\mu (s) &amp;=&amp; e^{iag A_\mu (s)} \in \mathrm{SU(2)} \nonumber \\&#10;&amp;=&amp; U_\mu ^0 + i\tau ^a U_\mu ^a\ (U_\mu ^0,U_\mu ^a \in R)\nonumber&#10;\end{eqnarray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71" y="1340769"/>
            <a:ext cx="4547269" cy="881006"/>
          </a:xfrm>
          <a:prstGeom prst="rect">
            <a:avLst/>
          </a:prstGeom>
        </p:spPr>
      </p:pic>
      <p:pic>
        <p:nvPicPr>
          <p:cNvPr id="23" name="図 22" descr="\begin{document}&#10;\begin{align*}&#10;U_\mu (s) \simeq 1+ iag A_\mu (s)&#10;\end{align*}&#10;\end{document}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962" y="1772816"/>
            <a:ext cx="2624462" cy="301486"/>
          </a:xfrm>
          <a:prstGeom prst="rect">
            <a:avLst/>
          </a:prstGeom>
        </p:spPr>
      </p:pic>
      <p:cxnSp>
        <p:nvCxnSpPr>
          <p:cNvPr id="24" name="直線コネクタ 23"/>
          <p:cNvCxnSpPr/>
          <p:nvPr/>
        </p:nvCxnSpPr>
        <p:spPr>
          <a:xfrm>
            <a:off x="5880484" y="1832766"/>
            <a:ext cx="2391418" cy="18158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5880484" y="1832766"/>
            <a:ext cx="2391418" cy="18158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Off-diagonal gluon propagator in </a:t>
            </a:r>
            <a:r>
              <a:rPr lang="ja-JP" altLang="en-US" sz="24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ＳＵ（２） 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lattice QCD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1" name="タイトル 1"/>
          <p:cNvSpPr txBox="1">
            <a:spLocks/>
          </p:cNvSpPr>
          <p:nvPr/>
        </p:nvSpPr>
        <p:spPr>
          <a:xfrm>
            <a:off x="115888" y="116632"/>
            <a:ext cx="589627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DSC picture in MAG</a:t>
            </a:r>
            <a:endParaRPr lang="en-US" altLang="ja-JP" sz="2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2" name="コンテンツ プレースホルダー 4"/>
          <p:cNvSpPr txBox="1">
            <a:spLocks/>
          </p:cNvSpPr>
          <p:nvPr/>
        </p:nvSpPr>
        <p:spPr>
          <a:xfrm>
            <a:off x="6444208" y="1127165"/>
            <a:ext cx="2647780" cy="402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altLang="ja-JP" sz="1600" dirty="0" err="1" smtClean="0">
                <a:latin typeface="AR P丸ゴシック体M" pitchFamily="50" charset="-128"/>
                <a:ea typeface="AR P丸ゴシック体M" pitchFamily="50" charset="-128"/>
              </a:rPr>
              <a:t>Amemiya</a:t>
            </a:r>
            <a:r>
              <a:rPr lang="en-US" altLang="ja-JP" sz="1600" dirty="0" smtClean="0">
                <a:latin typeface="AR P丸ゴシック体M" pitchFamily="50" charset="-128"/>
                <a:ea typeface="AR P丸ゴシック体M" pitchFamily="50" charset="-128"/>
              </a:rPr>
              <a:t>, </a:t>
            </a:r>
            <a:r>
              <a:rPr lang="en-US" altLang="ja-JP" sz="1600" dirty="0" err="1" smtClean="0">
                <a:latin typeface="AR P丸ゴシック体M" pitchFamily="50" charset="-128"/>
                <a:ea typeface="AR P丸ゴシック体M" pitchFamily="50" charset="-128"/>
              </a:rPr>
              <a:t>Suganuma</a:t>
            </a:r>
            <a:r>
              <a:rPr lang="ja-JP" altLang="en-US" sz="1600" dirty="0" smtClean="0">
                <a:latin typeface="AR P丸ゴシック体M" pitchFamily="50" charset="-128"/>
                <a:ea typeface="AR P丸ゴシック体M" pitchFamily="50" charset="-128"/>
              </a:rPr>
              <a:t>（１９９９）</a:t>
            </a:r>
            <a:endParaRPr lang="en-US" altLang="ja-JP" sz="1600" dirty="0" smtClean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4" name="タイトル 1"/>
          <p:cNvSpPr txBox="1">
            <a:spLocks/>
          </p:cNvSpPr>
          <p:nvPr/>
        </p:nvSpPr>
        <p:spPr>
          <a:xfrm>
            <a:off x="177119" y="908720"/>
            <a:ext cx="1656184" cy="382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u="sng" baseline="-25000" dirty="0" smtClean="0">
                <a:latin typeface="AR P丸ゴシック体M" pitchFamily="50" charset="-128"/>
                <a:ea typeface="AR P丸ゴシック体M" pitchFamily="50" charset="-128"/>
              </a:rPr>
              <a:t>procedure</a:t>
            </a:r>
            <a:endParaRPr lang="ja-JP" altLang="en-US" sz="2800" u="sng" baseline="-25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7" name="タイトル 1"/>
          <p:cNvSpPr txBox="1">
            <a:spLocks/>
          </p:cNvSpPr>
          <p:nvPr/>
        </p:nvSpPr>
        <p:spPr>
          <a:xfrm>
            <a:off x="5944344" y="2276872"/>
            <a:ext cx="3020144" cy="10773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Due to </a:t>
            </a:r>
            <a:r>
              <a:rPr lang="ja-JP" altLang="en-US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ＳＵ（２） </a:t>
            </a:r>
            <a:r>
              <a:rPr lang="en-US" altLang="ja-JP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property,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/>
            </a:r>
            <a:b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it is possible to </a:t>
            </a:r>
            <a:r>
              <a:rPr lang="en-US" altLang="ja-JP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extract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the gluons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from the links</a:t>
            </a:r>
            <a:endParaRPr lang="en-US" altLang="ja-JP" sz="2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955668" y="2276872"/>
            <a:ext cx="2947156" cy="11381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 descr="\begin{document}&#10;\begin{eqnarray}&#10;G_{\mu\mu}^{\mathrm{Abel}}(r) &amp;=&amp; \left&lt; A_\mu ^3 (s) A_\mu ^3(0) \right&gt; \nonumber \\&#10;G_{\mu\mu}^{\mathrm{off}}(r)\ &amp;=&amp; \frac{1}{2}\sum_{a=1,2}\left&lt; A_\mu ^a (s) A_\mu ^a(0) \right&gt; \nonumber &#10;\end{eqnarray}&#10;\end{document}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8" y="4248824"/>
            <a:ext cx="3528391" cy="983614"/>
          </a:xfrm>
          <a:prstGeom prst="rect">
            <a:avLst/>
          </a:prstGeo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6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714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866" y="3402638"/>
            <a:ext cx="4024006" cy="3338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下矢印 8"/>
          <p:cNvSpPr/>
          <p:nvPr/>
        </p:nvSpPr>
        <p:spPr>
          <a:xfrm>
            <a:off x="1404738" y="2199244"/>
            <a:ext cx="428565" cy="437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\begin{document}&#10;\begin{align*}&#10;U_\mu (s) \simeq 1+ iag A_\mu (s)&#10;\end{align*}&#10;\end{document}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962" y="1772816"/>
            <a:ext cx="2624462" cy="301486"/>
          </a:xfrm>
          <a:prstGeom prst="rect">
            <a:avLst/>
          </a:prstGeom>
        </p:spPr>
      </p:pic>
      <p:cxnSp>
        <p:nvCxnSpPr>
          <p:cNvPr id="12" name="直線コネクタ 11"/>
          <p:cNvCxnSpPr/>
          <p:nvPr/>
        </p:nvCxnSpPr>
        <p:spPr>
          <a:xfrm>
            <a:off x="5880484" y="1832766"/>
            <a:ext cx="2391418" cy="18158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V="1">
            <a:off x="5880484" y="1832766"/>
            <a:ext cx="2391418" cy="18158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図 2" descr="\begin{document}&#10;\begin{align*}&#10;A_\mu ^a =\frac{2}{ag}\frac{U_\mu ^a}{\sqrt{\sum _{a=1} ^3 (U_\mu  ^a)^2}}\mathrm{arctan} \frac{\sqrt{\sum _{a=1} ^3 (U_\mu  ^a)^2}}{U_\mu ^0}\end{align*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563752"/>
            <a:ext cx="4897117" cy="1009264"/>
          </a:xfrm>
          <a:prstGeom prst="rect">
            <a:avLst/>
          </a:prstGeom>
        </p:spPr>
      </p:pic>
      <p:sp>
        <p:nvSpPr>
          <p:cNvPr id="18" name="下矢印 17"/>
          <p:cNvSpPr/>
          <p:nvPr/>
        </p:nvSpPr>
        <p:spPr>
          <a:xfrm>
            <a:off x="1389561" y="3567396"/>
            <a:ext cx="428565" cy="437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左矢印 25"/>
          <p:cNvSpPr/>
          <p:nvPr/>
        </p:nvSpPr>
        <p:spPr>
          <a:xfrm>
            <a:off x="5264586" y="2924944"/>
            <a:ext cx="603558" cy="93626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 descr="\begin{document}&#10;\begin{eqnarray}&#10;U_\mu (s) &amp;=&amp; e^{iag A_\mu (s)} \in \mathrm{SU(2)} \nonumber \\&#10;&amp;=&amp; U_\mu ^0 + i\tau ^a U_\mu ^a\ (U_\mu ^0,U_\mu ^a \in R)\nonumber&#10;\end{eqnarray}&#10;\end{document}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71" y="1340769"/>
            <a:ext cx="4547269" cy="881006"/>
          </a:xfrm>
          <a:prstGeom prst="rect">
            <a:avLst/>
          </a:prstGeom>
        </p:spPr>
      </p:pic>
      <p:sp>
        <p:nvSpPr>
          <p:cNvPr id="8" name="円/楕円 7"/>
          <p:cNvSpPr/>
          <p:nvPr/>
        </p:nvSpPr>
        <p:spPr>
          <a:xfrm rot="20921543">
            <a:off x="4990455" y="4410884"/>
            <a:ext cx="431475" cy="165618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5580112" y="3963845"/>
            <a:ext cx="1438905" cy="47326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pic>
        <p:nvPicPr>
          <p:cNvPr id="10" name="図 9" descr="\begin{document}&#10;\begin{align*}&#10;M_{\mathrm{off}} \simeq 1.2 \mathrm{GeV}&#10;\end{align*}&#10;\end{document}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0204" y="4063864"/>
            <a:ext cx="1694284" cy="229232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7268003" y="3912539"/>
            <a:ext cx="1696485" cy="47326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27" name="タイトル 1"/>
          <p:cNvSpPr txBox="1">
            <a:spLocks/>
          </p:cNvSpPr>
          <p:nvPr/>
        </p:nvSpPr>
        <p:spPr>
          <a:xfrm>
            <a:off x="7148201" y="4797152"/>
            <a:ext cx="2176327" cy="13957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Off-diagonal</a:t>
            </a:r>
            <a:r>
              <a:rPr lang="ja-JP" altLang="en-US" sz="1600" dirty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1600" dirty="0" smtClean="0">
                <a:latin typeface="AR P丸ゴシック体M" pitchFamily="50" charset="-128"/>
                <a:ea typeface="AR P丸ゴシック体M" pitchFamily="50" charset="-128"/>
              </a:rPr>
              <a:t>gluon </a:t>
            </a:r>
            <a:r>
              <a:rPr lang="en-US" altLang="ja-JP" sz="1600" dirty="0">
                <a:latin typeface="AR P丸ゴシック体M" pitchFamily="50" charset="-128"/>
                <a:ea typeface="AR P丸ゴシック体M" pitchFamily="50" charset="-128"/>
              </a:rPr>
              <a:t/>
            </a:r>
            <a:br>
              <a:rPr lang="en-US" altLang="ja-JP" sz="1600" dirty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1600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inactive </a:t>
            </a:r>
            <a:r>
              <a:rPr lang="en-US" altLang="ja-JP" sz="1600" dirty="0" smtClean="0">
                <a:latin typeface="AR P丸ゴシック体M" pitchFamily="50" charset="-128"/>
                <a:ea typeface="AR P丸ゴシック体M" pitchFamily="50" charset="-128"/>
              </a:rPr>
              <a:t>in low E.</a:t>
            </a:r>
            <a:endParaRPr lang="en-US" altLang="ja-JP" sz="16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0" name="下矢印 29"/>
          <p:cNvSpPr/>
          <p:nvPr/>
        </p:nvSpPr>
        <p:spPr>
          <a:xfrm>
            <a:off x="7843337" y="4480034"/>
            <a:ext cx="274009" cy="437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7164288" y="5007852"/>
            <a:ext cx="1909412" cy="12294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28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Off-diagonal gluon propagator in </a:t>
            </a:r>
            <a:r>
              <a:rPr lang="ja-JP" altLang="en-US" sz="2400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ＳＵ（２） </a:t>
            </a:r>
            <a:r>
              <a:rPr lang="en-US" altLang="ja-JP" sz="2400" dirty="0" smtClean="0">
                <a:latin typeface="AR P丸ゴシック体M" pitchFamily="50" charset="-128"/>
                <a:ea typeface="AR P丸ゴシック体M" pitchFamily="50" charset="-128"/>
              </a:rPr>
              <a:t>lattice QCD</a:t>
            </a:r>
            <a:endParaRPr lang="en-US" altLang="ja-JP" sz="24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9" name="タイトル 1"/>
          <p:cNvSpPr txBox="1">
            <a:spLocks/>
          </p:cNvSpPr>
          <p:nvPr/>
        </p:nvSpPr>
        <p:spPr>
          <a:xfrm>
            <a:off x="115888" y="116632"/>
            <a:ext cx="5896272" cy="53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DSC picture in MAG</a:t>
            </a:r>
            <a:endParaRPr lang="en-US" altLang="ja-JP" sz="2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6" name="コンテンツ プレースホルダー 4"/>
          <p:cNvSpPr txBox="1">
            <a:spLocks/>
          </p:cNvSpPr>
          <p:nvPr/>
        </p:nvSpPr>
        <p:spPr>
          <a:xfrm>
            <a:off x="6444208" y="1127165"/>
            <a:ext cx="2647780" cy="402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altLang="ja-JP" sz="1600" dirty="0" err="1" smtClean="0">
                <a:latin typeface="AR P丸ゴシック体M" pitchFamily="50" charset="-128"/>
                <a:ea typeface="AR P丸ゴシック体M" pitchFamily="50" charset="-128"/>
              </a:rPr>
              <a:t>Amemiya</a:t>
            </a:r>
            <a:r>
              <a:rPr lang="en-US" altLang="ja-JP" sz="1600" dirty="0" smtClean="0">
                <a:latin typeface="AR P丸ゴシック体M" pitchFamily="50" charset="-128"/>
                <a:ea typeface="AR P丸ゴシック体M" pitchFamily="50" charset="-128"/>
              </a:rPr>
              <a:t>, </a:t>
            </a:r>
            <a:r>
              <a:rPr lang="en-US" altLang="ja-JP" sz="1600" dirty="0" err="1" smtClean="0">
                <a:latin typeface="AR P丸ゴシック体M" pitchFamily="50" charset="-128"/>
                <a:ea typeface="AR P丸ゴシック体M" pitchFamily="50" charset="-128"/>
              </a:rPr>
              <a:t>Suganuma</a:t>
            </a:r>
            <a:r>
              <a:rPr lang="ja-JP" altLang="en-US" sz="1600" dirty="0" smtClean="0">
                <a:latin typeface="AR P丸ゴシック体M" pitchFamily="50" charset="-128"/>
                <a:ea typeface="AR P丸ゴシック体M" pitchFamily="50" charset="-128"/>
              </a:rPr>
              <a:t>（１９９９）</a:t>
            </a:r>
            <a:endParaRPr lang="en-US" altLang="ja-JP" sz="1600" dirty="0" smtClean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7" name="タイトル 1"/>
          <p:cNvSpPr txBox="1">
            <a:spLocks/>
          </p:cNvSpPr>
          <p:nvPr/>
        </p:nvSpPr>
        <p:spPr>
          <a:xfrm>
            <a:off x="177119" y="908720"/>
            <a:ext cx="1656184" cy="382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u="sng" baseline="-25000" dirty="0" smtClean="0">
                <a:latin typeface="AR P丸ゴシック体M" pitchFamily="50" charset="-128"/>
                <a:ea typeface="AR P丸ゴシック体M" pitchFamily="50" charset="-128"/>
              </a:rPr>
              <a:t>procedure</a:t>
            </a:r>
            <a:endParaRPr lang="ja-JP" altLang="en-US" sz="2800" u="sng" baseline="-25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8" name="タイトル 1"/>
          <p:cNvSpPr txBox="1">
            <a:spLocks/>
          </p:cNvSpPr>
          <p:nvPr/>
        </p:nvSpPr>
        <p:spPr>
          <a:xfrm>
            <a:off x="5944344" y="2276872"/>
            <a:ext cx="3020144" cy="10773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Due to </a:t>
            </a:r>
            <a:r>
              <a:rPr lang="ja-JP" altLang="en-US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ＳＵ（２） </a:t>
            </a:r>
            <a:r>
              <a:rPr lang="en-US" altLang="ja-JP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property,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/>
            </a:r>
            <a:b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</a:b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it is possible to </a:t>
            </a:r>
            <a:r>
              <a:rPr lang="en-US" altLang="ja-JP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extract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the gluons </a:t>
            </a:r>
            <a:r>
              <a:rPr lang="en-US" altLang="ja-JP" sz="2000" dirty="0" smtClean="0">
                <a:latin typeface="AR P丸ゴシック体M" pitchFamily="50" charset="-128"/>
                <a:ea typeface="AR P丸ゴシック体M" pitchFamily="50" charset="-128"/>
              </a:rPr>
              <a:t>from the links</a:t>
            </a:r>
            <a:endParaRPr lang="en-US" altLang="ja-JP" sz="2000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955668" y="2276872"/>
            <a:ext cx="2947156" cy="11381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図 33" descr="\begin{document}&#10;\begin{eqnarray}&#10;G_{\mu\mu}^{\mathrm{Abel}}(r) &amp;=&amp; \left&lt; A_\mu ^3 (s) A_\mu ^3(0) \right&gt; \nonumber \\&#10;G_{\mu\mu}^{\mathrm{off}}(r)\ &amp;=&amp; \frac{1}{2}\sum_{a=1,2}\left&lt; A_\mu ^a (s) A_\mu ^a(0) \right&gt; \nonumber &#10;\end{eqnarray}&#10;\end{document}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8" y="4248824"/>
            <a:ext cx="3528391" cy="983614"/>
          </a:xfrm>
          <a:prstGeom prst="rect">
            <a:avLst/>
          </a:prstGeo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7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616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188640"/>
            <a:ext cx="865130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b="1" dirty="0" smtClean="0">
                <a:latin typeface="AR P丸ゴシック体M" pitchFamily="50" charset="-128"/>
                <a:ea typeface="AR P丸ゴシック体M" pitchFamily="50" charset="-128"/>
              </a:rPr>
              <a:t>To </a:t>
            </a:r>
            <a:r>
              <a:rPr lang="ja-JP" altLang="en-US" sz="2800" b="1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ＳＵ</a:t>
            </a:r>
            <a:r>
              <a:rPr lang="en-US" altLang="ja-JP" sz="2800" b="1" dirty="0" smtClean="0">
                <a:solidFill>
                  <a:srgbClr val="0000FF"/>
                </a:solidFill>
                <a:latin typeface="AR P丸ゴシック体M" pitchFamily="50" charset="-128"/>
                <a:ea typeface="AR P丸ゴシック体M" pitchFamily="50" charset="-128"/>
              </a:rPr>
              <a:t>(3)</a:t>
            </a:r>
            <a:r>
              <a:rPr lang="ja-JP" altLang="en-US" sz="2800" b="1" dirty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800" b="1" dirty="0" smtClean="0">
                <a:latin typeface="AR P丸ゴシック体M" pitchFamily="50" charset="-128"/>
                <a:ea typeface="AR P丸ゴシック体M" pitchFamily="50" charset="-128"/>
              </a:rPr>
              <a:t>from </a:t>
            </a:r>
            <a:r>
              <a:rPr lang="ja-JP" altLang="en-US" sz="28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ＳＵ</a:t>
            </a:r>
            <a:r>
              <a:rPr lang="ja-JP" altLang="en-US" sz="2800" b="1" dirty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（２</a:t>
            </a:r>
            <a:r>
              <a:rPr lang="ja-JP" altLang="en-US" sz="2800" b="1" dirty="0" smtClean="0">
                <a:solidFill>
                  <a:srgbClr val="FF0000"/>
                </a:solidFill>
                <a:latin typeface="AR P丸ゴシック体M" pitchFamily="50" charset="-128"/>
                <a:ea typeface="AR P丸ゴシック体M" pitchFamily="50" charset="-128"/>
              </a:rPr>
              <a:t>）</a:t>
            </a:r>
            <a:r>
              <a:rPr lang="en-US" altLang="ja-JP" sz="2800" b="1" dirty="0" smtClean="0">
                <a:latin typeface="AR P丸ゴシック体M" pitchFamily="50" charset="-128"/>
                <a:ea typeface="AR P丸ゴシック体M" pitchFamily="50" charset="-128"/>
              </a:rPr>
              <a:t>...</a:t>
            </a:r>
            <a:endParaRPr lang="en-US" altLang="ja-JP" sz="2800" b="1" dirty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51520" y="1700808"/>
            <a:ext cx="8640960" cy="446449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コンテンツ プレースホルダー 4"/>
          <p:cNvSpPr txBox="1">
            <a:spLocks/>
          </p:cNvSpPr>
          <p:nvPr/>
        </p:nvSpPr>
        <p:spPr>
          <a:xfrm>
            <a:off x="560646" y="5301208"/>
            <a:ext cx="7827778" cy="6677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altLang="ja-JP" sz="2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Gluons have to be </a:t>
            </a:r>
            <a:r>
              <a:rPr lang="en-US" altLang="ja-JP" sz="2000" b="1" dirty="0">
                <a:latin typeface="HG丸ｺﾞｼｯｸM-PRO" pitchFamily="50" charset="-128"/>
                <a:ea typeface="HG丸ｺﾞｼｯｸM-PRO" pitchFamily="50" charset="-128"/>
              </a:rPr>
              <a:t>extracted </a:t>
            </a:r>
            <a:r>
              <a:rPr lang="en-US" altLang="ja-JP" sz="2000" b="1" dirty="0" smtClean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</a:rPr>
              <a:t>exactly 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from link-variables.</a:t>
            </a:r>
          </a:p>
        </p:txBody>
      </p:sp>
      <p:sp>
        <p:nvSpPr>
          <p:cNvPr id="10" name="下矢印 9"/>
          <p:cNvSpPr/>
          <p:nvPr/>
        </p:nvSpPr>
        <p:spPr>
          <a:xfrm>
            <a:off x="3783004" y="2924766"/>
            <a:ext cx="576064" cy="588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\begin{document}&#10;\begin{align*}&#10; A_\mu (s)&#10;\end{align*}&#10;\end{document}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956" y="3789040"/>
            <a:ext cx="812160" cy="359340"/>
          </a:xfrm>
          <a:prstGeom prst="rect">
            <a:avLst/>
          </a:prstGeom>
        </p:spPr>
      </p:pic>
      <p:pic>
        <p:nvPicPr>
          <p:cNvPr id="13" name="図 12" descr="\begin{document}&#10;\begin{align*}&#10;U_\mu (s) \simeq 1+ iag A_\mu (s)&#10;\end{align*}&#10;\end{document}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068960"/>
            <a:ext cx="2624462" cy="301486"/>
          </a:xfrm>
          <a:prstGeom prst="rect">
            <a:avLst/>
          </a:prstGeom>
        </p:spPr>
      </p:pic>
      <p:cxnSp>
        <p:nvCxnSpPr>
          <p:cNvPr id="29" name="直線コネクタ 28"/>
          <p:cNvCxnSpPr/>
          <p:nvPr/>
        </p:nvCxnSpPr>
        <p:spPr>
          <a:xfrm>
            <a:off x="4832538" y="3128910"/>
            <a:ext cx="2391418" cy="18158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flipV="1">
            <a:off x="4832538" y="3128910"/>
            <a:ext cx="2391418" cy="18158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下矢印 34"/>
          <p:cNvSpPr/>
          <p:nvPr/>
        </p:nvSpPr>
        <p:spPr>
          <a:xfrm>
            <a:off x="3779912" y="4280860"/>
            <a:ext cx="576064" cy="588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8" name="図 37" descr="\begin{document}&#10;\begin{align*}&#10;\left&lt; A_\mu ^a (s) A_\mu ^b(0) \right&gt;&#10;\end{align*}&#10;\end{document}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331" y="4975231"/>
            <a:ext cx="1776722" cy="397987"/>
          </a:xfrm>
          <a:prstGeom prst="rect">
            <a:avLst/>
          </a:prstGeom>
        </p:spPr>
      </p:pic>
      <p:pic>
        <p:nvPicPr>
          <p:cNvPr id="39" name="図 38" descr="\begin{document}&#10;\begin{align*}&#10;U_\mu (s) = e^{iag A_\mu (s)} \in \mathrm{SU(3)}&#10;\end{align*}&#10;\end{document}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9" y="2368588"/>
            <a:ext cx="3768931" cy="422940"/>
          </a:xfrm>
          <a:prstGeom prst="rect">
            <a:avLst/>
          </a:prstGeom>
        </p:spPr>
      </p:pic>
      <p:sp>
        <p:nvSpPr>
          <p:cNvPr id="40" name="正方形/長方形 39"/>
          <p:cNvSpPr/>
          <p:nvPr/>
        </p:nvSpPr>
        <p:spPr>
          <a:xfrm>
            <a:off x="1187624" y="2276872"/>
            <a:ext cx="6624736" cy="19122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cxnSp>
        <p:nvCxnSpPr>
          <p:cNvPr id="45" name="直線矢印コネクタ 44"/>
          <p:cNvCxnSpPr/>
          <p:nvPr/>
        </p:nvCxnSpPr>
        <p:spPr>
          <a:xfrm flipH="1">
            <a:off x="1979712" y="4280860"/>
            <a:ext cx="432048" cy="1354238"/>
          </a:xfrm>
          <a:prstGeom prst="straightConnector1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783323" y="5635098"/>
            <a:ext cx="7461085" cy="4255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D5A-4DD9-43BC-B5BA-F163C94A4F13}" type="slidenum">
              <a:rPr lang="ja-JP" altLang="en-US" smtClean="0"/>
              <a:pPr/>
              <a:t>8</a:t>
            </a:fld>
            <a:r>
              <a:rPr lang="en-US" altLang="ja-JP" smtClean="0"/>
              <a:t>/24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188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42065</TotalTime>
  <Words>915</Words>
  <Application>Microsoft Office PowerPoint</Application>
  <PresentationFormat>画面に合わせる (4:3)</PresentationFormat>
  <Paragraphs>199</Paragraphs>
  <Slides>25</Slides>
  <Notes>24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26" baseType="lpstr">
      <vt:lpstr>Office ​​テーマ</vt:lpstr>
      <vt:lpstr>Analytical derivation of gauge fields from link variables in SU(3) lattice QCD and its application in Maximally Abelian gauge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Method to Extract Gluons from Link-variables  in ＳＵ（３） lattice QCD</vt:lpstr>
      <vt:lpstr>Method to Extract Gluons from Link-variables  in ＳＵ（３） lattice QCD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Summary and Future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Gongyo</dc:creator>
  <cp:lastModifiedBy>Gongyo</cp:lastModifiedBy>
  <cp:revision>483</cp:revision>
  <dcterms:created xsi:type="dcterms:W3CDTF">2011-05-01T17:03:23Z</dcterms:created>
  <dcterms:modified xsi:type="dcterms:W3CDTF">2012-06-26T22:44:45Z</dcterms:modified>
</cp:coreProperties>
</file>