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5" r:id="rId4"/>
    <p:sldId id="259" r:id="rId5"/>
    <p:sldId id="267" r:id="rId6"/>
    <p:sldId id="260" r:id="rId7"/>
    <p:sldId id="261" r:id="rId8"/>
    <p:sldId id="262" r:id="rId9"/>
    <p:sldId id="269" r:id="rId10"/>
    <p:sldId id="271" r:id="rId11"/>
    <p:sldId id="263" r:id="rId12"/>
    <p:sldId id="272" r:id="rId13"/>
    <p:sldId id="274" r:id="rId14"/>
    <p:sldId id="275" r:id="rId15"/>
    <p:sldId id="276" r:id="rId16"/>
    <p:sldId id="277" r:id="rId17"/>
    <p:sldId id="273" r:id="rId18"/>
    <p:sldId id="278" r:id="rId19"/>
    <p:sldId id="264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338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440" y="-208"/>
      </p:cViewPr>
      <p:guideLst>
        <p:guide orient="horz" pos="22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C827E-685B-EC49-8B29-117A57357323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F58C-CB1A-5644-A195-C1607BC030F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A212-E2EB-B745-A463-752E2D4353E4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F58C-CB1A-5644-A195-C1607BC030F6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CA3CB-93EE-354E-9B51-31F7B0F88A25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Second,</a:t>
            </a:r>
            <a:r>
              <a:rPr lang="en-US" altLang="ja-JP" baseline="0" dirty="0" smtClean="0"/>
              <a:t> we perform another fitting, with universal string tension for all the quark masses and channels. </a:t>
            </a:r>
          </a:p>
          <a:p>
            <a:r>
              <a:rPr lang="en-US" altLang="ja-JP" baseline="0" dirty="0" smtClean="0"/>
              <a:t>We perform the least chi2 analysis, where the chi2 is determined by the sum of the chi2 for different quark masses and channels. </a:t>
            </a:r>
          </a:p>
          <a:p>
            <a:r>
              <a:rPr lang="en-US" altLang="ja-JP" baseline="0" dirty="0" smtClean="0"/>
              <a:t>If the string tension is not universal, the minimum of total chi2 is equivalent to the some of minimum of individual \chi2.</a:t>
            </a:r>
          </a:p>
          <a:p>
            <a:r>
              <a:rPr lang="en-US" altLang="ja-JP" baseline="0" dirty="0" smtClean="0"/>
              <a:t>However, here, the string tension is universal for all </a:t>
            </a:r>
            <a:r>
              <a:rPr lang="en-US" altLang="ja-JP" baseline="0" dirty="0" err="1" smtClean="0"/>
              <a:t>mq</a:t>
            </a:r>
            <a:r>
              <a:rPr lang="en-US" altLang="ja-JP" baseline="0" dirty="0" smtClean="0"/>
              <a:t> and channels, this is not the case. </a:t>
            </a:r>
          </a:p>
          <a:p>
            <a:r>
              <a:rPr lang="en-US" altLang="ja-JP" baseline="0" dirty="0" smtClean="0"/>
              <a:t>If we fit by function 1, then we obtain these results. </a:t>
            </a:r>
          </a:p>
          <a:p>
            <a:r>
              <a:rPr lang="en-US" altLang="ja-JP" baseline="0" dirty="0" smtClean="0"/>
              <a:t>The string tension </a:t>
            </a:r>
            <a:r>
              <a:rPr lang="en-US" altLang="ja-JP" baseline="0" dirty="0" err="1" smtClean="0"/>
              <a:t>σ</a:t>
            </a:r>
            <a:r>
              <a:rPr lang="en-US" altLang="ja-JP" baseline="0" dirty="0" smtClean="0"/>
              <a:t>=…</a:t>
            </a:r>
          </a:p>
          <a:p>
            <a:r>
              <a:rPr lang="en-US" altLang="ja-JP" baseline="0" dirty="0" smtClean="0"/>
              <a:t>In this fit, the Coulomb coefficients is large compared to that obtained from Wilson loop.</a:t>
            </a:r>
          </a:p>
          <a:p>
            <a:r>
              <a:rPr lang="en-US" altLang="ja-JP" baseline="0" dirty="0" smtClean="0"/>
              <a:t>If we fit the data to function 2, which include log term and 1/r^2, </a:t>
            </a:r>
          </a:p>
          <a:p>
            <a:r>
              <a:rPr lang="en-US" altLang="ja-JP" baseline="0" dirty="0" smtClean="0"/>
              <a:t>then the Coulomb coefficient becomes small.</a:t>
            </a:r>
          </a:p>
          <a:p>
            <a:r>
              <a:rPr lang="en-US" altLang="ja-JP" baseline="0" dirty="0" smtClean="0"/>
              <a:t>The important point is that the chi^2 of all the fit shown above is about 2 or less. </a:t>
            </a:r>
          </a:p>
          <a:p>
            <a:r>
              <a:rPr lang="en-US" altLang="ja-JP" baseline="0" dirty="0" smtClean="0"/>
              <a:t>Therefore, Cornell-type fit function is good. 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Function 1 is the </a:t>
            </a:r>
            <a:r>
              <a:rPr lang="en-US" altLang="ja-JP" baseline="0" dirty="0" err="1" smtClean="0"/>
              <a:t>Coenell</a:t>
            </a:r>
            <a:r>
              <a:rPr lang="en-US" altLang="ja-JP" baseline="0" dirty="0" smtClean="0"/>
              <a:t> type potential but the string tension is universal for all the quark masses and channels. </a:t>
            </a:r>
          </a:p>
          <a:p>
            <a:r>
              <a:rPr lang="en-US" altLang="ja-JP" baseline="0" dirty="0" smtClean="0"/>
              <a:t>We find that the 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CA3CB-93EE-354E-9B51-31F7B0F88A25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</a:t>
            </a:r>
            <a:r>
              <a:rPr lang="en-US" altLang="ja-JP" baseline="0" dirty="0" smtClean="0"/>
              <a:t> potential obtained here is gauge dependent. </a:t>
            </a:r>
          </a:p>
          <a:p>
            <a:r>
              <a:rPr lang="en-US" altLang="ja-JP" baseline="0" dirty="0" smtClean="0"/>
              <a:t>However, potential in Coulomb gauge has an special feature. </a:t>
            </a:r>
          </a:p>
          <a:p>
            <a:r>
              <a:rPr lang="en-US" altLang="ja-JP" baseline="0" dirty="0" smtClean="0"/>
              <a:t>In the paper written by </a:t>
            </a:r>
            <a:r>
              <a:rPr lang="en-US" altLang="ja-JP" baseline="0" dirty="0" err="1" smtClean="0"/>
              <a:t>M.Laine</a:t>
            </a:r>
            <a:r>
              <a:rPr lang="en-US" altLang="ja-JP" baseline="0" dirty="0" smtClean="0"/>
              <a:t> et al., </a:t>
            </a:r>
          </a:p>
          <a:p>
            <a:r>
              <a:rPr lang="en-US" altLang="ja-JP" baseline="0" dirty="0" smtClean="0"/>
              <a:t>the potential is defined gauge-independently, </a:t>
            </a:r>
          </a:p>
          <a:p>
            <a:r>
              <a:rPr lang="en-US" altLang="ja-JP" baseline="0" dirty="0" smtClean="0"/>
              <a:t>connecting two quarks with Wilson line.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At T=0, we calculate a potential by gauge-invariant sink, </a:t>
            </a:r>
          </a:p>
          <a:p>
            <a:r>
              <a:rPr lang="en-US" altLang="ja-JP" baseline="0" dirty="0" smtClean="0"/>
              <a:t>which means the NBS amplitude is calculated by the sink operator </a:t>
            </a:r>
          </a:p>
          <a:p>
            <a:r>
              <a:rPr lang="en-US" altLang="ja-JP" baseline="0" dirty="0" smtClean="0"/>
              <a:t>in which the two quarks are connected by link variables. </a:t>
            </a:r>
          </a:p>
          <a:p>
            <a:r>
              <a:rPr lang="en-US" altLang="ja-JP" baseline="0" dirty="0" smtClean="0"/>
              <a:t>The comparison between the potential in Coulomb gauge, </a:t>
            </a:r>
          </a:p>
          <a:p>
            <a:r>
              <a:rPr lang="en-US" altLang="ja-JP" baseline="0" dirty="0" smtClean="0"/>
              <a:t>as shown before, and the potential in gauge-invariant sink. </a:t>
            </a:r>
          </a:p>
          <a:p>
            <a:r>
              <a:rPr lang="en-US" altLang="ja-JP" baseline="0" dirty="0" smtClean="0"/>
              <a:t>The potential in gauge-invariant sink is calculated only on-axis. </a:t>
            </a:r>
          </a:p>
          <a:p>
            <a:endParaRPr lang="en-US" altLang="ja-JP" baseline="0" dirty="0" smtClean="0"/>
          </a:p>
          <a:p>
            <a:endParaRPr lang="en-US" altLang="ja-JP" baseline="0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CA3CB-93EE-354E-9B51-31F7B0F88A25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88BE-795B-5743-9DAD-E98A8C7D1250}" type="datetimeFigureOut">
              <a:rPr lang="ja-JP" altLang="en-US" smtClean="0"/>
              <a:pPr/>
              <a:t>12.6.28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BA68-DE2D-D54C-B888-7A21E492177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df"/><Relationship Id="rId8" Type="http://schemas.openxmlformats.org/officeDocument/2006/relationships/image" Target="../media/image54.png"/><Relationship Id="rId9" Type="http://schemas.openxmlformats.org/officeDocument/2006/relationships/image" Target="../media/image24.pdf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4" Type="http://schemas.openxmlformats.org/officeDocument/2006/relationships/image" Target="../media/image63.pdf"/><Relationship Id="rId15" Type="http://schemas.openxmlformats.org/officeDocument/2006/relationships/image" Target="../media/image64.png"/><Relationship Id="rId16" Type="http://schemas.openxmlformats.org/officeDocument/2006/relationships/image" Target="../media/image65.pdf"/><Relationship Id="rId1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6" Type="http://schemas.openxmlformats.org/officeDocument/2006/relationships/image" Target="../media/image57.pdf"/><Relationship Id="rId7" Type="http://schemas.openxmlformats.org/officeDocument/2006/relationships/image" Target="../media/image58.png"/><Relationship Id="rId8" Type="http://schemas.openxmlformats.org/officeDocument/2006/relationships/image" Target="../media/image59.pdf"/><Relationship Id="rId9" Type="http://schemas.openxmlformats.org/officeDocument/2006/relationships/image" Target="../media/image60.png"/><Relationship Id="rId10" Type="http://schemas.openxmlformats.org/officeDocument/2006/relationships/image" Target="../media/image53.pd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4" Type="http://schemas.openxmlformats.org/officeDocument/2006/relationships/image" Target="../media/image63.pdf"/><Relationship Id="rId15" Type="http://schemas.openxmlformats.org/officeDocument/2006/relationships/image" Target="../media/image64.png"/><Relationship Id="rId16" Type="http://schemas.openxmlformats.org/officeDocument/2006/relationships/image" Target="../media/image65.pdf"/><Relationship Id="rId1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6" Type="http://schemas.openxmlformats.org/officeDocument/2006/relationships/image" Target="../media/image57.pdf"/><Relationship Id="rId7" Type="http://schemas.openxmlformats.org/officeDocument/2006/relationships/image" Target="../media/image58.png"/><Relationship Id="rId8" Type="http://schemas.openxmlformats.org/officeDocument/2006/relationships/image" Target="../media/image48.pdf"/><Relationship Id="rId9" Type="http://schemas.openxmlformats.org/officeDocument/2006/relationships/image" Target="../media/image49.png"/><Relationship Id="rId10" Type="http://schemas.openxmlformats.org/officeDocument/2006/relationships/image" Target="../media/image53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4" Type="http://schemas.openxmlformats.org/officeDocument/2006/relationships/image" Target="../media/image63.pdf"/><Relationship Id="rId15" Type="http://schemas.openxmlformats.org/officeDocument/2006/relationships/image" Target="../media/image64.png"/><Relationship Id="rId16" Type="http://schemas.openxmlformats.org/officeDocument/2006/relationships/image" Target="../media/image65.pdf"/><Relationship Id="rId1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48.pdf"/><Relationship Id="rId9" Type="http://schemas.openxmlformats.org/officeDocument/2006/relationships/image" Target="../media/image49.png"/><Relationship Id="rId10" Type="http://schemas.openxmlformats.org/officeDocument/2006/relationships/image" Target="../media/image53.pd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4" Type="http://schemas.openxmlformats.org/officeDocument/2006/relationships/image" Target="../media/image63.pdf"/><Relationship Id="rId15" Type="http://schemas.openxmlformats.org/officeDocument/2006/relationships/image" Target="../media/image64.png"/><Relationship Id="rId16" Type="http://schemas.openxmlformats.org/officeDocument/2006/relationships/image" Target="../media/image65.pdf"/><Relationship Id="rId1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48.pdf"/><Relationship Id="rId9" Type="http://schemas.openxmlformats.org/officeDocument/2006/relationships/image" Target="../media/image49.png"/><Relationship Id="rId10" Type="http://schemas.openxmlformats.org/officeDocument/2006/relationships/image" Target="../media/image53.pd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3.pdf"/><Relationship Id="rId13" Type="http://schemas.openxmlformats.org/officeDocument/2006/relationships/image" Target="../media/image54.png"/><Relationship Id="rId14" Type="http://schemas.openxmlformats.org/officeDocument/2006/relationships/image" Target="../media/image61.pdf"/><Relationship Id="rId15" Type="http://schemas.openxmlformats.org/officeDocument/2006/relationships/image" Target="../media/image62.png"/><Relationship Id="rId16" Type="http://schemas.openxmlformats.org/officeDocument/2006/relationships/image" Target="../media/image63.pdf"/><Relationship Id="rId17" Type="http://schemas.openxmlformats.org/officeDocument/2006/relationships/image" Target="../media/image64.png"/><Relationship Id="rId18" Type="http://schemas.openxmlformats.org/officeDocument/2006/relationships/image" Target="../media/image65.pdf"/><Relationship Id="rId1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6" Type="http://schemas.openxmlformats.org/officeDocument/2006/relationships/image" Target="../media/image57.pdf"/><Relationship Id="rId7" Type="http://schemas.openxmlformats.org/officeDocument/2006/relationships/image" Target="../media/image58.png"/><Relationship Id="rId8" Type="http://schemas.openxmlformats.org/officeDocument/2006/relationships/image" Target="../media/image59.pdf"/><Relationship Id="rId9" Type="http://schemas.openxmlformats.org/officeDocument/2006/relationships/image" Target="../media/image60.png"/><Relationship Id="rId10" Type="http://schemas.openxmlformats.org/officeDocument/2006/relationships/image" Target="../media/image48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61.pdf"/><Relationship Id="rId5" Type="http://schemas.openxmlformats.org/officeDocument/2006/relationships/image" Target="../media/image62.png"/><Relationship Id="rId6" Type="http://schemas.openxmlformats.org/officeDocument/2006/relationships/image" Target="../media/image65.pdf"/><Relationship Id="rId7" Type="http://schemas.openxmlformats.org/officeDocument/2006/relationships/image" Target="../media/image66.png"/><Relationship Id="rId8" Type="http://schemas.openxmlformats.org/officeDocument/2006/relationships/image" Target="../media/image53.pdf"/><Relationship Id="rId9" Type="http://schemas.openxmlformats.org/officeDocument/2006/relationships/image" Target="../media/image54.png"/><Relationship Id="rId10" Type="http://schemas.openxmlformats.org/officeDocument/2006/relationships/image" Target="../media/image63.pdf"/><Relationship Id="rId1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d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df"/><Relationship Id="rId13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9.pdf"/><Relationship Id="rId6" Type="http://schemas.openxmlformats.org/officeDocument/2006/relationships/image" Target="../media/image40.png"/><Relationship Id="rId7" Type="http://schemas.openxmlformats.org/officeDocument/2006/relationships/image" Target="../media/image41.pdf"/><Relationship Id="rId8" Type="http://schemas.openxmlformats.org/officeDocument/2006/relationships/image" Target="../media/image42.png"/><Relationship Id="rId9" Type="http://schemas.openxmlformats.org/officeDocument/2006/relationships/image" Target="../media/image43.pdf"/><Relationship Id="rId10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20" Type="http://schemas.openxmlformats.org/officeDocument/2006/relationships/image" Target="../media/image7.pdf"/><Relationship Id="rId21" Type="http://schemas.openxmlformats.org/officeDocument/2006/relationships/image" Target="../media/image8.png"/><Relationship Id="rId10" Type="http://schemas.openxmlformats.org/officeDocument/2006/relationships/image" Target="../media/image1.pdf"/><Relationship Id="rId11" Type="http://schemas.openxmlformats.org/officeDocument/2006/relationships/image" Target="../media/image2.png"/><Relationship Id="rId12" Type="http://schemas.openxmlformats.org/officeDocument/2006/relationships/image" Target="../media/image3.pdf"/><Relationship Id="rId13" Type="http://schemas.openxmlformats.org/officeDocument/2006/relationships/image" Target="../media/image4.png"/><Relationship Id="rId14" Type="http://schemas.openxmlformats.org/officeDocument/2006/relationships/image" Target="../media/image79.pdf"/><Relationship Id="rId15" Type="http://schemas.openxmlformats.org/officeDocument/2006/relationships/image" Target="../media/image80.png"/><Relationship Id="rId16" Type="http://schemas.openxmlformats.org/officeDocument/2006/relationships/image" Target="../media/image81.pdf"/><Relationship Id="rId17" Type="http://schemas.openxmlformats.org/officeDocument/2006/relationships/image" Target="../media/image82.png"/><Relationship Id="rId18" Type="http://schemas.openxmlformats.org/officeDocument/2006/relationships/image" Target="../media/image5.pdf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Relationship Id="rId4" Type="http://schemas.openxmlformats.org/officeDocument/2006/relationships/image" Target="../media/image73.pdf"/><Relationship Id="rId5" Type="http://schemas.openxmlformats.org/officeDocument/2006/relationships/image" Target="../media/image74.png"/><Relationship Id="rId6" Type="http://schemas.openxmlformats.org/officeDocument/2006/relationships/image" Target="../media/image75.pdf"/><Relationship Id="rId7" Type="http://schemas.openxmlformats.org/officeDocument/2006/relationships/image" Target="../media/image76.png"/><Relationship Id="rId8" Type="http://schemas.openxmlformats.org/officeDocument/2006/relationships/image" Target="../media/image77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pdf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92.pdf"/><Relationship Id="rId5" Type="http://schemas.openxmlformats.org/officeDocument/2006/relationships/image" Target="../media/image93.png"/><Relationship Id="rId6" Type="http://schemas.openxmlformats.org/officeDocument/2006/relationships/image" Target="../media/image94.pdf"/><Relationship Id="rId7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jpeg"/><Relationship Id="rId5" Type="http://schemas.openxmlformats.org/officeDocument/2006/relationships/image" Target="../media/image97.pdf"/><Relationship Id="rId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jpeg"/><Relationship Id="rId5" Type="http://schemas.openxmlformats.org/officeDocument/2006/relationships/image" Target="../media/image97.pdf"/><Relationship Id="rId6" Type="http://schemas.openxmlformats.org/officeDocument/2006/relationships/image" Target="../media/image98.png"/><Relationship Id="rId7" Type="http://schemas.openxmlformats.org/officeDocument/2006/relationships/image" Target="../media/image100.pdf"/><Relationship Id="rId8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df"/><Relationship Id="rId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3.pdf"/><Relationship Id="rId6" Type="http://schemas.openxmlformats.org/officeDocument/2006/relationships/image" Target="../media/image4.png"/><Relationship Id="rId7" Type="http://schemas.openxmlformats.org/officeDocument/2006/relationships/image" Target="../media/image5.pdf"/><Relationship Id="rId8" Type="http://schemas.openxmlformats.org/officeDocument/2006/relationships/image" Target="../media/image6.png"/><Relationship Id="rId9" Type="http://schemas.openxmlformats.org/officeDocument/2006/relationships/image" Target="../media/image7.pd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eg"/><Relationship Id="rId3" Type="http://schemas.openxmlformats.org/officeDocument/2006/relationships/image" Target="../media/image10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df"/><Relationship Id="rId4" Type="http://schemas.openxmlformats.org/officeDocument/2006/relationships/image" Target="../media/image110.png"/><Relationship Id="rId5" Type="http://schemas.openxmlformats.org/officeDocument/2006/relationships/image" Target="../media/image111.pdf"/><Relationship Id="rId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df"/><Relationship Id="rId4" Type="http://schemas.openxmlformats.org/officeDocument/2006/relationships/image" Target="../media/image114.png"/><Relationship Id="rId5" Type="http://schemas.openxmlformats.org/officeDocument/2006/relationships/image" Target="../media/image115.pdf"/><Relationship Id="rId6" Type="http://schemas.openxmlformats.org/officeDocument/2006/relationships/image" Target="../media/image116.png"/><Relationship Id="rId7" Type="http://schemas.openxmlformats.org/officeDocument/2006/relationships/image" Target="../media/image117.pdf"/><Relationship Id="rId8" Type="http://schemas.openxmlformats.org/officeDocument/2006/relationships/image" Target="../media/image118.png"/><Relationship Id="rId9" Type="http://schemas.openxmlformats.org/officeDocument/2006/relationships/image" Target="../media/image119.pdf"/><Relationship Id="rId1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df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df"/><Relationship Id="rId6" Type="http://schemas.openxmlformats.org/officeDocument/2006/relationships/image" Target="../media/image25.png"/><Relationship Id="rId7" Type="http://schemas.openxmlformats.org/officeDocument/2006/relationships/image" Target="../media/image26.pdf"/><Relationship Id="rId8" Type="http://schemas.openxmlformats.org/officeDocument/2006/relationships/image" Target="../media/image27.png"/><Relationship Id="rId9" Type="http://schemas.openxmlformats.org/officeDocument/2006/relationships/image" Target="../media/image28.pdf"/><Relationship Id="rId10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df"/><Relationship Id="rId12" Type="http://schemas.openxmlformats.org/officeDocument/2006/relationships/image" Target="../media/image40.png"/><Relationship Id="rId13" Type="http://schemas.openxmlformats.org/officeDocument/2006/relationships/image" Target="../media/image41.pdf"/><Relationship Id="rId14" Type="http://schemas.openxmlformats.org/officeDocument/2006/relationships/image" Target="../media/image42.png"/><Relationship Id="rId15" Type="http://schemas.openxmlformats.org/officeDocument/2006/relationships/image" Target="../media/image43.pdf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Relationship Id="rId6" Type="http://schemas.openxmlformats.org/officeDocument/2006/relationships/image" Target="../media/image34.png"/><Relationship Id="rId7" Type="http://schemas.openxmlformats.org/officeDocument/2006/relationships/image" Target="../media/image35.pdf"/><Relationship Id="rId8" Type="http://schemas.openxmlformats.org/officeDocument/2006/relationships/image" Target="../media/image36.png"/><Relationship Id="rId9" Type="http://schemas.openxmlformats.org/officeDocument/2006/relationships/image" Target="../media/image37.pdf"/><Relationship Id="rId10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df"/><Relationship Id="rId13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9.pdf"/><Relationship Id="rId6" Type="http://schemas.openxmlformats.org/officeDocument/2006/relationships/image" Target="../media/image40.png"/><Relationship Id="rId7" Type="http://schemas.openxmlformats.org/officeDocument/2006/relationships/image" Target="../media/image41.pdf"/><Relationship Id="rId8" Type="http://schemas.openxmlformats.org/officeDocument/2006/relationships/image" Target="../media/image42.png"/><Relationship Id="rId9" Type="http://schemas.openxmlformats.org/officeDocument/2006/relationships/image" Target="../media/image43.pdf"/><Relationship Id="rId1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70091"/>
            <a:ext cx="9179874" cy="1470025"/>
          </a:xfrm>
        </p:spPr>
        <p:txBody>
          <a:bodyPr>
            <a:noAutofit/>
          </a:bodyPr>
          <a:lstStyle/>
          <a:p>
            <a:r>
              <a:rPr lang="en-US" altLang="ja-JP" sz="3100" b="1" dirty="0" smtClean="0">
                <a:solidFill>
                  <a:srgbClr val="800000"/>
                </a:solidFill>
                <a:latin typeface="Arial"/>
                <a:cs typeface="Arial"/>
              </a:rPr>
              <a:t>Quark-quark interaction in baryons from </a:t>
            </a:r>
            <a:r>
              <a:rPr lang="en-US" altLang="ja-JP" sz="3100" b="1" dirty="0" err="1" smtClean="0">
                <a:solidFill>
                  <a:srgbClr val="800000"/>
                </a:solidFill>
                <a:latin typeface="Arial"/>
                <a:cs typeface="Arial"/>
              </a:rPr>
              <a:t>Nambu-Bethe-Salpeter</a:t>
            </a:r>
            <a:r>
              <a:rPr lang="en-US" altLang="ja-JP" sz="3100" b="1" dirty="0" smtClean="0">
                <a:solidFill>
                  <a:srgbClr val="800000"/>
                </a:solidFill>
                <a:latin typeface="Arial"/>
                <a:cs typeface="Arial"/>
              </a:rPr>
              <a:t> amplitudes on lattice</a:t>
            </a:r>
            <a:endParaRPr lang="ja-JP" altLang="en-US" sz="31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90949" y="3429000"/>
            <a:ext cx="8034399" cy="3057926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chemeClr val="tx1"/>
                </a:solidFill>
                <a:latin typeface="Arial"/>
                <a:cs typeface="Arial"/>
              </a:rPr>
              <a:t>Hideaki Iida</a:t>
            </a:r>
            <a:r>
              <a:rPr lang="en-US" altLang="ja-JP" sz="2400" dirty="0" smtClean="0">
                <a:solidFill>
                  <a:schemeClr val="tx1"/>
                </a:solidFill>
                <a:latin typeface="Arial"/>
                <a:cs typeface="Arial"/>
              </a:rPr>
              <a:t> (Kyoto Univ.)</a:t>
            </a:r>
            <a:br>
              <a:rPr lang="en-US" altLang="ja-JP" sz="24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Arial"/>
                <a:cs typeface="Arial"/>
              </a:rPr>
              <a:t>in collaboration with</a:t>
            </a:r>
            <a:br>
              <a:rPr lang="en-US" altLang="ja-JP" sz="24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altLang="ja-JP" sz="2400" b="1" dirty="0" smtClean="0">
                <a:solidFill>
                  <a:schemeClr val="tx1"/>
                </a:solidFill>
                <a:latin typeface="Arial"/>
                <a:cs typeface="Arial"/>
              </a:rPr>
              <a:t>Yoichi Ikeda</a:t>
            </a:r>
            <a:r>
              <a:rPr lang="en-US" altLang="ja-JP" sz="2400" dirty="0" smtClean="0">
                <a:solidFill>
                  <a:schemeClr val="tx1"/>
                </a:solidFill>
                <a:latin typeface="Arial"/>
                <a:cs typeface="Arial"/>
              </a:rPr>
              <a:t> (Tokyo Inst. of Tech.)</a:t>
            </a:r>
          </a:p>
          <a:p>
            <a:endParaRPr lang="en-US" altLang="ja-JP" dirty="0" smtClean="0"/>
          </a:p>
          <a:p>
            <a:r>
              <a:rPr lang="en-US" altLang="ja-JP" sz="2200" dirty="0" smtClean="0"/>
              <a:t>“The 30</a:t>
            </a:r>
            <a:r>
              <a:rPr lang="en-US" altLang="ja-JP" sz="2200" baseline="30000" dirty="0" smtClean="0"/>
              <a:t>th</a:t>
            </a:r>
            <a:r>
              <a:rPr lang="en-US" altLang="ja-JP" sz="2200" dirty="0" smtClean="0"/>
              <a:t> International Symposium on Lattice Field </a:t>
            </a:r>
            <a:r>
              <a:rPr lang="en-US" altLang="ja-JP" sz="2200" dirty="0" smtClean="0"/>
              <a:t>Theory</a:t>
            </a:r>
            <a:r>
              <a:rPr lang="en-US" altLang="ja-JP" sz="2200" dirty="0" smtClean="0"/>
              <a:t>”</a:t>
            </a:r>
            <a:endParaRPr lang="en-US" altLang="ja-JP" sz="2200" dirty="0" smtClean="0"/>
          </a:p>
          <a:p>
            <a:r>
              <a:rPr lang="en-US" altLang="ja-JP" sz="2200" dirty="0" smtClean="0"/>
              <a:t>24-29 Jun. 2012  @ Cairns, Australia </a:t>
            </a:r>
            <a:endParaRPr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79120" y="1353820"/>
            <a:ext cx="7879080" cy="5123180"/>
          </a:xfrm>
          <a:prstGeom prst="rect">
            <a:avLst/>
          </a:prstGeom>
          <a:solidFill>
            <a:srgbClr val="D9D9D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Lattice setup</a:t>
            </a:r>
            <a:endParaRPr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691532"/>
            <a:ext cx="7772400" cy="4504245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ja-JP" b="1" dirty="0" smtClean="0"/>
              <a:t>Quenched calculation</a:t>
            </a:r>
          </a:p>
          <a:p>
            <a:pPr lvl="1"/>
            <a:r>
              <a:rPr lang="en-US" altLang="ja-JP" b="1" dirty="0" smtClean="0"/>
              <a:t>Action: </a:t>
            </a:r>
            <a:r>
              <a:rPr lang="en-US" altLang="ja-JP" b="1" dirty="0" err="1" smtClean="0"/>
              <a:t>plaquette</a:t>
            </a:r>
            <a:r>
              <a:rPr lang="en-US" altLang="ja-JP" b="1" dirty="0" smtClean="0"/>
              <a:t> gauge action &amp; standard Wilson quark action</a:t>
            </a:r>
          </a:p>
          <a:p>
            <a:pPr lvl="1"/>
            <a:r>
              <a:rPr lang="en-US" altLang="ja-JP" b="1" dirty="0" err="1" smtClean="0"/>
              <a:t>β</a:t>
            </a:r>
            <a:r>
              <a:rPr lang="en-US" altLang="ja-JP" b="1" dirty="0" smtClean="0"/>
              <a:t>=6.0</a:t>
            </a:r>
          </a:p>
          <a:p>
            <a:pPr lvl="1"/>
            <a:r>
              <a:rPr lang="en-US" altLang="ja-JP" b="1" dirty="0" smtClean="0"/>
              <a:t>Lattice size: 32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×48 (V=(3.2fm)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)</a:t>
            </a:r>
          </a:p>
          <a:p>
            <a:pPr lvl="1"/>
            <a:r>
              <a:rPr lang="en-US" altLang="ja-JP" b="1" dirty="0" smtClean="0"/>
              <a:t>Quark mass: </a:t>
            </a:r>
          </a:p>
          <a:p>
            <a:pPr lvl="2"/>
            <a:r>
              <a:rPr lang="en-US" altLang="ja-JP" b="1" dirty="0" err="1" smtClean="0"/>
              <a:t>β</a:t>
            </a:r>
            <a:r>
              <a:rPr lang="en-US" altLang="ja-JP" b="1" dirty="0" smtClean="0"/>
              <a:t>=6.0, standard…</a:t>
            </a:r>
            <a:r>
              <a:rPr lang="en-US" altLang="ja-JP" b="1" dirty="0" err="1" smtClean="0"/>
              <a:t>m</a:t>
            </a:r>
            <a:r>
              <a:rPr lang="en-US" altLang="ja-JP" b="1" baseline="-25000" dirty="0" err="1" smtClean="0"/>
              <a:t>π</a:t>
            </a:r>
            <a:r>
              <a:rPr lang="en-US" altLang="ja-JP" b="1" dirty="0" smtClean="0"/>
              <a:t>=</a:t>
            </a:r>
            <a:r>
              <a:rPr lang="en-US" altLang="ja-JP" sz="2378" b="1" dirty="0" smtClean="0">
                <a:solidFill>
                  <a:srgbClr val="0000FF"/>
                </a:solidFill>
              </a:rPr>
              <a:t>2.53, 1.77, 1.27, 0.94</a:t>
            </a:r>
            <a:r>
              <a:rPr lang="en-US" altLang="ja-JP" b="1" dirty="0" smtClean="0"/>
              <a:t>GeV</a:t>
            </a:r>
            <a:br>
              <a:rPr lang="en-US" altLang="ja-JP" b="1" dirty="0" smtClean="0"/>
            </a:br>
            <a:r>
              <a:rPr lang="en-US" altLang="ja-JP" b="1" dirty="0" smtClean="0"/>
              <a:t>                                </a:t>
            </a:r>
            <a:r>
              <a:rPr lang="en-US" altLang="ja-JP" b="1" dirty="0" err="1" smtClean="0"/>
              <a:t>m</a:t>
            </a:r>
            <a:r>
              <a:rPr lang="en-US" altLang="ja-JP" b="1" baseline="-25000" dirty="0" err="1" smtClean="0"/>
              <a:t>ρ</a:t>
            </a:r>
            <a:r>
              <a:rPr lang="en-US" altLang="ja-JP" b="1" dirty="0" smtClean="0"/>
              <a:t>=</a:t>
            </a:r>
            <a:r>
              <a:rPr lang="en-US" altLang="ja-JP" b="1" dirty="0" smtClean="0">
                <a:solidFill>
                  <a:srgbClr val="0000FF"/>
                </a:solidFill>
              </a:rPr>
              <a:t>2.55, 1.81, 1.35, 1.04</a:t>
            </a:r>
            <a:r>
              <a:rPr lang="en-US" altLang="ja-JP" b="1" dirty="0" smtClean="0"/>
              <a:t>GeV</a:t>
            </a:r>
          </a:p>
          <a:p>
            <a:pPr lvl="1"/>
            <a:r>
              <a:rPr lang="en-US" altLang="ja-JP" b="1" dirty="0" smtClean="0"/>
              <a:t>(zero momentum) Wall source</a:t>
            </a:r>
          </a:p>
          <a:p>
            <a:pPr lvl="1"/>
            <a:r>
              <a:rPr lang="en-US" altLang="ja-JP" b="1" dirty="0" smtClean="0"/>
              <a:t>Gauge fixing: Coulomb gauge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eff2q_potential_0100_016.010_0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58106" y="1919883"/>
            <a:ext cx="5392106" cy="3769482"/>
          </a:xfrm>
          <a:prstGeom prst="rect">
            <a:avLst/>
          </a:prstGeom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196181" y="788988"/>
            <a:ext cx="8599289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ja-JP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　</a:t>
            </a:r>
            <a:r>
              <a:rPr lang="en-US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Lattice </a:t>
            </a:r>
            <a:r>
              <a:rPr lang="en-US" altLang="ja-JP" sz="1700" b="1" dirty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QCD result of effective 2q</a:t>
            </a:r>
            <a:r>
              <a:rPr lang="en-US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interaction</a:t>
            </a:r>
            <a:r>
              <a:rPr lang="en-US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:</a:t>
            </a:r>
            <a:endParaRPr lang="en-US" altLang="ja-JP" sz="1700" b="1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285" y="1375172"/>
            <a:ext cx="2585145" cy="544711"/>
          </a:xfrm>
          <a:prstGeom prst="rect">
            <a:avLst/>
          </a:prstGeom>
          <a:noFill/>
          <a:ln w="25400" cap="flat">
            <a:solidFill>
              <a:srgbClr val="003DCC"/>
            </a:solidFill>
            <a:prstDash val="solid"/>
            <a:miter lim="800000"/>
            <a:headEnd/>
            <a:tailEnd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88211" y="3187899"/>
            <a:ext cx="3000374" cy="2018109"/>
            <a:chOff x="0" y="0"/>
            <a:chExt cx="2688" cy="1808"/>
          </a:xfrm>
        </p:grpSpPr>
        <p:sp>
          <p:nvSpPr>
            <p:cNvPr id="53253" name="AutoShape 5"/>
            <p:cNvSpPr>
              <a:spLocks/>
            </p:cNvSpPr>
            <p:nvPr/>
          </p:nvSpPr>
          <p:spPr bwMode="auto">
            <a:xfrm>
              <a:off x="0" y="0"/>
              <a:ext cx="2688" cy="1808"/>
            </a:xfrm>
            <a:prstGeom prst="roundRect">
              <a:avLst>
                <a:gd name="adj" fmla="val 6634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25400" dist="126999" dir="189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532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" y="160"/>
              <a:ext cx="1906" cy="39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blurRad="25400" dist="12700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53255" name="Rectangle 7"/>
            <p:cNvSpPr>
              <a:spLocks/>
            </p:cNvSpPr>
            <p:nvPr/>
          </p:nvSpPr>
          <p:spPr bwMode="auto">
            <a:xfrm>
              <a:off x="136" y="1070"/>
              <a:ext cx="2347" cy="6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25400" dist="12700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altLang="ja-JP" sz="1500" b="1" u="sng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χ</a:t>
              </a:r>
              <a:r>
                <a:rPr lang="en-US" altLang="ja-JP" sz="1500" b="1" u="sng" baseline="32000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2</a:t>
              </a:r>
              <a:r>
                <a:rPr lang="en-US" altLang="ja-JP" sz="1500" b="1" u="sng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/N</a:t>
              </a:r>
              <a:r>
                <a:rPr lang="en-US" altLang="ja-JP" sz="1500" b="1" u="sng" baseline="-6000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df</a:t>
              </a:r>
              <a:r>
                <a:rPr lang="en-US" altLang="ja-JP" sz="1500" b="1" u="sng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 = </a:t>
              </a:r>
              <a:r>
                <a:rPr lang="en-US" altLang="ja-JP" sz="1500" b="1" u="sng" dirty="0" smtClean="0">
                  <a:latin typeface="Arial" charset="0"/>
                  <a:ea typeface="Arial" charset="0"/>
                  <a:cs typeface="Arial" charset="0"/>
                  <a:sym typeface="Arial" charset="0"/>
                </a:rPr>
                <a:t>0.6 </a:t>
              </a:r>
              <a:r>
                <a:rPr lang="en-US" altLang="ja-JP" sz="1500" b="1" u="sng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[ 0.2 &lt; </a:t>
              </a:r>
              <a:r>
                <a:rPr lang="en-US" altLang="ja-JP" sz="1500" b="1" u="sng" dirty="0" err="1">
                  <a:latin typeface="Arial" charset="0"/>
                  <a:ea typeface="Arial" charset="0"/>
                  <a:cs typeface="Arial" charset="0"/>
                  <a:sym typeface="Arial" charset="0"/>
                </a:rPr>
                <a:t>r</a:t>
              </a:r>
              <a:r>
                <a:rPr lang="en-US" altLang="ja-JP" sz="1500" b="1" u="sng" dirty="0">
                  <a:latin typeface="Arial" charset="0"/>
                  <a:ea typeface="Arial" charset="0"/>
                  <a:cs typeface="Arial" charset="0"/>
                  <a:sym typeface="Arial" charset="0"/>
                </a:rPr>
                <a:t> &lt; 0.8 fm ]</a:t>
              </a:r>
            </a:p>
            <a:p>
              <a:pPr algn="l"/>
              <a:r>
                <a:rPr lang="en-US" altLang="ja-JP" sz="1500" b="1" dirty="0" err="1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σ</a:t>
              </a:r>
              <a:r>
                <a:rPr lang="en-US" altLang="ja-JP" sz="1500" b="1" dirty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 =</a:t>
              </a:r>
              <a:r>
                <a:rPr lang="en-US" altLang="ja-JP" sz="1500" b="1" dirty="0" smtClean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 870 (209) </a:t>
              </a:r>
              <a:r>
                <a:rPr lang="en-US" altLang="ja-JP" sz="1500" b="1" dirty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[</a:t>
              </a:r>
              <a:r>
                <a:rPr lang="en-US" altLang="ja-JP" sz="1500" b="1" dirty="0" err="1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MeV</a:t>
              </a:r>
              <a:r>
                <a:rPr lang="en-US" altLang="ja-JP" sz="1500" b="1" dirty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 / fm]</a:t>
              </a:r>
            </a:p>
            <a:p>
              <a:pPr algn="l"/>
              <a:r>
                <a:rPr lang="en-US" altLang="ja-JP" sz="1500" b="1" dirty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A =</a:t>
              </a:r>
              <a:r>
                <a:rPr lang="en-US" altLang="ja-JP" sz="1500" b="1" dirty="0" smtClean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 101 </a:t>
              </a:r>
              <a:r>
                <a:rPr lang="en-US" altLang="ja-JP" sz="1500" b="1" dirty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</a:t>
              </a:r>
              <a:r>
                <a:rPr lang="en-US" altLang="ja-JP" sz="1500" b="1" dirty="0" smtClean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24) </a:t>
              </a:r>
              <a:r>
                <a:rPr lang="en-US" altLang="ja-JP" sz="1500" b="1" dirty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[</a:t>
              </a:r>
              <a:r>
                <a:rPr lang="en-US" altLang="ja-JP" sz="1500" b="1" dirty="0" err="1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MeV</a:t>
              </a:r>
              <a:r>
                <a:rPr lang="en-US" altLang="ja-JP" sz="1500" b="1" dirty="0">
                  <a:solidFill>
                    <a:srgbClr val="D90B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 fm]</a:t>
              </a:r>
            </a:p>
          </p:txBody>
        </p:sp>
        <p:sp>
          <p:nvSpPr>
            <p:cNvPr id="53256" name="AutoShape 8"/>
            <p:cNvSpPr>
              <a:spLocks/>
            </p:cNvSpPr>
            <p:nvPr/>
          </p:nvSpPr>
          <p:spPr bwMode="auto">
            <a:xfrm rot="5400000">
              <a:off x="1080" y="512"/>
              <a:ext cx="464" cy="488"/>
            </a:xfrm>
            <a:prstGeom prst="rightArrow">
              <a:avLst>
                <a:gd name="adj1" fmla="val 32000"/>
                <a:gd name="adj2" fmla="val 75866"/>
              </a:avLst>
            </a:prstGeom>
            <a:solidFill>
              <a:srgbClr val="D90B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blurRad="25400" dist="12700" dir="189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7531" y="1550417"/>
            <a:ext cx="5857875" cy="4230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3259" name="Rectangle 11"/>
          <p:cNvSpPr>
            <a:spLocks/>
          </p:cNvSpPr>
          <p:nvPr/>
        </p:nvSpPr>
        <p:spPr bwMode="auto">
          <a:xfrm>
            <a:off x="5670351" y="2303859"/>
            <a:ext cx="3018233" cy="5268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1500" b="1" dirty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Effective 2q</a:t>
            </a:r>
            <a:r>
              <a:rPr lang="en-US" altLang="ja-JP" sz="15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interaction seems to show </a:t>
            </a:r>
            <a:r>
              <a:rPr lang="en-US" altLang="ja-JP" sz="1500" b="1" dirty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Coulomb + linear form</a:t>
            </a:r>
          </a:p>
        </p:txBody>
      </p:sp>
      <p:sp>
        <p:nvSpPr>
          <p:cNvPr id="53260" name="Rectangle 12"/>
          <p:cNvSpPr>
            <a:spLocks/>
          </p:cNvSpPr>
          <p:nvPr/>
        </p:nvSpPr>
        <p:spPr bwMode="auto">
          <a:xfrm>
            <a:off x="1032470" y="6004122"/>
            <a:ext cx="7362230" cy="7268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ja-JP" altLang="en-US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Coulomb coefficient A is reduced … about a half of that for </a:t>
            </a:r>
            <a:r>
              <a:rPr lang="en-US" altLang="ja-JP" sz="1500" b="1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qq</a:t>
            </a:r>
            <a:r>
              <a:rPr lang="en-US" altLang="ja-JP" sz="1500" b="1" baseline="30000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bar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potential</a:t>
            </a:r>
          </a:p>
          <a:p>
            <a:pPr algn="l"/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                         (</a:t>
            </a:r>
            <a:r>
              <a:rPr lang="en-US" altLang="ja-JP" sz="1500" b="1" dirty="0">
                <a:latin typeface="Arial" charset="0"/>
                <a:ea typeface="Arial" charset="0"/>
                <a:cs typeface="Arial" charset="0"/>
                <a:sym typeface="Arial" charset="0"/>
              </a:rPr>
              <a:t>c.f., </a:t>
            </a:r>
            <a:r>
              <a:rPr lang="en-US" altLang="ja-JP" sz="1500" b="1" dirty="0" err="1">
                <a:latin typeface="Arial" charset="0"/>
                <a:ea typeface="Arial" charset="0"/>
                <a:cs typeface="Arial" charset="0"/>
                <a:sym typeface="Arial" charset="0"/>
              </a:rPr>
              <a:t>σ</a:t>
            </a:r>
            <a:r>
              <a:rPr lang="en-US" altLang="ja-JP" sz="1500" b="1" baseline="-6000" dirty="0" err="1">
                <a:latin typeface="Arial" charset="0"/>
                <a:ea typeface="Arial" charset="0"/>
                <a:cs typeface="Arial" charset="0"/>
                <a:sym typeface="Arial" charset="0"/>
              </a:rPr>
              <a:t>qbar-q</a:t>
            </a:r>
            <a:r>
              <a:rPr lang="en-US" altLang="ja-JP" sz="1500" b="1" dirty="0">
                <a:latin typeface="Arial" charset="0"/>
                <a:ea typeface="Arial" charset="0"/>
                <a:cs typeface="Arial" charset="0"/>
                <a:sym typeface="Arial" charset="0"/>
              </a:rPr>
              <a:t> =822 [</a:t>
            </a:r>
            <a:r>
              <a:rPr lang="en-US" altLang="ja-JP" sz="1500" b="1" dirty="0" err="1">
                <a:latin typeface="Arial" charset="0"/>
                <a:ea typeface="Arial" charset="0"/>
                <a:cs typeface="Arial" charset="0"/>
                <a:sym typeface="Arial" charset="0"/>
              </a:rPr>
              <a:t>MeV</a:t>
            </a:r>
            <a:r>
              <a:rPr lang="en-US" altLang="ja-JP" sz="1500" b="1" dirty="0">
                <a:latin typeface="Arial" charset="0"/>
                <a:ea typeface="Arial" charset="0"/>
                <a:cs typeface="Arial" charset="0"/>
                <a:sym typeface="Arial" charset="0"/>
              </a:rPr>
              <a:t> / fm], </a:t>
            </a:r>
            <a:r>
              <a:rPr lang="en-US" altLang="ja-JP" sz="1500" b="1" dirty="0" err="1">
                <a:latin typeface="Arial" charset="0"/>
                <a:ea typeface="Arial" charset="0"/>
                <a:cs typeface="Arial" charset="0"/>
                <a:sym typeface="Arial" charset="0"/>
              </a:rPr>
              <a:t>A</a:t>
            </a:r>
            <a:r>
              <a:rPr lang="en-US" altLang="ja-JP" sz="1500" b="1" baseline="-6000" dirty="0" err="1">
                <a:latin typeface="Arial" charset="0"/>
                <a:ea typeface="Arial" charset="0"/>
                <a:cs typeface="Arial" charset="0"/>
                <a:sym typeface="Arial" charset="0"/>
              </a:rPr>
              <a:t>qbar-q</a:t>
            </a:r>
            <a:r>
              <a:rPr lang="en-US" altLang="ja-JP" sz="1500" b="1" dirty="0">
                <a:latin typeface="Arial" charset="0"/>
                <a:ea typeface="Arial" charset="0"/>
                <a:cs typeface="Arial" charset="0"/>
                <a:sym typeface="Arial" charset="0"/>
              </a:rPr>
              <a:t> =200 [</a:t>
            </a:r>
            <a:r>
              <a:rPr lang="en-US" altLang="ja-JP" sz="1500" b="1" dirty="0" err="1">
                <a:latin typeface="Arial" charset="0"/>
                <a:ea typeface="Arial" charset="0"/>
                <a:cs typeface="Arial" charset="0"/>
                <a:sym typeface="Arial" charset="0"/>
              </a:rPr>
              <a:t>MeV</a:t>
            </a:r>
            <a:r>
              <a:rPr lang="en-US" altLang="ja-JP" sz="1500" b="1" dirty="0">
                <a:latin typeface="Arial" charset="0"/>
                <a:ea typeface="Arial" charset="0"/>
                <a:cs typeface="Arial" charset="0"/>
                <a:sym typeface="Arial" charset="0"/>
              </a:rPr>
              <a:t> fm]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)</a:t>
            </a:r>
          </a:p>
          <a:p>
            <a:pPr algn="l"/>
            <a:r>
              <a:rPr lang="ja-JP" altLang="en-US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String tension … difficult to say something under the current statistics</a:t>
            </a:r>
            <a:endParaRPr lang="en-US" altLang="ja-JP" sz="1500" b="1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09170" y="2340480"/>
            <a:ext cx="1663700" cy="2413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194870" y="2538611"/>
            <a:ext cx="3047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(quark mass for spectator particle)</a:t>
            </a:r>
            <a:endParaRPr kumimoji="1" lang="ja-JP" altLang="en-US" sz="1600" dirty="0"/>
          </a:p>
        </p:txBody>
      </p:sp>
      <p:cxnSp>
        <p:nvCxnSpPr>
          <p:cNvPr id="18" name="直線矢印コネクタ 17"/>
          <p:cNvCxnSpPr/>
          <p:nvPr/>
        </p:nvCxnSpPr>
        <p:spPr>
          <a:xfrm rot="16200000" flipH="1">
            <a:off x="1887794" y="3032531"/>
            <a:ext cx="31073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082006" y="4724921"/>
            <a:ext cx="31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(</a:t>
            </a:r>
            <a:r>
              <a:rPr kumimoji="1" lang="en-US" altLang="ja-JP" sz="1400" dirty="0" err="1" smtClean="0"/>
              <a:t>t</a:t>
            </a:r>
            <a:r>
              <a:rPr kumimoji="1" lang="en-US" altLang="ja-JP" sz="1400" dirty="0" smtClean="0"/>
              <a:t>=20: </a:t>
            </a:r>
            <a:r>
              <a:rPr lang="en-US" altLang="ja-JP" sz="1400" dirty="0" smtClean="0"/>
              <a:t>ground state </a:t>
            </a:r>
            <a:r>
              <a:rPr lang="en-US" altLang="ja-JP" sz="1400" dirty="0" smtClean="0"/>
              <a:t>saturation achieved)</a:t>
            </a:r>
            <a:endParaRPr kumimoji="1" lang="ja-JP" altLang="en-US" sz="1400" dirty="0"/>
          </a:p>
        </p:txBody>
      </p:sp>
      <p:pic>
        <p:nvPicPr>
          <p:cNvPr id="21" name="図 20" descr="eff2q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309170" y="3187899"/>
            <a:ext cx="772091" cy="743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eff2q_potential_0100_016.010_0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71891" y="2094318"/>
            <a:ext cx="3255510" cy="2275842"/>
          </a:xfrm>
          <a:prstGeom prst="rect">
            <a:avLst/>
          </a:prstGeom>
        </p:spPr>
      </p:pic>
      <p:pic>
        <p:nvPicPr>
          <p:cNvPr id="30" name="図 29" descr="eff2q_potential_0100_016.010_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40769" y="3375938"/>
            <a:ext cx="3125270" cy="2184795"/>
          </a:xfrm>
          <a:prstGeom prst="rect">
            <a:avLst/>
          </a:prstGeom>
        </p:spPr>
      </p:pic>
      <p:pic>
        <p:nvPicPr>
          <p:cNvPr id="31" name="図 30" descr="eff2q_potential_0100_016.010_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59320" y="3410039"/>
            <a:ext cx="3125271" cy="2184796"/>
          </a:xfrm>
          <a:prstGeom prst="rect">
            <a:avLst/>
          </a:prstGeom>
        </p:spPr>
      </p:pic>
      <p:pic>
        <p:nvPicPr>
          <p:cNvPr id="27" name="図 26" descr="eff2q_potential_0100_016.010_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46621" y="1229244"/>
            <a:ext cx="3125270" cy="2184795"/>
          </a:xfrm>
          <a:prstGeom prst="rect">
            <a:avLst/>
          </a:prstGeom>
        </p:spPr>
      </p:pic>
      <p:pic>
        <p:nvPicPr>
          <p:cNvPr id="25" name="図 24" descr="eff2q_potential_0100_016.010_0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15370" y="1229245"/>
            <a:ext cx="3125270" cy="21847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480" y="4693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Quark-mass dependence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170" y="1540380"/>
            <a:ext cx="1663700" cy="241300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463679" y="1553610"/>
            <a:ext cx="1663700" cy="241300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475323" y="3641877"/>
            <a:ext cx="1663700" cy="2413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10670" y="3579967"/>
            <a:ext cx="1663700" cy="2413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07585" y="5680232"/>
            <a:ext cx="7264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Interactions look Linear + Coulomb form for all quark masses</a:t>
            </a:r>
          </a:p>
          <a:p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String tension </a:t>
            </a:r>
            <a:r>
              <a:rPr lang="en-US" altLang="ja-JP" sz="2000" b="1" dirty="0" err="1" smtClean="0"/>
              <a:t>σ</a:t>
            </a:r>
            <a:r>
              <a:rPr lang="en-US" altLang="ja-JP" sz="2000" b="1" dirty="0" smtClean="0"/>
              <a:t> becomes weaker and 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             Coulomb coefficient A becomes stronger for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/>
              <a:t>smaller</a:t>
            </a:r>
            <a:r>
              <a:rPr lang="en-US" altLang="ja-JP" sz="2000" b="1" dirty="0" smtClean="0"/>
              <a:t> </a:t>
            </a:r>
            <a:r>
              <a:rPr lang="en-US" altLang="ja-JP" sz="2000" b="1" dirty="0" err="1" smtClean="0"/>
              <a:t>m</a:t>
            </a:r>
            <a:r>
              <a:rPr lang="en-US" altLang="ja-JP" sz="2000" b="1" baseline="-25000" dirty="0" err="1" smtClean="0"/>
              <a:t>q</a:t>
            </a:r>
            <a:endParaRPr lang="en-US" altLang="ja-JP" sz="2000" b="1" dirty="0" smtClean="0"/>
          </a:p>
        </p:txBody>
      </p:sp>
      <p:pic>
        <p:nvPicPr>
          <p:cNvPr id="34" name="図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4770" y="2362200"/>
            <a:ext cx="1663700" cy="24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eff2q_potential_0100_016.010_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71890" y="2094319"/>
            <a:ext cx="3255509" cy="2275842"/>
          </a:xfrm>
          <a:prstGeom prst="rect">
            <a:avLst/>
          </a:prstGeom>
        </p:spPr>
      </p:pic>
      <p:pic>
        <p:nvPicPr>
          <p:cNvPr id="30" name="図 29" descr="eff2q_potential_0100_016.010_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40769" y="3375938"/>
            <a:ext cx="3125270" cy="2184795"/>
          </a:xfrm>
          <a:prstGeom prst="rect">
            <a:avLst/>
          </a:prstGeom>
        </p:spPr>
      </p:pic>
      <p:pic>
        <p:nvPicPr>
          <p:cNvPr id="31" name="図 30" descr="eff2q_potential_0100_016.010_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59320" y="3410039"/>
            <a:ext cx="3125271" cy="2184796"/>
          </a:xfrm>
          <a:prstGeom prst="rect">
            <a:avLst/>
          </a:prstGeom>
        </p:spPr>
      </p:pic>
      <p:pic>
        <p:nvPicPr>
          <p:cNvPr id="27" name="図 26" descr="eff2q_potential_0100_016.010_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6621" y="1229245"/>
            <a:ext cx="3125270" cy="2184795"/>
          </a:xfrm>
          <a:prstGeom prst="rect">
            <a:avLst/>
          </a:prstGeom>
        </p:spPr>
      </p:pic>
      <p:pic>
        <p:nvPicPr>
          <p:cNvPr id="25" name="図 24" descr="eff2q_potential_0100_016.010_0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-115370" y="1229245"/>
            <a:ext cx="3125270" cy="21847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480" y="4693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Quark-mass dependence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170" y="1540380"/>
            <a:ext cx="1663700" cy="241300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463679" y="1553610"/>
            <a:ext cx="1663700" cy="241300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475323" y="3641877"/>
            <a:ext cx="1663700" cy="2413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10670" y="3579967"/>
            <a:ext cx="1663700" cy="2413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07585" y="5680232"/>
            <a:ext cx="7264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Interactions look Linear + Coulomb form for all quark masses</a:t>
            </a:r>
          </a:p>
          <a:p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String tension </a:t>
            </a:r>
            <a:r>
              <a:rPr lang="en-US" altLang="ja-JP" sz="2000" b="1" dirty="0" err="1" smtClean="0"/>
              <a:t>σ</a:t>
            </a:r>
            <a:r>
              <a:rPr lang="en-US" altLang="ja-JP" sz="2000" b="1" dirty="0" smtClean="0"/>
              <a:t> becomes weaker and 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             Coulomb coefficient A becomes stronger for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/>
              <a:t>small</a:t>
            </a:r>
            <a:r>
              <a:rPr lang="en-US" altLang="ja-JP" sz="2000" b="1" dirty="0" smtClean="0"/>
              <a:t>er </a:t>
            </a:r>
            <a:r>
              <a:rPr lang="en-US" altLang="ja-JP" sz="2000" b="1" dirty="0" err="1" smtClean="0"/>
              <a:t>m</a:t>
            </a:r>
            <a:r>
              <a:rPr lang="en-US" altLang="ja-JP" sz="2000" b="1" baseline="-25000" dirty="0" err="1" smtClean="0"/>
              <a:t>q</a:t>
            </a:r>
            <a:endParaRPr lang="en-US" altLang="ja-JP" sz="2000" b="1" dirty="0" smtClean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52979" y="2362200"/>
            <a:ext cx="1663700" cy="24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eff2q_potential_0100_016.010_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71890" y="2094318"/>
            <a:ext cx="3259409" cy="2278568"/>
          </a:xfrm>
          <a:prstGeom prst="rect">
            <a:avLst/>
          </a:prstGeom>
        </p:spPr>
      </p:pic>
      <p:pic>
        <p:nvPicPr>
          <p:cNvPr id="30" name="図 29" descr="eff2q_potential_0100_016.010_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40769" y="3375938"/>
            <a:ext cx="3125270" cy="2184795"/>
          </a:xfrm>
          <a:prstGeom prst="rect">
            <a:avLst/>
          </a:prstGeom>
        </p:spPr>
      </p:pic>
      <p:pic>
        <p:nvPicPr>
          <p:cNvPr id="31" name="図 30" descr="eff2q_potential_0100_016.010_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59320" y="3410039"/>
            <a:ext cx="3125271" cy="2184796"/>
          </a:xfrm>
          <a:prstGeom prst="rect">
            <a:avLst/>
          </a:prstGeom>
        </p:spPr>
      </p:pic>
      <p:pic>
        <p:nvPicPr>
          <p:cNvPr id="27" name="図 26" descr="eff2q_potential_0100_016.010_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46621" y="1229244"/>
            <a:ext cx="3125270" cy="2184795"/>
          </a:xfrm>
          <a:prstGeom prst="rect">
            <a:avLst/>
          </a:prstGeom>
        </p:spPr>
      </p:pic>
      <p:pic>
        <p:nvPicPr>
          <p:cNvPr id="25" name="図 24" descr="eff2q_potential_0100_016.010_0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-115370" y="1229245"/>
            <a:ext cx="3125270" cy="21847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480" y="4693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Quark-mass dependence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170" y="1540380"/>
            <a:ext cx="1663700" cy="241300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463679" y="1553610"/>
            <a:ext cx="1663700" cy="241300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475323" y="3641877"/>
            <a:ext cx="1663700" cy="2413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10670" y="3579967"/>
            <a:ext cx="1663700" cy="2413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07585" y="5680232"/>
            <a:ext cx="7393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Interactions look Linear + Coulomb form for all quark masses</a:t>
            </a:r>
          </a:p>
          <a:p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String tension </a:t>
            </a:r>
            <a:r>
              <a:rPr lang="en-US" altLang="ja-JP" sz="2000" b="1" dirty="0" err="1" smtClean="0"/>
              <a:t>σ</a:t>
            </a:r>
            <a:r>
              <a:rPr lang="en-US" altLang="ja-JP" sz="2000" b="1" dirty="0" smtClean="0"/>
              <a:t> becomes weaker and 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             Coulomb coefficient A becomes stronger for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/>
              <a:t>small</a:t>
            </a:r>
            <a:r>
              <a:rPr lang="en-US" altLang="ja-JP" sz="2000" b="1" dirty="0" smtClean="0"/>
              <a:t>er </a:t>
            </a:r>
            <a:r>
              <a:rPr lang="en-US" altLang="ja-JP" sz="2000" b="1" dirty="0" err="1" smtClean="0"/>
              <a:t>m</a:t>
            </a:r>
            <a:r>
              <a:rPr lang="en-US" altLang="ja-JP" sz="2000" b="1" baseline="-25000" dirty="0" err="1" smtClean="0"/>
              <a:t>q</a:t>
            </a:r>
            <a:endParaRPr lang="en-US" altLang="ja-JP" sz="2000" b="1" dirty="0" smtClean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719370" y="2362200"/>
            <a:ext cx="1663700" cy="24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eff2q_potential_0100_016.010_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71891" y="2089143"/>
            <a:ext cx="3259409" cy="2278569"/>
          </a:xfrm>
          <a:prstGeom prst="rect">
            <a:avLst/>
          </a:prstGeom>
        </p:spPr>
      </p:pic>
      <p:pic>
        <p:nvPicPr>
          <p:cNvPr id="30" name="図 29" descr="eff2q_potential_0100_016.010_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40769" y="3375938"/>
            <a:ext cx="3125270" cy="2184795"/>
          </a:xfrm>
          <a:prstGeom prst="rect">
            <a:avLst/>
          </a:prstGeom>
        </p:spPr>
      </p:pic>
      <p:pic>
        <p:nvPicPr>
          <p:cNvPr id="31" name="図 30" descr="eff2q_potential_0100_016.010_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59320" y="3410039"/>
            <a:ext cx="3125271" cy="2184796"/>
          </a:xfrm>
          <a:prstGeom prst="rect">
            <a:avLst/>
          </a:prstGeom>
        </p:spPr>
      </p:pic>
      <p:pic>
        <p:nvPicPr>
          <p:cNvPr id="27" name="図 26" descr="eff2q_potential_0100_016.010_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46621" y="1229244"/>
            <a:ext cx="3125270" cy="2184795"/>
          </a:xfrm>
          <a:prstGeom prst="rect">
            <a:avLst/>
          </a:prstGeom>
        </p:spPr>
      </p:pic>
      <p:pic>
        <p:nvPicPr>
          <p:cNvPr id="25" name="図 24" descr="eff2q_potential_0100_016.010_0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-115370" y="1229245"/>
            <a:ext cx="3125270" cy="21847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480" y="4693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Quark-mass dependence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4170" y="1540380"/>
            <a:ext cx="1663700" cy="241300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463679" y="1553610"/>
            <a:ext cx="1663700" cy="241300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475323" y="3641877"/>
            <a:ext cx="1663700" cy="2413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10670" y="3579967"/>
            <a:ext cx="1663700" cy="2413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07585" y="5680232"/>
            <a:ext cx="7264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Interactions look Linear + Coulomb form for all quark masses</a:t>
            </a:r>
          </a:p>
          <a:p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String tension </a:t>
            </a:r>
            <a:r>
              <a:rPr lang="en-US" altLang="ja-JP" sz="2000" b="1" dirty="0" err="1" smtClean="0"/>
              <a:t>σ</a:t>
            </a:r>
            <a:r>
              <a:rPr lang="en-US" altLang="ja-JP" sz="2000" b="1" dirty="0" smtClean="0"/>
              <a:t> becomes weaker and 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             Coulomb coefficient A becomes stronger for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/>
              <a:t>smaller</a:t>
            </a:r>
            <a:r>
              <a:rPr lang="en-US" altLang="ja-JP" sz="2000" b="1" dirty="0" smtClean="0"/>
              <a:t> </a:t>
            </a:r>
            <a:r>
              <a:rPr lang="en-US" altLang="ja-JP" sz="2000" b="1" dirty="0" err="1" smtClean="0"/>
              <a:t>m</a:t>
            </a:r>
            <a:r>
              <a:rPr lang="en-US" altLang="ja-JP" sz="2000" b="1" baseline="-25000" dirty="0" err="1" smtClean="0"/>
              <a:t>q</a:t>
            </a:r>
            <a:endParaRPr lang="en-US" altLang="ja-JP" sz="2000" b="1" dirty="0" smtClean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713823" y="2362200"/>
            <a:ext cx="1663700" cy="24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eff2q_potential_0100_varkappa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44742" y="2106766"/>
            <a:ext cx="3399258" cy="2376333"/>
          </a:xfrm>
          <a:prstGeom prst="rect">
            <a:avLst/>
          </a:prstGeom>
        </p:spPr>
      </p:pic>
      <p:pic>
        <p:nvPicPr>
          <p:cNvPr id="30" name="図 29" descr="eff2q_potential_0100_016.010_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40769" y="3375938"/>
            <a:ext cx="3125270" cy="2184795"/>
          </a:xfrm>
          <a:prstGeom prst="rect">
            <a:avLst/>
          </a:prstGeom>
        </p:spPr>
      </p:pic>
      <p:pic>
        <p:nvPicPr>
          <p:cNvPr id="31" name="図 30" descr="eff2q_potential_0100_016.010_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759320" y="3410039"/>
            <a:ext cx="3125271" cy="2184796"/>
          </a:xfrm>
          <a:prstGeom prst="rect">
            <a:avLst/>
          </a:prstGeom>
        </p:spPr>
      </p:pic>
      <p:pic>
        <p:nvPicPr>
          <p:cNvPr id="27" name="図 26" descr="eff2q_potential_0100_016.010_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46621" y="1229244"/>
            <a:ext cx="3125270" cy="2184795"/>
          </a:xfrm>
          <a:prstGeom prst="rect">
            <a:avLst/>
          </a:prstGeom>
        </p:spPr>
      </p:pic>
      <p:pic>
        <p:nvPicPr>
          <p:cNvPr id="25" name="図 24" descr="eff2q_potential_0100_016.010_0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-115370" y="1229245"/>
            <a:ext cx="3125270" cy="2184795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 rot="16200000" flipH="1">
            <a:off x="8207906" y="2937208"/>
            <a:ext cx="748755" cy="170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002389" y="2256650"/>
            <a:ext cx="164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smaller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b="1" dirty="0" err="1" smtClean="0"/>
              <a:t>m</a:t>
            </a:r>
            <a:r>
              <a:rPr kumimoji="1" lang="en-US" altLang="ja-JP" sz="2400" b="1" baseline="-25000" dirty="0" err="1" smtClean="0"/>
              <a:t>q</a:t>
            </a:r>
            <a:endParaRPr kumimoji="1" lang="ja-JP" altLang="en-US" sz="2400" b="1" baseline="-25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480" y="4693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Quark-mass dependence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4170" y="1540380"/>
            <a:ext cx="1663700" cy="241300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463679" y="1553610"/>
            <a:ext cx="1663700" cy="241300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475323" y="3641877"/>
            <a:ext cx="1663700" cy="2413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10670" y="3579967"/>
            <a:ext cx="1663700" cy="24130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07585" y="5680232"/>
            <a:ext cx="7264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Interactions look Linear + Coulomb form for all quark masses</a:t>
            </a:r>
          </a:p>
          <a:p>
            <a:r>
              <a:rPr lang="ja-JP" altLang="en-US" sz="2000" b="1" dirty="0" smtClean="0"/>
              <a:t>・</a:t>
            </a:r>
            <a:r>
              <a:rPr lang="en-US" altLang="ja-JP" sz="2000" b="1" dirty="0" smtClean="0"/>
              <a:t>String tension </a:t>
            </a:r>
            <a:r>
              <a:rPr lang="en-US" altLang="ja-JP" sz="2000" b="1" dirty="0" err="1" smtClean="0"/>
              <a:t>σ</a:t>
            </a:r>
            <a:r>
              <a:rPr lang="en-US" altLang="ja-JP" sz="2000" b="1" dirty="0" smtClean="0"/>
              <a:t> becomes weaker and 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             Coulomb coefficient A becomes stronger for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/>
              <a:t>smalle</a:t>
            </a:r>
            <a:r>
              <a:rPr lang="en-US" altLang="ja-JP" sz="2000" b="1" dirty="0" smtClean="0"/>
              <a:t>r </a:t>
            </a:r>
            <a:r>
              <a:rPr lang="en-US" altLang="ja-JP" sz="2000" b="1" dirty="0" err="1" smtClean="0"/>
              <a:t>m</a:t>
            </a:r>
            <a:r>
              <a:rPr lang="en-US" altLang="ja-JP" sz="2000" b="1" baseline="-25000" dirty="0" err="1" smtClean="0"/>
              <a:t>q</a:t>
            </a:r>
            <a:endParaRPr lang="en-US" altLang="ja-JP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640280" y="3169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Quark-mass dependence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3" name="図 22" descr="eff2q_potential_0100_varkappa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10098" y="868845"/>
            <a:ext cx="4794122" cy="3351446"/>
          </a:xfrm>
          <a:prstGeom prst="rect">
            <a:avLst/>
          </a:prstGeom>
        </p:spPr>
      </p:pic>
      <p:grpSp>
        <p:nvGrpSpPr>
          <p:cNvPr id="21" name="図形グループ 20"/>
          <p:cNvGrpSpPr/>
          <p:nvPr/>
        </p:nvGrpSpPr>
        <p:grpSpPr>
          <a:xfrm>
            <a:off x="1243695" y="4016334"/>
            <a:ext cx="5307795" cy="1608365"/>
            <a:chOff x="363220" y="4160519"/>
            <a:chExt cx="5307795" cy="1608365"/>
          </a:xfrm>
        </p:grpSpPr>
        <p:sp>
          <p:nvSpPr>
            <p:cNvPr id="20" name="正方形/長方形 19"/>
            <p:cNvSpPr/>
            <p:nvPr/>
          </p:nvSpPr>
          <p:spPr>
            <a:xfrm>
              <a:off x="363220" y="4160519"/>
              <a:ext cx="5269695" cy="1608365"/>
            </a:xfrm>
            <a:prstGeom prst="rect">
              <a:avLst/>
            </a:prstGeom>
            <a:solidFill>
              <a:schemeClr val="bg2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テキスト ボックス 3"/>
            <p:cNvSpPr txBox="1"/>
            <p:nvPr/>
          </p:nvSpPr>
          <p:spPr>
            <a:xfrm>
              <a:off x="723063" y="4240757"/>
              <a:ext cx="494795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Fit results</a:t>
              </a:r>
              <a:r>
                <a:rPr lang="en-US" altLang="ja-JP" dirty="0" smtClean="0"/>
                <a:t>:  </a:t>
              </a:r>
              <a:r>
                <a:rPr lang="en-US" altLang="ja-JP" dirty="0" err="1" smtClean="0">
                  <a:solidFill>
                    <a:srgbClr val="0000FF"/>
                  </a:solidFill>
                </a:rPr>
                <a:t>t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=2-8, all spatial points used</a:t>
              </a:r>
            </a:p>
            <a:p>
              <a:r>
                <a:rPr lang="en-US" altLang="ja-JP" dirty="0" smtClean="0"/>
                <a:t>                     : </a:t>
              </a:r>
              <a:r>
                <a:rPr lang="en-US" altLang="ja-JP" b="1" dirty="0" err="1" smtClean="0"/>
                <a:t>σ</a:t>
              </a:r>
              <a:r>
                <a:rPr lang="en-US" altLang="ja-JP" b="1" dirty="0" smtClean="0"/>
                <a:t>=873(209)MeV, A=101(24)MeV</a:t>
              </a:r>
              <a:r>
                <a:rPr lang="ja-JP" altLang="en-US" b="1" dirty="0" smtClean="0"/>
                <a:t>・</a:t>
              </a:r>
              <a:r>
                <a:rPr lang="en-US" altLang="ja-JP" b="1" dirty="0" smtClean="0"/>
                <a:t>fm</a:t>
              </a:r>
            </a:p>
            <a:p>
              <a:r>
                <a:rPr lang="en-US" altLang="ja-JP" dirty="0" smtClean="0"/>
                <a:t>                     : </a:t>
              </a:r>
              <a:r>
                <a:rPr lang="en-US" altLang="ja-JP" b="1" dirty="0" err="1" smtClean="0"/>
                <a:t>σ</a:t>
              </a:r>
              <a:r>
                <a:rPr lang="en-US" altLang="ja-JP" b="1" dirty="0" smtClean="0"/>
                <a:t>=727(186)MeV, A=113(22)MeV</a:t>
              </a:r>
              <a:r>
                <a:rPr lang="ja-JP" altLang="en-US" b="1" dirty="0" smtClean="0"/>
                <a:t>・</a:t>
              </a:r>
              <a:r>
                <a:rPr lang="en-US" altLang="ja-JP" b="1" dirty="0" smtClean="0"/>
                <a:t>fm</a:t>
              </a:r>
            </a:p>
            <a:p>
              <a:r>
                <a:rPr lang="en-US" altLang="ja-JP" dirty="0" smtClean="0"/>
                <a:t>                     : </a:t>
              </a:r>
              <a:r>
                <a:rPr lang="en-US" altLang="ja-JP" b="1" dirty="0" err="1" smtClean="0"/>
                <a:t>σ</a:t>
              </a:r>
              <a:r>
                <a:rPr lang="en-US" altLang="ja-JP" b="1" dirty="0" smtClean="0"/>
                <a:t>=578(176)MeV, A=126(23)MeV</a:t>
              </a:r>
              <a:r>
                <a:rPr lang="ja-JP" altLang="en-US" b="1" dirty="0" smtClean="0"/>
                <a:t>・</a:t>
              </a:r>
              <a:r>
                <a:rPr lang="en-US" altLang="ja-JP" b="1" dirty="0" smtClean="0"/>
                <a:t>fm</a:t>
              </a:r>
            </a:p>
            <a:p>
              <a:r>
                <a:rPr lang="en-US" altLang="ja-JP" dirty="0" smtClean="0"/>
                <a:t>                     : </a:t>
              </a:r>
              <a:r>
                <a:rPr lang="en-US" altLang="ja-JP" b="1" dirty="0" err="1" smtClean="0"/>
                <a:t>σ</a:t>
              </a:r>
              <a:r>
                <a:rPr lang="en-US" altLang="ja-JP" b="1" dirty="0" smtClean="0"/>
                <a:t>=381(191)MeV, A=146(28)MeV</a:t>
              </a:r>
              <a:r>
                <a:rPr lang="ja-JP" altLang="en-US" b="1" dirty="0" smtClean="0"/>
                <a:t>・</a:t>
              </a:r>
              <a:r>
                <a:rPr lang="en-US" altLang="ja-JP" b="1" dirty="0" smtClean="0"/>
                <a:t>fm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  <p:pic>
          <p:nvPicPr>
            <p:cNvPr id="6" name="図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74369" y="4934817"/>
              <a:ext cx="1147155" cy="166381"/>
            </a:xfrm>
            <a:prstGeom prst="rect">
              <a:avLst/>
            </a:prstGeom>
          </p:spPr>
        </p:pic>
        <p:pic>
          <p:nvPicPr>
            <p:cNvPr id="7" name="図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74377" y="5211802"/>
              <a:ext cx="1164079" cy="168835"/>
            </a:xfrm>
            <a:prstGeom prst="rect">
              <a:avLst/>
            </a:prstGeom>
          </p:spPr>
        </p:pic>
        <p:pic>
          <p:nvPicPr>
            <p:cNvPr id="8" name="図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78601" y="4668119"/>
              <a:ext cx="1147155" cy="166382"/>
            </a:xfrm>
            <a:prstGeom prst="rect">
              <a:avLst/>
            </a:prstGeom>
          </p:spPr>
        </p:pic>
        <p:pic>
          <p:nvPicPr>
            <p:cNvPr id="9" name="図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69381" y="5485251"/>
              <a:ext cx="1179226" cy="171033"/>
            </a:xfrm>
            <a:prstGeom prst="rect">
              <a:avLst/>
            </a:prstGeom>
          </p:spPr>
        </p:pic>
      </p:grpSp>
      <p:cxnSp>
        <p:nvCxnSpPr>
          <p:cNvPr id="12" name="直線コネクタ 11"/>
          <p:cNvCxnSpPr/>
          <p:nvPr/>
        </p:nvCxnSpPr>
        <p:spPr>
          <a:xfrm rot="16200000" flipH="1">
            <a:off x="5621840" y="1903830"/>
            <a:ext cx="855746" cy="197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26847" y="1059344"/>
            <a:ext cx="190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smaller</a:t>
            </a:r>
            <a:r>
              <a:rPr kumimoji="1" lang="en-US" altLang="ja-JP" sz="2400" b="1" dirty="0" smtClean="0"/>
              <a:t> </a:t>
            </a:r>
            <a:r>
              <a:rPr kumimoji="1" lang="en-US" altLang="ja-JP" sz="2400" b="1" dirty="0" err="1" smtClean="0"/>
              <a:t>m</a:t>
            </a:r>
            <a:r>
              <a:rPr kumimoji="1" lang="en-US" altLang="ja-JP" sz="2400" b="1" baseline="-25000" dirty="0" err="1" smtClean="0"/>
              <a:t>q</a:t>
            </a:r>
            <a:endParaRPr kumimoji="1" lang="ja-JP" altLang="en-US" sz="2400" b="1" baseline="-25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818061" y="1747303"/>
            <a:ext cx="401077" cy="1375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19685" y="5718085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String tension … </a:t>
            </a:r>
            <a:r>
              <a:rPr lang="en-US" altLang="ja-JP" b="1" dirty="0" smtClean="0"/>
              <a:t>reduced for</a:t>
            </a:r>
            <a:r>
              <a:rPr lang="en-US" altLang="ja-JP" b="1" dirty="0" smtClean="0"/>
              <a:t> </a:t>
            </a:r>
            <a:r>
              <a:rPr lang="en-US" altLang="ja-JP" b="1" dirty="0" smtClean="0"/>
              <a:t>smaller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m</a:t>
            </a:r>
            <a:r>
              <a:rPr lang="en-US" altLang="ja-JP" b="1" baseline="-25000" dirty="0" err="1" smtClean="0"/>
              <a:t>q</a:t>
            </a:r>
            <a:r>
              <a:rPr lang="en-US" altLang="ja-JP" b="1" dirty="0" smtClean="0"/>
              <a:t>?</a:t>
            </a:r>
          </a:p>
          <a:p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Coulomb coefficient … larger for</a:t>
            </a:r>
            <a:r>
              <a:rPr kumimoji="1" lang="en-US" altLang="ja-JP" b="1" dirty="0" smtClean="0"/>
              <a:t> </a:t>
            </a:r>
            <a:r>
              <a:rPr lang="en-US" altLang="ja-JP" b="1" dirty="0" smtClean="0"/>
              <a:t>small</a:t>
            </a:r>
            <a:r>
              <a:rPr kumimoji="1" lang="en-US" altLang="ja-JP" b="1" dirty="0" smtClean="0"/>
              <a:t>er </a:t>
            </a:r>
            <a:r>
              <a:rPr kumimoji="1" lang="en-US" altLang="ja-JP" b="1" dirty="0" err="1" smtClean="0"/>
              <a:t>m</a:t>
            </a:r>
            <a:r>
              <a:rPr kumimoji="1" lang="en-US" altLang="ja-JP" b="1" baseline="-25000" dirty="0" err="1" smtClean="0"/>
              <a:t>q</a:t>
            </a:r>
            <a:r>
              <a:rPr kumimoji="1" lang="en-US" altLang="ja-JP" b="1" dirty="0" smtClean="0"/>
              <a:t>? 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25604" y="6368990"/>
            <a:ext cx="2571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0000FF"/>
                </a:solidFill>
              </a:rPr>
              <a:t>Need more statistics</a:t>
            </a:r>
            <a:endParaRPr kumimoji="1" lang="ja-JP" altLang="en-US" sz="2200" b="1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11790" y="4605966"/>
            <a:ext cx="2724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  </a:t>
            </a:r>
            <a:r>
              <a:rPr kumimoji="1" lang="en-US" altLang="ja-JP" b="1" dirty="0" err="1" smtClean="0"/>
              <a:t>Errorbars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smtClean="0"/>
              <a:t>are </a:t>
            </a:r>
            <a:r>
              <a:rPr lang="en-US" altLang="ja-JP" b="1" dirty="0" smtClean="0"/>
              <a:t>very large</a:t>
            </a:r>
          </a:p>
          <a:p>
            <a:r>
              <a:rPr kumimoji="1" lang="en-US" altLang="ja-JP" b="1" dirty="0" smtClean="0"/>
              <a:t> </a:t>
            </a:r>
            <a:r>
              <a:rPr kumimoji="1" lang="en-US" altLang="ja-JP" b="1" dirty="0" smtClean="0"/>
              <a:t> Difficult </a:t>
            </a:r>
            <a:r>
              <a:rPr kumimoji="1" lang="en-US" altLang="ja-JP" b="1" dirty="0" smtClean="0"/>
              <a:t>to say </a:t>
            </a:r>
            <a:r>
              <a:rPr kumimoji="1" lang="en-US" altLang="ja-JP" b="1" dirty="0" smtClean="0"/>
              <a:t>something</a:t>
            </a:r>
          </a:p>
          <a:p>
            <a:r>
              <a:rPr lang="en-US" altLang="ja-JP" b="1" dirty="0" smtClean="0"/>
              <a:t>  but…</a:t>
            </a:r>
            <a:endParaRPr kumimoji="1" lang="ja-JP" altLang="en-US" b="1" dirty="0"/>
          </a:p>
        </p:txBody>
      </p:sp>
      <p:cxnSp>
        <p:nvCxnSpPr>
          <p:cNvPr id="24" name="直線コネクタ 23"/>
          <p:cNvCxnSpPr/>
          <p:nvPr/>
        </p:nvCxnSpPr>
        <p:spPr>
          <a:xfrm rot="16200000" flipH="1">
            <a:off x="561738" y="5032850"/>
            <a:ext cx="855746" cy="197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02445" y="4016334"/>
            <a:ext cx="114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smaller</a:t>
            </a:r>
            <a:r>
              <a:rPr kumimoji="1" lang="en-US" altLang="ja-JP" sz="1600" b="1" dirty="0" smtClean="0"/>
              <a:t> </a:t>
            </a:r>
            <a:r>
              <a:rPr kumimoji="1" lang="en-US" altLang="ja-JP" sz="1600" b="1" dirty="0" err="1" smtClean="0"/>
              <a:t>m</a:t>
            </a:r>
            <a:r>
              <a:rPr kumimoji="1" lang="en-US" altLang="ja-JP" sz="1600" b="1" baseline="-25000" dirty="0" err="1" smtClean="0"/>
              <a:t>q</a:t>
            </a:r>
            <a:endParaRPr kumimoji="1" lang="ja-JP" altLang="en-US" sz="1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393216" y="1113077"/>
            <a:ext cx="8420731" cy="2371488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225" name="Rectangle 1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1015598" y="744532"/>
            <a:ext cx="7168992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Effective 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2q</a:t>
            </a: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v.s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. 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q</a:t>
            </a:r>
            <a:r>
              <a:rPr lang="en-US" altLang="ja-JP" sz="1700" b="1" baseline="32000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bar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-q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potential (spin independent parts)</a:t>
            </a:r>
            <a:endParaRPr lang="en-US" altLang="ja-JP" sz="1700" b="1" dirty="0">
              <a:solidFill>
                <a:srgbClr val="D90B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432" y="1605912"/>
            <a:ext cx="2983632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234" y="1579452"/>
            <a:ext cx="2976935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2236" name="Rectangle 12"/>
          <p:cNvSpPr>
            <a:spLocks/>
          </p:cNvSpPr>
          <p:nvPr/>
        </p:nvSpPr>
        <p:spPr bwMode="auto">
          <a:xfrm>
            <a:off x="665901" y="1113077"/>
            <a:ext cx="7528992" cy="22159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Expectation:</a:t>
            </a:r>
          </a:p>
          <a:p>
            <a:pPr algn="l"/>
            <a:endParaRPr lang="en-US" altLang="ja-JP" b="1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/>
            <a:endParaRPr lang="en-US" altLang="ja-JP" b="1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/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/>
            </a:r>
            <a:b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            behave like Coulomb + Linear form </a:t>
            </a:r>
            <a:b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String tension: </a:t>
            </a:r>
            <a:r>
              <a:rPr lang="en-US" altLang="ja-JP" b="1" dirty="0">
                <a:latin typeface="Arial" charset="0"/>
                <a:ea typeface="Arial" charset="0"/>
                <a:cs typeface="Arial" charset="0"/>
                <a:sym typeface="Arial" charset="0"/>
              </a:rPr>
              <a:t>comparable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for the charm quark mass region</a:t>
            </a:r>
            <a:b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   For more lighter quark mass, the string tension would be reduced.</a:t>
            </a:r>
          </a:p>
          <a:p>
            <a:pPr algn="l"/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Coulomb part: </a:t>
            </a:r>
            <a:r>
              <a:rPr lang="en-US" altLang="ja-JP" b="1" dirty="0">
                <a:latin typeface="Arial" charset="0"/>
                <a:ea typeface="Arial" charset="0"/>
                <a:cs typeface="Arial" charset="0"/>
                <a:sym typeface="Arial" charset="0"/>
              </a:rPr>
              <a:t>different by factor two with one-gluon exchange</a:t>
            </a: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788743" y="3656555"/>
            <a:ext cx="3989273" cy="4616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500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Valence light quark effect for 2Q interaction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/>
            </a:r>
            <a:b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en-US" altLang="ja-JP" sz="1500" b="1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A.Yamamoto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et al., PLB664, 129 (2008)</a:t>
            </a:r>
            <a:endParaRPr lang="en-US" altLang="ja-JP" sz="1500" b="1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438" y="4195184"/>
            <a:ext cx="1810692" cy="215019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5825" y="3523531"/>
            <a:ext cx="452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cf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92586" y="6414444"/>
            <a:ext cx="2366556" cy="384565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383510" y="6182077"/>
            <a:ext cx="829474" cy="163303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338220" y="6106563"/>
            <a:ext cx="791257" cy="29067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128748" y="5912817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・</a:t>
            </a:r>
            <a:r>
              <a:rPr kumimoji="1" lang="en-US" altLang="ja-JP" sz="1200" b="1" dirty="0" smtClean="0"/>
              <a:t> </a:t>
            </a:r>
            <a:r>
              <a:rPr lang="en-US" altLang="ja-JP" sz="1200" b="1" dirty="0" smtClean="0"/>
              <a:t>Linear behavior of potential is seen at least up to R&lt;0.8fm 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・　　　　　　　　　　　　　　　　　　　</a:t>
            </a:r>
            <a:r>
              <a:rPr kumimoji="1" lang="en-US" altLang="ja-JP" sz="1200" b="1" dirty="0" smtClean="0"/>
              <a:t>for charm quark mass region.</a:t>
            </a:r>
            <a:br>
              <a:rPr kumimoji="1" lang="en-US" altLang="ja-JP" sz="1200" b="1" dirty="0" smtClean="0"/>
            </a:br>
            <a:r>
              <a:rPr kumimoji="1" lang="ja-JP" altLang="en-US" sz="1200" b="1" dirty="0" smtClean="0"/>
              <a:t>・　</a:t>
            </a:r>
            <a:r>
              <a:rPr kumimoji="1" lang="en-US" altLang="ja-JP" sz="1200" b="1" dirty="0" smtClean="0"/>
              <a:t>For more lighter quark mass case, the string tension is </a:t>
            </a:r>
          </a:p>
          <a:p>
            <a:r>
              <a:rPr lang="en-US" altLang="ja-JP" sz="1200" b="1" dirty="0" smtClean="0"/>
              <a:t>     reduced by the valence-quark effect</a:t>
            </a:r>
            <a:endParaRPr kumimoji="1" lang="ja-JP" altLang="en-US" sz="1200" b="1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9236" y="3566432"/>
            <a:ext cx="2988032" cy="2144520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36188" y="2216149"/>
            <a:ext cx="689412" cy="304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7100"/>
            <a:ext cx="8775700" cy="5905500"/>
          </a:xfrm>
        </p:spPr>
        <p:txBody>
          <a:bodyPr>
            <a:normAutofit/>
          </a:bodyPr>
          <a:lstStyle/>
          <a:p>
            <a:r>
              <a:rPr lang="en-US" altLang="ja-JP" sz="3097" b="1" dirty="0" smtClean="0">
                <a:solidFill>
                  <a:srgbClr val="800000"/>
                </a:solidFill>
                <a:latin typeface="Arial"/>
                <a:cs typeface="Arial"/>
              </a:rPr>
              <a:t>Summary</a:t>
            </a:r>
          </a:p>
          <a:p>
            <a:pPr lvl="1"/>
            <a:r>
              <a:rPr lang="en-US" altLang="ja-JP" sz="2600" b="1" dirty="0" smtClean="0">
                <a:latin typeface="Arial"/>
                <a:cs typeface="Arial"/>
              </a:rPr>
              <a:t>We apply the method obtaining qq</a:t>
            </a:r>
            <a:r>
              <a:rPr lang="en-US" altLang="ja-JP" sz="2600" b="1" baseline="30000" dirty="0" smtClean="0">
                <a:latin typeface="Arial"/>
                <a:cs typeface="Arial"/>
              </a:rPr>
              <a:t>bar</a:t>
            </a:r>
            <a:r>
              <a:rPr lang="en-US" altLang="ja-JP" sz="2600" b="1" dirty="0" smtClean="0">
                <a:latin typeface="Arial"/>
                <a:cs typeface="Arial"/>
              </a:rPr>
              <a:t> pot. from NBS w.f. to </a:t>
            </a:r>
            <a:r>
              <a:rPr lang="en-US" altLang="ja-JP"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interquark</a:t>
            </a:r>
            <a:r>
              <a:rPr lang="en-US" altLang="ja-JP" sz="2600" b="1" dirty="0" smtClean="0">
                <a:solidFill>
                  <a:srgbClr val="FF0000"/>
                </a:solidFill>
                <a:latin typeface="Arial"/>
                <a:cs typeface="Arial"/>
              </a:rPr>
              <a:t> interaction in baryons</a:t>
            </a:r>
            <a:endParaRPr lang="en-US" altLang="ja-JP" sz="26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altLang="ja-JP" sz="2600" b="1" dirty="0" smtClean="0">
                <a:latin typeface="Arial"/>
                <a:cs typeface="Arial"/>
              </a:rPr>
              <a:t>We calculate </a:t>
            </a:r>
            <a:r>
              <a:rPr lang="en-US" altLang="ja-JP" sz="2600" b="1" dirty="0" smtClean="0">
                <a:solidFill>
                  <a:srgbClr val="FF0000"/>
                </a:solidFill>
                <a:latin typeface="Arial"/>
                <a:cs typeface="Arial"/>
              </a:rPr>
              <a:t>effective 2q interaction</a:t>
            </a:r>
            <a:r>
              <a:rPr lang="en-US" altLang="ja-JP" sz="2600" b="1" dirty="0" smtClean="0">
                <a:solidFill>
                  <a:srgbClr val="000000"/>
                </a:solidFill>
                <a:latin typeface="Arial"/>
                <a:cs typeface="Arial"/>
              </a:rPr>
              <a:t> in 3q system</a:t>
            </a:r>
            <a:r>
              <a:rPr lang="en-US" altLang="ja-JP" sz="26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en-US" altLang="ja-JP" sz="2600" b="1" dirty="0" smtClean="0">
              <a:latin typeface="Arial"/>
              <a:cs typeface="Arial"/>
            </a:endParaRPr>
          </a:p>
          <a:p>
            <a:pPr lvl="2"/>
            <a:r>
              <a:rPr lang="en-US" altLang="ja-JP" sz="1897" b="1" dirty="0" smtClean="0">
                <a:solidFill>
                  <a:srgbClr val="0000FF"/>
                </a:solidFill>
                <a:latin typeface="Arial"/>
                <a:cs typeface="Arial"/>
              </a:rPr>
              <a:t>The interaction behaves like Coulomb + Linear form</a:t>
            </a:r>
          </a:p>
          <a:p>
            <a:pPr lvl="2"/>
            <a:r>
              <a:rPr lang="en-US" altLang="ja-JP" sz="1900" b="1" dirty="0" smtClean="0">
                <a:solidFill>
                  <a:srgbClr val="0000FF"/>
                </a:solidFill>
                <a:latin typeface="Arial"/>
                <a:cs typeface="Arial"/>
              </a:rPr>
              <a:t>Coulomb part is reduced, which is consistent with one-gluon exchange</a:t>
            </a:r>
          </a:p>
          <a:p>
            <a:pPr lvl="2"/>
            <a:r>
              <a:rPr lang="en-US" altLang="ja-JP" sz="1900" b="1" dirty="0" smtClean="0">
                <a:solidFill>
                  <a:srgbClr val="0000FF"/>
                </a:solidFill>
                <a:latin typeface="Arial"/>
                <a:cs typeface="Arial"/>
              </a:rPr>
              <a:t>String tension … difficult to say under the current statistics</a:t>
            </a:r>
            <a:r>
              <a:rPr lang="en-US" altLang="ja-JP" sz="1900" b="1" dirty="0" smtClean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altLang="ja-JP" sz="19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endParaRPr lang="en-US" altLang="ja-JP" sz="19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lvl="2"/>
            <a:endParaRPr lang="en-US" altLang="ja-JP" sz="19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lvl="2"/>
            <a:endParaRPr lang="en-US" altLang="ja-JP" sz="1900" dirty="0" smtClean="0">
              <a:solidFill>
                <a:srgbClr val="FF0000"/>
              </a:solidFill>
            </a:endParaRPr>
          </a:p>
          <a:p>
            <a:r>
              <a:rPr lang="en-US" altLang="ja-JP" b="1" dirty="0" smtClean="0">
                <a:solidFill>
                  <a:srgbClr val="800000"/>
                </a:solidFill>
                <a:latin typeface="Arial"/>
                <a:cs typeface="Arial"/>
              </a:rPr>
              <a:t>Perspectives</a:t>
            </a:r>
          </a:p>
          <a:p>
            <a:pPr lvl="1"/>
            <a:r>
              <a:rPr lang="en-US" altLang="ja-JP" sz="2700" b="1" dirty="0" smtClean="0">
                <a:latin typeface="Arial"/>
                <a:cs typeface="Arial"/>
              </a:rPr>
              <a:t>More statistics, Full-QCD simulations, three-quark potential…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Summary and perspectives:</a:t>
            </a:r>
            <a:endParaRPr lang="en-US" altLang="ja-JP" sz="3400" b="1" u="sng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93171" y="4323665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String tension … </a:t>
            </a:r>
            <a:r>
              <a:rPr lang="en-US" altLang="ja-JP" b="1" dirty="0" smtClean="0"/>
              <a:t>reduced for</a:t>
            </a:r>
            <a:r>
              <a:rPr lang="en-US" altLang="ja-JP" b="1" dirty="0" smtClean="0"/>
              <a:t> </a:t>
            </a:r>
            <a:r>
              <a:rPr lang="en-US" altLang="ja-JP" b="1" dirty="0" smtClean="0"/>
              <a:t>smaller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m</a:t>
            </a:r>
            <a:r>
              <a:rPr lang="en-US" altLang="ja-JP" b="1" baseline="-25000" dirty="0" err="1" smtClean="0"/>
              <a:t>q</a:t>
            </a:r>
            <a:r>
              <a:rPr lang="en-US" altLang="ja-JP" b="1" dirty="0" smtClean="0"/>
              <a:t>?</a:t>
            </a:r>
          </a:p>
          <a:p>
            <a:r>
              <a:rPr kumimoji="1" lang="ja-JP" altLang="en-US" b="1" dirty="0" smtClean="0"/>
              <a:t>・</a:t>
            </a:r>
            <a:r>
              <a:rPr kumimoji="1" lang="en-US" altLang="ja-JP" b="1" dirty="0" smtClean="0"/>
              <a:t>Coulomb coefficient … larger for</a:t>
            </a:r>
            <a:r>
              <a:rPr kumimoji="1" lang="en-US" altLang="ja-JP" b="1" dirty="0" smtClean="0"/>
              <a:t> </a:t>
            </a:r>
            <a:r>
              <a:rPr lang="en-US" altLang="ja-JP" b="1" dirty="0" smtClean="0"/>
              <a:t>small</a:t>
            </a:r>
            <a:r>
              <a:rPr kumimoji="1" lang="en-US" altLang="ja-JP" b="1" dirty="0" smtClean="0"/>
              <a:t>er </a:t>
            </a:r>
            <a:r>
              <a:rPr kumimoji="1" lang="en-US" altLang="ja-JP" b="1" dirty="0" err="1" smtClean="0"/>
              <a:t>m</a:t>
            </a:r>
            <a:r>
              <a:rPr kumimoji="1" lang="en-US" altLang="ja-JP" b="1" baseline="-25000" dirty="0" err="1" smtClean="0"/>
              <a:t>q</a:t>
            </a:r>
            <a:r>
              <a:rPr kumimoji="1" lang="en-US" altLang="ja-JP" b="1" dirty="0" smtClean="0"/>
              <a:t>? </a:t>
            </a:r>
            <a:endParaRPr kumimoji="1" lang="ja-JP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854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Contents</a:t>
            </a:r>
            <a:endParaRPr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2640" y="2334989"/>
            <a:ext cx="8686800" cy="2956933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Brief review: </a:t>
            </a:r>
            <a:br>
              <a:rPr lang="en-US" altLang="ja-JP" b="1" dirty="0" smtClean="0"/>
            </a:br>
            <a:r>
              <a:rPr lang="en-US" altLang="ja-JP" b="1" i="1" dirty="0" smtClean="0">
                <a:solidFill>
                  <a:srgbClr val="0000FF"/>
                </a:solidFill>
              </a:rPr>
              <a:t>            </a:t>
            </a:r>
            <a:r>
              <a:rPr lang="en-US" altLang="ja-JP" b="1" i="1" dirty="0" err="1" smtClean="0">
                <a:solidFill>
                  <a:srgbClr val="0000FF"/>
                </a:solidFill>
              </a:rPr>
              <a:t>qq</a:t>
            </a:r>
            <a:r>
              <a:rPr lang="en-US" altLang="ja-JP" b="1" i="1" baseline="30000" dirty="0" err="1" smtClean="0">
                <a:solidFill>
                  <a:srgbClr val="0000FF"/>
                </a:solidFill>
              </a:rPr>
              <a:t>bar</a:t>
            </a:r>
            <a:r>
              <a:rPr lang="en-US" altLang="ja-JP" b="1" i="1" dirty="0" smtClean="0">
                <a:solidFill>
                  <a:srgbClr val="0000FF"/>
                </a:solidFill>
              </a:rPr>
              <a:t> potential from NBS amplitude</a:t>
            </a:r>
          </a:p>
          <a:p>
            <a:r>
              <a:rPr lang="en-US" altLang="ja-JP" b="1" dirty="0" err="1" smtClean="0"/>
              <a:t>Interquark</a:t>
            </a:r>
            <a:r>
              <a:rPr lang="en-US" altLang="ja-JP" b="1" dirty="0" smtClean="0"/>
              <a:t> interaction for baryons</a:t>
            </a:r>
            <a:br>
              <a:rPr lang="en-US" altLang="ja-JP" b="1" dirty="0" smtClean="0"/>
            </a:br>
            <a:r>
              <a:rPr lang="en-US" altLang="ja-JP" b="1" dirty="0" smtClean="0"/>
              <a:t>            </a:t>
            </a:r>
            <a:r>
              <a:rPr lang="en-US" altLang="ja-JP" b="1" i="1" dirty="0" smtClean="0">
                <a:solidFill>
                  <a:srgbClr val="0000FF"/>
                </a:solidFill>
              </a:rPr>
              <a:t>Effective 2q interaction</a:t>
            </a:r>
          </a:p>
          <a:p>
            <a:r>
              <a:rPr lang="en-US" altLang="ja-JP" b="1" dirty="0" smtClean="0"/>
              <a:t>Summary and conclusion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 slides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19158" y="4567923"/>
            <a:ext cx="6414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/>
              <a:t>•</a:t>
            </a:r>
            <a:r>
              <a:rPr lang="en-US" altLang="ja-JP" sz="2400" dirty="0" smtClean="0"/>
              <a:t>             </a:t>
            </a:r>
            <a:r>
              <a:rPr lang="en-US" altLang="ja-JP" sz="2000" dirty="0" smtClean="0"/>
              <a:t>→ </a:t>
            </a:r>
            <a:r>
              <a:rPr lang="en-US" altLang="ja-JP" sz="2400" dirty="0" smtClean="0"/>
              <a:t>expanded by velocity &amp; taking leading term: 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50" y="274638"/>
            <a:ext cx="7010043" cy="1143000"/>
          </a:xfrm>
        </p:spPr>
        <p:txBody>
          <a:bodyPr/>
          <a:lstStyle/>
          <a:p>
            <a:r>
              <a:rPr lang="en-US" altLang="ja-JP" dirty="0" smtClean="0"/>
              <a:t>Formalism: </a:t>
            </a:r>
            <a:r>
              <a:rPr lang="en-US" altLang="ja-JP" dirty="0" err="1" smtClean="0"/>
              <a:t>qq</a:t>
            </a:r>
            <a:r>
              <a:rPr lang="en-US" altLang="ja-JP" baseline="30000" dirty="0" err="1" smtClean="0"/>
              <a:t>bar</a:t>
            </a:r>
            <a:r>
              <a:rPr lang="en-US" altLang="ja-JP" dirty="0" smtClean="0"/>
              <a:t> case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99534" y="1510610"/>
            <a:ext cx="4829700" cy="5449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ja-JP" dirty="0" smtClean="0"/>
              <a:t>• Measure equal-time BS amplitude:</a:t>
            </a:r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36441" y="4759189"/>
            <a:ext cx="674925" cy="246021"/>
          </a:xfrm>
          <a:prstGeom prst="rect">
            <a:avLst/>
          </a:prstGeom>
        </p:spPr>
      </p:pic>
      <p:grpSp>
        <p:nvGrpSpPr>
          <p:cNvPr id="4" name="図形グループ 56"/>
          <p:cNvGrpSpPr/>
          <p:nvPr/>
        </p:nvGrpSpPr>
        <p:grpSpPr>
          <a:xfrm>
            <a:off x="1105319" y="5846526"/>
            <a:ext cx="7481976" cy="892552"/>
            <a:chOff x="831012" y="5749736"/>
            <a:chExt cx="7481976" cy="892552"/>
          </a:xfrm>
        </p:grpSpPr>
        <p:sp>
          <p:nvSpPr>
            <p:cNvPr id="9" name="正方形/長方形 8"/>
            <p:cNvSpPr/>
            <p:nvPr/>
          </p:nvSpPr>
          <p:spPr>
            <a:xfrm>
              <a:off x="831012" y="5749736"/>
              <a:ext cx="748197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4320" lvl="0" indent="-274320" defTabSz="914400">
                <a:spcBef>
                  <a:spcPts val="580"/>
                </a:spcBef>
                <a:buClr>
                  <a:srgbClr val="D34817"/>
                </a:buClr>
                <a:buSzPct val="85000"/>
              </a:pPr>
              <a:r>
                <a:rPr lang="en-US" altLang="ja-JP" sz="2600" dirty="0" smtClean="0">
                  <a:solidFill>
                    <a:srgbClr val="0000FF"/>
                  </a:solidFill>
                </a:rPr>
                <a:t>                         − Assumption of       −</a:t>
              </a:r>
              <a:r>
                <a:rPr lang="en-US" altLang="ja-JP" sz="2600" dirty="0" smtClean="0">
                  <a:solidFill>
                    <a:prstClr val="black"/>
                  </a:solidFill>
                </a:rPr>
                <a:t/>
              </a:r>
              <a:br>
                <a:rPr lang="en-US" altLang="ja-JP" sz="2600" dirty="0" smtClean="0">
                  <a:solidFill>
                    <a:prstClr val="black"/>
                  </a:solidFill>
                </a:rPr>
              </a:br>
              <a:r>
                <a:rPr lang="en-US" altLang="ja-JP" sz="2600" dirty="0" smtClean="0">
                  <a:solidFill>
                    <a:prstClr val="black"/>
                  </a:solidFill>
                </a:rPr>
                <a:t>                                       with large </a:t>
              </a:r>
            </a:p>
          </p:txBody>
        </p:sp>
        <p:pic>
          <p:nvPicPr>
            <p:cNvPr id="32" name="図 3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477308" y="6290942"/>
              <a:ext cx="1445479" cy="296966"/>
            </a:xfrm>
            <a:prstGeom prst="rect">
              <a:avLst/>
            </a:prstGeom>
          </p:spPr>
        </p:pic>
        <p:pic>
          <p:nvPicPr>
            <p:cNvPr id="14" name="図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048989" y="5957488"/>
              <a:ext cx="355303" cy="219907"/>
            </a:xfrm>
            <a:prstGeom prst="rect">
              <a:avLst/>
            </a:prstGeom>
          </p:spPr>
        </p:pic>
        <p:pic>
          <p:nvPicPr>
            <p:cNvPr id="15" name="図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418112" y="6368002"/>
              <a:ext cx="355303" cy="219907"/>
            </a:xfrm>
            <a:prstGeom prst="rect">
              <a:avLst/>
            </a:prstGeom>
          </p:spPr>
        </p:pic>
      </p:grp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678892" y="2127834"/>
            <a:ext cx="5009744" cy="521848"/>
          </a:xfrm>
          <a:prstGeom prst="rect">
            <a:avLst/>
          </a:prstGeom>
        </p:spPr>
      </p:pic>
      <p:grpSp>
        <p:nvGrpSpPr>
          <p:cNvPr id="5" name="図形グループ 49"/>
          <p:cNvGrpSpPr/>
          <p:nvPr/>
        </p:nvGrpSpPr>
        <p:grpSpPr>
          <a:xfrm>
            <a:off x="6466555" y="137396"/>
            <a:ext cx="2618933" cy="2080749"/>
            <a:chOff x="6466555" y="137396"/>
            <a:chExt cx="2618933" cy="2080749"/>
          </a:xfrm>
        </p:grpSpPr>
        <p:cxnSp>
          <p:nvCxnSpPr>
            <p:cNvPr id="34" name="直線コネクタ 33"/>
            <p:cNvCxnSpPr/>
            <p:nvPr/>
          </p:nvCxnSpPr>
          <p:spPr>
            <a:xfrm rot="5400000">
              <a:off x="5982708" y="1019760"/>
              <a:ext cx="1753096" cy="89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6797821" y="398433"/>
              <a:ext cx="127159" cy="114129"/>
            </a:xfrm>
            <a:prstGeom prst="ellipse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円/楕円 35"/>
            <p:cNvSpPr/>
            <p:nvPr/>
          </p:nvSpPr>
          <p:spPr>
            <a:xfrm>
              <a:off x="6797821" y="1457186"/>
              <a:ext cx="127159" cy="114129"/>
            </a:xfrm>
            <a:prstGeom prst="ellipse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7" name="直線コネクタ 36"/>
            <p:cNvCxnSpPr/>
            <p:nvPr/>
          </p:nvCxnSpPr>
          <p:spPr>
            <a:xfrm rot="10800000">
              <a:off x="6466555" y="1905982"/>
              <a:ext cx="2282850" cy="863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rot="5400000" flipH="1" flipV="1">
              <a:off x="7868260" y="1024374"/>
              <a:ext cx="1763185" cy="89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正方形/長方形 38"/>
            <p:cNvSpPr/>
            <p:nvPr/>
          </p:nvSpPr>
          <p:spPr>
            <a:xfrm>
              <a:off x="8661838" y="137610"/>
              <a:ext cx="25767" cy="17591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曲線コネクタ 39"/>
            <p:cNvCxnSpPr/>
            <p:nvPr/>
          </p:nvCxnSpPr>
          <p:spPr>
            <a:xfrm rot="10800000" flipV="1">
              <a:off x="6924980" y="1243384"/>
              <a:ext cx="1736858" cy="277449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曲線コネクタ 40"/>
            <p:cNvCxnSpPr>
              <a:stCxn id="35" idx="6"/>
            </p:cNvCxnSpPr>
            <p:nvPr/>
          </p:nvCxnSpPr>
          <p:spPr>
            <a:xfrm>
              <a:off x="6924980" y="455498"/>
              <a:ext cx="1736858" cy="386349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6753908" y="1756480"/>
              <a:ext cx="154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t</a:t>
              </a:r>
              <a:endParaRPr kumimoji="1" lang="ja-JP" altLang="en-US" sz="24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539094" y="1814948"/>
              <a:ext cx="1702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0</a:t>
              </a:r>
              <a:endParaRPr kumimoji="1" lang="ja-JP" altLang="en-US" sz="2000" dirty="0"/>
            </a:p>
          </p:txBody>
        </p:sp>
        <p:cxnSp>
          <p:nvCxnSpPr>
            <p:cNvPr id="44" name="直線コネクタ 43"/>
            <p:cNvCxnSpPr/>
            <p:nvPr/>
          </p:nvCxnSpPr>
          <p:spPr>
            <a:xfrm flipV="1">
              <a:off x="6920032" y="1526280"/>
              <a:ext cx="1767574" cy="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6981831" y="455498"/>
              <a:ext cx="1767574" cy="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図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952830" y="148886"/>
              <a:ext cx="640595" cy="242312"/>
            </a:xfrm>
            <a:prstGeom prst="rect">
              <a:avLst/>
            </a:prstGeom>
          </p:spPr>
        </p:pic>
        <p:pic>
          <p:nvPicPr>
            <p:cNvPr id="27" name="図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8407158" y="1526280"/>
              <a:ext cx="170190" cy="223200"/>
            </a:xfrm>
            <a:prstGeom prst="rect">
              <a:avLst/>
            </a:prstGeom>
          </p:spPr>
        </p:pic>
        <p:sp>
          <p:nvSpPr>
            <p:cNvPr id="28" name="円/楕円 27"/>
            <p:cNvSpPr/>
            <p:nvPr/>
          </p:nvSpPr>
          <p:spPr>
            <a:xfrm>
              <a:off x="7781557" y="474462"/>
              <a:ext cx="347217" cy="1013718"/>
            </a:xfrm>
            <a:prstGeom prst="ellipse">
              <a:avLst/>
            </a:prstGeom>
            <a:solidFill>
              <a:srgbClr val="CCFFCC">
                <a:alpha val="9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529490" y="200467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515874" y="1268299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764479" y="982517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763774" y="575633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495661" y="137396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−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746859" y="931717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−</a:t>
              </a:r>
              <a:endParaRPr kumimoji="1" lang="ja-JP" altLang="en-US" dirty="0"/>
            </a:p>
          </p:txBody>
        </p:sp>
      </p:grpSp>
      <p:pic>
        <p:nvPicPr>
          <p:cNvPr id="48" name="図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690407" y="3023711"/>
            <a:ext cx="5433920" cy="607543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597387" y="2595982"/>
            <a:ext cx="56446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dirty="0" smtClean="0">
                <a:solidFill>
                  <a:prstClr val="black"/>
                </a:solidFill>
              </a:rPr>
              <a:t>• S-wave projection: </a:t>
            </a:r>
            <a:endParaRPr lang="ja-JP" altLang="en-US" dirty="0"/>
          </a:p>
        </p:txBody>
      </p:sp>
      <p:grpSp>
        <p:nvGrpSpPr>
          <p:cNvPr id="6" name="図形グループ 53"/>
          <p:cNvGrpSpPr/>
          <p:nvPr/>
        </p:nvGrpSpPr>
        <p:grpSpPr>
          <a:xfrm>
            <a:off x="603723" y="3528442"/>
            <a:ext cx="7349107" cy="492443"/>
            <a:chOff x="947651" y="3435832"/>
            <a:chExt cx="7349107" cy="492443"/>
          </a:xfrm>
        </p:grpSpPr>
        <p:sp>
          <p:nvSpPr>
            <p:cNvPr id="20" name="正方形/長方形 19"/>
            <p:cNvSpPr/>
            <p:nvPr/>
          </p:nvSpPr>
          <p:spPr>
            <a:xfrm>
              <a:off x="947651" y="3435832"/>
              <a:ext cx="734910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600" dirty="0" smtClean="0">
                  <a:solidFill>
                    <a:prstClr val="black"/>
                  </a:solidFill>
                </a:rPr>
                <a:t>•       satisfies the stationary effective </a:t>
              </a:r>
              <a:r>
                <a:rPr lang="en-US" altLang="ja-JP" sz="2600" dirty="0" err="1" smtClean="0">
                  <a:solidFill>
                    <a:prstClr val="black"/>
                  </a:solidFill>
                </a:rPr>
                <a:t>Schroedinger</a:t>
              </a:r>
              <a:r>
                <a:rPr lang="en-US" altLang="ja-JP" sz="2600" dirty="0" smtClean="0">
                  <a:solidFill>
                    <a:prstClr val="black"/>
                  </a:solidFill>
                </a:rPr>
                <a:t> equation: </a:t>
              </a:r>
              <a:endParaRPr lang="ja-JP" altLang="en-US" dirty="0"/>
            </a:p>
          </p:txBody>
        </p:sp>
        <p:pic>
          <p:nvPicPr>
            <p:cNvPr id="52" name="図 5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294718" y="3574379"/>
              <a:ext cx="248193" cy="276028"/>
            </a:xfrm>
            <a:prstGeom prst="rect">
              <a:avLst/>
            </a:prstGeom>
          </p:spPr>
        </p:pic>
      </p:grpSp>
      <p:pic>
        <p:nvPicPr>
          <p:cNvPr id="56" name="図 5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087407" y="3923364"/>
            <a:ext cx="3832835" cy="557624"/>
          </a:xfrm>
          <a:prstGeom prst="rect">
            <a:avLst/>
          </a:prstGeom>
        </p:spPr>
      </p:pic>
      <p:pic>
        <p:nvPicPr>
          <p:cNvPr id="47" name="図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020632" y="5048648"/>
            <a:ext cx="2872064" cy="63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192404"/>
            <a:ext cx="7772400" cy="789082"/>
          </a:xfrm>
        </p:spPr>
        <p:txBody>
          <a:bodyPr/>
          <a:lstStyle/>
          <a:p>
            <a:r>
              <a:rPr lang="en-US" altLang="ja-JP" dirty="0" smtClean="0"/>
              <a:t>Results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588878"/>
            <a:ext cx="2754746" cy="701194"/>
          </a:xfrm>
        </p:spPr>
        <p:txBody>
          <a:bodyPr>
            <a:normAutofit fontScale="92500"/>
          </a:bodyPr>
          <a:lstStyle/>
          <a:p>
            <a:r>
              <a:rPr lang="en-US" altLang="ja-JP" dirty="0" err="1" smtClean="0">
                <a:solidFill>
                  <a:srgbClr val="0000FF"/>
                </a:solidFill>
              </a:rPr>
              <a:t>Wavefunction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8" name="図 7" descr="wav_PS_mpi2.53GeV_standard_b6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60" y="1267184"/>
            <a:ext cx="3509468" cy="2451181"/>
          </a:xfrm>
          <a:prstGeom prst="rect">
            <a:avLst/>
          </a:prstGeom>
        </p:spPr>
      </p:pic>
      <p:pic>
        <p:nvPicPr>
          <p:cNvPr id="9" name="図 8" descr="wav_VE_mpi2.53GeV_standard_b6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547" y="1280012"/>
            <a:ext cx="3491256" cy="243846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08215" y="4476861"/>
            <a:ext cx="40785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err="1" smtClean="0"/>
              <a:t>Wavefunction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vanishes already at 1.5fm </a:t>
            </a:r>
          </a:p>
          <a:p>
            <a:r>
              <a:rPr lang="en-US" altLang="ja-JP" sz="2000" dirty="0" smtClean="0"/>
              <a:t>                                … </a:t>
            </a:r>
            <a:r>
              <a:rPr lang="en-US" altLang="ja-JP" sz="2000" dirty="0" smtClean="0">
                <a:solidFill>
                  <a:srgbClr val="FF0000"/>
                </a:solidFill>
              </a:rPr>
              <a:t>box size is enough.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There is little channel dependence.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96039" y="910680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t</a:t>
            </a:r>
            <a:r>
              <a:rPr kumimoji="1" lang="en-US" altLang="ja-JP" dirty="0" smtClean="0"/>
              <a:t>=20)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04324" y="2129395"/>
            <a:ext cx="3963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68537" y="2129395"/>
            <a:ext cx="3218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endParaRPr kumimoji="1" lang="ja-JP" altLang="en-US" dirty="0"/>
          </a:p>
        </p:txBody>
      </p:sp>
      <p:grpSp>
        <p:nvGrpSpPr>
          <p:cNvPr id="4" name="図形グループ 14"/>
          <p:cNvGrpSpPr/>
          <p:nvPr/>
        </p:nvGrpSpPr>
        <p:grpSpPr>
          <a:xfrm>
            <a:off x="439186" y="3603020"/>
            <a:ext cx="4197271" cy="2931575"/>
            <a:chOff x="439186" y="3603020"/>
            <a:chExt cx="4197271" cy="2931575"/>
          </a:xfrm>
        </p:grpSpPr>
        <p:pic>
          <p:nvPicPr>
            <p:cNvPr id="10" name="図 9" descr="wav_mpi2.53GeV_standard_b6.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186" y="3603020"/>
              <a:ext cx="4197271" cy="2931575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954029" y="4693293"/>
              <a:ext cx="2257199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channel dependence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00FF"/>
                </a:solidFill>
              </a:rPr>
              <a:t>Wavefunction</a:t>
            </a:r>
            <a:r>
              <a:rPr lang="en-US" altLang="ja-JP" dirty="0" smtClean="0">
                <a:solidFill>
                  <a:srgbClr val="0000FF"/>
                </a:solidFill>
              </a:rPr>
              <a:t>: quark mass dependence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6" y="2546349"/>
            <a:ext cx="4391478" cy="31429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718" y="2467401"/>
            <a:ext cx="4374964" cy="32346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91782" y="2136169"/>
            <a:ext cx="412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Compare m</a:t>
            </a:r>
            <a:r>
              <a:rPr lang="en-US" altLang="ja-JP" baseline="-25000" dirty="0" smtClean="0"/>
              <a:t>V</a:t>
            </a:r>
            <a:r>
              <a:rPr lang="en-US" altLang="ja-JP" dirty="0" smtClean="0"/>
              <a:t>=2.55, 1.81, 1.35, 1.04GeV case</a:t>
            </a:r>
            <a:endParaRPr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rot="5400000">
            <a:off x="1270000" y="4165600"/>
            <a:ext cx="787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>
            <a:off x="5396365" y="4165600"/>
            <a:ext cx="787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834903" y="4140200"/>
            <a:ext cx="4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</a:t>
            </a:r>
            <a:r>
              <a:rPr kumimoji="1" lang="en-US" altLang="ja-JP" sz="2000" baseline="-25000" dirty="0" err="1" smtClean="0"/>
              <a:t>q</a:t>
            </a:r>
            <a:endParaRPr kumimoji="1" lang="ja-JP" altLang="en-US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44065" y="4102100"/>
            <a:ext cx="4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</a:t>
            </a:r>
            <a:r>
              <a:rPr kumimoji="1" lang="en-US" altLang="ja-JP" sz="2000" baseline="-25000" dirty="0" err="1" smtClean="0"/>
              <a:t>q</a:t>
            </a:r>
            <a:endParaRPr kumimoji="1" lang="ja-JP" altLang="en-US" sz="2000" baseline="-25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96393" y="5791200"/>
            <a:ext cx="5437130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Size of </a:t>
            </a:r>
            <a:r>
              <a:rPr lang="en-US" altLang="ja-JP" sz="2000" dirty="0" err="1" smtClean="0"/>
              <a:t>w</a:t>
            </a:r>
            <a:r>
              <a:rPr kumimoji="1" lang="en-US" altLang="ja-JP" sz="2000" dirty="0" err="1" smtClean="0"/>
              <a:t>avefunction</a:t>
            </a:r>
            <a:r>
              <a:rPr kumimoji="1" lang="en-US" altLang="ja-JP" sz="2000" dirty="0" smtClean="0"/>
              <a:t> becomes small as increasing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</a:t>
            </a:r>
            <a:r>
              <a:rPr lang="en-US" altLang="ja-JP" sz="2000" baseline="-25000" dirty="0" err="1" smtClean="0"/>
              <a:t>q</a:t>
            </a:r>
            <a:endParaRPr lang="en-US" altLang="ja-JP" sz="2000" baseline="-25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All the </a:t>
            </a:r>
            <a:r>
              <a:rPr lang="en-US" altLang="ja-JP" sz="2000" dirty="0" err="1" smtClean="0"/>
              <a:t>wavefunctions</a:t>
            </a:r>
            <a:r>
              <a:rPr lang="en-US" altLang="ja-JP" sz="2000" dirty="0" smtClean="0"/>
              <a:t> vanish even in small </a:t>
            </a:r>
            <a:r>
              <a:rPr lang="en-US" altLang="ja-JP" sz="2000" dirty="0" err="1" smtClean="0"/>
              <a:t>m</a:t>
            </a:r>
            <a:r>
              <a:rPr lang="en-US" altLang="ja-JP" sz="2000" baseline="-25000" dirty="0" err="1" smtClean="0"/>
              <a:t>q</a:t>
            </a:r>
            <a:r>
              <a:rPr lang="en-US" altLang="ja-JP" sz="2000" dirty="0" smtClean="0"/>
              <a:t>. </a:t>
            </a:r>
          </a:p>
          <a:p>
            <a:endParaRPr kumimoji="1" lang="ja-JP" alt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14"/>
          <p:cNvSpPr txBox="1">
            <a:spLocks noChangeArrowheads="1"/>
          </p:cNvSpPr>
          <p:nvPr/>
        </p:nvSpPr>
        <p:spPr bwMode="auto">
          <a:xfrm>
            <a:off x="726987" y="5908450"/>
            <a:ext cx="819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These potentials show Coulomb + linear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behavior ! 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図形グループ 15"/>
          <p:cNvGrpSpPr>
            <a:grpSpLocks/>
          </p:cNvGrpSpPr>
          <p:nvPr/>
        </p:nvGrpSpPr>
        <p:grpSpPr bwMode="auto">
          <a:xfrm>
            <a:off x="76200" y="2057400"/>
            <a:ext cx="8991600" cy="3722688"/>
            <a:chOff x="76200" y="2286000"/>
            <a:chExt cx="8991600" cy="3722132"/>
          </a:xfrm>
        </p:grpSpPr>
        <p:pic>
          <p:nvPicPr>
            <p:cNvPr id="24583" name="図 8" descr="pot_data_P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2286000"/>
              <a:ext cx="4495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テキスト ボックス 9"/>
            <p:cNvSpPr txBox="1">
              <a:spLocks noChangeArrowheads="1"/>
            </p:cNvSpPr>
            <p:nvPr/>
          </p:nvSpPr>
          <p:spPr bwMode="auto">
            <a:xfrm>
              <a:off x="762000" y="2373868"/>
              <a:ext cx="2456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Pseudoscalar channel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4585" name="テキスト ボックス 10"/>
            <p:cNvSpPr txBox="1">
              <a:spLocks noChangeArrowheads="1"/>
            </p:cNvSpPr>
            <p:nvPr/>
          </p:nvSpPr>
          <p:spPr bwMode="auto">
            <a:xfrm>
              <a:off x="2286000" y="5638800"/>
              <a:ext cx="5823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r [a]</a:t>
              </a:r>
              <a:endParaRPr lang="ja-JP" altLang="en-US"/>
            </a:p>
          </p:txBody>
        </p:sp>
        <p:pic>
          <p:nvPicPr>
            <p:cNvPr id="24586" name="図 12" descr="pot_data_V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2286000"/>
              <a:ext cx="4495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テキスト ボックス 13"/>
            <p:cNvSpPr txBox="1">
              <a:spLocks noChangeArrowheads="1"/>
            </p:cNvSpPr>
            <p:nvPr/>
          </p:nvSpPr>
          <p:spPr bwMode="auto">
            <a:xfrm>
              <a:off x="5257800" y="2373868"/>
              <a:ext cx="1724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Vector channel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4588" name="テキスト ボックス 14"/>
            <p:cNvSpPr txBox="1">
              <a:spLocks noChangeArrowheads="1"/>
            </p:cNvSpPr>
            <p:nvPr/>
          </p:nvSpPr>
          <p:spPr bwMode="auto">
            <a:xfrm>
              <a:off x="6781800" y="5638800"/>
              <a:ext cx="5823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r [a]</a:t>
              </a:r>
              <a:endParaRPr lang="ja-JP" altLang="en-US"/>
            </a:p>
          </p:txBody>
        </p:sp>
      </p:grpSp>
      <p:sp>
        <p:nvSpPr>
          <p:cNvPr id="24582" name="正方形/長方形 19"/>
          <p:cNvSpPr>
            <a:spLocks noChangeArrowheads="1"/>
          </p:cNvSpPr>
          <p:nvPr/>
        </p:nvSpPr>
        <p:spPr bwMode="auto">
          <a:xfrm>
            <a:off x="5850995" y="1284548"/>
            <a:ext cx="302623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err="1"/>
              <a:t>m</a:t>
            </a:r>
            <a:r>
              <a:rPr lang="en-US" altLang="ja-JP" sz="1600" baseline="-25000" dirty="0" err="1"/>
              <a:t>PS</a:t>
            </a:r>
            <a:r>
              <a:rPr lang="en-US" altLang="ja-JP" sz="1600" baseline="-25000" dirty="0"/>
              <a:t> </a:t>
            </a:r>
            <a:r>
              <a:rPr lang="en-US" altLang="ja-JP" sz="1600" dirty="0"/>
              <a:t>= </a:t>
            </a:r>
            <a:r>
              <a:rPr lang="en-US" altLang="ja-JP" sz="1600" dirty="0">
                <a:solidFill>
                  <a:srgbClr val="FF6699"/>
                </a:solidFill>
              </a:rPr>
              <a:t>2.53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27BCFF"/>
                </a:solidFill>
              </a:rPr>
              <a:t>1.77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00FF00"/>
                </a:solidFill>
              </a:rPr>
              <a:t>1.27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chemeClr val="accent1"/>
                </a:solidFill>
              </a:rPr>
              <a:t>0.94 </a:t>
            </a:r>
            <a:r>
              <a:rPr lang="en-US" altLang="ja-JP" sz="1600" dirty="0"/>
              <a:t>(</a:t>
            </a:r>
            <a:r>
              <a:rPr lang="en-US" altLang="ja-JP" sz="1600" dirty="0" err="1"/>
              <a:t>GeV</a:t>
            </a:r>
            <a:r>
              <a:rPr lang="en-US" altLang="ja-JP" sz="1600" dirty="0"/>
              <a:t>)</a:t>
            </a:r>
          </a:p>
          <a:p>
            <a:r>
              <a:rPr lang="en-US" altLang="ja-JP" sz="1600" dirty="0" err="1"/>
              <a:t>m</a:t>
            </a:r>
            <a:r>
              <a:rPr lang="en-US" altLang="ja-JP" sz="1600" baseline="-25000" dirty="0" err="1"/>
              <a:t>VE</a:t>
            </a:r>
            <a:r>
              <a:rPr lang="en-US" altLang="ja-JP" sz="1600" dirty="0"/>
              <a:t> = </a:t>
            </a:r>
            <a:r>
              <a:rPr lang="en-US" altLang="ja-JP" sz="1600" dirty="0">
                <a:solidFill>
                  <a:srgbClr val="FF6699"/>
                </a:solidFill>
              </a:rPr>
              <a:t>2.55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27BCFF"/>
                </a:solidFill>
              </a:rPr>
              <a:t>1.81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00FF00"/>
                </a:solidFill>
              </a:rPr>
              <a:t>1.35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D34817"/>
                </a:solidFill>
              </a:rPr>
              <a:t>1.04 </a:t>
            </a:r>
            <a:r>
              <a:rPr lang="en-US" altLang="ja-JP" sz="1600" dirty="0"/>
              <a:t>(</a:t>
            </a:r>
            <a:r>
              <a:rPr lang="en-US" altLang="ja-JP" sz="1600" dirty="0" err="1"/>
              <a:t>GeV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641091" y="96450"/>
            <a:ext cx="2303621" cy="77463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Results	</a:t>
            </a:r>
            <a:endParaRPr lang="ja-JP" altLang="en-US" dirty="0"/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24579" y="1284548"/>
            <a:ext cx="2884990" cy="650124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rot="16200000" flipV="1">
            <a:off x="2899439" y="2719432"/>
            <a:ext cx="744006" cy="615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553686" y="3104292"/>
            <a:ext cx="4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</a:t>
            </a:r>
            <a:r>
              <a:rPr kumimoji="1" lang="en-US" altLang="ja-JP" sz="2000" baseline="-25000" dirty="0" err="1" smtClean="0"/>
              <a:t>q</a:t>
            </a:r>
            <a:endParaRPr kumimoji="1" lang="ja-JP" altLang="en-US" sz="2000" baseline="-25000" dirty="0"/>
          </a:p>
        </p:txBody>
      </p:sp>
      <p:cxnSp>
        <p:nvCxnSpPr>
          <p:cNvPr id="18" name="直線矢印コネクタ 17"/>
          <p:cNvCxnSpPr/>
          <p:nvPr/>
        </p:nvCxnSpPr>
        <p:spPr>
          <a:xfrm rot="16200000" flipV="1">
            <a:off x="7665938" y="2759307"/>
            <a:ext cx="744006" cy="615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320185" y="3144167"/>
            <a:ext cx="4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</a:t>
            </a:r>
            <a:r>
              <a:rPr kumimoji="1" lang="en-US" altLang="ja-JP" sz="2000" baseline="-25000" dirty="0" err="1" smtClean="0"/>
              <a:t>q</a:t>
            </a:r>
            <a:endParaRPr kumimoji="1" lang="ja-JP" altLang="en-US" sz="2000" baseline="-25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1091" y="1312581"/>
            <a:ext cx="15777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rgbClr val="D34817"/>
                </a:solidFill>
              </a:rPr>
              <a:t>• </a:t>
            </a:r>
            <a:r>
              <a:rPr kumimoji="1" lang="en-US" altLang="ja-JP" sz="2600" dirty="0" smtClean="0">
                <a:solidFill>
                  <a:srgbClr val="0000FF"/>
                </a:solidFill>
              </a:rPr>
              <a:t>Bare data:</a:t>
            </a:r>
            <a:endParaRPr kumimoji="1" lang="ja-JP" altLang="en-US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potential_Ns32_Coulomb_VE_t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56" y="2068476"/>
            <a:ext cx="4581141" cy="32024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	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Potential: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4" name="図 3" descr="potential_Ns32_Coulomb_PS_t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4" y="2094132"/>
            <a:ext cx="4581142" cy="3202436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39503" y="5682368"/>
            <a:ext cx="1675497" cy="344989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rot="16200000" flipV="1">
            <a:off x="2899439" y="2719432"/>
            <a:ext cx="744006" cy="615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553686" y="3104292"/>
            <a:ext cx="4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</a:t>
            </a:r>
            <a:r>
              <a:rPr kumimoji="1" lang="en-US" altLang="ja-JP" sz="2000" baseline="-25000" dirty="0" err="1" smtClean="0"/>
              <a:t>q</a:t>
            </a:r>
            <a:endParaRPr kumimoji="1" lang="ja-JP" altLang="en-US" sz="2000" baseline="-25000" dirty="0"/>
          </a:p>
        </p:txBody>
      </p:sp>
      <p:cxnSp>
        <p:nvCxnSpPr>
          <p:cNvPr id="12" name="直線矢印コネクタ 11"/>
          <p:cNvCxnSpPr/>
          <p:nvPr/>
        </p:nvCxnSpPr>
        <p:spPr>
          <a:xfrm rot="16200000" flipV="1">
            <a:off x="7303615" y="2719432"/>
            <a:ext cx="744006" cy="615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957862" y="3104292"/>
            <a:ext cx="4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</a:t>
            </a:r>
            <a:r>
              <a:rPr kumimoji="1" lang="en-US" altLang="ja-JP" sz="2000" baseline="-25000" dirty="0" err="1" smtClean="0"/>
              <a:t>q</a:t>
            </a:r>
            <a:endParaRPr kumimoji="1" lang="ja-JP" altLang="en-US" sz="2000" baseline="-25000" dirty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45514" y="1835823"/>
            <a:ext cx="1091717" cy="291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5" y="2550335"/>
            <a:ext cx="7723255" cy="25448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	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61437" y="1252530"/>
            <a:ext cx="2801931" cy="94657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000" dirty="0" smtClean="0">
                <a:solidFill>
                  <a:srgbClr val="000000"/>
                </a:solidFill>
              </a:rPr>
              <a:t>Fit results</a:t>
            </a:r>
            <a:r>
              <a:rPr lang="en-US" altLang="ja-JP" dirty="0" smtClean="0">
                <a:solidFill>
                  <a:srgbClr val="0000FF"/>
                </a:solidFill>
              </a:rPr>
              <a:t/>
            </a:r>
            <a:br>
              <a:rPr lang="en-US" altLang="ja-JP" dirty="0" smtClean="0">
                <a:solidFill>
                  <a:srgbClr val="0000FF"/>
                </a:solidFill>
              </a:rPr>
            </a:br>
            <a:r>
              <a:rPr lang="en-US" altLang="ja-JP" dirty="0" smtClean="0">
                <a:solidFill>
                  <a:srgbClr val="0000FF"/>
                </a:solidFill>
              </a:rPr>
              <a:t>only on-axis data</a:t>
            </a:r>
            <a:br>
              <a:rPr lang="en-US" altLang="ja-JP" dirty="0" smtClean="0">
                <a:solidFill>
                  <a:srgbClr val="0000FF"/>
                </a:solidFill>
              </a:rPr>
            </a:br>
            <a:r>
              <a:rPr lang="en-US" altLang="ja-JP" dirty="0" smtClean="0">
                <a:solidFill>
                  <a:srgbClr val="0000FF"/>
                </a:solidFill>
              </a:rPr>
              <a:t>fit range: 3a – 10a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12" name="図 11" descr="potential_Ns32_Coulomb_VE_t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64" y="294100"/>
            <a:ext cx="2725136" cy="1905000"/>
          </a:xfrm>
          <a:prstGeom prst="rect">
            <a:avLst/>
          </a:prstGeom>
        </p:spPr>
      </p:pic>
      <p:pic>
        <p:nvPicPr>
          <p:cNvPr id="13" name="図 12" descr="potential_Ns32_Coulomb_PS_t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368" y="294100"/>
            <a:ext cx="2798296" cy="195614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61437" y="5232400"/>
            <a:ext cx="8832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Fitting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of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Coulomb + Linear type function is good!</a:t>
            </a:r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Roughly reproduce </a:t>
            </a:r>
            <a:r>
              <a:rPr lang="en-US" altLang="ja-JP" sz="2400" dirty="0" smtClean="0"/>
              <a:t>known value of string tension from Wilson loop</a:t>
            </a:r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String tension: </a:t>
            </a:r>
            <a:r>
              <a:rPr lang="en-US" altLang="ja-JP" sz="2400" dirty="0" smtClean="0"/>
              <a:t>larger for larger </a:t>
            </a: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q</a:t>
            </a:r>
            <a:endParaRPr lang="en-US" altLang="ja-JP" sz="2400" baseline="-250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Coulomb coefficient: smaller for larger </a:t>
            </a:r>
            <a:r>
              <a:rPr kumimoji="1" lang="en-US" altLang="ja-JP" sz="2400" dirty="0" err="1" smtClean="0"/>
              <a:t>m</a:t>
            </a:r>
            <a:r>
              <a:rPr kumimoji="1" lang="en-US" altLang="ja-JP" sz="2400" baseline="-25000" dirty="0" err="1" smtClean="0"/>
              <a:t>q</a:t>
            </a:r>
            <a:endParaRPr kumimoji="1" lang="ja-JP" altLang="en-US" sz="2400" baseline="-25000" dirty="0"/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3660334" y="3890971"/>
            <a:ext cx="26828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000969" y="2199100"/>
            <a:ext cx="49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</a:t>
            </a:r>
            <a:r>
              <a:rPr kumimoji="1" lang="en-US" altLang="ja-JP" sz="2400" baseline="-25000" dirty="0" err="1" smtClean="0"/>
              <a:t>q</a:t>
            </a:r>
            <a:endParaRPr kumimoji="1" lang="ja-JP" altLang="en-US" sz="2400" baseline="-25000" dirty="0"/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82120" y="2239652"/>
            <a:ext cx="2445952" cy="26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74" y="3391556"/>
            <a:ext cx="4078658" cy="24609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	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61436" y="1499710"/>
            <a:ext cx="4476659" cy="99771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sz="4000" dirty="0" smtClean="0"/>
              <a:t>Fit results</a:t>
            </a:r>
            <a:r>
              <a:rPr lang="en-US" altLang="ja-JP" dirty="0" smtClean="0">
                <a:solidFill>
                  <a:srgbClr val="0000FF"/>
                </a:solidFill>
              </a:rPr>
              <a:t/>
            </a:r>
            <a:br>
              <a:rPr lang="en-US" altLang="ja-JP" dirty="0" smtClean="0">
                <a:solidFill>
                  <a:srgbClr val="0000FF"/>
                </a:solidFill>
              </a:rPr>
            </a:br>
            <a:r>
              <a:rPr lang="en-US" altLang="ja-JP" dirty="0" smtClean="0">
                <a:solidFill>
                  <a:srgbClr val="0000FF"/>
                </a:solidFill>
              </a:rPr>
              <a:t>only on-axis data</a:t>
            </a:r>
            <a:br>
              <a:rPr lang="en-US" altLang="ja-JP" dirty="0" smtClean="0">
                <a:solidFill>
                  <a:srgbClr val="0000FF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universal </a:t>
            </a:r>
            <a:r>
              <a:rPr lang="en-US" altLang="ja-JP" dirty="0" err="1" smtClean="0">
                <a:solidFill>
                  <a:srgbClr val="FF0000"/>
                </a:solidFill>
              </a:rPr>
              <a:t>σ</a:t>
            </a:r>
            <a:r>
              <a:rPr lang="en-US" altLang="ja-JP" dirty="0" smtClean="0">
                <a:solidFill>
                  <a:srgbClr val="FF0000"/>
                </a:solidFill>
              </a:rPr>
              <a:t> for different </a:t>
            </a:r>
            <a:r>
              <a:rPr lang="en-US" altLang="ja-JP" dirty="0" err="1" smtClean="0">
                <a:solidFill>
                  <a:srgbClr val="FF0000"/>
                </a:solidFill>
              </a:rPr>
              <a:t>m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q</a:t>
            </a:r>
            <a:r>
              <a:rPr lang="en-US" altLang="ja-JP" dirty="0" smtClean="0">
                <a:solidFill>
                  <a:srgbClr val="FF0000"/>
                </a:solidFill>
              </a:rPr>
              <a:t> and channels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 descr="potential_Ns32_Coulomb_VE_t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08" y="80325"/>
            <a:ext cx="2725136" cy="1905000"/>
          </a:xfrm>
          <a:prstGeom prst="rect">
            <a:avLst/>
          </a:prstGeom>
        </p:spPr>
      </p:pic>
      <p:pic>
        <p:nvPicPr>
          <p:cNvPr id="13" name="図 12" descr="potential_Ns32_Coulomb_PS_t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412" y="80325"/>
            <a:ext cx="2798296" cy="195614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252274" y="6314142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00FF"/>
                </a:solidFill>
              </a:rPr>
              <a:t>σ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=723(30)MeV/fm, χ</a:t>
            </a:r>
            <a:r>
              <a:rPr kumimoji="1" lang="en-US" altLang="ja-JP" sz="2400" baseline="30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/N</a:t>
            </a:r>
            <a:r>
              <a:rPr kumimoji="1" lang="en-US" altLang="ja-JP" sz="2400" baseline="-25000" dirty="0" smtClean="0">
                <a:solidFill>
                  <a:srgbClr val="0000FF"/>
                </a:solidFill>
              </a:rPr>
              <a:t>df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=1.52</a:t>
            </a:r>
            <a:endParaRPr lang="en-US" altLang="ja-JP" sz="2400" dirty="0" smtClean="0">
              <a:solidFill>
                <a:srgbClr val="0000FF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4379937" y="4511048"/>
            <a:ext cx="26828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720572" y="2819177"/>
            <a:ext cx="49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</a:t>
            </a:r>
            <a:r>
              <a:rPr kumimoji="1" lang="en-US" altLang="ja-JP" sz="2400" baseline="-25000" dirty="0" err="1" smtClean="0"/>
              <a:t>q</a:t>
            </a:r>
            <a:endParaRPr kumimoji="1" lang="ja-JP" altLang="en-US" sz="2400" baseline="-25000" dirty="0"/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378761" y="3146654"/>
            <a:ext cx="2445952" cy="2683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581404" y="2360537"/>
            <a:ext cx="1480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is minimized</a:t>
            </a:r>
            <a:endParaRPr kumimoji="1" lang="ja-JP" altLang="en-US" sz="2000" dirty="0"/>
          </a:p>
        </p:txBody>
      </p:sp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65739" y="2410837"/>
            <a:ext cx="3806261" cy="52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3" y="3123013"/>
            <a:ext cx="8788897" cy="1636553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8096" y="2125093"/>
            <a:ext cx="4572004" cy="63341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71544" y="1513890"/>
            <a:ext cx="843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- F</a:t>
            </a:r>
            <a:r>
              <a:rPr kumimoji="1" lang="en-US" altLang="ja-JP" b="1" dirty="0" smtClean="0"/>
              <a:t>unction 2: Cornell + log + 1/r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    </a:t>
            </a:r>
            <a:r>
              <a:rPr kumimoji="1" lang="ja-JP" altLang="en-US" dirty="0" smtClean="0"/>
              <a:t>　　</a:t>
            </a:r>
            <a:r>
              <a:rPr lang="en-US" altLang="ja-JP" dirty="0" smtClean="0"/>
              <a:t>(log term… prediction from effective string theory)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91813" y="2287003"/>
            <a:ext cx="209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</a:t>
            </a:r>
            <a:r>
              <a:rPr kumimoji="1" lang="en-US" altLang="ja-JP" dirty="0" smtClean="0"/>
              <a:t>=750(120) 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/fm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92157" y="4910268"/>
            <a:ext cx="483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Coulomb coefficient becomes small.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lang="en-US" altLang="ja-JP" sz="2400" dirty="0" err="1" smtClean="0"/>
              <a:t>Errorbar</a:t>
            </a:r>
            <a:r>
              <a:rPr lang="en-US" altLang="ja-JP" sz="2400" dirty="0" smtClean="0"/>
              <a:t> is very large… 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99218"/>
            <a:ext cx="8229600" cy="45259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Check: volume dependence of potential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4" name="図 3" descr="comp_pot_beta5.8and6.0_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52" y="2611398"/>
            <a:ext cx="4601321" cy="32137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51218" y="1954768"/>
            <a:ext cx="468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L=4.5fm (</a:t>
            </a:r>
            <a:r>
              <a:rPr kumimoji="1" lang="en-US" altLang="ja-JP" dirty="0" err="1" smtClean="0"/>
              <a:t>β</a:t>
            </a:r>
            <a:r>
              <a:rPr kumimoji="1" lang="en-US" altLang="ja-JP" dirty="0" smtClean="0"/>
              <a:t>=5.8,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π</a:t>
            </a:r>
            <a:r>
              <a:rPr kumimoji="1" lang="en-US" altLang="ja-JP" dirty="0" smtClean="0"/>
              <a:t>=2.47GeV, clover):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L=3.2fm (</a:t>
            </a:r>
            <a:r>
              <a:rPr lang="en-US" altLang="ja-JP" dirty="0" err="1" smtClean="0"/>
              <a:t>β</a:t>
            </a:r>
            <a:r>
              <a:rPr lang="en-US" altLang="ja-JP" dirty="0" smtClean="0"/>
              <a:t>=6.0, 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π</a:t>
            </a:r>
            <a:r>
              <a:rPr lang="en-US" altLang="ja-JP" dirty="0" smtClean="0"/>
              <a:t>=2.58GeV, standard): </a:t>
            </a:r>
            <a:r>
              <a:rPr lang="en-US" altLang="ja-JP" dirty="0" smtClean="0">
                <a:solidFill>
                  <a:schemeClr val="accent3"/>
                </a:solidFill>
              </a:rPr>
              <a:t>green</a:t>
            </a:r>
            <a:endParaRPr lang="ja-JP" altLang="en-US" dirty="0" smtClean="0">
              <a:solidFill>
                <a:schemeClr val="accent3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21274" y="6019800"/>
            <a:ext cx="530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Small</a:t>
            </a:r>
            <a:r>
              <a:rPr kumimoji="1" lang="en-US" altLang="ja-JP" sz="2000" dirty="0" smtClean="0"/>
              <a:t> difference between them … volume </a:t>
            </a:r>
            <a:r>
              <a:rPr lang="en-US" altLang="ja-JP" sz="2000" dirty="0" smtClean="0"/>
              <a:t>is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4907922" y="1828682"/>
            <a:ext cx="3688080" cy="3132990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正方形/長方形 55"/>
          <p:cNvSpPr/>
          <p:nvPr/>
        </p:nvSpPr>
        <p:spPr>
          <a:xfrm>
            <a:off x="591820" y="1861820"/>
            <a:ext cx="3688080" cy="3132990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3656" y="95404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500" b="1" dirty="0" smtClean="0">
                <a:solidFill>
                  <a:srgbClr val="0000FF"/>
                </a:solidFill>
                <a:latin typeface="Arial"/>
                <a:cs typeface="Arial"/>
              </a:rPr>
              <a:t>We extract </a:t>
            </a:r>
            <a:r>
              <a:rPr lang="en-US" altLang="ja-JP" sz="2500" b="1" dirty="0" err="1" smtClean="0">
                <a:solidFill>
                  <a:srgbClr val="0000FF"/>
                </a:solidFill>
                <a:latin typeface="Arial"/>
                <a:cs typeface="Arial"/>
              </a:rPr>
              <a:t>qq</a:t>
            </a:r>
            <a:r>
              <a:rPr lang="en-US" altLang="ja-JP" sz="2500" b="1" baseline="30000" dirty="0" err="1" smtClean="0">
                <a:solidFill>
                  <a:srgbClr val="0000FF"/>
                </a:solidFill>
                <a:latin typeface="Arial"/>
                <a:cs typeface="Arial"/>
              </a:rPr>
              <a:t>bar</a:t>
            </a:r>
            <a:r>
              <a:rPr lang="en-US" altLang="ja-JP" sz="2500" b="1" dirty="0" smtClean="0">
                <a:solidFill>
                  <a:srgbClr val="0000FF"/>
                </a:solidFill>
                <a:latin typeface="Arial"/>
                <a:cs typeface="Arial"/>
              </a:rPr>
              <a:t> potential with finite quark mass from </a:t>
            </a:r>
            <a:r>
              <a:rPr lang="en-US" altLang="ja-JP" sz="2500" b="1" dirty="0" err="1" smtClean="0">
                <a:solidFill>
                  <a:srgbClr val="0000FF"/>
                </a:solidFill>
                <a:latin typeface="Arial"/>
                <a:cs typeface="Arial"/>
              </a:rPr>
              <a:t>Nambu-Bethe-Salpeter</a:t>
            </a:r>
            <a:r>
              <a:rPr lang="en-US" altLang="ja-JP" sz="2500" b="1" dirty="0" smtClean="0">
                <a:solidFill>
                  <a:srgbClr val="0000FF"/>
                </a:solidFill>
                <a:latin typeface="Arial"/>
                <a:cs typeface="Arial"/>
              </a:rPr>
              <a:t> (NBS) amplitudes</a:t>
            </a:r>
            <a:endParaRPr lang="ja-JP" altLang="en-US" sz="25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7172" y="1900758"/>
            <a:ext cx="327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cf</a:t>
            </a:r>
            <a:r>
              <a:rPr kumimoji="1" lang="en-US" altLang="ja-JP" dirty="0" smtClean="0"/>
              <a:t>) NN potential from lattice QCD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(HAL-QCD Collaboration)</a:t>
            </a:r>
            <a:endParaRPr kumimoji="1" lang="ja-JP" altLang="en-US" dirty="0"/>
          </a:p>
        </p:txBody>
      </p:sp>
      <p:grpSp>
        <p:nvGrpSpPr>
          <p:cNvPr id="5" name="図形グループ 73"/>
          <p:cNvGrpSpPr/>
          <p:nvPr/>
        </p:nvGrpSpPr>
        <p:grpSpPr>
          <a:xfrm>
            <a:off x="1082098" y="2773953"/>
            <a:ext cx="2573053" cy="2199605"/>
            <a:chOff x="6152924" y="2368647"/>
            <a:chExt cx="2573053" cy="2199605"/>
          </a:xfrm>
        </p:grpSpPr>
        <p:cxnSp>
          <p:nvCxnSpPr>
            <p:cNvPr id="6" name="曲線コネクタ 5"/>
            <p:cNvCxnSpPr/>
            <p:nvPr/>
          </p:nvCxnSpPr>
          <p:spPr>
            <a:xfrm rot="10800000" flipV="1">
              <a:off x="6610679" y="3334236"/>
              <a:ext cx="1724828" cy="431796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曲線コネクタ 6"/>
            <p:cNvCxnSpPr/>
            <p:nvPr/>
          </p:nvCxnSpPr>
          <p:spPr>
            <a:xfrm rot="10800000" flipV="1">
              <a:off x="6597981" y="3416754"/>
              <a:ext cx="1750226" cy="349278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曲線コネクタ 7"/>
            <p:cNvCxnSpPr/>
            <p:nvPr/>
          </p:nvCxnSpPr>
          <p:spPr>
            <a:xfrm rot="10800000" flipV="1">
              <a:off x="6610681" y="3510673"/>
              <a:ext cx="1737524" cy="250013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図形グループ 58"/>
            <p:cNvGrpSpPr/>
            <p:nvPr/>
          </p:nvGrpSpPr>
          <p:grpSpPr>
            <a:xfrm>
              <a:off x="6623379" y="2686536"/>
              <a:ext cx="1737528" cy="431796"/>
              <a:chOff x="6623379" y="2686536"/>
              <a:chExt cx="1737528" cy="431796"/>
            </a:xfrm>
          </p:grpSpPr>
          <p:cxnSp>
            <p:nvCxnSpPr>
              <p:cNvPr id="25" name="曲線コネクタ 24"/>
              <p:cNvCxnSpPr/>
              <p:nvPr/>
            </p:nvCxnSpPr>
            <p:spPr>
              <a:xfrm rot="10800000">
                <a:off x="6623379" y="2686536"/>
                <a:ext cx="1724828" cy="158235"/>
              </a:xfrm>
              <a:prstGeom prst="curvedConnector3">
                <a:avLst>
                  <a:gd name="adj1" fmla="val 50000"/>
                </a:avLst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曲線コネクタ 25"/>
              <p:cNvCxnSpPr/>
              <p:nvPr/>
            </p:nvCxnSpPr>
            <p:spPr>
              <a:xfrm rot="10800000">
                <a:off x="6623379" y="2686536"/>
                <a:ext cx="1724828" cy="431796"/>
              </a:xfrm>
              <a:prstGeom prst="curvedConnector3">
                <a:avLst>
                  <a:gd name="adj1" fmla="val 50000"/>
                </a:avLst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曲線コネクタ 26"/>
              <p:cNvCxnSpPr/>
              <p:nvPr/>
            </p:nvCxnSpPr>
            <p:spPr>
              <a:xfrm rot="10800000">
                <a:off x="6624049" y="2687021"/>
                <a:ext cx="1736858" cy="277449"/>
              </a:xfrm>
              <a:prstGeom prst="curvedConnector3">
                <a:avLst>
                  <a:gd name="adj1" fmla="val 50000"/>
                </a:avLst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線コネクタ 9"/>
            <p:cNvCxnSpPr/>
            <p:nvPr/>
          </p:nvCxnSpPr>
          <p:spPr>
            <a:xfrm rot="5400000">
              <a:off x="5669077" y="3250797"/>
              <a:ext cx="1753096" cy="89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円/楕円 10"/>
            <p:cNvSpPr/>
            <p:nvPr/>
          </p:nvSpPr>
          <p:spPr>
            <a:xfrm>
              <a:off x="6484190" y="2629470"/>
              <a:ext cx="127159" cy="114129"/>
            </a:xfrm>
            <a:prstGeom prst="ellipse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円/楕円 11"/>
            <p:cNvSpPr/>
            <p:nvPr/>
          </p:nvSpPr>
          <p:spPr>
            <a:xfrm>
              <a:off x="6484190" y="3688223"/>
              <a:ext cx="127159" cy="114129"/>
            </a:xfrm>
            <a:prstGeom prst="ellipse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直線コネクタ 12"/>
            <p:cNvCxnSpPr/>
            <p:nvPr/>
          </p:nvCxnSpPr>
          <p:spPr>
            <a:xfrm rot="10800000">
              <a:off x="6152924" y="4137019"/>
              <a:ext cx="2282850" cy="863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5400000" flipH="1" flipV="1">
              <a:off x="7554629" y="3255411"/>
              <a:ext cx="1763185" cy="89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8348207" y="2368647"/>
              <a:ext cx="25767" cy="17591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テキスト ボックス 15"/>
            <p:cNvSpPr txBox="1"/>
            <p:nvPr/>
          </p:nvSpPr>
          <p:spPr>
            <a:xfrm>
              <a:off x="6466733" y="4106587"/>
              <a:ext cx="154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t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278375" y="4138595"/>
              <a:ext cx="1702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0</a:t>
              </a:r>
              <a:endParaRPr kumimoji="1" lang="ja-JP" altLang="en-US" sz="20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6606401" y="3757317"/>
              <a:ext cx="1767574" cy="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6668200" y="2686535"/>
              <a:ext cx="1767574" cy="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図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7639199" y="2379923"/>
              <a:ext cx="640595" cy="242312"/>
            </a:xfrm>
            <a:prstGeom prst="rect">
              <a:avLst/>
            </a:prstGeom>
          </p:spPr>
        </p:pic>
        <p:pic>
          <p:nvPicPr>
            <p:cNvPr id="21" name="図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8093527" y="3757317"/>
              <a:ext cx="170190" cy="223200"/>
            </a:xfrm>
            <a:prstGeom prst="rect">
              <a:avLst/>
            </a:prstGeom>
          </p:spPr>
        </p:pic>
        <p:sp>
          <p:nvSpPr>
            <p:cNvPr id="22" name="円/楕円 21"/>
            <p:cNvSpPr/>
            <p:nvPr/>
          </p:nvSpPr>
          <p:spPr>
            <a:xfrm>
              <a:off x="7467926" y="2705499"/>
              <a:ext cx="347217" cy="1013718"/>
            </a:xfrm>
            <a:prstGeom prst="ellipse">
              <a:avLst/>
            </a:prstGeom>
            <a:solidFill>
              <a:srgbClr val="CCFFCC">
                <a:alpha val="9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387348" y="3226254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386643" y="275587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N</a:t>
              </a:r>
              <a:endParaRPr kumimoji="1" lang="ja-JP" altLang="en-US" dirty="0"/>
            </a:p>
          </p:txBody>
        </p:sp>
      </p:grpSp>
      <p:grpSp>
        <p:nvGrpSpPr>
          <p:cNvPr id="28" name="図形グループ 49"/>
          <p:cNvGrpSpPr/>
          <p:nvPr/>
        </p:nvGrpSpPr>
        <p:grpSpPr>
          <a:xfrm>
            <a:off x="5624913" y="2743949"/>
            <a:ext cx="2618933" cy="2080749"/>
            <a:chOff x="6466555" y="137396"/>
            <a:chExt cx="2618933" cy="2080749"/>
          </a:xfrm>
        </p:grpSpPr>
        <p:cxnSp>
          <p:nvCxnSpPr>
            <p:cNvPr id="29" name="直線コネクタ 28"/>
            <p:cNvCxnSpPr/>
            <p:nvPr/>
          </p:nvCxnSpPr>
          <p:spPr>
            <a:xfrm rot="5400000">
              <a:off x="5982708" y="1019760"/>
              <a:ext cx="1753096" cy="89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円/楕円 29"/>
            <p:cNvSpPr/>
            <p:nvPr/>
          </p:nvSpPr>
          <p:spPr>
            <a:xfrm>
              <a:off x="6797821" y="398433"/>
              <a:ext cx="127159" cy="114129"/>
            </a:xfrm>
            <a:prstGeom prst="ellipse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円/楕円 30"/>
            <p:cNvSpPr/>
            <p:nvPr/>
          </p:nvSpPr>
          <p:spPr>
            <a:xfrm>
              <a:off x="6797821" y="1457186"/>
              <a:ext cx="127159" cy="114129"/>
            </a:xfrm>
            <a:prstGeom prst="ellipse">
              <a:avLst/>
            </a:prstGeom>
            <a:solidFill>
              <a:srgbClr val="CCFFCC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2" name="直線コネクタ 31"/>
            <p:cNvCxnSpPr/>
            <p:nvPr/>
          </p:nvCxnSpPr>
          <p:spPr>
            <a:xfrm rot="10800000">
              <a:off x="6466555" y="1905982"/>
              <a:ext cx="2282850" cy="863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rot="5400000" flipH="1" flipV="1">
              <a:off x="7868260" y="1024374"/>
              <a:ext cx="1763185" cy="89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/>
            <p:cNvSpPr/>
            <p:nvPr/>
          </p:nvSpPr>
          <p:spPr>
            <a:xfrm>
              <a:off x="8661838" y="137610"/>
              <a:ext cx="25767" cy="17591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5" name="曲線コネクタ 34"/>
            <p:cNvCxnSpPr/>
            <p:nvPr/>
          </p:nvCxnSpPr>
          <p:spPr>
            <a:xfrm rot="10800000" flipV="1">
              <a:off x="6924980" y="1243384"/>
              <a:ext cx="1736858" cy="277449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曲線コネクタ 35"/>
            <p:cNvCxnSpPr>
              <a:stCxn id="30" idx="6"/>
            </p:cNvCxnSpPr>
            <p:nvPr/>
          </p:nvCxnSpPr>
          <p:spPr>
            <a:xfrm>
              <a:off x="6924980" y="455498"/>
              <a:ext cx="1736858" cy="386349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6753908" y="1756480"/>
              <a:ext cx="154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/>
                <a:t>t</a:t>
              </a:r>
              <a:endParaRPr kumimoji="1" lang="ja-JP" altLang="en-US" sz="2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539094" y="1814948"/>
              <a:ext cx="1702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0</a:t>
              </a:r>
              <a:endParaRPr kumimoji="1" lang="ja-JP" altLang="en-US" sz="2000" dirty="0"/>
            </a:p>
          </p:txBody>
        </p:sp>
        <p:cxnSp>
          <p:nvCxnSpPr>
            <p:cNvPr id="39" name="直線コネクタ 38"/>
            <p:cNvCxnSpPr/>
            <p:nvPr/>
          </p:nvCxnSpPr>
          <p:spPr>
            <a:xfrm flipV="1">
              <a:off x="6920032" y="1526280"/>
              <a:ext cx="1767574" cy="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6981831" y="455498"/>
              <a:ext cx="1767574" cy="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図 4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7952830" y="148886"/>
              <a:ext cx="640595" cy="242312"/>
            </a:xfrm>
            <a:prstGeom prst="rect">
              <a:avLst/>
            </a:prstGeom>
          </p:spPr>
        </p:pic>
        <p:pic>
          <p:nvPicPr>
            <p:cNvPr id="42" name="図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8407158" y="1526280"/>
              <a:ext cx="170190" cy="223200"/>
            </a:xfrm>
            <a:prstGeom prst="rect">
              <a:avLst/>
            </a:prstGeom>
          </p:spPr>
        </p:pic>
        <p:sp>
          <p:nvSpPr>
            <p:cNvPr id="43" name="円/楕円 42"/>
            <p:cNvSpPr/>
            <p:nvPr/>
          </p:nvSpPr>
          <p:spPr>
            <a:xfrm>
              <a:off x="7781557" y="474462"/>
              <a:ext cx="347217" cy="1013718"/>
            </a:xfrm>
            <a:prstGeom prst="ellipse">
              <a:avLst/>
            </a:prstGeom>
            <a:solidFill>
              <a:srgbClr val="CCFFCC">
                <a:alpha val="9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529490" y="200467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515874" y="1268299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764479" y="982517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763774" y="575633"/>
              <a:ext cx="288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q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495661" y="137396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−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746859" y="931717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−</a:t>
              </a:r>
              <a:endParaRPr kumimoji="1" lang="ja-JP" altLang="en-US" dirty="0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5283827" y="1925628"/>
            <a:ext cx="331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qq</a:t>
            </a:r>
            <a:r>
              <a:rPr lang="en-US" altLang="ja-JP" b="1" baseline="30000" dirty="0" err="1" smtClean="0">
                <a:solidFill>
                  <a:srgbClr val="FF0000"/>
                </a:solidFill>
              </a:rPr>
              <a:t>bar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potential from lattice QCD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538966" y="6049413"/>
            <a:ext cx="60828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                       New method</a:t>
            </a:r>
            <a:r>
              <a:rPr kumimoji="1" lang="en-US" altLang="ja-JP" b="1" dirty="0" smtClean="0"/>
              <a:t> to extract </a:t>
            </a:r>
            <a:r>
              <a:rPr kumimoji="1" lang="en-US" altLang="ja-JP" b="1" dirty="0" err="1" smtClean="0"/>
              <a:t>qq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smtClean="0"/>
              <a:t> potential</a:t>
            </a:r>
            <a:br>
              <a:rPr kumimoji="1" lang="en-US" altLang="ja-JP" b="1" dirty="0" smtClean="0"/>
            </a:br>
            <a:r>
              <a:rPr kumimoji="1" lang="en-US" altLang="ja-JP" dirty="0" smtClean="0"/>
              <a:t>                      </a:t>
            </a:r>
            <a:r>
              <a:rPr lang="en-US" altLang="ja-JP" dirty="0" smtClean="0"/>
              <a:t>…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qq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smtClean="0"/>
              <a:t> potential for finite quark mass</a:t>
            </a:r>
            <a:endParaRPr kumimoji="1" lang="ja-JP" altLang="en-US" dirty="0"/>
          </a:p>
        </p:txBody>
      </p:sp>
      <p:sp>
        <p:nvSpPr>
          <p:cNvPr id="60" name="Rectangle 1"/>
          <p:cNvSpPr>
            <a:spLocks/>
          </p:cNvSpPr>
          <p:nvPr/>
        </p:nvSpPr>
        <p:spPr bwMode="auto">
          <a:xfrm>
            <a:off x="169664" y="160734"/>
            <a:ext cx="9156224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qq</a:t>
            </a:r>
            <a:r>
              <a:rPr lang="en-US" altLang="ja-JP" sz="3400" b="1" u="sng" baseline="30000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bar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potential from NBS amplitudes</a:t>
            </a:r>
            <a:endParaRPr lang="en-US" altLang="ja-JP" sz="3400" b="1" u="sng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52" name="図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002745" y="5387794"/>
            <a:ext cx="3007501" cy="437549"/>
          </a:xfrm>
          <a:prstGeom prst="rect">
            <a:avLst/>
          </a:prstGeom>
        </p:spPr>
      </p:pic>
      <p:pic>
        <p:nvPicPr>
          <p:cNvPr id="53" name="図 5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72100" y="5331622"/>
            <a:ext cx="2423490" cy="531821"/>
          </a:xfrm>
          <a:prstGeom prst="rect">
            <a:avLst/>
          </a:prstGeom>
        </p:spPr>
      </p:pic>
      <p:sp>
        <p:nvSpPr>
          <p:cNvPr id="54" name="右矢印 53"/>
          <p:cNvSpPr/>
          <p:nvPr/>
        </p:nvSpPr>
        <p:spPr>
          <a:xfrm>
            <a:off x="4343400" y="5514794"/>
            <a:ext cx="685800" cy="1938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99146" y="5146956"/>
            <a:ext cx="1266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velocity exp.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comp_pot_PS_b6.0SWandclov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27299"/>
            <a:ext cx="3223435" cy="3752335"/>
          </a:xfrm>
          <a:prstGeom prst="rect">
            <a:avLst/>
          </a:prstGeom>
        </p:spPr>
      </p:pic>
      <p:pic>
        <p:nvPicPr>
          <p:cNvPr id="10" name="図 9" descr="comp_pot_VE_b6.0SWandclov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34" y="2527298"/>
            <a:ext cx="3212525" cy="37396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Check: </a:t>
            </a:r>
            <a:r>
              <a:rPr lang="en-US" altLang="ja-JP" dirty="0" err="1" smtClean="0">
                <a:solidFill>
                  <a:srgbClr val="0000FF"/>
                </a:solidFill>
              </a:rPr>
              <a:t>O(a</a:t>
            </a:r>
            <a:r>
              <a:rPr lang="en-US" altLang="ja-JP" dirty="0" smtClean="0">
                <a:solidFill>
                  <a:srgbClr val="0000FF"/>
                </a:solidFill>
              </a:rPr>
              <a:t>) improvement </a:t>
            </a:r>
            <a:r>
              <a:rPr lang="en-US" altLang="ja-JP" sz="2000" dirty="0" smtClean="0">
                <a:solidFill>
                  <a:srgbClr val="0000FF"/>
                </a:solidFill>
              </a:rPr>
              <a:t>(cutoff dependence)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9286" y="6266934"/>
            <a:ext cx="304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Small difference between them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1918" y="1942068"/>
            <a:ext cx="5339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omparison:</a:t>
            </a:r>
            <a:r>
              <a:rPr kumimoji="1" lang="ja-JP" altLang="en-US" dirty="0" smtClean="0"/>
              <a:t>・</a:t>
            </a:r>
            <a:r>
              <a:rPr lang="en-US" altLang="ja-JP" dirty="0" smtClean="0"/>
              <a:t>Standard Wilson quark action, </a:t>
            </a:r>
            <a:r>
              <a:rPr lang="en-US" altLang="ja-JP" dirty="0" err="1" smtClean="0"/>
              <a:t>β</a:t>
            </a:r>
            <a:r>
              <a:rPr lang="en-US" altLang="ja-JP" dirty="0" smtClean="0"/>
              <a:t>=6.0</a:t>
            </a:r>
            <a:endParaRPr kumimoji="1" lang="en-US" altLang="ja-JP" dirty="0" smtClean="0"/>
          </a:p>
          <a:p>
            <a:r>
              <a:rPr lang="en-US" altLang="ja-JP" dirty="0" smtClean="0"/>
              <a:t>                     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O(a</a:t>
            </a:r>
            <a:r>
              <a:rPr lang="en-US" altLang="ja-JP" dirty="0" smtClean="0"/>
              <a:t>) improved action (clover action), </a:t>
            </a:r>
            <a:r>
              <a:rPr lang="en-US" altLang="ja-JP" dirty="0" err="1" smtClean="0"/>
              <a:t>β</a:t>
            </a:r>
            <a:r>
              <a:rPr lang="en-US" altLang="ja-JP" dirty="0" smtClean="0"/>
              <a:t>=6.0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745" y="3721358"/>
            <a:ext cx="908925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3366FF"/>
                </a:solidFill>
              </a:rPr>
              <a:t>The setup (</a:t>
            </a:r>
            <a:r>
              <a:rPr lang="en-US" altLang="ja-JP" sz="2400" dirty="0" err="1" smtClean="0">
                <a:solidFill>
                  <a:srgbClr val="3366FF"/>
                </a:solidFill>
              </a:rPr>
              <a:t>β</a:t>
            </a:r>
            <a:r>
              <a:rPr lang="en-US" altLang="ja-JP" sz="2400" dirty="0" smtClean="0">
                <a:solidFill>
                  <a:srgbClr val="3366FF"/>
                </a:solidFill>
              </a:rPr>
              <a:t>=6.0, a=0.1fm, standard Wilson, (3.2fm)</a:t>
            </a:r>
            <a:r>
              <a:rPr lang="en-US" altLang="ja-JP" sz="2400" baseline="30000" dirty="0" smtClean="0">
                <a:solidFill>
                  <a:srgbClr val="3366FF"/>
                </a:solidFill>
              </a:rPr>
              <a:t>3</a:t>
            </a:r>
            <a:r>
              <a:rPr lang="en-US" altLang="ja-JP" sz="2400" dirty="0" smtClean="0">
                <a:solidFill>
                  <a:srgbClr val="3366FF"/>
                </a:solidFill>
              </a:rPr>
              <a:t>) seems sufficient</a:t>
            </a:r>
          </a:p>
          <a:p>
            <a:r>
              <a:rPr lang="en-US" altLang="ja-JP" sz="2400" dirty="0" smtClean="0">
                <a:solidFill>
                  <a:srgbClr val="3366FF"/>
                </a:solidFill>
              </a:rPr>
              <a:t>for the calculation of </a:t>
            </a:r>
            <a:r>
              <a:rPr lang="en-US" altLang="ja-JP" sz="2400" dirty="0" err="1" smtClean="0">
                <a:solidFill>
                  <a:srgbClr val="3366FF"/>
                </a:solidFill>
              </a:rPr>
              <a:t>qq</a:t>
            </a:r>
            <a:r>
              <a:rPr lang="en-US" altLang="ja-JP" sz="2400" baseline="30000" dirty="0" err="1" smtClean="0">
                <a:solidFill>
                  <a:srgbClr val="3366FF"/>
                </a:solidFill>
              </a:rPr>
              <a:t>bar</a:t>
            </a:r>
            <a:r>
              <a:rPr lang="en-US" altLang="ja-JP" sz="2400" dirty="0" smtClean="0">
                <a:solidFill>
                  <a:srgbClr val="3366FF"/>
                </a:solidFill>
              </a:rPr>
              <a:t> potential (in the </a:t>
            </a:r>
            <a:r>
              <a:rPr lang="en-US" altLang="ja-JP" sz="2400" dirty="0" err="1" smtClean="0">
                <a:solidFill>
                  <a:srgbClr val="3366FF"/>
                </a:solidFill>
              </a:rPr>
              <a:t>m</a:t>
            </a:r>
            <a:r>
              <a:rPr lang="en-US" altLang="ja-JP" sz="2400" baseline="-25000" dirty="0" err="1" smtClean="0">
                <a:solidFill>
                  <a:srgbClr val="3366FF"/>
                </a:solidFill>
              </a:rPr>
              <a:t>q</a:t>
            </a:r>
            <a:r>
              <a:rPr lang="en-US" altLang="ja-JP" sz="2400" dirty="0" smtClean="0">
                <a:solidFill>
                  <a:srgbClr val="3366FF"/>
                </a:solidFill>
              </a:rPr>
              <a:t> region calculated here).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5202" y="153920"/>
            <a:ext cx="6268989" cy="81473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Gauge invariant calculation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5222" y="1010476"/>
            <a:ext cx="8801375" cy="77713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connecting 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q</a:t>
            </a:r>
            <a:r>
              <a:rPr lang="en-US" altLang="ja-JP" baseline="30000" dirty="0" err="1" smtClean="0"/>
              <a:t>bar</a:t>
            </a:r>
            <a:r>
              <a:rPr lang="en-US" altLang="ja-JP" dirty="0" smtClean="0"/>
              <a:t> by link variable → gauge invariant</a:t>
            </a:r>
            <a:endParaRPr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7" y="1988398"/>
            <a:ext cx="5034475" cy="369743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571838" y="5894343"/>
            <a:ext cx="4139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Similar results as in Coulomb gauge</a:t>
            </a:r>
          </a:p>
          <a:p>
            <a:r>
              <a:rPr kumimoji="1" lang="en-US" altLang="ja-JP" sz="2400" dirty="0" smtClean="0"/>
              <a:t>               (at least for large </a:t>
            </a:r>
            <a:r>
              <a:rPr kumimoji="1" lang="en-US" altLang="ja-JP" sz="2400" dirty="0" err="1" smtClean="0"/>
              <a:t>r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38288" y="5541409"/>
            <a:ext cx="26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6031" y="16293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Δφ/φ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52570" y="2314850"/>
            <a:ext cx="116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κ</a:t>
            </a:r>
            <a:r>
              <a:rPr kumimoji="1" lang="en-US" altLang="ja-JP" dirty="0" smtClean="0"/>
              <a:t>=0.1480</a:t>
            </a:r>
            <a:endParaRPr kumimoji="1" lang="ja-JP" altLang="en-US" dirty="0"/>
          </a:p>
        </p:txBody>
      </p:sp>
      <p:grpSp>
        <p:nvGrpSpPr>
          <p:cNvPr id="4" name="図形グループ 26"/>
          <p:cNvGrpSpPr/>
          <p:nvPr/>
        </p:nvGrpSpPr>
        <p:grpSpPr>
          <a:xfrm>
            <a:off x="5196808" y="1570596"/>
            <a:ext cx="3619441" cy="2673737"/>
            <a:chOff x="1821742" y="943177"/>
            <a:chExt cx="3619441" cy="2673737"/>
          </a:xfrm>
        </p:grpSpPr>
        <p:cxnSp>
          <p:nvCxnSpPr>
            <p:cNvPr id="28" name="曲線コネクタ 27"/>
            <p:cNvCxnSpPr/>
            <p:nvPr/>
          </p:nvCxnSpPr>
          <p:spPr>
            <a:xfrm rot="10800000">
              <a:off x="3263710" y="1652275"/>
              <a:ext cx="2177473" cy="94580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図形グループ 14"/>
            <p:cNvGrpSpPr/>
            <p:nvPr/>
          </p:nvGrpSpPr>
          <p:grpSpPr>
            <a:xfrm>
              <a:off x="3068934" y="1358024"/>
              <a:ext cx="3136" cy="1524987"/>
              <a:chOff x="3261369" y="1653068"/>
              <a:chExt cx="3136" cy="1524987"/>
            </a:xfrm>
          </p:grpSpPr>
          <p:cxnSp>
            <p:nvCxnSpPr>
              <p:cNvPr id="47" name="直線矢印コネクタ 8"/>
              <p:cNvCxnSpPr/>
              <p:nvPr/>
            </p:nvCxnSpPr>
            <p:spPr>
              <a:xfrm rot="5400000">
                <a:off x="3103365" y="1812620"/>
                <a:ext cx="320691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/>
              <p:nvPr/>
            </p:nvCxnSpPr>
            <p:spPr>
              <a:xfrm rot="5400000">
                <a:off x="3101817" y="2118956"/>
                <a:ext cx="320691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10"/>
              <p:cNvCxnSpPr/>
              <p:nvPr/>
            </p:nvCxnSpPr>
            <p:spPr>
              <a:xfrm rot="5400000">
                <a:off x="3101817" y="2414000"/>
                <a:ext cx="320691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/>
              <p:nvPr/>
            </p:nvCxnSpPr>
            <p:spPr>
              <a:xfrm rot="5400000">
                <a:off x="3101817" y="2721872"/>
                <a:ext cx="320691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/>
              <p:cNvCxnSpPr/>
              <p:nvPr/>
            </p:nvCxnSpPr>
            <p:spPr>
              <a:xfrm rot="5400000">
                <a:off x="3101817" y="3016916"/>
                <a:ext cx="320691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曲線コネクタ 29"/>
            <p:cNvCxnSpPr/>
            <p:nvPr/>
          </p:nvCxnSpPr>
          <p:spPr>
            <a:xfrm flipV="1">
              <a:off x="3261368" y="2598077"/>
              <a:ext cx="2179815" cy="57997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図形グループ 25"/>
            <p:cNvGrpSpPr/>
            <p:nvPr/>
          </p:nvGrpSpPr>
          <p:grpSpPr>
            <a:xfrm>
              <a:off x="3074659" y="1344820"/>
              <a:ext cx="189039" cy="307452"/>
              <a:chOff x="4118168" y="1076600"/>
              <a:chExt cx="367097" cy="562104"/>
            </a:xfrm>
          </p:grpSpPr>
          <p:cxnSp>
            <p:nvCxnSpPr>
              <p:cNvPr id="45" name="直線矢印コネクタ 44"/>
              <p:cNvCxnSpPr/>
              <p:nvPr/>
            </p:nvCxnSpPr>
            <p:spPr>
              <a:xfrm rot="16200000" flipV="1">
                <a:off x="4065562" y="1129206"/>
                <a:ext cx="294252" cy="18903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 rot="16200000" flipV="1">
                <a:off x="4243620" y="1397058"/>
                <a:ext cx="294252" cy="18903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図形グループ 26"/>
            <p:cNvGrpSpPr/>
            <p:nvPr/>
          </p:nvGrpSpPr>
          <p:grpSpPr>
            <a:xfrm rot="10800000">
              <a:off x="3077510" y="2870606"/>
              <a:ext cx="189039" cy="307452"/>
              <a:chOff x="4118168" y="1076600"/>
              <a:chExt cx="367097" cy="562104"/>
            </a:xfrm>
          </p:grpSpPr>
          <p:cxnSp>
            <p:nvCxnSpPr>
              <p:cNvPr id="43" name="直線矢印コネクタ 42"/>
              <p:cNvCxnSpPr/>
              <p:nvPr/>
            </p:nvCxnSpPr>
            <p:spPr>
              <a:xfrm rot="16200000" flipV="1">
                <a:off x="4065562" y="1129206"/>
                <a:ext cx="294252" cy="18903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 rot="16200000" flipV="1">
                <a:off x="4243620" y="1397058"/>
                <a:ext cx="294252" cy="189039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図形グループ 41"/>
            <p:cNvGrpSpPr/>
            <p:nvPr/>
          </p:nvGrpSpPr>
          <p:grpSpPr>
            <a:xfrm>
              <a:off x="1821742" y="943177"/>
              <a:ext cx="1135378" cy="2673737"/>
              <a:chOff x="1719110" y="1302361"/>
              <a:chExt cx="1135378" cy="2673737"/>
            </a:xfrm>
          </p:grpSpPr>
          <p:grpSp>
            <p:nvGrpSpPr>
              <p:cNvPr id="9" name="図形グループ 36"/>
              <p:cNvGrpSpPr/>
              <p:nvPr/>
            </p:nvGrpSpPr>
            <p:grpSpPr>
              <a:xfrm>
                <a:off x="2076952" y="1491328"/>
                <a:ext cx="515926" cy="2262903"/>
                <a:chOff x="2322085" y="1344821"/>
                <a:chExt cx="515926" cy="2262903"/>
              </a:xfrm>
            </p:grpSpPr>
            <p:cxnSp>
              <p:nvCxnSpPr>
                <p:cNvPr id="40" name="直線矢印コネクタ 39"/>
                <p:cNvCxnSpPr/>
                <p:nvPr/>
              </p:nvCxnSpPr>
              <p:spPr>
                <a:xfrm rot="5400000" flipH="1" flipV="1">
                  <a:off x="1492356" y="2174550"/>
                  <a:ext cx="1672288" cy="128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矢印コネクタ 40"/>
                <p:cNvCxnSpPr/>
                <p:nvPr/>
              </p:nvCxnSpPr>
              <p:spPr>
                <a:xfrm rot="16200000" flipH="1">
                  <a:off x="2218471" y="3127178"/>
                  <a:ext cx="589002" cy="3720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矢印コネクタ 41"/>
                <p:cNvCxnSpPr/>
                <p:nvPr/>
              </p:nvCxnSpPr>
              <p:spPr>
                <a:xfrm>
                  <a:off x="2322085" y="3017109"/>
                  <a:ext cx="51592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テキスト ボックス 36"/>
              <p:cNvSpPr txBox="1"/>
              <p:nvPr/>
            </p:nvSpPr>
            <p:spPr>
              <a:xfrm>
                <a:off x="2592878" y="303155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t</a:t>
                </a:r>
                <a:endParaRPr kumimoji="1" lang="ja-JP" altLang="en-US" dirty="0"/>
              </a:p>
            </p:txBody>
          </p:sp>
          <p:pic>
            <p:nvPicPr>
              <p:cNvPr id="38" name="図 3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1719110" y="1302361"/>
                <a:ext cx="245910" cy="203407"/>
              </a:xfrm>
              <a:prstGeom prst="rect">
                <a:avLst/>
              </a:prstGeom>
            </p:spPr>
          </p:pic>
          <p:pic>
            <p:nvPicPr>
              <p:cNvPr id="39" name="図 3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2472238" y="3754231"/>
                <a:ext cx="241279" cy="221867"/>
              </a:xfrm>
              <a:prstGeom prst="rect">
                <a:avLst/>
              </a:prstGeom>
            </p:spPr>
          </p:pic>
        </p:grpSp>
        <p:sp>
          <p:nvSpPr>
            <p:cNvPr id="34" name="円弧 33"/>
            <p:cNvSpPr/>
            <p:nvPr/>
          </p:nvSpPr>
          <p:spPr>
            <a:xfrm>
              <a:off x="2953535" y="1327707"/>
              <a:ext cx="438161" cy="480424"/>
            </a:xfrm>
            <a:prstGeom prst="arc">
              <a:avLst/>
            </a:prstGeom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5" name="テキスト ボックス 34"/>
            <p:cNvSpPr txBox="1"/>
            <p:nvPr/>
          </p:nvSpPr>
          <p:spPr>
            <a:xfrm>
              <a:off x="3222881" y="105753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diff</a:t>
              </a:r>
              <a:endParaRPr kumimoji="1" lang="ja-JP" altLang="en-US" dirty="0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7489055" y="2203511"/>
            <a:ext cx="116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quark prop.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 rot="16200000">
            <a:off x="5652094" y="2462506"/>
            <a:ext cx="119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link variable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526422" y="3275199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</a:t>
            </a:r>
            <a:r>
              <a:rPr kumimoji="1" lang="en-US" altLang="ja-JP" dirty="0" smtClean="0"/>
              <a:t>=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grpSp>
        <p:nvGrpSpPr>
          <p:cNvPr id="10" name="図形グループ 56"/>
          <p:cNvGrpSpPr/>
          <p:nvPr/>
        </p:nvGrpSpPr>
        <p:grpSpPr>
          <a:xfrm>
            <a:off x="6055599" y="4310483"/>
            <a:ext cx="1340310" cy="1339478"/>
            <a:chOff x="7354538" y="624840"/>
            <a:chExt cx="1340310" cy="1339478"/>
          </a:xfrm>
        </p:grpSpPr>
        <p:sp>
          <p:nvSpPr>
            <p:cNvPr id="58" name="正方形/長方形 57"/>
            <p:cNvSpPr/>
            <p:nvPr/>
          </p:nvSpPr>
          <p:spPr>
            <a:xfrm>
              <a:off x="7357018" y="624840"/>
              <a:ext cx="1337830" cy="13379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59" name="直線コネクタ 58"/>
            <p:cNvCxnSpPr/>
            <p:nvPr/>
          </p:nvCxnSpPr>
          <p:spPr>
            <a:xfrm>
              <a:off x="7357018" y="975843"/>
              <a:ext cx="132978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7354538" y="1314123"/>
              <a:ext cx="132978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7365066" y="1634413"/>
              <a:ext cx="132978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16200000">
              <a:off x="7354538" y="1298633"/>
              <a:ext cx="132978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16200000">
              <a:off x="7692794" y="1296133"/>
              <a:ext cx="132978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16200000">
              <a:off x="7026810" y="1296133"/>
              <a:ext cx="132978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線矢印コネクタ 65"/>
          <p:cNvCxnSpPr/>
          <p:nvPr/>
        </p:nvCxnSpPr>
        <p:spPr>
          <a:xfrm rot="5400000" flipH="1" flipV="1">
            <a:off x="6551349" y="4831420"/>
            <a:ext cx="336692" cy="1588"/>
          </a:xfrm>
          <a:prstGeom prst="straightConnector1">
            <a:avLst/>
          </a:prstGeom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7546884" y="4637408"/>
            <a:ext cx="12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link variable</a:t>
            </a:r>
          </a:p>
          <a:p>
            <a:r>
              <a:rPr kumimoji="1" lang="en-US" altLang="ja-JP" dirty="0" smtClean="0"/>
              <a:t>≒ gauge field</a:t>
            </a:r>
            <a:endParaRPr kumimoji="1" lang="ja-JP" altLang="en-US" dirty="0"/>
          </a:p>
        </p:txBody>
      </p:sp>
      <p:sp>
        <p:nvSpPr>
          <p:cNvPr id="69" name="大かっこ 68"/>
          <p:cNvSpPr/>
          <p:nvPr/>
        </p:nvSpPr>
        <p:spPr>
          <a:xfrm>
            <a:off x="5488112" y="4310483"/>
            <a:ext cx="3470696" cy="133947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左中かっこ 73"/>
          <p:cNvSpPr/>
          <p:nvPr/>
        </p:nvSpPr>
        <p:spPr>
          <a:xfrm>
            <a:off x="5911450" y="2041776"/>
            <a:ext cx="105662" cy="131310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708987" y="2453278"/>
            <a:ext cx="26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 descr="comp_potential_Coulomb_vs_gaugeinv_diff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69311" y="2702148"/>
            <a:ext cx="4816803" cy="33673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4905" y="371210"/>
            <a:ext cx="7742695" cy="560574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Operator in Coulomb gauge                                      </a:t>
            </a:r>
            <a:br>
              <a:rPr lang="en-US" altLang="ja-JP" sz="3200" dirty="0" smtClean="0"/>
            </a:br>
            <a:r>
              <a:rPr lang="en-US" altLang="ja-JP" sz="3200" dirty="0" smtClean="0"/>
              <a:t>                                 link-connected sink</a:t>
            </a:r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0600" y="6313978"/>
            <a:ext cx="75184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Potential in Coulomb gauge 〜 That in link-connected sink</a:t>
            </a:r>
          </a:p>
        </p:txBody>
      </p:sp>
      <p:pic>
        <p:nvPicPr>
          <p:cNvPr id="44" name="図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31175" y="1709021"/>
            <a:ext cx="8166039" cy="623795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1931145" y="1338793"/>
            <a:ext cx="5431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M.Laine</a:t>
            </a:r>
            <a:r>
              <a:rPr lang="en-US" altLang="ja-JP" sz="2000" dirty="0" smtClean="0"/>
              <a:t> et al.: gauge-invariant real-time </a:t>
            </a:r>
            <a:r>
              <a:rPr lang="en-US" altLang="ja-JP" sz="2000" dirty="0" err="1" smtClean="0"/>
              <a:t>correlator</a:t>
            </a:r>
            <a:endParaRPr lang="ja-JP" altLang="en-US" sz="2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715970" y="2205816"/>
            <a:ext cx="374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 </a:t>
            </a:r>
            <a:r>
              <a:rPr kumimoji="1" lang="en-US" altLang="ja-JP" dirty="0" err="1" smtClean="0"/>
              <a:t>qq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smtClean="0"/>
              <a:t> is connected with Wilson line</a:t>
            </a:r>
            <a:endParaRPr kumimoji="1" lang="ja-JP" altLang="en-US" dirty="0"/>
          </a:p>
        </p:txBody>
      </p:sp>
      <p:pic>
        <p:nvPicPr>
          <p:cNvPr id="48" name="図 47" descr="loopo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" y="3114111"/>
            <a:ext cx="2705100" cy="2438400"/>
          </a:xfrm>
          <a:prstGeom prst="rect">
            <a:avLst/>
          </a:prstGeom>
        </p:spPr>
      </p:pic>
      <p:sp>
        <p:nvSpPr>
          <p:cNvPr id="52" name="右矢印 51"/>
          <p:cNvSpPr/>
          <p:nvPr/>
        </p:nvSpPr>
        <p:spPr>
          <a:xfrm>
            <a:off x="3505943" y="3880311"/>
            <a:ext cx="617818" cy="4482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640973" y="784964"/>
            <a:ext cx="333375" cy="24157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5250588" y="3030850"/>
            <a:ext cx="150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T=0, </a:t>
            </a:r>
            <a:r>
              <a:rPr kumimoji="1" lang="en-US" altLang="ja-JP" dirty="0" err="1" smtClean="0"/>
              <a:t>κ</a:t>
            </a:r>
            <a:r>
              <a:rPr kumimoji="1" lang="en-US" altLang="ja-JP" dirty="0" smtClean="0"/>
              <a:t>=0.1480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480935" y="5766846"/>
            <a:ext cx="133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very similar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4918" y="977393"/>
            <a:ext cx="8598780" cy="564168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Arial"/>
                <a:cs typeface="Arial"/>
              </a:rPr>
              <a:t>Obtained potentials</a:t>
            </a:r>
            <a:r>
              <a:rPr lang="en-US" altLang="ja-JP" b="1" dirty="0" smtClean="0">
                <a:latin typeface="Arial"/>
                <a:cs typeface="Arial"/>
              </a:rPr>
              <a:t/>
            </a:r>
            <a:br>
              <a:rPr lang="en-US" altLang="ja-JP" b="1" dirty="0" smtClean="0">
                <a:latin typeface="Arial"/>
                <a:cs typeface="Arial"/>
              </a:rPr>
            </a:br>
            <a:r>
              <a:rPr lang="en-US" altLang="ja-JP" dirty="0" smtClean="0">
                <a:latin typeface="Arial"/>
                <a:cs typeface="Arial"/>
              </a:rPr>
              <a:t/>
            </a:r>
            <a:br>
              <a:rPr lang="en-US" altLang="ja-JP" dirty="0" smtClean="0">
                <a:latin typeface="Arial"/>
                <a:cs typeface="Arial"/>
              </a:rPr>
            </a:br>
            <a:r>
              <a:rPr lang="en-US" altLang="ja-JP" dirty="0" smtClean="0">
                <a:latin typeface="Arial"/>
                <a:cs typeface="Arial"/>
              </a:rPr>
              <a:t/>
            </a:r>
            <a:br>
              <a:rPr lang="en-US" altLang="ja-JP" dirty="0" smtClean="0">
                <a:latin typeface="Arial"/>
                <a:cs typeface="Arial"/>
              </a:rPr>
            </a:br>
            <a:r>
              <a:rPr lang="en-US" altLang="ja-JP" dirty="0" smtClean="0">
                <a:latin typeface="Arial"/>
                <a:cs typeface="Arial"/>
              </a:rPr>
              <a:t/>
            </a:r>
            <a:br>
              <a:rPr lang="en-US" altLang="ja-JP" dirty="0" smtClean="0">
                <a:latin typeface="Arial"/>
                <a:cs typeface="Arial"/>
              </a:rPr>
            </a:br>
            <a:endParaRPr lang="en-US" altLang="ja-JP" dirty="0" smtClean="0">
              <a:latin typeface="Arial"/>
              <a:cs typeface="Arial"/>
            </a:endParaRPr>
          </a:p>
          <a:p>
            <a:pPr>
              <a:spcAft>
                <a:spcPts val="1800"/>
              </a:spcAft>
              <a:buNone/>
            </a:pPr>
            <a:endParaRPr lang="en-US" altLang="ja-JP" dirty="0" smtClean="0">
              <a:latin typeface="Arial"/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altLang="ja-JP" sz="2000" b="1" dirty="0" smtClean="0">
                <a:latin typeface="Arial"/>
                <a:cs typeface="Arial"/>
              </a:rPr>
              <a:t>The potentials show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/>
                <a:cs typeface="Arial"/>
              </a:rPr>
              <a:t>Coulomb + linear</a:t>
            </a:r>
            <a:r>
              <a:rPr lang="en-US" altLang="ja-JP" sz="2000" b="1" dirty="0" smtClean="0">
                <a:latin typeface="Arial"/>
                <a:cs typeface="Arial"/>
              </a:rPr>
              <a:t> behavior</a:t>
            </a:r>
          </a:p>
          <a:p>
            <a:pPr lvl="1">
              <a:spcAft>
                <a:spcPts val="600"/>
              </a:spcAft>
            </a:pPr>
            <a:r>
              <a:rPr lang="en-US" altLang="ja-JP" sz="2000" b="1" dirty="0" smtClean="0">
                <a:latin typeface="Arial"/>
                <a:cs typeface="Arial"/>
              </a:rPr>
              <a:t>String tension for heavy quark mass is about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/>
                <a:cs typeface="Arial"/>
              </a:rPr>
              <a:t>900MeV/fm</a:t>
            </a:r>
            <a:r>
              <a:rPr lang="en-US" altLang="ja-JP" sz="2000" b="1" dirty="0" smtClean="0">
                <a:latin typeface="Arial"/>
                <a:cs typeface="Arial"/>
              </a:rPr>
              <a:t/>
            </a:r>
            <a:br>
              <a:rPr lang="en-US" altLang="ja-JP" sz="2000" b="1" dirty="0" smtClean="0">
                <a:latin typeface="Arial"/>
                <a:cs typeface="Arial"/>
              </a:rPr>
            </a:br>
            <a:r>
              <a:rPr lang="en-US" altLang="ja-JP" sz="2000" b="1" dirty="0" smtClean="0">
                <a:latin typeface="Arial"/>
                <a:cs typeface="Arial"/>
              </a:rPr>
              <a:t>     … consistent with that obtained from Wilson loop</a:t>
            </a:r>
          </a:p>
          <a:p>
            <a:pPr lvl="1">
              <a:spcAft>
                <a:spcPts val="600"/>
              </a:spcAft>
            </a:pPr>
            <a:r>
              <a:rPr lang="en-US" altLang="ja-JP" sz="2000" b="1" dirty="0" smtClean="0">
                <a:latin typeface="Arial"/>
                <a:cs typeface="Arial"/>
              </a:rPr>
              <a:t>Good agreement with a phenomenological potential </a:t>
            </a:r>
          </a:p>
          <a:p>
            <a:pPr lvl="1">
              <a:spcAft>
                <a:spcPts val="600"/>
              </a:spcAft>
            </a:pPr>
            <a:endParaRPr lang="ja-JP" altLang="en-US" sz="2400" dirty="0"/>
          </a:p>
        </p:txBody>
      </p:sp>
      <p:pic>
        <p:nvPicPr>
          <p:cNvPr id="4" name="図 3" descr="potential_Ns32_Coulomb_PS_t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98" y="1778097"/>
            <a:ext cx="3438539" cy="2403702"/>
          </a:xfrm>
          <a:prstGeom prst="rect">
            <a:avLst/>
          </a:prstGeom>
        </p:spPr>
      </p:pic>
      <p:pic>
        <p:nvPicPr>
          <p:cNvPr id="5" name="図 4" descr="potential_Ns32_Coulomb_VE_t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537" y="1778097"/>
            <a:ext cx="3439335" cy="2404259"/>
          </a:xfrm>
          <a:prstGeom prst="rect">
            <a:avLst/>
          </a:prstGeom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169664" y="160734"/>
            <a:ext cx="9156224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qq</a:t>
            </a:r>
            <a:r>
              <a:rPr lang="en-US" altLang="ja-JP" sz="3400" b="1" u="sng" baseline="30000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bar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potential from NBS amplitudes</a:t>
            </a:r>
            <a:endParaRPr lang="en-US" altLang="ja-JP" sz="3400" b="1" u="sng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34619" y="2661920"/>
            <a:ext cx="8907781" cy="354643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53575" y="81515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</a:t>
            </a:r>
            <a:r>
              <a:rPr lang="en-US" altLang="ja-JP" sz="2400" b="1" baseline="30000" dirty="0" err="1" smtClean="0">
                <a:solidFill>
                  <a:srgbClr val="0000FF"/>
                </a:solidFill>
              </a:rPr>
              <a:t>bar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-c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 potential</a:t>
            </a:r>
            <a:r>
              <a:rPr lang="en-US" altLang="ja-JP" sz="2400" b="1" dirty="0" smtClean="0"/>
              <a:t> in 2+1 flavor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FULL QCD</a:t>
            </a:r>
            <a:r>
              <a:rPr lang="en-US" altLang="ja-JP" sz="2400" b="1" dirty="0" smtClean="0"/>
              <a:t> simulation at almost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PHYSICAL POINT</a:t>
            </a:r>
            <a:r>
              <a:rPr lang="en-US" altLang="ja-JP" sz="2400" b="1" dirty="0" smtClean="0"/>
              <a:t> generated by PACS-CS Collaboration </a:t>
            </a:r>
            <a:r>
              <a:rPr lang="en-US" altLang="ja-JP" sz="2000" b="1" dirty="0" smtClean="0"/>
              <a:t>(</a:t>
            </a:r>
            <a:r>
              <a:rPr lang="en-US" altLang="ja-JP" sz="2000" b="1" dirty="0" err="1" smtClean="0"/>
              <a:t>m</a:t>
            </a:r>
            <a:r>
              <a:rPr lang="en-US" altLang="ja-JP" sz="2000" b="1" baseline="-25000" dirty="0" err="1" smtClean="0"/>
              <a:t>π</a:t>
            </a:r>
            <a:r>
              <a:rPr lang="en-US" altLang="ja-JP" sz="2000" b="1" dirty="0" smtClean="0"/>
              <a:t>=156(7), </a:t>
            </a:r>
            <a:r>
              <a:rPr lang="en-US" altLang="ja-JP" sz="2000" b="1" dirty="0" err="1" smtClean="0"/>
              <a:t>m</a:t>
            </a:r>
            <a:r>
              <a:rPr lang="en-US" altLang="ja-JP" sz="2000" b="1" baseline="-25000" dirty="0" err="1" smtClean="0"/>
              <a:t>K</a:t>
            </a:r>
            <a:r>
              <a:rPr lang="en-US" altLang="ja-JP" sz="2000" b="1" dirty="0" smtClean="0"/>
              <a:t>=553(2) </a:t>
            </a:r>
            <a:r>
              <a:rPr lang="en-US" altLang="ja-JP" sz="2000" b="1" dirty="0" err="1" smtClean="0"/>
              <a:t>MeV</a:t>
            </a:r>
            <a:r>
              <a:rPr lang="en-US" altLang="ja-JP" sz="2000" b="1" dirty="0" smtClean="0"/>
              <a:t>)       </a:t>
            </a:r>
            <a:r>
              <a:rPr lang="en-US" altLang="ja-JP" sz="1800" b="1" i="1" dirty="0" smtClean="0"/>
              <a:t>Iwasaki gauge action + RHQ action</a:t>
            </a:r>
          </a:p>
          <a:p>
            <a:endParaRPr lang="ja-JP" altLang="en-US" sz="2600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69664" y="160734"/>
            <a:ext cx="9156224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qq</a:t>
            </a:r>
            <a:r>
              <a:rPr lang="en-US" altLang="ja-JP" sz="3400" b="1" u="sng" baseline="30000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bar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potential from NBS amplitudes</a:t>
            </a:r>
            <a:endParaRPr lang="en-US" altLang="ja-JP" sz="3400" b="1" u="sng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3466" y="6374368"/>
            <a:ext cx="55334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Construction of “quark model” from </a:t>
            </a:r>
            <a:r>
              <a:rPr lang="en-US" altLang="ja-JP" b="1" i="1" dirty="0" smtClean="0"/>
              <a:t>1</a:t>
            </a:r>
            <a:r>
              <a:rPr lang="en-US" altLang="ja-JP" b="1" i="1" baseline="30000" dirty="0" smtClean="0"/>
              <a:t>st</a:t>
            </a:r>
            <a:r>
              <a:rPr lang="en-US" altLang="ja-JP" b="1" i="1" dirty="0" smtClean="0"/>
              <a:t> principle of QCD</a:t>
            </a:r>
            <a:endParaRPr kumimoji="1" lang="ja-JP" altLang="en-US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09374" y="2122542"/>
            <a:ext cx="42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err="1" smtClean="0">
                <a:solidFill>
                  <a:srgbClr val="800000"/>
                </a:solidFill>
              </a:rPr>
              <a:t>T.Kawanai</a:t>
            </a:r>
            <a:r>
              <a:rPr kumimoji="1" lang="en-US" altLang="ja-JP" b="1" u="sng" dirty="0" smtClean="0">
                <a:solidFill>
                  <a:srgbClr val="800000"/>
                </a:solidFill>
              </a:rPr>
              <a:t>, </a:t>
            </a:r>
            <a:r>
              <a:rPr kumimoji="1" lang="en-US" altLang="ja-JP" b="1" u="sng" dirty="0" err="1" smtClean="0">
                <a:solidFill>
                  <a:srgbClr val="800000"/>
                </a:solidFill>
              </a:rPr>
              <a:t>S.Sasaki</a:t>
            </a:r>
            <a:r>
              <a:rPr kumimoji="1" lang="en-US" altLang="ja-JP" b="1" u="sng" dirty="0" smtClean="0"/>
              <a:t>, PRD85, 091503 (2012)</a:t>
            </a:r>
            <a:endParaRPr kumimoji="1" lang="ja-JP" altLang="en-US" b="1" u="sng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803540"/>
            <a:ext cx="4229101" cy="266630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1" y="2886606"/>
            <a:ext cx="4033374" cy="256133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67040" y="2752740"/>
            <a:ext cx="24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Spin-</a:t>
            </a:r>
            <a:r>
              <a:rPr lang="en-US" altLang="ja-JP" b="1" dirty="0" smtClean="0"/>
              <a:t>independent force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80439" y="2759606"/>
            <a:ext cx="225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Spin-</a:t>
            </a:r>
            <a:r>
              <a:rPr lang="en-US" altLang="ja-JP" b="1" dirty="0" smtClean="0"/>
              <a:t>dependent force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164" y="5339259"/>
            <a:ext cx="4826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・</a:t>
            </a:r>
            <a:r>
              <a:rPr kumimoji="1" lang="en-US" altLang="ja-JP" sz="1600" b="1" dirty="0" smtClean="0"/>
              <a:t>Spin-independent force shows Coulomb + linear form</a:t>
            </a:r>
          </a:p>
          <a:p>
            <a:r>
              <a:rPr lang="ja-JP" altLang="en-US" sz="1600" b="1" dirty="0" smtClean="0"/>
              <a:t>・</a:t>
            </a:r>
            <a:r>
              <a:rPr lang="en-US" altLang="ja-JP" sz="1600" b="1" dirty="0" smtClean="0"/>
              <a:t>Lattice QCD potential is consistent with </a:t>
            </a:r>
            <a:r>
              <a:rPr lang="en-US" altLang="ja-JP" sz="1600" b="1" dirty="0" err="1" smtClean="0"/>
              <a:t>NRp</a:t>
            </a:r>
            <a:r>
              <a:rPr lang="en-US" altLang="ja-JP" sz="1600" b="1" dirty="0" smtClean="0"/>
              <a:t> model</a:t>
            </a:r>
          </a:p>
          <a:p>
            <a:r>
              <a:rPr kumimoji="1" lang="en-US" altLang="ja-JP" sz="1600" b="1" dirty="0" smtClean="0"/>
              <a:t>          </a:t>
            </a:r>
            <a:r>
              <a:rPr kumimoji="1" lang="en-US" altLang="ja-JP" sz="1600" b="1" dirty="0" smtClean="0">
                <a:solidFill>
                  <a:srgbClr val="800000"/>
                </a:solidFill>
              </a:rPr>
              <a:t>   (Barnes, Godfrey, Swanson,PRD72 (2005))</a:t>
            </a:r>
            <a:endParaRPr kumimoji="1" lang="ja-JP" altLang="en-US" sz="1600" b="1" dirty="0">
              <a:solidFill>
                <a:srgbClr val="8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86963" y="5342843"/>
            <a:ext cx="37369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・</a:t>
            </a:r>
            <a:r>
              <a:rPr kumimoji="1" lang="en-US" altLang="ja-JP" sz="1600" b="1" dirty="0" smtClean="0"/>
              <a:t>Spin-dependent force shows short range</a:t>
            </a:r>
          </a:p>
          <a:p>
            <a:r>
              <a:rPr lang="en-US" altLang="ja-JP" sz="1600" b="1" dirty="0" smtClean="0"/>
              <a:t>  but not point-like repulsion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932195" y="841548"/>
            <a:ext cx="7438345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en-US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− </a:t>
            </a:r>
            <a:r>
              <a:rPr lang="en-US" altLang="ja-JP" sz="20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Three-body force … essential for multi-quark system</a:t>
            </a:r>
            <a:endParaRPr lang="en-US" altLang="ja-JP" sz="2000" b="1" dirty="0">
              <a:solidFill>
                <a:srgbClr val="003DCC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71" y="1195242"/>
            <a:ext cx="5613706" cy="301793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762" y="4358692"/>
            <a:ext cx="3701851" cy="659328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503915" y="3348382"/>
            <a:ext cx="5653142" cy="891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75387" y="3931863"/>
            <a:ext cx="3593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/>
                <a:cs typeface="Arial"/>
              </a:rPr>
              <a:t>Static 3Q potential (</a:t>
            </a:r>
            <a:r>
              <a:rPr kumimoji="1" lang="en-US" altLang="ja-JP" sz="1400" b="1" dirty="0" err="1" smtClean="0">
                <a:latin typeface="Arial"/>
                <a:cs typeface="Arial"/>
              </a:rPr>
              <a:t>T.T.Takahashi</a:t>
            </a:r>
            <a:r>
              <a:rPr kumimoji="1" lang="en-US" altLang="ja-JP" sz="1400" b="1" dirty="0" smtClean="0">
                <a:latin typeface="Arial"/>
                <a:cs typeface="Arial"/>
              </a:rPr>
              <a:t> et al.):</a:t>
            </a:r>
            <a:endParaRPr kumimoji="1" lang="ja-JP" altLang="en-US" sz="1400" b="1" dirty="0">
              <a:latin typeface="Arial"/>
              <a:cs typeface="Arial"/>
            </a:endParaRPr>
          </a:p>
        </p:txBody>
      </p:sp>
      <p:grpSp>
        <p:nvGrpSpPr>
          <p:cNvPr id="2" name="図形グループ 36"/>
          <p:cNvGrpSpPr/>
          <p:nvPr/>
        </p:nvGrpSpPr>
        <p:grpSpPr>
          <a:xfrm>
            <a:off x="3646938" y="4850257"/>
            <a:ext cx="2052071" cy="1343791"/>
            <a:chOff x="4738253" y="2487947"/>
            <a:chExt cx="2052071" cy="1343791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8253" y="2487947"/>
              <a:ext cx="2052071" cy="1343791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5572146" y="266682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solidFill>
                    <a:srgbClr val="FF0000"/>
                  </a:solidFill>
                </a:rPr>
                <a:t>●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050919" y="339472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solidFill>
                    <a:srgbClr val="008000"/>
                  </a:solidFill>
                </a:rPr>
                <a:t>●</a:t>
              </a:r>
              <a:endParaRPr kumimoji="1" lang="ja-JP" altLang="en-US" sz="1000" dirty="0">
                <a:solidFill>
                  <a:srgbClr val="008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246260" y="348759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solidFill>
                    <a:srgbClr val="0000FF"/>
                  </a:solidFill>
                </a:rPr>
                <a:t>●</a:t>
              </a:r>
              <a:endParaRPr kumimoji="1" lang="ja-JP" altLang="en-US" sz="1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6439278" y="5188181"/>
            <a:ext cx="1242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Arial"/>
                <a:cs typeface="Arial"/>
              </a:rPr>
              <a:t>: AP+BP+CP</a:t>
            </a:r>
            <a:endParaRPr kumimoji="1" lang="ja-JP" alt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0" name="図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61576" y="5271000"/>
            <a:ext cx="372087" cy="169989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683756" y="3348382"/>
            <a:ext cx="7776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Flux tube formation of 3Q system in lattice QCD (from </a:t>
            </a:r>
            <a:r>
              <a:rPr lang="en-US" altLang="ja-JP" sz="1400" b="1" dirty="0" err="1" smtClean="0"/>
              <a:t>H.Suganuma</a:t>
            </a:r>
            <a:r>
              <a:rPr lang="en-US" altLang="ja-JP" sz="1400" b="1" dirty="0" smtClean="0"/>
              <a:t> et al., Afr.J.Math.Phys.3, 11(2006).)</a:t>
            </a:r>
            <a:endParaRPr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655697" y="5516014"/>
            <a:ext cx="2249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(minimum length connecting 3Q)</a:t>
            </a:r>
            <a:endParaRPr kumimoji="1" lang="ja-JP" altLang="en-US" sz="1200" dirty="0"/>
          </a:p>
        </p:txBody>
      </p:sp>
      <p:pic>
        <p:nvPicPr>
          <p:cNvPr id="43" name="図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969240" y="6312920"/>
            <a:ext cx="341528" cy="232963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4270042" y="6227171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is dependent on the configuration of 3Q</a:t>
            </a:r>
            <a:endParaRPr kumimoji="1" lang="ja-JP" altLang="en-US" sz="1600" dirty="0"/>
          </a:p>
        </p:txBody>
      </p:sp>
      <p:sp>
        <p:nvSpPr>
          <p:cNvPr id="45" name="正方形/長方形 44"/>
          <p:cNvSpPr/>
          <p:nvPr/>
        </p:nvSpPr>
        <p:spPr>
          <a:xfrm>
            <a:off x="3751334" y="6188172"/>
            <a:ext cx="4074830" cy="4559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図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827" y="4375224"/>
            <a:ext cx="2238991" cy="228158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342527" y="3822056"/>
            <a:ext cx="8573285" cy="291687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651135" y="4121629"/>
            <a:ext cx="7969171" cy="2709911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225" name="Rectangle 1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557670" y="1415828"/>
            <a:ext cx="4686657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en-US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</a:t>
            </a:r>
            <a:r>
              <a:rPr lang="ja-JP" altLang="en-US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Three</a:t>
            </a:r>
            <a:r>
              <a:rPr lang="en-US" altLang="ja-JP" sz="1700" b="1" dirty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-body Schrödinger-type equation :</a:t>
            </a: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536516" y="2655741"/>
            <a:ext cx="7500938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en-US" altLang="ja-JP" sz="1700" b="1" dirty="0" smtClean="0">
                <a:solidFill>
                  <a:srgbClr val="3F691E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</a:t>
            </a:r>
            <a:r>
              <a:rPr lang="ja-JP" altLang="en-US" sz="1700" b="1" dirty="0" smtClean="0">
                <a:solidFill>
                  <a:srgbClr val="3F691E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sz="1700" b="1" dirty="0" smtClean="0">
                <a:solidFill>
                  <a:srgbClr val="3F691E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Effective </a:t>
            </a:r>
            <a:r>
              <a:rPr lang="en-US" altLang="ja-JP" sz="1700" b="1" dirty="0">
                <a:solidFill>
                  <a:srgbClr val="3F691E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two-quark</a:t>
            </a:r>
            <a:r>
              <a:rPr lang="en-US" altLang="ja-JP" sz="1700" b="1" dirty="0" smtClean="0">
                <a:solidFill>
                  <a:srgbClr val="3F691E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1700" b="1" dirty="0">
                <a:solidFill>
                  <a:srgbClr val="3F691E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: integrate out spectator particle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5037867" y="3033070"/>
            <a:ext cx="3206352" cy="2757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1300" b="1" i="1" u="sng" dirty="0" err="1">
                <a:solidFill>
                  <a:srgbClr val="66008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Doi</a:t>
            </a:r>
            <a:r>
              <a:rPr lang="en-US" altLang="ja-JP" sz="1300" b="1" i="1" u="sng" dirty="0">
                <a:solidFill>
                  <a:srgbClr val="66008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et al, (HAL QCD Coll.), (2011).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702" y="1949567"/>
            <a:ext cx="4358803" cy="598289"/>
          </a:xfrm>
          <a:prstGeom prst="rect">
            <a:avLst/>
          </a:prstGeom>
          <a:noFill/>
          <a:ln w="25400" cap="flat">
            <a:solidFill>
              <a:srgbClr val="003DCC"/>
            </a:solidFill>
            <a:prstDash val="solid"/>
            <a:miter lim="800000"/>
            <a:headEnd/>
            <a:tailEnd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595" y="3486860"/>
            <a:ext cx="2286000" cy="465460"/>
          </a:xfrm>
          <a:prstGeom prst="rect">
            <a:avLst/>
          </a:prstGeom>
          <a:noFill/>
          <a:ln w="25400" cap="flat">
            <a:solidFill>
              <a:srgbClr val="3F691E"/>
            </a:solidFill>
            <a:prstDash val="solid"/>
            <a:miter lim="800000"/>
            <a:headEnd/>
            <a:tailEnd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261" y="3379704"/>
            <a:ext cx="3720331" cy="651867"/>
          </a:xfrm>
          <a:prstGeom prst="rect">
            <a:avLst/>
          </a:prstGeom>
          <a:noFill/>
          <a:ln w="25400" cap="flat">
            <a:solidFill>
              <a:srgbClr val="3F691E"/>
            </a:solidFill>
            <a:prstDash val="solid"/>
            <a:miter lim="800000"/>
            <a:headEnd/>
            <a:tailEnd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2232" name="AutoShape 8"/>
          <p:cNvSpPr>
            <a:spLocks/>
          </p:cNvSpPr>
          <p:nvPr/>
        </p:nvSpPr>
        <p:spPr bwMode="auto">
          <a:xfrm>
            <a:off x="3925115" y="3469000"/>
            <a:ext cx="517922" cy="544711"/>
          </a:xfrm>
          <a:prstGeom prst="rightArrow">
            <a:avLst>
              <a:gd name="adj1" fmla="val 32000"/>
              <a:gd name="adj2" fmla="val 75866"/>
            </a:avLst>
          </a:prstGeom>
          <a:solidFill>
            <a:srgbClr val="558E28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5" name="図 14" descr="eff2q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79682" y="4736655"/>
            <a:ext cx="1456982" cy="1402515"/>
          </a:xfrm>
          <a:prstGeom prst="rect">
            <a:avLst/>
          </a:prstGeom>
        </p:spPr>
      </p:pic>
      <p:sp>
        <p:nvSpPr>
          <p:cNvPr id="18" name="Rectangle 2"/>
          <p:cNvSpPr>
            <a:spLocks/>
          </p:cNvSpPr>
          <p:nvPr/>
        </p:nvSpPr>
        <p:spPr bwMode="auto">
          <a:xfrm>
            <a:off x="3925115" y="4500185"/>
            <a:ext cx="1618482" cy="36295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en-US" altLang="ja-JP" sz="1700" b="1" dirty="0" smtClean="0">
                <a:solidFill>
                  <a:srgbClr val="003DCC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integrated out</a:t>
            </a:r>
            <a:endParaRPr lang="en-US" altLang="ja-JP" sz="1700" b="1" dirty="0">
              <a:solidFill>
                <a:srgbClr val="003DCC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cxnSp>
        <p:nvCxnSpPr>
          <p:cNvPr id="20" name="直線矢印コネクタ 19"/>
          <p:cNvCxnSpPr>
            <a:stCxn id="18" idx="1"/>
          </p:cNvCxnSpPr>
          <p:nvPr/>
        </p:nvCxnSpPr>
        <p:spPr>
          <a:xfrm rot="10800000" flipV="1">
            <a:off x="3436665" y="4681663"/>
            <a:ext cx="488451" cy="12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右矢印 24"/>
          <p:cNvSpPr/>
          <p:nvPr/>
        </p:nvSpPr>
        <p:spPr>
          <a:xfrm>
            <a:off x="4360415" y="4863143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図 25" descr="eff2q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619374" y="3952320"/>
            <a:ext cx="2418080" cy="2544241"/>
          </a:xfrm>
          <a:prstGeom prst="rect">
            <a:avLst/>
          </a:prstGeom>
          <a:noFill/>
        </p:spPr>
      </p:pic>
      <p:sp>
        <p:nvSpPr>
          <p:cNvPr id="19" name="正方形/長方形 18"/>
          <p:cNvSpPr/>
          <p:nvPr/>
        </p:nvSpPr>
        <p:spPr>
          <a:xfrm>
            <a:off x="1223641" y="791362"/>
            <a:ext cx="662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We study effective 2q interaction in baryons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845357" y="6361113"/>
            <a:ext cx="2044700" cy="279400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860519" y="6257390"/>
            <a:ext cx="1930400" cy="342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02" y="5599734"/>
            <a:ext cx="2982682" cy="53123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93216" y="1366727"/>
            <a:ext cx="8420731" cy="206227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225" name="Rectangle 1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1293386" y="837142"/>
            <a:ext cx="7168992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Effective 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2q</a:t>
            </a: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v.s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. 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q</a:t>
            </a:r>
            <a:r>
              <a:rPr lang="en-US" altLang="ja-JP" sz="1700" b="1" baseline="32000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bar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-q</a:t>
            </a: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potential (spin independent parts)</a:t>
            </a:r>
            <a:endParaRPr lang="en-US" altLang="ja-JP" sz="1700" b="1" dirty="0">
              <a:solidFill>
                <a:srgbClr val="D90B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432" y="2002812"/>
            <a:ext cx="2983632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234" y="2002812"/>
            <a:ext cx="2976935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2236" name="Rectangle 12"/>
          <p:cNvSpPr>
            <a:spLocks/>
          </p:cNvSpPr>
          <p:nvPr/>
        </p:nvSpPr>
        <p:spPr bwMode="auto">
          <a:xfrm>
            <a:off x="959444" y="1566345"/>
            <a:ext cx="7309994" cy="166199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Expectation:</a:t>
            </a:r>
          </a:p>
          <a:p>
            <a:pPr algn="l"/>
            <a:endParaRPr lang="en-US" altLang="ja-JP" b="1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/>
            <a:endParaRPr lang="en-US" altLang="ja-JP" b="1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/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/>
            </a:r>
            <a:b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String </a:t>
            </a:r>
            <a:r>
              <a:rPr lang="en-US" altLang="ja-JP" b="1" dirty="0">
                <a:latin typeface="Arial" charset="0"/>
                <a:ea typeface="Arial" charset="0"/>
                <a:cs typeface="Arial" charset="0"/>
                <a:sym typeface="Arial" charset="0"/>
              </a:rPr>
              <a:t>tension would be comparable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</a:p>
          <a:p>
            <a:pPr algn="l"/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Coulomb </a:t>
            </a:r>
            <a:r>
              <a:rPr lang="en-US" altLang="ja-JP" b="1" dirty="0">
                <a:latin typeface="Arial" charset="0"/>
                <a:ea typeface="Arial" charset="0"/>
                <a:cs typeface="Arial" charset="0"/>
                <a:sym typeface="Arial" charset="0"/>
              </a:rPr>
              <a:t>part is different by factor two with one-gluon exchange</a:t>
            </a: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788743" y="3656555"/>
            <a:ext cx="7943881" cy="4616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        </a:t>
            </a:r>
            <a:r>
              <a:rPr lang="en-US" altLang="ja-JP" sz="1500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Three-quark potential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                                        </a:t>
            </a:r>
            <a:r>
              <a:rPr lang="en-US" altLang="ja-JP" sz="1500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Valence light quark effect for 2Q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/>
            </a:r>
            <a:b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en-US" altLang="ja-JP" sz="1500" b="1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T.T.Takahashi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et al., PRD70, 074506 (2004)            </a:t>
            </a:r>
            <a:r>
              <a:rPr lang="en-US" altLang="ja-JP" sz="1500" b="1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A.Yamamoto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et al., PLB664, 129 (2008)</a:t>
            </a:r>
            <a:endParaRPr lang="en-US" altLang="ja-JP" sz="1500" b="1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112" y="4118220"/>
            <a:ext cx="1537189" cy="156642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150" y="4109908"/>
            <a:ext cx="1226513" cy="145648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69664" y="3483841"/>
            <a:ext cx="452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cf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180150" y="6356323"/>
            <a:ext cx="1005924" cy="191754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402743" y="6205649"/>
            <a:ext cx="1106937" cy="396652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911490" y="5750625"/>
            <a:ext cx="2034396" cy="330589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899673" y="6366113"/>
            <a:ext cx="968466" cy="190667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213090" y="6232204"/>
            <a:ext cx="1053590" cy="387048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975477" y="6189155"/>
            <a:ext cx="2834694" cy="4456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正方形/長方形 24"/>
          <p:cNvSpPr/>
          <p:nvPr/>
        </p:nvSpPr>
        <p:spPr>
          <a:xfrm>
            <a:off x="5610361" y="6206106"/>
            <a:ext cx="2834694" cy="4456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テキスト ボックス 25"/>
          <p:cNvSpPr txBox="1"/>
          <p:nvPr/>
        </p:nvSpPr>
        <p:spPr>
          <a:xfrm>
            <a:off x="6053186" y="6594054"/>
            <a:ext cx="2065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(for charm quark mass region)</a:t>
            </a:r>
            <a:endParaRPr kumimoji="1" lang="ja-JP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393216" y="1113077"/>
            <a:ext cx="8420731" cy="2371488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225" name="Rectangle 1"/>
          <p:cNvSpPr>
            <a:spLocks/>
          </p:cNvSpPr>
          <p:nvPr/>
        </p:nvSpPr>
        <p:spPr bwMode="auto">
          <a:xfrm>
            <a:off x="169664" y="160734"/>
            <a:ext cx="8411766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altLang="ja-JP" sz="3400" b="1" u="sng" dirty="0" err="1">
                <a:latin typeface="Arial" charset="0"/>
                <a:ea typeface="Arial" charset="0"/>
                <a:cs typeface="Arial" charset="0"/>
                <a:sym typeface="Arial" charset="0"/>
              </a:rPr>
              <a:t>Interquark</a:t>
            </a:r>
            <a:r>
              <a:rPr lang="en-US" altLang="ja-JP" sz="3400" b="1" u="sng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3400" b="1" u="sng" dirty="0">
                <a:latin typeface="Arial" charset="0"/>
                <a:ea typeface="Arial" charset="0"/>
                <a:cs typeface="Arial" charset="0"/>
                <a:sym typeface="Arial" charset="0"/>
              </a:rPr>
              <a:t>for baryons</a:t>
            </a: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1015598" y="744532"/>
            <a:ext cx="7168992" cy="3125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buSzPct val="155000"/>
            </a:pP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Effective 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2q</a:t>
            </a: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interaction 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v.s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. 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q</a:t>
            </a:r>
            <a:r>
              <a:rPr lang="en-US" altLang="ja-JP" sz="1700" b="1" baseline="32000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bar</a:t>
            </a:r>
            <a:r>
              <a:rPr lang="en-US" altLang="ja-JP" sz="1700" b="1" dirty="0" err="1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-q</a:t>
            </a:r>
            <a:r>
              <a:rPr lang="en-US" altLang="ja-JP" sz="1700" b="1" dirty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altLang="ja-JP" sz="1700" b="1" dirty="0" smtClean="0">
                <a:solidFill>
                  <a:srgbClr val="D90B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potential (spin independent parts)</a:t>
            </a:r>
            <a:endParaRPr lang="en-US" altLang="ja-JP" sz="1700" b="1" dirty="0">
              <a:solidFill>
                <a:srgbClr val="D90B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432" y="1605912"/>
            <a:ext cx="2983632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234" y="1579452"/>
            <a:ext cx="2976935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2236" name="Rectangle 12"/>
          <p:cNvSpPr>
            <a:spLocks/>
          </p:cNvSpPr>
          <p:nvPr/>
        </p:nvSpPr>
        <p:spPr bwMode="auto">
          <a:xfrm>
            <a:off x="665901" y="1113077"/>
            <a:ext cx="7528992" cy="22159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Expectation:</a:t>
            </a:r>
          </a:p>
          <a:p>
            <a:pPr algn="l"/>
            <a:endParaRPr lang="en-US" altLang="ja-JP" b="1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/>
            <a:endParaRPr lang="en-US" altLang="ja-JP" b="1" dirty="0" smtClean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algn="l"/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/>
            </a:r>
            <a:b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            behave like Coulomb + Linear form </a:t>
            </a:r>
            <a:b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String tension: </a:t>
            </a:r>
            <a:r>
              <a:rPr lang="en-US" altLang="ja-JP" b="1" dirty="0">
                <a:latin typeface="Arial" charset="0"/>
                <a:ea typeface="Arial" charset="0"/>
                <a:cs typeface="Arial" charset="0"/>
                <a:sym typeface="Arial" charset="0"/>
              </a:rPr>
              <a:t>comparable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for the charm quark mass region</a:t>
            </a:r>
            <a:b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   For more lighter quark mass, the string tension would be reduced.</a:t>
            </a:r>
          </a:p>
          <a:p>
            <a:pPr algn="l"/>
            <a:r>
              <a:rPr lang="ja-JP" altLang="en-US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・</a:t>
            </a:r>
            <a:r>
              <a:rPr lang="en-US" altLang="ja-JP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Coulomb part: </a:t>
            </a:r>
            <a:r>
              <a:rPr lang="en-US" altLang="ja-JP" b="1" dirty="0">
                <a:latin typeface="Arial" charset="0"/>
                <a:ea typeface="Arial" charset="0"/>
                <a:cs typeface="Arial" charset="0"/>
                <a:sym typeface="Arial" charset="0"/>
              </a:rPr>
              <a:t>different by factor two with one-gluon exchange</a:t>
            </a: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788743" y="3656555"/>
            <a:ext cx="3989273" cy="4616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500" b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Valence light quark effect for 2Q interaction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/>
            </a:r>
            <a:b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</a:br>
            <a:r>
              <a:rPr lang="en-US" altLang="ja-JP" sz="1500" b="1" dirty="0" err="1" smtClean="0">
                <a:latin typeface="Arial" charset="0"/>
                <a:ea typeface="Arial" charset="0"/>
                <a:cs typeface="Arial" charset="0"/>
                <a:sym typeface="Arial" charset="0"/>
              </a:rPr>
              <a:t>A.Yamamoto</a:t>
            </a:r>
            <a:r>
              <a:rPr lang="en-US" altLang="ja-JP" sz="1500" b="1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et al., PLB664, 129 (2008)</a:t>
            </a:r>
            <a:endParaRPr lang="en-US" altLang="ja-JP" sz="1500" b="1" dirty="0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438" y="4195184"/>
            <a:ext cx="1810692" cy="215019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5825" y="3523531"/>
            <a:ext cx="452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cf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92586" y="6414444"/>
            <a:ext cx="2366556" cy="384565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383510" y="6182077"/>
            <a:ext cx="829474" cy="163303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338220" y="6106563"/>
            <a:ext cx="791257" cy="29067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128748" y="5912817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・</a:t>
            </a:r>
            <a:r>
              <a:rPr kumimoji="1" lang="en-US" altLang="ja-JP" sz="1200" b="1" dirty="0" smtClean="0"/>
              <a:t> </a:t>
            </a:r>
            <a:r>
              <a:rPr lang="en-US" altLang="ja-JP" sz="1200" b="1" dirty="0" smtClean="0"/>
              <a:t>Linear behavior of potential is seen at least up to R&lt;0.8fm 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・　　　　　　　　　　　　　　　　　　　</a:t>
            </a:r>
            <a:r>
              <a:rPr kumimoji="1" lang="en-US" altLang="ja-JP" sz="1200" b="1" dirty="0" smtClean="0"/>
              <a:t>for charm quark mass region.</a:t>
            </a:r>
            <a:br>
              <a:rPr kumimoji="1" lang="en-US" altLang="ja-JP" sz="1200" b="1" dirty="0" smtClean="0"/>
            </a:br>
            <a:r>
              <a:rPr kumimoji="1" lang="ja-JP" altLang="en-US" sz="1200" b="1" dirty="0" smtClean="0"/>
              <a:t>・　</a:t>
            </a:r>
            <a:r>
              <a:rPr kumimoji="1" lang="en-US" altLang="ja-JP" sz="1200" b="1" dirty="0" smtClean="0"/>
              <a:t>For more lighter quark mass case, the string tension is </a:t>
            </a:r>
          </a:p>
          <a:p>
            <a:r>
              <a:rPr lang="en-US" altLang="ja-JP" sz="1200" b="1" dirty="0" smtClean="0"/>
              <a:t>     reduced by the valence-quark effect</a:t>
            </a:r>
            <a:endParaRPr kumimoji="1" lang="ja-JP" altLang="en-US" sz="1200" b="1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9236" y="3566432"/>
            <a:ext cx="2988032" cy="2144520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36188" y="2216149"/>
            <a:ext cx="689412" cy="304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2326</Words>
  <Application>Microsoft Macintosh PowerPoint</Application>
  <PresentationFormat>画面に合わせる (4:3)</PresentationFormat>
  <Paragraphs>292</Paragraphs>
  <Slides>32</Slides>
  <Notes>5</Notes>
  <HiddenSlides>1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Quark-quark interaction in baryons from Nambu-Bethe-Salpeter amplitudes on lattice</vt:lpstr>
      <vt:lpstr>Contents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Lattice setup</vt:lpstr>
      <vt:lpstr>スライド 11</vt:lpstr>
      <vt:lpstr>Quark-mass dependence</vt:lpstr>
      <vt:lpstr>Quark-mass dependence</vt:lpstr>
      <vt:lpstr>Quark-mass dependence</vt:lpstr>
      <vt:lpstr>Quark-mass dependence</vt:lpstr>
      <vt:lpstr>Quark-mass dependence</vt:lpstr>
      <vt:lpstr>Quark-mass dependence</vt:lpstr>
      <vt:lpstr>スライド 18</vt:lpstr>
      <vt:lpstr>スライド 19</vt:lpstr>
      <vt:lpstr>Backup slides</vt:lpstr>
      <vt:lpstr>Formalism: qqbar case</vt:lpstr>
      <vt:lpstr>Results</vt:lpstr>
      <vt:lpstr>Results</vt:lpstr>
      <vt:lpstr>Results </vt:lpstr>
      <vt:lpstr>Results </vt:lpstr>
      <vt:lpstr>Results </vt:lpstr>
      <vt:lpstr>Results </vt:lpstr>
      <vt:lpstr>スライド 28</vt:lpstr>
      <vt:lpstr>Results</vt:lpstr>
      <vt:lpstr>Results</vt:lpstr>
      <vt:lpstr>Gauge invariant calculation</vt:lpstr>
      <vt:lpstr>Operator in Coulomb gauge                                                                        link-connected sink</vt:lpstr>
    </vt:vector>
  </TitlesOfParts>
  <Company>個人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inter-quark potential with finite quark mass on lattice</dc:title>
  <dc:creator>飯田 英明</dc:creator>
  <cp:lastModifiedBy>飯田 英明</cp:lastModifiedBy>
  <cp:revision>135</cp:revision>
  <dcterms:created xsi:type="dcterms:W3CDTF">2012-06-27T22:47:47Z</dcterms:created>
  <dcterms:modified xsi:type="dcterms:W3CDTF">2012-06-28T00:16:43Z</dcterms:modified>
</cp:coreProperties>
</file>