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2" r:id="rId1"/>
  </p:sldMasterIdLst>
  <p:notesMasterIdLst>
    <p:notesMasterId r:id="rId6"/>
  </p:notesMasterIdLst>
  <p:sldIdLst>
    <p:sldId id="302" r:id="rId2"/>
    <p:sldId id="305" r:id="rId3"/>
    <p:sldId id="306" r:id="rId4"/>
    <p:sldId id="30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4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A1CC-5A70-1049-B921-32CAFE86B279}" type="datetimeFigureOut">
              <a:rPr lang="en-US" smtClean="0"/>
              <a:pPr/>
              <a:t>6/23/12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0D156-85EE-CD46-9786-0E2E78458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348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80D43-1D2D-4AC0-832C-9800ECCE462F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5A161-253F-4E87-93FA-EFDC7A72967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866DA-20B1-45A4-8978-AEFB98439DE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619A3-15AD-452D-A8C2-40072F7546F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167C4-6A3B-417D-B646-8F5E70D95BA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1526B-CD63-4EA4-BEB4-FF66C8B11A17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856DD-318A-4DAF-8E41-E0684B465CD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EBF74-745B-4437-AAF7-13E6E9D31D0D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917E3-C634-4AB2-BFE3-C393902D3B6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A975DA2-4696-413C-97BA-0525EF6287E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132A2-65AE-4C08-9DEC-C629B9B57AA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390A5-9C00-4963-95AA-A9C61521C693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BA7848-A2BC-48D9-AF8F-47C4B966BD4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5EA67-4519-451D-BE64-9F7D64BF0562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5A7AC-2F59-4B05-BDB6-348271A9036F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8ACA-09AD-4715-A42C-7841A8C8274F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BE004-ED13-415E-A51A-CA0C5A9093C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A0EBF-D293-4FFF-A2AF-6250DE9E79E5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86DBE-BBA7-46A6-A335-2B8755BB4FA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A7052-AE55-4BFA-9165-042D249DF2E0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F6FFF-C916-41D4-8C4F-6486367C7CA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4CD81-A476-4018-8BE5-10F034CD4ECE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>
              <a:defRPr/>
            </a:pPr>
            <a:fld id="{251B5F6E-3C95-4F88-B5B3-A958E668F9BA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914400">
                <a:defRPr/>
              </a:pPr>
              <a:t>6/23/12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defTabSz="914400">
              <a:defRPr/>
            </a:pPr>
            <a:fld id="{B613B88E-F55C-41AB-A0F3-576E7C39045E}" type="slidenum">
              <a:rPr lang="en-AU" smtClean="0">
                <a:solidFill>
                  <a:prstClr val="white">
                    <a:shade val="50000"/>
                  </a:prstClr>
                </a:solidFill>
              </a:rPr>
              <a:pPr defTabSz="914400">
                <a:defRPr/>
              </a:pPr>
              <a:t>‹#›</a:t>
            </a:fld>
            <a:endParaRPr lang="en-A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delaide\Lattice2012\Opening\images\big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83399" y="91569"/>
            <a:ext cx="2119727" cy="11905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467" y="440267"/>
            <a:ext cx="47159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spc="100" dirty="0" smtClean="0">
                <a:solidFill>
                  <a:srgbClr val="B4DB6F"/>
                </a:solidFill>
                <a:latin typeface="Calibri" pitchFamily="34" charset="0"/>
              </a:rPr>
              <a:t>Program Corrections</a:t>
            </a:r>
            <a:endParaRPr lang="en-AU" sz="3200" b="1" i="1" spc="100" dirty="0">
              <a:solidFill>
                <a:srgbClr val="B4DB6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733" y="1439333"/>
            <a:ext cx="8681393" cy="540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700" b="1" dirty="0" smtClean="0"/>
              <a:t>Additional Poster:</a:t>
            </a:r>
          </a:p>
          <a:p>
            <a:endParaRPr lang="en-AU" dirty="0" smtClean="0"/>
          </a:p>
          <a:p>
            <a:r>
              <a:rPr lang="en-AU" sz="1600" dirty="0" smtClean="0"/>
              <a:t>Poster #</a:t>
            </a:r>
            <a:r>
              <a:rPr lang="en-AU" sz="1600" dirty="0" smtClean="0"/>
              <a:t>33</a:t>
            </a:r>
            <a:r>
              <a:rPr lang="en-AU" sz="1700" dirty="0" smtClean="0"/>
              <a:t>: </a:t>
            </a:r>
            <a:r>
              <a:rPr lang="en-US" sz="1600" u="sng" dirty="0" err="1" smtClean="0"/>
              <a:t>Jian</a:t>
            </a:r>
            <a:r>
              <a:rPr lang="en-US" sz="1600" u="sng" dirty="0" smtClean="0"/>
              <a:t>-Bo Zhang</a:t>
            </a:r>
            <a:r>
              <a:rPr lang="en-US" sz="1600" dirty="0" smtClean="0"/>
              <a:t> (Zhejiang University)	</a:t>
            </a:r>
            <a:r>
              <a:rPr lang="en-US" sz="1600" i="1" dirty="0" smtClean="0"/>
              <a:t>Topological susceptibility near </a:t>
            </a:r>
            <a:r>
              <a:rPr lang="en-US" sz="1600" i="1" dirty="0" err="1" smtClean="0"/>
              <a:t>Tc</a:t>
            </a:r>
            <a:r>
              <a:rPr lang="en-US" sz="1600" i="1" dirty="0" smtClean="0"/>
              <a:t> in SU(3) gauge theory </a:t>
            </a:r>
            <a:r>
              <a:rPr lang="en-US" sz="1600" dirty="0" smtClean="0"/>
              <a:t>	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AU" sz="1600" dirty="0" smtClean="0"/>
              <a:t>Poster #</a:t>
            </a:r>
            <a:r>
              <a:rPr lang="en-AU" sz="1600" dirty="0" smtClean="0"/>
              <a:t>3</a:t>
            </a:r>
            <a:r>
              <a:rPr lang="en-AU" sz="1700" dirty="0" smtClean="0"/>
              <a:t>4: Michael </a:t>
            </a:r>
            <a:r>
              <a:rPr lang="en-AU" sz="1700" dirty="0" err="1" smtClean="0"/>
              <a:t>Glatzmaier</a:t>
            </a:r>
            <a:r>
              <a:rPr lang="en-US" sz="1600" dirty="0" smtClean="0"/>
              <a:t> (University of Kentucky</a:t>
            </a:r>
            <a:r>
              <a:rPr lang="en-US" sz="1600" dirty="0" smtClean="0"/>
              <a:t>)</a:t>
            </a:r>
            <a:r>
              <a:rPr lang="en-US" sz="1600" dirty="0" smtClean="0"/>
              <a:t>	</a:t>
            </a:r>
          </a:p>
          <a:p>
            <a:r>
              <a:rPr lang="en-US" sz="1600" i="1" dirty="0" smtClean="0"/>
              <a:t>Renormalization </a:t>
            </a:r>
            <a:r>
              <a:rPr lang="en-US" sz="1600" i="1" dirty="0" smtClean="0"/>
              <a:t>of quark and gluon angular </a:t>
            </a:r>
            <a:r>
              <a:rPr lang="en-US" sz="1600" i="1" dirty="0" smtClean="0"/>
              <a:t>momentum </a:t>
            </a:r>
            <a:r>
              <a:rPr lang="en-US" sz="1600" i="1" dirty="0" smtClean="0"/>
              <a:t>operators with novel gauge actions</a:t>
            </a:r>
            <a:r>
              <a:rPr lang="en-US" sz="1600" dirty="0" smtClean="0"/>
              <a:t>	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700" b="1" dirty="0" smtClean="0"/>
              <a:t>Talk Cancellation:</a:t>
            </a:r>
          </a:p>
          <a:p>
            <a:endParaRPr lang="en-US" sz="1600" dirty="0" smtClean="0"/>
          </a:p>
          <a:p>
            <a:r>
              <a:rPr lang="en-US" sz="1600" dirty="0" smtClean="0"/>
              <a:t>Tuesday, June 26, 2:50pm, Meeting Room 4 [Standard Model Parameters and </a:t>
            </a:r>
            <a:r>
              <a:rPr lang="en-US" sz="1600" dirty="0" err="1" smtClean="0"/>
              <a:t>Renormalisation</a:t>
            </a:r>
            <a:r>
              <a:rPr lang="en-US" sz="1600" dirty="0" smtClean="0"/>
              <a:t>]</a:t>
            </a:r>
          </a:p>
          <a:p>
            <a:r>
              <a:rPr lang="en-US" sz="1600" u="sng" dirty="0" err="1" smtClean="0"/>
              <a:t>Kwangwoo</a:t>
            </a:r>
            <a:r>
              <a:rPr lang="en-US" sz="1600" u="sng" dirty="0" smtClean="0"/>
              <a:t> Kim</a:t>
            </a:r>
            <a:r>
              <a:rPr lang="en-US" sz="1600" dirty="0" smtClean="0"/>
              <a:t> (Seoul National University)</a:t>
            </a:r>
            <a:br>
              <a:rPr lang="en-US" sz="1600" dirty="0" smtClean="0"/>
            </a:br>
            <a:r>
              <a:rPr lang="en-US" sz="1600" i="1" dirty="0" smtClean="0"/>
              <a:t>Preliminary calculations for matching factor in BK using </a:t>
            </a:r>
            <a:r>
              <a:rPr lang="en-US" sz="1600" i="1" dirty="0" err="1" smtClean="0"/>
              <a:t>automatized</a:t>
            </a:r>
            <a:r>
              <a:rPr lang="en-US" sz="1600" i="1" dirty="0" smtClean="0"/>
              <a:t> lattice perturbation</a:t>
            </a:r>
          </a:p>
          <a:p>
            <a:endParaRPr lang="en-US" sz="1700" dirty="0" smtClean="0"/>
          </a:p>
          <a:p>
            <a:r>
              <a:rPr lang="en-US" sz="1700" b="1" dirty="0" smtClean="0"/>
              <a:t>Title changes:</a:t>
            </a:r>
          </a:p>
          <a:p>
            <a:endParaRPr lang="en-US" sz="1700" dirty="0" smtClean="0"/>
          </a:p>
          <a:p>
            <a:r>
              <a:rPr lang="en-US" sz="1600" dirty="0" smtClean="0"/>
              <a:t>Tuesday June 26, 3:30pm, Hall A [Applications Beyond QCD]</a:t>
            </a:r>
            <a:endParaRPr lang="en-US" sz="1600" u="sng" dirty="0" smtClean="0"/>
          </a:p>
          <a:p>
            <a:r>
              <a:rPr lang="en-US" sz="1600" u="sng" dirty="0" smtClean="0"/>
              <a:t>Kenji Ogawa</a:t>
            </a:r>
            <a:r>
              <a:rPr lang="en-US" sz="1600" dirty="0" smtClean="0"/>
              <a:t> (National </a:t>
            </a:r>
            <a:r>
              <a:rPr lang="en-US" sz="1600" dirty="0" err="1" smtClean="0"/>
              <a:t>Chiao</a:t>
            </a:r>
            <a:r>
              <a:rPr lang="en-US" sz="1600" dirty="0" smtClean="0"/>
              <a:t>-Tung University) </a:t>
            </a:r>
          </a:p>
          <a:p>
            <a:r>
              <a:rPr lang="en-US" sz="1600" i="1" dirty="0" smtClean="0"/>
              <a:t>Infrared Fixed Point of SU(3) gauge theory with 12 flavor staggered fermions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Friday June 29, 3:10pm, Room 6 [</a:t>
            </a:r>
            <a:r>
              <a:rPr lang="en-US" sz="1600" dirty="0" err="1" smtClean="0"/>
              <a:t>Chiral</a:t>
            </a:r>
            <a:r>
              <a:rPr lang="en-US" sz="1600" dirty="0" smtClean="0"/>
              <a:t> Symmetry]</a:t>
            </a:r>
            <a:br>
              <a:rPr lang="en-US" sz="1600" dirty="0" smtClean="0"/>
            </a:br>
            <a:r>
              <a:rPr lang="en-US" sz="1600" u="sng" dirty="0" smtClean="0"/>
              <a:t>Tung-Han Hsieh</a:t>
            </a:r>
            <a:r>
              <a:rPr lang="en-US" sz="1600" dirty="0" smtClean="0"/>
              <a:t> (Research Center for Applied Sciences, Academia </a:t>
            </a:r>
            <a:r>
              <a:rPr lang="en-US" sz="1600" dirty="0" err="1" smtClean="0"/>
              <a:t>Sinica</a:t>
            </a:r>
            <a:r>
              <a:rPr lang="en-US" sz="1600" dirty="0" smtClean="0"/>
              <a:t>) </a:t>
            </a:r>
          </a:p>
          <a:p>
            <a:r>
              <a:rPr lang="en-US" sz="1600" i="1" dirty="0" smtClean="0"/>
              <a:t>Observables from the low-lying </a:t>
            </a:r>
            <a:r>
              <a:rPr lang="en-US" sz="1600" i="1" dirty="0" err="1" smtClean="0"/>
              <a:t>eigenmodes</a:t>
            </a:r>
            <a:r>
              <a:rPr lang="en-US" sz="1600" i="1" dirty="0" smtClean="0"/>
              <a:t> of the lattice Dirac operator </a:t>
            </a:r>
            <a:endParaRPr lang="en-US" sz="1700" i="1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286000" y="6396038"/>
            <a:ext cx="68580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500">
                <a:solidFill>
                  <a:srgbClr val="B4DB6F"/>
                </a:solidFill>
                <a:latin typeface="Rage Italic" pitchFamily="66" charset="0"/>
              </a:rPr>
              <a:t>Serious Business in Australia’s Most Stunning Location</a:t>
            </a:r>
            <a:endParaRPr lang="en-AU" sz="2500">
              <a:solidFill>
                <a:srgbClr val="B4DB6F"/>
              </a:solidFill>
              <a:latin typeface="Rage Italic" pitchFamily="66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714625" y="2357438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spc="100" dirty="0">
                <a:solidFill>
                  <a:srgbClr val="B4DB6F"/>
                </a:solidFill>
                <a:latin typeface="Calibri" pitchFamily="34" charset="0"/>
              </a:rPr>
              <a:t>CAIRNS  CONVENTION  CENTRE  -  AUSTRALIA</a:t>
            </a:r>
            <a:endParaRPr lang="en-AU" sz="2000" b="1" spc="100" dirty="0">
              <a:solidFill>
                <a:srgbClr val="B4DB6F"/>
              </a:solidFill>
              <a:latin typeface="Calibri" pitchFamily="34" charset="0"/>
            </a:endParaRPr>
          </a:p>
        </p:txBody>
      </p:sp>
      <p:pic>
        <p:nvPicPr>
          <p:cNvPr id="5125" name="Picture 9" descr="Lagoon walkers &amp; stro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6482" b="15889"/>
          <a:stretch>
            <a:fillRect/>
          </a:stretch>
        </p:blipFill>
        <p:spPr bwMode="auto">
          <a:xfrm>
            <a:off x="0" y="0"/>
            <a:ext cx="91440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86063" y="2757488"/>
            <a:ext cx="5715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i="1" spc="100" dirty="0" smtClean="0">
                <a:solidFill>
                  <a:srgbClr val="B4DB6F"/>
                </a:solidFill>
                <a:latin typeface="Calibri" pitchFamily="34" charset="0"/>
              </a:rPr>
              <a:t>Tour Desk</a:t>
            </a:r>
            <a:endParaRPr lang="en-AU" sz="4000" b="1" i="1" spc="100" dirty="0">
              <a:solidFill>
                <a:srgbClr val="B4DB6F"/>
              </a:solidFill>
              <a:latin typeface="Calibri" pitchFamily="34" charset="0"/>
            </a:endParaRPr>
          </a:p>
        </p:txBody>
      </p:sp>
      <p:pic>
        <p:nvPicPr>
          <p:cNvPr id="5127" name="Picture 11" descr="G:\CCC Image Library\Website Images\18. Media Library - Image Library\Destination\Out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770"/>
          <a:stretch>
            <a:fillRect/>
          </a:stretch>
        </p:blipFill>
        <p:spPr bwMode="auto">
          <a:xfrm>
            <a:off x="-11113" y="3913188"/>
            <a:ext cx="223678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 descr="G:\CCC Image Library\Destination Images\Quicksilver Connections\QUICKSILVER IMAGES (D)\lowres\images\OBRPlatformAr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620" b="20998"/>
          <a:stretch>
            <a:fillRect/>
          </a:stretch>
        </p:blipFill>
        <p:spPr bwMode="auto">
          <a:xfrm>
            <a:off x="0" y="5484813"/>
            <a:ext cx="22177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2225675" y="3560614"/>
            <a:ext cx="69294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3200" indent="-457200">
              <a:spcAft>
                <a:spcPts val="1200"/>
              </a:spcAft>
              <a:buFont typeface="Arial" pitchFamily="34" charset="0"/>
              <a:buChar char="•"/>
              <a:tabLst>
                <a:tab pos="365125" algn="l"/>
              </a:tabLst>
              <a:defRPr/>
            </a:pPr>
            <a:r>
              <a:rPr lang="en-AU" sz="2600" dirty="0" smtClean="0">
                <a:latin typeface="Calibri" pitchFamily="34" charset="0"/>
              </a:rPr>
              <a:t>Staff </a:t>
            </a:r>
            <a:r>
              <a:rPr lang="en-AU" sz="2600" dirty="0">
                <a:latin typeface="Calibri" pitchFamily="34" charset="0"/>
              </a:rPr>
              <a:t>from Destination Cairns </a:t>
            </a:r>
            <a:r>
              <a:rPr lang="en-AU" sz="2600" dirty="0" smtClean="0">
                <a:latin typeface="Calibri" pitchFamily="34" charset="0"/>
              </a:rPr>
              <a:t>Marketing will </a:t>
            </a:r>
            <a:r>
              <a:rPr lang="en-AU" sz="2600" dirty="0">
                <a:latin typeface="Calibri" pitchFamily="34" charset="0"/>
              </a:rPr>
              <a:t>be in attendance near the Lattice 2012 Registration </a:t>
            </a:r>
            <a:r>
              <a:rPr lang="en-AU" sz="2600" dirty="0" smtClean="0">
                <a:latin typeface="Calibri" pitchFamily="34" charset="0"/>
              </a:rPr>
              <a:t>area.</a:t>
            </a:r>
            <a:endParaRPr lang="en-AU" sz="2600" dirty="0" smtClean="0">
              <a:latin typeface="Calibri" pitchFamily="34" charset="0"/>
            </a:endParaRPr>
          </a:p>
          <a:p>
            <a:pPr marL="36000" indent="457200">
              <a:spcAft>
                <a:spcPts val="1200"/>
              </a:spcAft>
              <a:buFont typeface="Arial" charset="0"/>
              <a:buChar char="•"/>
              <a:tabLst>
                <a:tab pos="365125" algn="l"/>
              </a:tabLst>
              <a:defRPr/>
            </a:pPr>
            <a:r>
              <a:rPr lang="en-AU" sz="2600" dirty="0" smtClean="0">
                <a:latin typeface="Calibri" pitchFamily="34" charset="0"/>
              </a:rPr>
              <a:t>Tues</a:t>
            </a:r>
            <a:r>
              <a:rPr lang="en-AU" sz="2600" dirty="0" smtClean="0">
                <a:latin typeface="Calibri" pitchFamily="34" charset="0"/>
              </a:rPr>
              <a:t>day </a:t>
            </a:r>
            <a:r>
              <a:rPr lang="en-AU" sz="2600" dirty="0" smtClean="0">
                <a:latin typeface="Calibri" pitchFamily="34" charset="0"/>
              </a:rPr>
              <a:t>lunch </a:t>
            </a:r>
            <a:r>
              <a:rPr lang="en-AU" sz="2600" dirty="0">
                <a:latin typeface="Calibri" pitchFamily="34" charset="0"/>
              </a:rPr>
              <a:t>from 12.30 pm till 2.30 pm</a:t>
            </a:r>
          </a:p>
          <a:p>
            <a:pPr marL="36000" indent="457200">
              <a:spcAft>
                <a:spcPts val="1200"/>
              </a:spcAft>
              <a:buFont typeface="Arial" charset="0"/>
              <a:buChar char="•"/>
              <a:tabLst>
                <a:tab pos="365125" algn="l"/>
              </a:tabLst>
              <a:defRPr/>
            </a:pPr>
            <a:r>
              <a:rPr lang="en-AU" sz="2600" dirty="0" smtClean="0">
                <a:latin typeface="Calibri" pitchFamily="34" charset="0"/>
              </a:rPr>
              <a:t>Wednesday </a:t>
            </a:r>
            <a:r>
              <a:rPr lang="en-AU" sz="2600" dirty="0">
                <a:latin typeface="Calibri" pitchFamily="34" charset="0"/>
              </a:rPr>
              <a:t>from 10.00 am till 1.00 pm</a:t>
            </a:r>
          </a:p>
          <a:p>
            <a:pPr>
              <a:buFont typeface="Arial" charset="0"/>
              <a:buChar char="•"/>
              <a:tabLst>
                <a:tab pos="365125" algn="l"/>
              </a:tabLst>
              <a:defRPr/>
            </a:pPr>
            <a:endParaRPr lang="en-US" sz="800" dirty="0">
              <a:latin typeface="Calibri" pitchFamily="34" charset="0"/>
            </a:endParaRPr>
          </a:p>
        </p:txBody>
      </p:sp>
      <p:pic>
        <p:nvPicPr>
          <p:cNvPr id="5130" name="Picture 11" descr="G:\CCC Image Library\Destination Images\Kuranda Scenic Railway\KSR stopped at Barron Fa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6488"/>
            <a:ext cx="22145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229345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904"/>
            <a:ext cx="9144000" cy="834887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tx1"/>
                </a:solidFill>
              </a:rPr>
              <a:t>Plenary/Parallel Speaker’s Prep </a:t>
            </a:r>
            <a:r>
              <a:rPr lang="en-AU" sz="3600" dirty="0" smtClean="0">
                <a:solidFill>
                  <a:schemeClr val="tx1"/>
                </a:solidFill>
              </a:rPr>
              <a:t>Room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30" y="1113182"/>
            <a:ext cx="8855766" cy="55261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dirty="0" smtClean="0"/>
              <a:t>Speakers </a:t>
            </a:r>
            <a:r>
              <a:rPr lang="en-AU" dirty="0"/>
              <a:t>are encouraged to use the Prep Room to </a:t>
            </a:r>
            <a:r>
              <a:rPr lang="en-AU" dirty="0" smtClean="0"/>
              <a:t>upload </a:t>
            </a:r>
            <a:r>
              <a:rPr lang="en-AU" dirty="0"/>
              <a:t>talks as early as possible and </a:t>
            </a:r>
            <a:r>
              <a:rPr lang="en-AU" dirty="0" smtClean="0"/>
              <a:t>ideally </a:t>
            </a:r>
            <a:r>
              <a:rPr lang="en-AU" dirty="0"/>
              <a:t>no later than the morning of </a:t>
            </a:r>
            <a:r>
              <a:rPr lang="en-AU" dirty="0" smtClean="0"/>
              <a:t>your </a:t>
            </a:r>
            <a:r>
              <a:rPr lang="en-AU" dirty="0"/>
              <a:t>talk.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dirty="0" smtClean="0"/>
              <a:t>Opening Hours of Prep Room: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dirty="0" smtClean="0"/>
              <a:t>Monday through to Friday 8.00 am – 4.40 pm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dirty="0" smtClean="0"/>
              <a:t>Except Wednesday: 8.00 am – 12 noon.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dirty="0" smtClean="0"/>
              <a:t>If you </a:t>
            </a:r>
            <a:r>
              <a:rPr lang="en-AU" dirty="0"/>
              <a:t>do not wish </a:t>
            </a:r>
            <a:r>
              <a:rPr lang="en-AU" dirty="0" smtClean="0"/>
              <a:t>to have your talk </a:t>
            </a:r>
            <a:r>
              <a:rPr lang="en-AU" dirty="0"/>
              <a:t>appear on the Conference </a:t>
            </a:r>
            <a:r>
              <a:rPr lang="en-AU" dirty="0" smtClean="0"/>
              <a:t>website, please delete it at the end of the session.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32001" y="5135469"/>
            <a:ext cx="2412000" cy="13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86850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33"/>
            <a:ext cx="8229600" cy="1007510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Poster Session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30" y="1113182"/>
            <a:ext cx="8855766" cy="552615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Poster Boards will </a:t>
            </a:r>
            <a:r>
              <a:rPr lang="en-AU" dirty="0" smtClean="0"/>
              <a:t>be available  Tuesday at 8:30 am.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Posters are to be displayed by the location number allocated in the program.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Please have your poster in place by the end of Tuesday’s lunch interval at 2:30 pm.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Poster </a:t>
            </a:r>
            <a:r>
              <a:rPr lang="en-AU" dirty="0"/>
              <a:t>session </a:t>
            </a:r>
            <a:r>
              <a:rPr lang="en-AU" dirty="0" smtClean="0"/>
              <a:t>runs </a:t>
            </a:r>
            <a:r>
              <a:rPr lang="en-AU" dirty="0"/>
              <a:t>4.30 pm </a:t>
            </a:r>
            <a:r>
              <a:rPr lang="en-AU" dirty="0" smtClean="0"/>
              <a:t>to 6.30 </a:t>
            </a:r>
            <a:r>
              <a:rPr lang="en-AU" dirty="0"/>
              <a:t>pm.  </a:t>
            </a:r>
            <a:endParaRPr lang="en-AU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For </a:t>
            </a:r>
            <a:r>
              <a:rPr lang="en-AU" dirty="0"/>
              <a:t>1st </a:t>
            </a:r>
            <a:r>
              <a:rPr lang="en-AU" dirty="0" smtClean="0"/>
              <a:t>hour, </a:t>
            </a:r>
            <a:r>
              <a:rPr lang="en-AU" dirty="0"/>
              <a:t>odd numbered poster presenters will be available at their posters.  </a:t>
            </a:r>
            <a:endParaRPr lang="en-AU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For the </a:t>
            </a:r>
            <a:r>
              <a:rPr lang="en-AU" dirty="0"/>
              <a:t>2nd hour </a:t>
            </a:r>
            <a:r>
              <a:rPr lang="en-AU" dirty="0" smtClean="0"/>
              <a:t>even </a:t>
            </a:r>
            <a:r>
              <a:rPr lang="en-AU" dirty="0"/>
              <a:t>numbered poster presenters will be available at their posters.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/>
              <a:t>Posters must be taken down by 12.30 pm on </a:t>
            </a:r>
            <a:r>
              <a:rPr lang="en-AU" dirty="0" smtClean="0"/>
              <a:t>Wednesday.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5227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5453</TotalTime>
  <Words>405</Words>
  <Application>Microsoft Macintosh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Slide 1</vt:lpstr>
      <vt:lpstr>Slide 2</vt:lpstr>
      <vt:lpstr>Plenary/Parallel Speaker’s Prep Room</vt:lpstr>
      <vt:lpstr>Poster Session</vt:lpstr>
    </vt:vector>
  </TitlesOfParts>
  <Company>University of Adelaide (eResearchSA)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Silvana Santucci</dc:creator>
  <cp:lastModifiedBy>James Zanotti</cp:lastModifiedBy>
  <cp:revision>92</cp:revision>
  <cp:lastPrinted>2011-07-07T23:24:57Z</cp:lastPrinted>
  <dcterms:created xsi:type="dcterms:W3CDTF">2012-06-23T00:48:39Z</dcterms:created>
  <dcterms:modified xsi:type="dcterms:W3CDTF">2012-06-26T00:41:22Z</dcterms:modified>
</cp:coreProperties>
</file>