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7" r:id="rId2"/>
    <p:sldId id="260" r:id="rId3"/>
    <p:sldId id="261" r:id="rId4"/>
    <p:sldId id="258" r:id="rId5"/>
    <p:sldId id="295" r:id="rId6"/>
    <p:sldId id="259" r:id="rId7"/>
    <p:sldId id="296" r:id="rId8"/>
    <p:sldId id="311" r:id="rId9"/>
    <p:sldId id="312" r:id="rId10"/>
    <p:sldId id="301" r:id="rId11"/>
    <p:sldId id="313" r:id="rId12"/>
    <p:sldId id="314" r:id="rId13"/>
    <p:sldId id="318" r:id="rId14"/>
    <p:sldId id="319" r:id="rId15"/>
    <p:sldId id="320" r:id="rId16"/>
    <p:sldId id="325" r:id="rId17"/>
    <p:sldId id="297" r:id="rId18"/>
    <p:sldId id="278" r:id="rId19"/>
    <p:sldId id="281" r:id="rId20"/>
    <p:sldId id="276" r:id="rId21"/>
    <p:sldId id="277" r:id="rId22"/>
    <p:sldId id="310" r:id="rId23"/>
    <p:sldId id="303" r:id="rId2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1" autoAdjust="0"/>
    <p:restoredTop sz="66990" autoAdjust="0"/>
  </p:normalViewPr>
  <p:slideViewPr>
    <p:cSldViewPr>
      <p:cViewPr varScale="1">
        <p:scale>
          <a:sx n="53" d="100"/>
          <a:sy n="53" d="100"/>
        </p:scale>
        <p:origin x="107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121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9F888-0604-46BD-A05F-7E825ED854FE}" type="datetimeFigureOut">
              <a:rPr kumimoji="1" lang="ja-JP" altLang="en-US" smtClean="0"/>
              <a:t>2014/2/3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651BA-E3FE-4169-ACBC-369D5C3691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341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25538-9A41-42B9-85E1-49952DD710B6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3DAC-BBBE-43E2-999D-F97531C043C8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80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370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1" lang="ja-JP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A790B-6D74-BD4E-A3D9-C8EA483C9C8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186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113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9881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Both"/>
            </a:pPr>
            <a:endParaRPr lang="en-US" altLang="ja-JP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112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8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Both"/>
            </a:pP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659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Both"/>
            </a:pP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10684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5986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475D-C582-490B-9944-009134101B24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638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475D-C582-490B-9944-009134101B24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66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+mj-lt"/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497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kumimoji="1" lang="en-US" altLang="ja-JP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DC789-E84C-4D7D-94A3-C653504F19F7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304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2DC789-E84C-4D7D-94A3-C653504F19F7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4584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kumimoji="1" lang="ja-JP" altLang="en-US" b="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8739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3874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753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5755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3726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3195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3DAC-BBBE-43E2-999D-F97531C043C8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067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Both"/>
            </a:pP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3984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AutoNum type="arabicParenBoth"/>
            </a:pP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C29A9-D74D-4AC8-BD1A-9933E4CA40CD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823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2537D-6E9A-49F9-9B3F-83D102113A1C}" type="datetimeFigureOut">
              <a:rPr kumimoji="1" lang="ja-JP" altLang="en-US" smtClean="0"/>
              <a:pPr/>
              <a:t>2014/2/3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C1BD7-C7D4-4B8E-868E-275824861410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4.png"/><Relationship Id="rId10" Type="http://schemas.openxmlformats.org/officeDocument/2006/relationships/image" Target="../media/image31.w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yoshiike\Documents\works\Leading\Retreat\presantation\pictures\nanten2_panorama_painting5.png.jp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0" y="1844824"/>
            <a:ext cx="9144000" cy="2962141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1259632" y="482618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chemeClr val="bg1"/>
                </a:solidFill>
                <a:latin typeface="Candara" pitchFamily="34" charset="0"/>
              </a:rPr>
              <a:t>Satoshi </a:t>
            </a:r>
            <a:r>
              <a:rPr lang="en-US" altLang="ja-JP" sz="3200" b="1" dirty="0" err="1" smtClean="0">
                <a:solidFill>
                  <a:schemeClr val="bg1"/>
                </a:solidFill>
                <a:latin typeface="Candara" pitchFamily="34" charset="0"/>
              </a:rPr>
              <a:t>Yoshiike</a:t>
            </a:r>
            <a:r>
              <a:rPr lang="en-US" altLang="ja-JP" sz="3200" b="1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  <a:r>
              <a:rPr lang="en-US" altLang="ja-JP" sz="2400" b="1" dirty="0" smtClean="0">
                <a:solidFill>
                  <a:schemeClr val="bg1"/>
                </a:solidFill>
                <a:latin typeface="Candara" pitchFamily="34" charset="0"/>
              </a:rPr>
              <a:t>(</a:t>
            </a:r>
            <a:r>
              <a:rPr lang="en-US" altLang="ja-JP" sz="2400" b="1" dirty="0" err="1" smtClean="0">
                <a:solidFill>
                  <a:schemeClr val="bg1"/>
                </a:solidFill>
                <a:latin typeface="Candara" pitchFamily="34" charset="0"/>
              </a:rPr>
              <a:t>Ph.D</a:t>
            </a:r>
            <a:r>
              <a:rPr lang="en-US" altLang="ja-JP" sz="2400" b="1" dirty="0" smtClean="0">
                <a:solidFill>
                  <a:schemeClr val="bg1"/>
                </a:solidFill>
                <a:latin typeface="Candara" pitchFamily="34" charset="0"/>
              </a:rPr>
              <a:t> student, Nagoya Univ.) </a:t>
            </a:r>
            <a:endParaRPr kumimoji="1" lang="ja-JP" altLang="en-US" sz="2400" b="1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843808" y="5301208"/>
            <a:ext cx="640871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Y</a:t>
            </a:r>
            <a:r>
              <a:rPr lang="en-US" altLang="ja-JP" b="1" dirty="0">
                <a:solidFill>
                  <a:schemeClr val="bg1"/>
                </a:solidFill>
                <a:latin typeface="+mj-lt"/>
              </a:rPr>
              <a:t>. Fukui, H. Sano, 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T. Fukuda, </a:t>
            </a:r>
            <a:r>
              <a:rPr lang="en-US" altLang="ja-JP" b="1" dirty="0">
                <a:solidFill>
                  <a:schemeClr val="bg1"/>
                </a:solidFill>
                <a:latin typeface="+mj-lt"/>
              </a:rPr>
              <a:t>K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. Torii, T. </a:t>
            </a:r>
            <a:r>
              <a:rPr lang="en-US" altLang="ja-JP" b="1" dirty="0" err="1" smtClean="0">
                <a:solidFill>
                  <a:schemeClr val="bg1"/>
                </a:solidFill>
                <a:latin typeface="+mj-lt"/>
              </a:rPr>
              <a:t>Kuwahara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, T. Hayakawa,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H. Yamamoto, K. </a:t>
            </a:r>
            <a:r>
              <a:rPr lang="en-US" altLang="ja-JP" b="1" dirty="0" err="1" smtClean="0">
                <a:solidFill>
                  <a:schemeClr val="bg1"/>
                </a:solidFill>
                <a:latin typeface="+mj-lt"/>
              </a:rPr>
              <a:t>Tachihara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  <a:cs typeface="Times"/>
              </a:rPr>
              <a:t>N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. M. McClure-Griffiths, G. Rowell, </a:t>
            </a:r>
            <a:endParaRPr lang="en-US" altLang="ja-JP" b="1" dirty="0" smtClean="0">
              <a:solidFill>
                <a:schemeClr val="bg1"/>
              </a:solidFill>
              <a:latin typeface="+mj-lt"/>
              <a:cs typeface="Time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chemeClr val="bg1"/>
                </a:solidFill>
                <a:latin typeface="+mj-lt"/>
                <a:cs typeface="Times"/>
              </a:rPr>
              <a:t>T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. Inoue, 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  <a:cs typeface="Times"/>
              </a:rPr>
              <a:t>R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. Yamazaki, S-I. </a:t>
            </a:r>
            <a:r>
              <a:rPr lang="en-US" altLang="ja-JP" b="1" dirty="0" err="1">
                <a:solidFill>
                  <a:schemeClr val="bg1"/>
                </a:solidFill>
                <a:latin typeface="+mj-lt"/>
                <a:cs typeface="Times"/>
              </a:rPr>
              <a:t>Inutsuka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  <a:cs typeface="Times"/>
              </a:rPr>
              <a:t>, T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. 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  <a:cs typeface="Times"/>
              </a:rPr>
              <a:t>Tanaka, A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. Kawamura, </a:t>
            </a:r>
            <a:endParaRPr lang="en-US" altLang="ja-JP" b="1" dirty="0" smtClean="0">
              <a:solidFill>
                <a:schemeClr val="bg1"/>
              </a:solidFill>
              <a:latin typeface="+mj-lt"/>
              <a:cs typeface="Time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chemeClr val="bg1"/>
                </a:solidFill>
                <a:latin typeface="+mj-lt"/>
                <a:cs typeface="Times"/>
              </a:rPr>
              <a:t>N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. 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  <a:cs typeface="Times"/>
              </a:rPr>
              <a:t>Mizuno, T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. </a:t>
            </a:r>
            <a:r>
              <a:rPr lang="en-US" altLang="ja-JP" b="1" dirty="0" err="1">
                <a:solidFill>
                  <a:schemeClr val="bg1"/>
                </a:solidFill>
                <a:latin typeface="+mj-lt"/>
                <a:cs typeface="Times"/>
              </a:rPr>
              <a:t>Onishi</a:t>
            </a:r>
            <a:r>
              <a:rPr lang="en-US" altLang="ja-JP" b="1" dirty="0">
                <a:solidFill>
                  <a:schemeClr val="bg1"/>
                </a:solidFill>
                <a:latin typeface="+mj-lt"/>
                <a:cs typeface="Times"/>
              </a:rPr>
              <a:t>, A. Mizuno</a:t>
            </a:r>
            <a:endParaRPr lang="en-US" altLang="ja-JP" b="1" dirty="0" smtClean="0">
              <a:solidFill>
                <a:schemeClr val="bg1"/>
              </a:solidFill>
              <a:latin typeface="+mj-lt"/>
              <a:ea typeface="小塚ゴシック Pr6N M" pitchFamily="34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chemeClr val="bg1"/>
                </a:solidFill>
                <a:latin typeface="+mj-lt"/>
                <a:ea typeface="小塚ゴシック Pr6N M" pitchFamily="34" charset="-128"/>
                <a:cs typeface="Times New Roman" pitchFamily="18" charset="0"/>
              </a:rPr>
              <a:t>and NANTEN2  consortium</a:t>
            </a:r>
            <a:endParaRPr kumimoji="1" lang="en-US" altLang="ja-JP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小塚ゴシック Pr6N M" pitchFamily="34" charset="-128"/>
              <a:cs typeface="ＭＳ Ｐゴシック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532593"/>
            <a:ext cx="9153872" cy="1236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ja-JP" sz="4800" b="1" dirty="0">
                <a:solidFill>
                  <a:schemeClr val="bg1"/>
                </a:solidFill>
                <a:latin typeface="+mj-lt"/>
              </a:rPr>
              <a:t>NANTEN2 observations </a:t>
            </a:r>
          </a:p>
          <a:p>
            <a:pPr algn="ctr">
              <a:spcBef>
                <a:spcPts val="600"/>
              </a:spcBef>
            </a:pPr>
            <a:r>
              <a:rPr kumimoji="1" lang="en-US" altLang="ja-JP" sz="3600" b="1" dirty="0" smtClean="0">
                <a:solidFill>
                  <a:schemeClr val="bg1"/>
                </a:solidFill>
                <a:latin typeface="+mj-lt"/>
              </a:rPr>
              <a:t>- NASCO project and</a:t>
            </a:r>
            <a:r>
              <a:rPr lang="en-US" altLang="ja-JP" sz="3600" b="1" dirty="0" smtClean="0">
                <a:solidFill>
                  <a:schemeClr val="bg1"/>
                </a:solidFill>
                <a:latin typeface="+mj-lt"/>
              </a:rPr>
              <a:t> Gamma-ray SNRs -</a:t>
            </a:r>
            <a:endParaRPr kumimoji="1" lang="ja-JP" alt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>
          <a:xfrm>
            <a:off x="6876256" y="1115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mbria Math" pitchFamily="18" charset="0"/>
              </a:rPr>
              <a:t>1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mbria Math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73" y="4848194"/>
            <a:ext cx="1059947" cy="56604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/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673" y="3634645"/>
            <a:ext cx="1530384" cy="11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コンテンツ プレースホルダ 2"/>
          <p:cNvSpPr>
            <a:spLocks noGrp="1"/>
          </p:cNvSpPr>
          <p:nvPr>
            <p:ph idx="1"/>
          </p:nvPr>
        </p:nvSpPr>
        <p:spPr>
          <a:xfrm>
            <a:off x="142876" y="990600"/>
            <a:ext cx="9001124" cy="15743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2400" dirty="0" smtClean="0">
                <a:latin typeface="Times"/>
                <a:cs typeface="Times"/>
              </a:rPr>
              <a:t>Azimuthal plot (H.E.S.S. VHE </a:t>
            </a:r>
            <a:r>
              <a:rPr lang="en-US" altLang="ja-JP" sz="2400" dirty="0" err="1" smtClean="0">
                <a:latin typeface="Times"/>
                <a:cs typeface="Times"/>
              </a:rPr>
              <a:t>γ</a:t>
            </a:r>
            <a:r>
              <a:rPr lang="en-US" altLang="ja-JP" sz="2400" dirty="0" smtClean="0">
                <a:latin typeface="Times"/>
                <a:cs typeface="Times"/>
              </a:rPr>
              <a:t>-rays and </a:t>
            </a:r>
            <a:r>
              <a:rPr lang="en-US" altLang="ja-JP" sz="2400" dirty="0" smtClean="0">
                <a:solidFill>
                  <a:srgbClr val="FF0000"/>
                </a:solidFill>
                <a:latin typeface="Times"/>
                <a:cs typeface="Times"/>
              </a:rPr>
              <a:t>Total ISM Gas)</a:t>
            </a:r>
            <a:endParaRPr lang="en-US" altLang="ja-JP" sz="2000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altLang="ja-JP" sz="1400" dirty="0" smtClean="0">
                <a:solidFill>
                  <a:srgbClr val="000000"/>
                </a:solidFill>
                <a:latin typeface="Times"/>
                <a:cs typeface="Times"/>
              </a:rPr>
              <a:t>2</a:t>
            </a:r>
            <a:r>
              <a:rPr lang="en-US" altLang="ja-JP" sz="1800" dirty="0" smtClean="0">
                <a:solidFill>
                  <a:srgbClr val="000000"/>
                </a:solidFill>
                <a:latin typeface="Times"/>
                <a:cs typeface="Times"/>
              </a:rPr>
              <a:t> mass ~ 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altLang="ja-JP" sz="16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 mass </a:t>
            </a:r>
            <a:r>
              <a:rPr lang="ja-JP" altLang="en-US" sz="2000" dirty="0" smtClean="0">
                <a:latin typeface="Times"/>
                <a:cs typeface="Times"/>
              </a:rPr>
              <a:t>（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H</a:t>
            </a:r>
            <a:r>
              <a:rPr lang="en-US" altLang="ja-JP" sz="1400" dirty="0" smtClean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: 0.9×10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Times"/>
                <a:cs typeface="Times"/>
              </a:rPr>
              <a:t>4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altLang="ja-JP" sz="2000" i="1" dirty="0" smtClean="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Times"/>
                <a:cs typeface="Times"/>
              </a:rPr>
              <a:t>◉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H</a:t>
            </a:r>
            <a:r>
              <a:rPr lang="en-US" altLang="ja-JP" sz="1600" dirty="0" smtClean="0">
                <a:solidFill>
                  <a:srgbClr val="008000"/>
                </a:solidFill>
                <a:latin typeface="Times"/>
                <a:cs typeface="Times"/>
              </a:rPr>
              <a:t>I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: 1.1×10</a:t>
            </a:r>
            <a:r>
              <a:rPr lang="en-US" altLang="ja-JP" sz="2000" baseline="30000" dirty="0" smtClean="0">
                <a:solidFill>
                  <a:srgbClr val="008000"/>
                </a:solidFill>
                <a:latin typeface="Times"/>
                <a:cs typeface="Times"/>
              </a:rPr>
              <a:t>4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en-US" altLang="ja-JP" sz="2000" i="1" dirty="0" smtClean="0">
                <a:solidFill>
                  <a:srgbClr val="008000"/>
                </a:solidFill>
                <a:latin typeface="Times"/>
                <a:cs typeface="Times"/>
              </a:rPr>
              <a:t>M</a:t>
            </a:r>
            <a:r>
              <a:rPr lang="en-US" altLang="ja-JP" sz="2000" baseline="-25000" dirty="0" smtClean="0">
                <a:solidFill>
                  <a:srgbClr val="008000"/>
                </a:solidFill>
                <a:latin typeface="Times"/>
                <a:cs typeface="Times"/>
              </a:rPr>
              <a:t>◉</a:t>
            </a:r>
            <a:r>
              <a:rPr lang="ja-JP" altLang="en-US" sz="2000" dirty="0" smtClean="0">
                <a:latin typeface="Times"/>
                <a:cs typeface="Times"/>
              </a:rPr>
              <a:t>）</a:t>
            </a:r>
            <a:endParaRPr lang="en-US" altLang="ja-JP" sz="20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</a:t>
            </a:r>
            <a:r>
              <a:rPr lang="en-US" altLang="ja-JP" sz="2000" b="1" dirty="0" smtClean="0">
                <a:latin typeface="Times"/>
                <a:cs typeface="Times"/>
              </a:rPr>
              <a:t>Total CR proton energy: ~10</a:t>
            </a:r>
            <a:r>
              <a:rPr lang="en-US" altLang="ja-JP" sz="2000" b="1" baseline="30000" dirty="0" smtClean="0">
                <a:latin typeface="Times"/>
                <a:cs typeface="Times"/>
              </a:rPr>
              <a:t>48</a:t>
            </a:r>
            <a:r>
              <a:rPr lang="en-US" altLang="ja-JP" sz="2000" b="1" dirty="0" smtClean="0">
                <a:latin typeface="Times"/>
                <a:cs typeface="Times"/>
              </a:rPr>
              <a:t> erg (~0.1 %)</a:t>
            </a: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48704"/>
          </a:xfrm>
        </p:spPr>
        <p:txBody>
          <a:bodyPr>
            <a:normAutofit/>
          </a:bodyPr>
          <a:lstStyle/>
          <a:p>
            <a:pPr algn="l"/>
            <a:r>
              <a:rPr lang="ja-JP" altLang="en-US" sz="3000" dirty="0" smtClean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RXJ1713 Total Interstellar Gas (Fukui+12)</a:t>
            </a:r>
            <a:endParaRPr kumimoji="1" lang="ja-JP" altLang="en-US" sz="3000" dirty="0">
              <a:latin typeface="Times"/>
              <a:cs typeface="Times"/>
            </a:endParaRPr>
          </a:p>
        </p:txBody>
      </p:sp>
      <p:pic>
        <p:nvPicPr>
          <p:cNvPr id="12" name="図 11" descr="11.png"/>
          <p:cNvPicPr>
            <a:picLocks noChangeAspect="1"/>
          </p:cNvPicPr>
          <p:nvPr/>
        </p:nvPicPr>
        <p:blipFill rotWithShape="1">
          <a:blip r:embed="rId3"/>
          <a:srcRect l="-1" r="-296"/>
          <a:stretch/>
        </p:blipFill>
        <p:spPr>
          <a:xfrm>
            <a:off x="97980" y="2292083"/>
            <a:ext cx="8983292" cy="37039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正方形/長方形 7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587727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 smtClean="0">
                <a:latin typeface="+mj-ea"/>
                <a:ea typeface="+mj-ea"/>
              </a:rPr>
              <a:t>Evidence for the CR proton acceleration</a:t>
            </a:r>
            <a:endParaRPr kumimoji="1" lang="ja-JP" altLang="en-US" sz="3600" b="1" dirty="0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0" name="スライド番号プレースホルダー 1"/>
          <p:cNvSpPr txBox="1">
            <a:spLocks/>
          </p:cNvSpPr>
          <p:nvPr/>
        </p:nvSpPr>
        <p:spPr>
          <a:xfrm>
            <a:off x="6876000" y="111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 smtClean="0">
                <a:latin typeface="Cambria Math" panose="02040503050406030204" pitchFamily="18" charset="0"/>
                <a:cs typeface="Times" panose="02020603050405020304" pitchFamily="18" charset="0"/>
              </a:rPr>
              <a:t>10</a:t>
            </a:r>
            <a:endParaRPr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25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>
            <a:spLocks noGrp="1"/>
          </p:cNvSpPr>
          <p:nvPr>
            <p:ph idx="1"/>
          </p:nvPr>
        </p:nvSpPr>
        <p:spPr>
          <a:xfrm>
            <a:off x="142876" y="990600"/>
            <a:ext cx="9001124" cy="15743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2400" dirty="0" smtClean="0">
                <a:latin typeface="Times"/>
                <a:cs typeface="Times"/>
              </a:rPr>
              <a:t>Azimuthal plot (H.E.S.S. VHE </a:t>
            </a:r>
            <a:r>
              <a:rPr lang="en-US" altLang="ja-JP" sz="2400" dirty="0" err="1" smtClean="0">
                <a:latin typeface="Times"/>
                <a:cs typeface="Times"/>
              </a:rPr>
              <a:t>γ</a:t>
            </a:r>
            <a:r>
              <a:rPr lang="en-US" altLang="ja-JP" sz="2400" dirty="0" smtClean="0">
                <a:latin typeface="Times"/>
                <a:cs typeface="Times"/>
              </a:rPr>
              <a:t>-rays and </a:t>
            </a:r>
            <a:r>
              <a:rPr lang="en-US" altLang="ja-JP" sz="2400" dirty="0" smtClean="0">
                <a:solidFill>
                  <a:srgbClr val="FF0000"/>
                </a:solidFill>
                <a:latin typeface="Times"/>
                <a:cs typeface="Times"/>
              </a:rPr>
              <a:t>Total ISM Gas)</a:t>
            </a:r>
            <a:endParaRPr lang="en-US" altLang="ja-JP" sz="2000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altLang="ja-JP" sz="1400" dirty="0" smtClean="0">
                <a:solidFill>
                  <a:srgbClr val="000000"/>
                </a:solidFill>
                <a:latin typeface="Times"/>
                <a:cs typeface="Times"/>
              </a:rPr>
              <a:t>2</a:t>
            </a:r>
            <a:r>
              <a:rPr lang="en-US" altLang="ja-JP" sz="1800" dirty="0" smtClean="0">
                <a:solidFill>
                  <a:srgbClr val="000000"/>
                </a:solidFill>
                <a:latin typeface="Times"/>
                <a:cs typeface="Times"/>
              </a:rPr>
              <a:t> mass &lt; 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altLang="ja-JP" sz="16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 mass </a:t>
            </a:r>
            <a:r>
              <a:rPr lang="ja-JP" altLang="en-US" sz="2000" dirty="0" smtClean="0">
                <a:latin typeface="Times"/>
                <a:cs typeface="Times"/>
              </a:rPr>
              <a:t>（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H</a:t>
            </a:r>
            <a:r>
              <a:rPr lang="en-US" altLang="ja-JP" sz="1400" dirty="0" smtClean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: 0.1×10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Times"/>
                <a:cs typeface="Times"/>
              </a:rPr>
              <a:t>4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altLang="ja-JP" sz="2000" i="1" dirty="0" smtClean="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Times"/>
                <a:cs typeface="Times"/>
              </a:rPr>
              <a:t>◉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H</a:t>
            </a:r>
            <a:r>
              <a:rPr lang="en-US" altLang="ja-JP" sz="1600" dirty="0" smtClean="0">
                <a:solidFill>
                  <a:srgbClr val="008000"/>
                </a:solidFill>
                <a:latin typeface="Times"/>
                <a:cs typeface="Times"/>
              </a:rPr>
              <a:t>I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: 1.0×10</a:t>
            </a:r>
            <a:r>
              <a:rPr lang="en-US" altLang="ja-JP" sz="2000" baseline="30000" dirty="0" smtClean="0">
                <a:solidFill>
                  <a:srgbClr val="008000"/>
                </a:solidFill>
                <a:latin typeface="Times"/>
                <a:cs typeface="Times"/>
              </a:rPr>
              <a:t>4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en-US" altLang="ja-JP" sz="2000" i="1" dirty="0" smtClean="0">
                <a:solidFill>
                  <a:srgbClr val="008000"/>
                </a:solidFill>
                <a:latin typeface="Times"/>
                <a:cs typeface="Times"/>
              </a:rPr>
              <a:t>M</a:t>
            </a:r>
            <a:r>
              <a:rPr lang="en-US" altLang="ja-JP" sz="2000" baseline="-25000" dirty="0" smtClean="0">
                <a:solidFill>
                  <a:srgbClr val="008000"/>
                </a:solidFill>
                <a:latin typeface="Times"/>
                <a:cs typeface="Times"/>
              </a:rPr>
              <a:t>◉</a:t>
            </a:r>
            <a:r>
              <a:rPr lang="ja-JP" altLang="en-US" sz="2000" dirty="0" smtClean="0">
                <a:latin typeface="Times"/>
                <a:cs typeface="Times"/>
              </a:rPr>
              <a:t>）</a:t>
            </a:r>
            <a:endParaRPr lang="en-US" altLang="ja-JP" sz="20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</a:t>
            </a:r>
            <a:r>
              <a:rPr lang="en-US" altLang="ja-JP" sz="2000" b="1" dirty="0" smtClean="0">
                <a:latin typeface="Times"/>
                <a:cs typeface="Times"/>
              </a:rPr>
              <a:t>Total CR proton energy: ~10</a:t>
            </a:r>
            <a:r>
              <a:rPr lang="en-US" altLang="ja-JP" sz="2000" b="1" baseline="30000" dirty="0" smtClean="0">
                <a:latin typeface="Times"/>
                <a:cs typeface="Times"/>
              </a:rPr>
              <a:t>48</a:t>
            </a:r>
            <a:r>
              <a:rPr lang="en-US" altLang="ja-JP" sz="2000" b="1" dirty="0" smtClean="0">
                <a:latin typeface="Times"/>
                <a:cs typeface="Times"/>
              </a:rPr>
              <a:t> erg (~0.1 %)</a:t>
            </a: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48704"/>
          </a:xfrm>
        </p:spPr>
        <p:txBody>
          <a:bodyPr>
            <a:normAutofit/>
          </a:bodyPr>
          <a:lstStyle/>
          <a:p>
            <a:pPr algn="l"/>
            <a:r>
              <a:rPr lang="ja-JP" altLang="en-US" sz="3000" dirty="0" smtClean="0">
                <a:latin typeface="Times"/>
                <a:cs typeface="Times"/>
              </a:rPr>
              <a:t> </a:t>
            </a:r>
            <a:r>
              <a:rPr lang="en-US" altLang="ja-JP" sz="3000" dirty="0" err="1" smtClean="0">
                <a:latin typeface="Times"/>
                <a:cs typeface="Times"/>
              </a:rPr>
              <a:t>Vela.Jr</a:t>
            </a:r>
            <a:r>
              <a:rPr lang="en-US" altLang="ja-JP" sz="3000" dirty="0" smtClean="0">
                <a:latin typeface="Times"/>
                <a:cs typeface="Times"/>
              </a:rPr>
              <a:t> Total Interstellar Gas (Fukui13)</a:t>
            </a:r>
            <a:endParaRPr kumimoji="1" lang="ja-JP" altLang="en-US" sz="3000" dirty="0">
              <a:latin typeface="Times"/>
              <a:cs typeface="Time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1" y="2276872"/>
            <a:ext cx="8991874" cy="3744416"/>
          </a:xfrm>
          <a:prstGeom prst="rect">
            <a:avLst/>
          </a:prstGeom>
        </p:spPr>
      </p:pic>
      <p:sp>
        <p:nvSpPr>
          <p:cNvPr id="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kumimoji="1" lang="en-US" altLang="ja-JP" sz="2400" dirty="0" smtClean="0">
                <a:latin typeface="Cambria Math" panose="02040503050406030204" pitchFamily="18" charset="0"/>
                <a:cs typeface="Times" panose="02020603050405020304" pitchFamily="18" charset="0"/>
              </a:rPr>
              <a:t>11</a:t>
            </a:r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48704"/>
          </a:xfrm>
        </p:spPr>
        <p:txBody>
          <a:bodyPr>
            <a:normAutofit fontScale="90000"/>
          </a:bodyPr>
          <a:lstStyle/>
          <a:p>
            <a:pPr algn="l"/>
            <a:r>
              <a:rPr lang="ja-JP" altLang="en-US" sz="3000" dirty="0" smtClean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HESS J1731-347 Total Interstellar Gas (Fukuda+ </a:t>
            </a:r>
            <a:r>
              <a:rPr lang="en-US" altLang="ja-JP" sz="2200" dirty="0" smtClean="0">
                <a:latin typeface="Times"/>
                <a:cs typeface="Times"/>
              </a:rPr>
              <a:t>submitted to </a:t>
            </a:r>
            <a:r>
              <a:rPr lang="en-US" altLang="ja-JP" sz="2200" dirty="0" err="1" smtClean="0">
                <a:latin typeface="Times"/>
                <a:cs typeface="Times"/>
              </a:rPr>
              <a:t>ApJ</a:t>
            </a:r>
            <a:r>
              <a:rPr lang="en-US" altLang="ja-JP" sz="3000" dirty="0" smtClean="0">
                <a:latin typeface="Times"/>
                <a:cs typeface="Times"/>
              </a:rPr>
              <a:t>)</a:t>
            </a:r>
            <a:endParaRPr kumimoji="1" lang="ja-JP" altLang="en-US" sz="3000" dirty="0">
              <a:latin typeface="Times"/>
              <a:cs typeface="Time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12" y="2420888"/>
            <a:ext cx="8209451" cy="4095860"/>
          </a:xfrm>
          <a:prstGeom prst="rect">
            <a:avLst/>
          </a:prstGeom>
        </p:spPr>
      </p:pic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142876" y="764704"/>
            <a:ext cx="9001124" cy="15743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2400" dirty="0" smtClean="0">
                <a:latin typeface="Times"/>
                <a:cs typeface="Times"/>
              </a:rPr>
              <a:t>Azimuthal plot (H.E.S.S. VHE </a:t>
            </a:r>
            <a:r>
              <a:rPr lang="en-US" altLang="ja-JP" sz="2400" dirty="0" err="1" smtClean="0">
                <a:latin typeface="Times"/>
                <a:cs typeface="Times"/>
              </a:rPr>
              <a:t>γ</a:t>
            </a:r>
            <a:r>
              <a:rPr lang="en-US" altLang="ja-JP" sz="2400" dirty="0" smtClean="0">
                <a:latin typeface="Times"/>
                <a:cs typeface="Times"/>
              </a:rPr>
              <a:t>-rays and </a:t>
            </a:r>
            <a:r>
              <a:rPr lang="en-US" altLang="ja-JP" sz="2400" dirty="0" smtClean="0">
                <a:solidFill>
                  <a:srgbClr val="FF0000"/>
                </a:solidFill>
                <a:latin typeface="Times"/>
                <a:cs typeface="Times"/>
              </a:rPr>
              <a:t>Total ISM Gas)</a:t>
            </a:r>
            <a:endParaRPr lang="en-US" altLang="ja-JP" sz="2000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altLang="ja-JP" sz="1400" dirty="0" smtClean="0">
                <a:solidFill>
                  <a:srgbClr val="000000"/>
                </a:solidFill>
                <a:latin typeface="Times"/>
                <a:cs typeface="Times"/>
              </a:rPr>
              <a:t>2</a:t>
            </a:r>
            <a:r>
              <a:rPr lang="en-US" altLang="ja-JP" sz="1800" dirty="0" smtClean="0">
                <a:solidFill>
                  <a:srgbClr val="000000"/>
                </a:solidFill>
                <a:latin typeface="Times"/>
                <a:cs typeface="Times"/>
              </a:rPr>
              <a:t> mass </a:t>
            </a:r>
            <a:r>
              <a:rPr lang="en-US" altLang="ja-JP" sz="1800" dirty="0">
                <a:solidFill>
                  <a:srgbClr val="000000"/>
                </a:solidFill>
                <a:latin typeface="Times"/>
                <a:cs typeface="Times"/>
              </a:rPr>
              <a:t>&gt;</a:t>
            </a:r>
            <a:r>
              <a:rPr lang="en-US" altLang="ja-JP" sz="18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H</a:t>
            </a:r>
            <a:r>
              <a:rPr lang="en-US" altLang="ja-JP" sz="1600" dirty="0" smtClean="0">
                <a:solidFill>
                  <a:srgbClr val="000000"/>
                </a:solidFill>
                <a:latin typeface="Times"/>
                <a:cs typeface="Times"/>
              </a:rPr>
              <a:t>I</a:t>
            </a:r>
            <a:r>
              <a:rPr lang="en-US" altLang="ja-JP" sz="2000" dirty="0" smtClean="0">
                <a:solidFill>
                  <a:srgbClr val="000000"/>
                </a:solidFill>
                <a:latin typeface="Times"/>
                <a:cs typeface="Times"/>
              </a:rPr>
              <a:t> mass </a:t>
            </a:r>
            <a:r>
              <a:rPr lang="ja-JP" altLang="en-US" sz="2000" dirty="0" smtClean="0">
                <a:latin typeface="Times"/>
                <a:cs typeface="Times"/>
              </a:rPr>
              <a:t>（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H</a:t>
            </a:r>
            <a:r>
              <a:rPr lang="en-US" altLang="ja-JP" sz="1400" dirty="0" smtClean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: 5.1×10</a:t>
            </a:r>
            <a:r>
              <a:rPr lang="en-US" altLang="ja-JP" sz="2000" baseline="30000" dirty="0" smtClean="0">
                <a:solidFill>
                  <a:srgbClr val="0000FF"/>
                </a:solidFill>
                <a:latin typeface="Times"/>
                <a:cs typeface="Times"/>
              </a:rPr>
              <a:t>4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altLang="ja-JP" sz="2000" i="1" dirty="0" smtClean="0">
                <a:solidFill>
                  <a:srgbClr val="0000FF"/>
                </a:solidFill>
                <a:latin typeface="Times"/>
                <a:cs typeface="Times"/>
              </a:rPr>
              <a:t>M</a:t>
            </a:r>
            <a:r>
              <a:rPr lang="en-US" altLang="ja-JP" sz="2000" baseline="-25000" dirty="0" smtClean="0">
                <a:solidFill>
                  <a:srgbClr val="0000FF"/>
                </a:solidFill>
                <a:latin typeface="Times"/>
                <a:cs typeface="Times"/>
              </a:rPr>
              <a:t>◉</a:t>
            </a:r>
            <a:r>
              <a:rPr lang="en-US" altLang="ja-JP" sz="2000" dirty="0" smtClean="0">
                <a:solidFill>
                  <a:srgbClr val="0000FF"/>
                </a:solidFill>
                <a:latin typeface="Times"/>
                <a:cs typeface="Times"/>
              </a:rPr>
              <a:t>, 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H</a:t>
            </a:r>
            <a:r>
              <a:rPr lang="en-US" altLang="ja-JP" sz="1600" dirty="0" smtClean="0">
                <a:solidFill>
                  <a:srgbClr val="008000"/>
                </a:solidFill>
                <a:latin typeface="Times"/>
                <a:cs typeface="Times"/>
              </a:rPr>
              <a:t>I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: 0.13×10</a:t>
            </a:r>
            <a:r>
              <a:rPr lang="en-US" altLang="ja-JP" sz="2000" baseline="30000" dirty="0" smtClean="0">
                <a:solidFill>
                  <a:srgbClr val="008000"/>
                </a:solidFill>
                <a:latin typeface="Times"/>
                <a:cs typeface="Times"/>
              </a:rPr>
              <a:t>4</a:t>
            </a:r>
            <a:r>
              <a:rPr lang="en-US" altLang="ja-JP" sz="2000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en-US" altLang="ja-JP" sz="2000" i="1" dirty="0" smtClean="0">
                <a:solidFill>
                  <a:srgbClr val="008000"/>
                </a:solidFill>
                <a:latin typeface="Times"/>
                <a:cs typeface="Times"/>
              </a:rPr>
              <a:t>M</a:t>
            </a:r>
            <a:r>
              <a:rPr lang="en-US" altLang="ja-JP" sz="2000" baseline="-25000" dirty="0" smtClean="0">
                <a:solidFill>
                  <a:srgbClr val="008000"/>
                </a:solidFill>
                <a:latin typeface="Times"/>
                <a:cs typeface="Times"/>
              </a:rPr>
              <a:t>◉</a:t>
            </a:r>
            <a:r>
              <a:rPr lang="ja-JP" altLang="en-US" sz="2000" dirty="0" smtClean="0">
                <a:latin typeface="Times"/>
                <a:cs typeface="Times"/>
              </a:rPr>
              <a:t>）</a:t>
            </a:r>
            <a:endParaRPr lang="en-US" altLang="ja-JP" sz="20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</a:t>
            </a:r>
            <a:r>
              <a:rPr lang="en-US" altLang="ja-JP" sz="2000" b="1" dirty="0" smtClean="0">
                <a:latin typeface="Times"/>
                <a:cs typeface="Times"/>
              </a:rPr>
              <a:t>Total CR proton energy: ~10</a:t>
            </a:r>
            <a:r>
              <a:rPr lang="en-US" altLang="ja-JP" sz="2000" b="1" baseline="30000" dirty="0" smtClean="0">
                <a:latin typeface="Times"/>
                <a:cs typeface="Times"/>
              </a:rPr>
              <a:t>49</a:t>
            </a:r>
            <a:r>
              <a:rPr lang="en-US" altLang="ja-JP" sz="2000" b="1" dirty="0" smtClean="0">
                <a:latin typeface="Times"/>
                <a:cs typeface="Times"/>
              </a:rPr>
              <a:t> erg (~1 %)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400" dirty="0">
                <a:latin typeface="Times"/>
                <a:cs typeface="Times"/>
              </a:rPr>
              <a:t>The origin of γ-rays may be mixture of hadronic and </a:t>
            </a:r>
            <a:r>
              <a:rPr lang="en-US" altLang="ja-JP" sz="2400" dirty="0" err="1">
                <a:latin typeface="Times"/>
                <a:cs typeface="Times"/>
              </a:rPr>
              <a:t>leptonic</a:t>
            </a:r>
            <a:r>
              <a:rPr lang="en-US" altLang="ja-JP" sz="2400" dirty="0">
                <a:latin typeface="Times"/>
                <a:cs typeface="Times"/>
              </a:rPr>
              <a:t> origin.</a:t>
            </a: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8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lang="en-US" altLang="ja-JP" sz="2400" dirty="0" smtClean="0">
                <a:latin typeface="Cambria Math" panose="02040503050406030204" pitchFamily="18" charset="0"/>
                <a:cs typeface="Times" panose="02020603050405020304" pitchFamily="18" charset="0"/>
              </a:rPr>
              <a:t>12</a:t>
            </a:r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7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コンテンツ プレースホルダ 2"/>
          <p:cNvSpPr>
            <a:spLocks noGrp="1"/>
          </p:cNvSpPr>
          <p:nvPr>
            <p:ph idx="1"/>
          </p:nvPr>
        </p:nvSpPr>
        <p:spPr>
          <a:xfrm>
            <a:off x="77347" y="841531"/>
            <a:ext cx="9001156" cy="5791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2000" dirty="0" smtClean="0">
                <a:latin typeface="Times"/>
                <a:cs typeface="Times"/>
              </a:rPr>
              <a:t>Clumpy ISM (created by progenitor of SNR) </a:t>
            </a:r>
            <a:r>
              <a:rPr lang="ja-JP" altLang="en-US" sz="2000" dirty="0" smtClean="0">
                <a:latin typeface="Times New Roman"/>
                <a:cs typeface="Times New Roman"/>
              </a:rPr>
              <a:t>＋</a:t>
            </a:r>
            <a:r>
              <a:rPr lang="en-US" altLang="ja-JP" sz="2000" dirty="0" smtClean="0">
                <a:latin typeface="Times New Roman"/>
                <a:cs typeface="Times New Roman"/>
              </a:rPr>
              <a:t> SNR blast waves</a:t>
            </a:r>
          </a:p>
          <a:p>
            <a:pPr marL="0" indent="0">
              <a:buNone/>
            </a:pPr>
            <a:r>
              <a:rPr lang="ja-JP" altLang="ja-JP" sz="2000" dirty="0">
                <a:latin typeface="Times New Roman"/>
                <a:cs typeface="Times New Roman"/>
              </a:rPr>
              <a:t>　</a:t>
            </a:r>
            <a:r>
              <a:rPr lang="ja-JP" altLang="en-US" sz="2000" dirty="0" smtClean="0">
                <a:latin typeface="Times New Roman"/>
                <a:cs typeface="Times New Roman"/>
              </a:rPr>
              <a:t>　</a:t>
            </a:r>
            <a:r>
              <a:rPr lang="en-US" altLang="ja-JP" sz="2000" dirty="0" smtClean="0">
                <a:latin typeface="Times New Roman"/>
                <a:cs typeface="Times New Roman"/>
              </a:rPr>
              <a:t>⇒ </a:t>
            </a:r>
            <a:r>
              <a:rPr lang="en-US" altLang="ja-JP" sz="2000" dirty="0">
                <a:solidFill>
                  <a:srgbClr val="FF0000"/>
                </a:solidFill>
                <a:latin typeface="Times"/>
                <a:cs typeface="Times"/>
              </a:rPr>
              <a:t>G</a:t>
            </a:r>
            <a:r>
              <a:rPr lang="en-US" altLang="ja-JP" sz="2000" dirty="0" smtClean="0">
                <a:solidFill>
                  <a:srgbClr val="FF0000"/>
                </a:solidFill>
                <a:latin typeface="Times"/>
                <a:cs typeface="Times"/>
              </a:rPr>
              <a:t>ood </a:t>
            </a:r>
            <a:r>
              <a:rPr lang="en-US" altLang="ja-JP" sz="2000" dirty="0">
                <a:solidFill>
                  <a:srgbClr val="FF0000"/>
                </a:solidFill>
                <a:latin typeface="Times"/>
                <a:cs typeface="Times"/>
              </a:rPr>
              <a:t>spatial correlation (pc scale) </a:t>
            </a:r>
            <a:r>
              <a:rPr lang="en-US" altLang="ja-JP" sz="2000" dirty="0">
                <a:latin typeface="Times"/>
                <a:cs typeface="Times"/>
              </a:rPr>
              <a:t>and </a:t>
            </a:r>
            <a:r>
              <a:rPr lang="en-US" altLang="ja-JP" sz="2000" dirty="0">
                <a:solidFill>
                  <a:srgbClr val="0000FF"/>
                </a:solidFill>
                <a:latin typeface="Times"/>
                <a:cs typeface="Times"/>
              </a:rPr>
              <a:t>anti-correlation (sub pc scale)</a:t>
            </a:r>
            <a:endParaRPr lang="en-US" altLang="ja-JP" sz="2000" dirty="0" smtClean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5852046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Image: </a:t>
            </a:r>
            <a:r>
              <a:rPr lang="en-US" altLang="ja-JP" sz="16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Suzaku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 5–10 </a:t>
            </a:r>
            <a:r>
              <a:rPr lang="en-US" altLang="ja-JP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keV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,  Contours:  </a:t>
            </a:r>
            <a:r>
              <a:rPr lang="en-US" altLang="ja-JP" sz="16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12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CO(</a:t>
            </a:r>
            <a:r>
              <a:rPr lang="en-US" altLang="ja-JP" sz="16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J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/>
                <a:cs typeface="Times New Roman"/>
              </a:rPr>
              <a:t>=2–1) intensity (two velocity ranges)</a:t>
            </a:r>
            <a:endParaRPr kumimoji="1" lang="ja-JP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955864" y="585012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Sano+10, Sano+13</a:t>
            </a:r>
          </a:p>
        </p:txBody>
      </p:sp>
      <p:grpSp>
        <p:nvGrpSpPr>
          <p:cNvPr id="8" name="図形グループ 7"/>
          <p:cNvGrpSpPr/>
          <p:nvPr/>
        </p:nvGrpSpPr>
        <p:grpSpPr>
          <a:xfrm>
            <a:off x="184127" y="1583093"/>
            <a:ext cx="8798302" cy="4197991"/>
            <a:chOff x="184127" y="2079189"/>
            <a:chExt cx="8798302" cy="4197991"/>
          </a:xfrm>
        </p:grpSpPr>
        <p:pic>
          <p:nvPicPr>
            <p:cNvPr id="31" name="図 30" descr="名称未設定-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7" r="54876" b="8442"/>
            <a:stretch/>
          </p:blipFill>
          <p:spPr>
            <a:xfrm>
              <a:off x="184127" y="2079189"/>
              <a:ext cx="4358133" cy="4195561"/>
            </a:xfrm>
            <a:prstGeom prst="rect">
              <a:avLst/>
            </a:prstGeom>
          </p:spPr>
        </p:pic>
        <p:pic>
          <p:nvPicPr>
            <p:cNvPr id="10" name="図 9" descr="名称未設定-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6" r="4669" b="8442"/>
            <a:stretch/>
          </p:blipFill>
          <p:spPr>
            <a:xfrm>
              <a:off x="4627983" y="2081619"/>
              <a:ext cx="4354446" cy="4195561"/>
            </a:xfrm>
            <a:prstGeom prst="rect">
              <a:avLst/>
            </a:prstGeom>
          </p:spPr>
        </p:pic>
      </p:grpSp>
      <p:grpSp>
        <p:nvGrpSpPr>
          <p:cNvPr id="7" name="図形グループ 6"/>
          <p:cNvGrpSpPr/>
          <p:nvPr/>
        </p:nvGrpSpPr>
        <p:grpSpPr>
          <a:xfrm>
            <a:off x="341322" y="2303645"/>
            <a:ext cx="6543461" cy="3314396"/>
            <a:chOff x="341322" y="2799741"/>
            <a:chExt cx="6543461" cy="3314396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341322" y="4137489"/>
              <a:ext cx="3337489" cy="1976648"/>
              <a:chOff x="914096" y="4287007"/>
              <a:chExt cx="2555803" cy="1513690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2821100" y="4480936"/>
                <a:ext cx="648799" cy="648799"/>
              </a:xfrm>
              <a:prstGeom prst="rect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grpSp>
            <p:nvGrpSpPr>
              <p:cNvPr id="13" name="図形グループ 12"/>
              <p:cNvGrpSpPr/>
              <p:nvPr/>
            </p:nvGrpSpPr>
            <p:grpSpPr>
              <a:xfrm>
                <a:off x="914096" y="4287007"/>
                <a:ext cx="1524545" cy="1513690"/>
                <a:chOff x="982841" y="4330426"/>
                <a:chExt cx="1524545" cy="1513690"/>
              </a:xfrm>
            </p:grpSpPr>
            <p:pic>
              <p:nvPicPr>
                <p:cNvPr id="19" name="図 18" descr="名称未設定-4.png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14" t="2317" r="80198" b="71149"/>
                <a:stretch/>
              </p:blipFill>
              <p:spPr>
                <a:xfrm>
                  <a:off x="983470" y="4330426"/>
                  <a:ext cx="1523916" cy="1509117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20" name="正方形/長方形 19"/>
                <p:cNvSpPr/>
                <p:nvPr/>
              </p:nvSpPr>
              <p:spPr>
                <a:xfrm>
                  <a:off x="982841" y="4330426"/>
                  <a:ext cx="1513690" cy="1513690"/>
                </a:xfrm>
                <a:prstGeom prst="rect">
                  <a:avLst/>
                </a:prstGeom>
                <a:noFill/>
                <a:ln w="190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14" name="直線コネクタ 13"/>
              <p:cNvCxnSpPr/>
              <p:nvPr/>
            </p:nvCxnSpPr>
            <p:spPr>
              <a:xfrm flipH="1" flipV="1">
                <a:off x="2427786" y="4287007"/>
                <a:ext cx="393314" cy="19392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H="1">
                <a:off x="2427786" y="5129735"/>
                <a:ext cx="393314" cy="67096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図形グループ 21"/>
            <p:cNvGrpSpPr/>
            <p:nvPr/>
          </p:nvGrpSpPr>
          <p:grpSpPr>
            <a:xfrm>
              <a:off x="4716015" y="2799741"/>
              <a:ext cx="2168768" cy="2972037"/>
              <a:chOff x="5286662" y="3262581"/>
              <a:chExt cx="1660815" cy="2275947"/>
            </a:xfrm>
          </p:grpSpPr>
          <p:pic>
            <p:nvPicPr>
              <p:cNvPr id="23" name="図 22" descr="名称未設定-4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819" t="36122" r="3939" b="37416"/>
              <a:stretch/>
            </p:blipFill>
            <p:spPr>
              <a:xfrm>
                <a:off x="5286887" y="4014077"/>
                <a:ext cx="1513464" cy="1517318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4" name="正方形/長方形 23"/>
              <p:cNvSpPr/>
              <p:nvPr/>
            </p:nvSpPr>
            <p:spPr>
              <a:xfrm>
                <a:off x="6298677" y="3262581"/>
                <a:ext cx="648799" cy="648799"/>
              </a:xfrm>
              <a:prstGeom prst="rect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5286662" y="4024838"/>
                <a:ext cx="1513690" cy="1513690"/>
              </a:xfrm>
              <a:prstGeom prst="rect">
                <a:avLst/>
              </a:prstGeom>
              <a:no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" name="直線コネクタ 25"/>
              <p:cNvCxnSpPr/>
              <p:nvPr/>
            </p:nvCxnSpPr>
            <p:spPr>
              <a:xfrm flipH="1">
                <a:off x="5286662" y="3911380"/>
                <a:ext cx="1012015" cy="11345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H="1">
                <a:off x="6800351" y="3911380"/>
                <a:ext cx="147126" cy="11345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タイトル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09624"/>
          </a:xfrm>
        </p:spPr>
        <p:txBody>
          <a:bodyPr>
            <a:normAutofit/>
          </a:bodyPr>
          <a:lstStyle/>
          <a:p>
            <a:pPr algn="l"/>
            <a:r>
              <a:rPr lang="ja-JP" altLang="en-US" sz="3000" dirty="0" smtClean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RXJ1713 Synchrotron X-rays &amp; CO</a:t>
            </a:r>
            <a:endParaRPr kumimoji="1" lang="ja-JP" altLang="en-US" sz="3000" dirty="0">
              <a:latin typeface="Times"/>
              <a:cs typeface="Time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3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lang="en-US" altLang="ja-JP" sz="2400" dirty="0" smtClean="0">
                <a:latin typeface="Cambria Math" panose="02040503050406030204" pitchFamily="18" charset="0"/>
                <a:cs typeface="Times" panose="02020603050405020304" pitchFamily="18" charset="0"/>
              </a:rPr>
              <a:t>13</a:t>
            </a:r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77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コンテンツ プレースホルダ 2"/>
          <p:cNvSpPr>
            <a:spLocks noGrp="1"/>
          </p:cNvSpPr>
          <p:nvPr>
            <p:ph idx="1"/>
          </p:nvPr>
        </p:nvSpPr>
        <p:spPr>
          <a:xfrm>
            <a:off x="77347" y="841531"/>
            <a:ext cx="9001156" cy="57912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n"/>
            </a:pPr>
            <a:r>
              <a:rPr lang="en-US" altLang="ja-JP" sz="2200" dirty="0" smtClean="0">
                <a:latin typeface="Times"/>
                <a:cs typeface="Times"/>
              </a:rPr>
              <a:t>Magnetic field amplification in the down stream</a:t>
            </a:r>
            <a:r>
              <a:rPr lang="ja-JP" altLang="en-US" sz="2200" dirty="0" smtClean="0">
                <a:solidFill>
                  <a:srgbClr val="FF0000"/>
                </a:solidFill>
                <a:latin typeface="Times"/>
                <a:cs typeface="Times"/>
              </a:rPr>
              <a:t>（</a:t>
            </a:r>
            <a:r>
              <a:rPr lang="en-US" altLang="ja-JP" sz="2200" dirty="0">
                <a:solidFill>
                  <a:srgbClr val="FF0000"/>
                </a:solidFill>
                <a:latin typeface="Times"/>
                <a:cs typeface="Times"/>
              </a:rPr>
              <a:t>Inoue+12</a:t>
            </a:r>
            <a:r>
              <a:rPr lang="ja-JP" altLang="en-US" sz="2200" dirty="0" smtClean="0">
                <a:solidFill>
                  <a:srgbClr val="FF0000"/>
                </a:solidFill>
                <a:latin typeface="Times"/>
                <a:cs typeface="Times"/>
              </a:rPr>
              <a:t>）</a:t>
            </a:r>
            <a: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altLang="ja-JP" sz="1800" dirty="0" smtClean="0">
                <a:latin typeface="Times"/>
                <a:cs typeface="Times"/>
              </a:rPr>
              <a:t>⇒ The </a:t>
            </a:r>
            <a:r>
              <a:rPr lang="en-US" altLang="ja-JP" sz="1800" dirty="0">
                <a:latin typeface="Times"/>
                <a:cs typeface="Times"/>
              </a:rPr>
              <a:t>shock </a:t>
            </a:r>
            <a:r>
              <a:rPr lang="en-US" altLang="ja-JP" sz="1800" dirty="0" smtClean="0">
                <a:latin typeface="Times"/>
                <a:cs typeface="Times"/>
              </a:rPr>
              <a:t>waves </a:t>
            </a:r>
            <a:r>
              <a:rPr lang="en-US" altLang="ja-JP" sz="1800" dirty="0">
                <a:latin typeface="Times"/>
                <a:cs typeface="Times"/>
              </a:rPr>
              <a:t>propagate into the clumpy ISM formed by thermal instability </a:t>
            </a: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 marL="0" indent="0">
              <a:buNone/>
            </a:pPr>
            <a:endParaRPr lang="en-US" altLang="ja-JP" sz="18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ja-JP" altLang="en-US" sz="2200" dirty="0" smtClean="0">
                <a:solidFill>
                  <a:srgbClr val="0000FF"/>
                </a:solidFill>
                <a:latin typeface="Times"/>
                <a:cs typeface="Times"/>
              </a:rPr>
              <a:t>　</a:t>
            </a:r>
            <a:r>
              <a:rPr lang="en-US" altLang="ja-JP" sz="2200" dirty="0" smtClean="0">
                <a:solidFill>
                  <a:srgbClr val="0000FF"/>
                </a:solidFill>
                <a:latin typeface="Times"/>
                <a:cs typeface="Times"/>
              </a:rPr>
              <a:t>  MHD results explain the spatial distribution between the CO and X-rays</a:t>
            </a:r>
            <a:endParaRPr lang="en-US" altLang="ja-JP" sz="22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822986" y="5427412"/>
            <a:ext cx="125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/>
                <a:cs typeface="Times New Roman"/>
              </a:rPr>
              <a:t>Inoue+12</a:t>
            </a:r>
            <a:endParaRPr kumimoji="1" lang="en-US" altLang="ja-JP" b="1" dirty="0" smtClean="0">
              <a:latin typeface="Times New Roman"/>
              <a:cs typeface="Times New Roman"/>
            </a:endParaRPr>
          </a:p>
        </p:txBody>
      </p:sp>
      <p:sp>
        <p:nvSpPr>
          <p:cNvPr id="28" name="タイトル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09624"/>
          </a:xfrm>
        </p:spPr>
        <p:txBody>
          <a:bodyPr>
            <a:normAutofit/>
          </a:bodyPr>
          <a:lstStyle/>
          <a:p>
            <a:pPr algn="l"/>
            <a:r>
              <a:rPr lang="en-US" altLang="ja-JP" sz="3000" dirty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MHD Simulation</a:t>
            </a:r>
            <a:endParaRPr kumimoji="1" lang="ja-JP" altLang="en-US" sz="3000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pic>
        <p:nvPicPr>
          <p:cNvPr id="49" name="図 48" descr="名称未設定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0" t="4477" b="54573"/>
          <a:stretch/>
        </p:blipFill>
        <p:spPr>
          <a:xfrm>
            <a:off x="0" y="1927401"/>
            <a:ext cx="4846572" cy="3849000"/>
          </a:xfrm>
          <a:prstGeom prst="rect">
            <a:avLst/>
          </a:prstGeom>
        </p:spPr>
      </p:pic>
      <p:pic>
        <p:nvPicPr>
          <p:cNvPr id="50" name="図 49" descr="名称未設定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44" t="59032"/>
          <a:stretch/>
        </p:blipFill>
        <p:spPr>
          <a:xfrm>
            <a:off x="4863720" y="1989259"/>
            <a:ext cx="4315349" cy="38507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91681" y="1614174"/>
            <a:ext cx="323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ea typeface="ＤＦＰ太丸ゴシック体"/>
                <a:cs typeface="ＤＦＰ太丸ゴシック体"/>
              </a:rPr>
              <a:t>ISM number density</a:t>
            </a:r>
            <a:endParaRPr kumimoji="1" lang="ja-JP" altLang="en-US" sz="2000" dirty="0">
              <a:ea typeface="ＤＦＰ太丸ゴシック体"/>
              <a:cs typeface="ＤＦＰ太丸ゴシック体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944320" y="1614174"/>
            <a:ext cx="323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ea typeface="ＤＦＰ太丸ゴシック体"/>
                <a:cs typeface="ＤＦＰ太丸ゴシック体"/>
              </a:rPr>
              <a:t>Magnetic field strength</a:t>
            </a:r>
            <a:endParaRPr kumimoji="1" lang="ja-JP" altLang="en-US" sz="2000" dirty="0">
              <a:ea typeface="ＤＦＰ太丸ゴシック体"/>
              <a:cs typeface="ＤＦＰ太丸ゴシック体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lang="en-US" altLang="ja-JP" sz="2400" dirty="0" smtClean="0">
                <a:latin typeface="Cambria Math" panose="02040503050406030204" pitchFamily="18" charset="0"/>
                <a:cs typeface="Times" panose="02020603050405020304" pitchFamily="18" charset="0"/>
              </a:rPr>
              <a:t>14</a:t>
            </a:r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11560" y="1981227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"/>
                <a:cs typeface="Times"/>
              </a:rPr>
              <a:t>t = 750 </a:t>
            </a:r>
            <a:r>
              <a:rPr lang="en-US" altLang="ja-JP" dirty="0" err="1" smtClean="0">
                <a:latin typeface="Times"/>
                <a:cs typeface="Times"/>
              </a:rPr>
              <a:t>yr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3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コンテンツ プレースホルダ 2"/>
          <p:cNvSpPr>
            <a:spLocks noGrp="1"/>
          </p:cNvSpPr>
          <p:nvPr>
            <p:ph idx="1"/>
          </p:nvPr>
        </p:nvSpPr>
        <p:spPr>
          <a:xfrm>
            <a:off x="77347" y="841531"/>
            <a:ext cx="9001156" cy="57912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n"/>
            </a:pPr>
            <a:r>
              <a:rPr lang="en-US" altLang="ja-JP" sz="2200" dirty="0" smtClean="0">
                <a:latin typeface="Times"/>
                <a:cs typeface="Times"/>
              </a:rPr>
              <a:t>Magnetic field amplification in the down stream</a:t>
            </a:r>
            <a:r>
              <a:rPr lang="ja-JP" altLang="en-US" sz="2200" dirty="0" smtClean="0">
                <a:solidFill>
                  <a:srgbClr val="FF0000"/>
                </a:solidFill>
                <a:latin typeface="Times"/>
                <a:cs typeface="Times"/>
              </a:rPr>
              <a:t>（</a:t>
            </a:r>
            <a:r>
              <a:rPr lang="en-US" altLang="ja-JP" sz="2200" dirty="0">
                <a:solidFill>
                  <a:srgbClr val="FF0000"/>
                </a:solidFill>
                <a:latin typeface="Times"/>
                <a:cs typeface="Times"/>
              </a:rPr>
              <a:t>Inoue+12</a:t>
            </a:r>
            <a:r>
              <a:rPr lang="ja-JP" altLang="en-US" sz="2200" dirty="0" smtClean="0">
                <a:solidFill>
                  <a:srgbClr val="FF0000"/>
                </a:solidFill>
                <a:latin typeface="Times"/>
                <a:cs typeface="Times"/>
              </a:rPr>
              <a:t>）</a:t>
            </a:r>
            <a: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altLang="ja-JP" sz="1800" dirty="0" smtClean="0">
                <a:latin typeface="Times"/>
                <a:cs typeface="Times"/>
              </a:rPr>
              <a:t>⇒ The </a:t>
            </a:r>
            <a:r>
              <a:rPr lang="en-US" altLang="ja-JP" sz="1800" dirty="0">
                <a:latin typeface="Times"/>
                <a:cs typeface="Times"/>
              </a:rPr>
              <a:t>shock </a:t>
            </a:r>
            <a:r>
              <a:rPr lang="en-US" altLang="ja-JP" sz="1800" dirty="0" smtClean="0">
                <a:latin typeface="Times"/>
                <a:cs typeface="Times"/>
              </a:rPr>
              <a:t>waves </a:t>
            </a:r>
            <a:r>
              <a:rPr lang="en-US" altLang="ja-JP" sz="1800" dirty="0">
                <a:latin typeface="Times"/>
                <a:cs typeface="Times"/>
              </a:rPr>
              <a:t>propagate into the clumpy ISM formed by thermal instability </a:t>
            </a: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 marL="0" indent="0">
              <a:buNone/>
            </a:pPr>
            <a:endParaRPr lang="en-US" altLang="ja-JP" sz="18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ja-JP" altLang="en-US" sz="2200" dirty="0" smtClean="0">
                <a:solidFill>
                  <a:srgbClr val="0000FF"/>
                </a:solidFill>
                <a:latin typeface="Times"/>
                <a:cs typeface="Times"/>
              </a:rPr>
              <a:t>　</a:t>
            </a:r>
            <a:r>
              <a:rPr lang="en-US" altLang="ja-JP" sz="2200" dirty="0" smtClean="0">
                <a:solidFill>
                  <a:srgbClr val="0000FF"/>
                </a:solidFill>
                <a:latin typeface="Times"/>
                <a:cs typeface="Times"/>
              </a:rPr>
              <a:t>  MHD results explain the spatial distribution between the CO and X-rays</a:t>
            </a:r>
            <a:endParaRPr lang="en-US" altLang="ja-JP" sz="22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822986" y="5427412"/>
            <a:ext cx="125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/>
                <a:cs typeface="Times New Roman"/>
              </a:rPr>
              <a:t>Inoue+12</a:t>
            </a:r>
            <a:endParaRPr kumimoji="1" lang="en-US" altLang="ja-JP" b="1" dirty="0" smtClean="0">
              <a:latin typeface="Times New Roman"/>
              <a:cs typeface="Times New Roman"/>
            </a:endParaRPr>
          </a:p>
        </p:txBody>
      </p:sp>
      <p:sp>
        <p:nvSpPr>
          <p:cNvPr id="28" name="タイトル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09624"/>
          </a:xfrm>
        </p:spPr>
        <p:txBody>
          <a:bodyPr>
            <a:normAutofit/>
          </a:bodyPr>
          <a:lstStyle/>
          <a:p>
            <a:pPr algn="l"/>
            <a:r>
              <a:rPr lang="en-US" altLang="ja-JP" sz="3000" dirty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MHD Simulation</a:t>
            </a:r>
            <a:endParaRPr kumimoji="1" lang="ja-JP" altLang="en-US" sz="3000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pic>
        <p:nvPicPr>
          <p:cNvPr id="49" name="図 48" descr="名称未設定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0" t="4477" b="54573"/>
          <a:stretch/>
        </p:blipFill>
        <p:spPr>
          <a:xfrm>
            <a:off x="0" y="1927401"/>
            <a:ext cx="4846572" cy="3849000"/>
          </a:xfrm>
          <a:prstGeom prst="rect">
            <a:avLst/>
          </a:prstGeom>
        </p:spPr>
      </p:pic>
      <p:pic>
        <p:nvPicPr>
          <p:cNvPr id="50" name="図 49" descr="名称未設定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44" t="59032"/>
          <a:stretch/>
        </p:blipFill>
        <p:spPr>
          <a:xfrm>
            <a:off x="4863720" y="1989259"/>
            <a:ext cx="4315349" cy="3850775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936337" y="2549403"/>
            <a:ext cx="6828449" cy="2514231"/>
            <a:chOff x="936337" y="2308326"/>
            <a:chExt cx="6828449" cy="2514231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936337" y="2310671"/>
              <a:ext cx="2589747" cy="2510125"/>
              <a:chOff x="872363" y="2296874"/>
              <a:chExt cx="2412807" cy="2338625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1535100" y="2296874"/>
                <a:ext cx="624439" cy="42523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1" name="図 40" descr="名称未設定.png"/>
              <p:cNvPicPr>
                <a:picLocks noChangeAspect="1"/>
              </p:cNvPicPr>
              <p:nvPr/>
            </p:nvPicPr>
            <p:blipFill rotWithShape="1">
              <a:blip r:embed="rId4"/>
              <a:srcRect l="36971" t="11419" r="49843" b="83573"/>
              <a:stretch/>
            </p:blipFill>
            <p:spPr>
              <a:xfrm>
                <a:off x="872363" y="2899398"/>
                <a:ext cx="2412807" cy="17361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" name="正方形/長方形 41"/>
              <p:cNvSpPr/>
              <p:nvPr/>
            </p:nvSpPr>
            <p:spPr>
              <a:xfrm>
                <a:off x="873153" y="2914297"/>
                <a:ext cx="2406155" cy="170659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直線コネクタ 44"/>
              <p:cNvCxnSpPr/>
              <p:nvPr/>
            </p:nvCxnSpPr>
            <p:spPr>
              <a:xfrm flipH="1">
                <a:off x="873659" y="2722113"/>
                <a:ext cx="661445" cy="188372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2157683" y="2722113"/>
                <a:ext cx="1118701" cy="188372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図形グループ 3"/>
            <p:cNvGrpSpPr/>
            <p:nvPr/>
          </p:nvGrpSpPr>
          <p:grpSpPr>
            <a:xfrm>
              <a:off x="5169400" y="2308326"/>
              <a:ext cx="2595386" cy="2514231"/>
              <a:chOff x="5480036" y="2294689"/>
              <a:chExt cx="2418061" cy="2342450"/>
            </a:xfrm>
          </p:grpSpPr>
          <p:sp>
            <p:nvSpPr>
              <p:cNvPr id="40" name="正方形/長方形 39"/>
              <p:cNvSpPr/>
              <p:nvPr/>
            </p:nvSpPr>
            <p:spPr>
              <a:xfrm>
                <a:off x="6242448" y="2294689"/>
                <a:ext cx="624439" cy="42523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図 42" descr="名称未設定.png"/>
              <p:cNvPicPr>
                <a:picLocks noChangeAspect="1"/>
              </p:cNvPicPr>
              <p:nvPr/>
            </p:nvPicPr>
            <p:blipFill rotWithShape="1">
              <a:blip r:embed="rId4"/>
              <a:srcRect l="37068" t="65375" r="49949" b="29611"/>
              <a:stretch/>
            </p:blipFill>
            <p:spPr>
              <a:xfrm>
                <a:off x="5509117" y="2899397"/>
                <a:ext cx="2375821" cy="17377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正方形/長方形 43"/>
              <p:cNvSpPr/>
              <p:nvPr/>
            </p:nvSpPr>
            <p:spPr>
              <a:xfrm>
                <a:off x="5491942" y="2902478"/>
                <a:ext cx="2406155" cy="170659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直線コネクタ 46"/>
              <p:cNvCxnSpPr/>
              <p:nvPr/>
            </p:nvCxnSpPr>
            <p:spPr>
              <a:xfrm flipH="1">
                <a:off x="5480036" y="2722113"/>
                <a:ext cx="761475" cy="17641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>
                <a:off x="6864092" y="2722113"/>
                <a:ext cx="1030623" cy="17641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テキスト ボックス 8"/>
          <p:cNvSpPr txBox="1"/>
          <p:nvPr/>
        </p:nvSpPr>
        <p:spPr>
          <a:xfrm>
            <a:off x="591681" y="1614174"/>
            <a:ext cx="323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ea typeface="ＤＦＰ太丸ゴシック体"/>
                <a:cs typeface="ＤＦＰ太丸ゴシック体"/>
              </a:rPr>
              <a:t>ISM number density</a:t>
            </a:r>
            <a:endParaRPr kumimoji="1" lang="ja-JP" altLang="en-US" sz="2000" dirty="0">
              <a:ea typeface="ＤＦＰ太丸ゴシック体"/>
              <a:cs typeface="ＤＦＰ太丸ゴシック体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944320" y="1614174"/>
            <a:ext cx="323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ea typeface="ＤＦＰ太丸ゴシック体"/>
                <a:cs typeface="ＤＦＰ太丸ゴシック体"/>
              </a:rPr>
              <a:t>Magnetic field strength</a:t>
            </a:r>
            <a:endParaRPr kumimoji="1" lang="ja-JP" altLang="en-US" sz="2000" dirty="0">
              <a:ea typeface="ＤＦＰ太丸ゴシック体"/>
              <a:cs typeface="ＤＦＰ太丸ゴシック体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lang="en-US" altLang="ja-JP" sz="2400" dirty="0" smtClean="0">
                <a:latin typeface="Cambria Math" panose="02040503050406030204" pitchFamily="18" charset="0"/>
                <a:cs typeface="Times" panose="02020603050405020304" pitchFamily="18" charset="0"/>
              </a:rPr>
              <a:t>15</a:t>
            </a:r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11560" y="1981227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"/>
                <a:cs typeface="Times"/>
              </a:rPr>
              <a:t>t = 750 </a:t>
            </a:r>
            <a:r>
              <a:rPr lang="en-US" altLang="ja-JP" dirty="0" err="1" smtClean="0">
                <a:latin typeface="Times"/>
                <a:cs typeface="Times"/>
              </a:rPr>
              <a:t>yr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endParaRPr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47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コンテンツ プレースホルダ 2"/>
          <p:cNvSpPr>
            <a:spLocks noGrp="1"/>
          </p:cNvSpPr>
          <p:nvPr>
            <p:ph idx="1"/>
          </p:nvPr>
        </p:nvSpPr>
        <p:spPr>
          <a:xfrm>
            <a:off x="77347" y="841531"/>
            <a:ext cx="9001156" cy="579120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n"/>
            </a:pPr>
            <a:r>
              <a:rPr lang="en-US" altLang="ja-JP" sz="2200" dirty="0" smtClean="0">
                <a:latin typeface="Times"/>
                <a:cs typeface="Times"/>
              </a:rPr>
              <a:t>Magnetic field amplification in the down stream</a:t>
            </a:r>
            <a:r>
              <a:rPr lang="ja-JP" altLang="en-US" sz="2200" dirty="0" smtClean="0">
                <a:solidFill>
                  <a:srgbClr val="FF0000"/>
                </a:solidFill>
                <a:latin typeface="Times"/>
                <a:cs typeface="Times"/>
              </a:rPr>
              <a:t>（</a:t>
            </a:r>
            <a:r>
              <a:rPr lang="en-US" altLang="ja-JP" sz="2200" dirty="0">
                <a:solidFill>
                  <a:srgbClr val="FF0000"/>
                </a:solidFill>
                <a:latin typeface="Times"/>
                <a:cs typeface="Times"/>
              </a:rPr>
              <a:t>Inoue+12</a:t>
            </a:r>
            <a:r>
              <a:rPr lang="ja-JP" altLang="en-US" sz="2200" dirty="0" smtClean="0">
                <a:solidFill>
                  <a:srgbClr val="FF0000"/>
                </a:solidFill>
                <a:latin typeface="Times"/>
                <a:cs typeface="Times"/>
              </a:rPr>
              <a:t>）</a:t>
            </a:r>
            <a: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  <a:t/>
            </a:r>
            <a:br>
              <a:rPr lang="en-US" altLang="ja-JP" sz="2400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US" altLang="ja-JP" sz="1800" dirty="0" smtClean="0">
                <a:latin typeface="Times"/>
                <a:cs typeface="Times"/>
              </a:rPr>
              <a:t>⇒ The </a:t>
            </a:r>
            <a:r>
              <a:rPr lang="en-US" altLang="ja-JP" sz="1800" dirty="0">
                <a:latin typeface="Times"/>
                <a:cs typeface="Times"/>
              </a:rPr>
              <a:t>shock </a:t>
            </a:r>
            <a:r>
              <a:rPr lang="en-US" altLang="ja-JP" sz="1800" dirty="0" smtClean="0">
                <a:latin typeface="Times"/>
                <a:cs typeface="Times"/>
              </a:rPr>
              <a:t>waves </a:t>
            </a:r>
            <a:r>
              <a:rPr lang="en-US" altLang="ja-JP" sz="1800" dirty="0">
                <a:latin typeface="Times"/>
                <a:cs typeface="Times"/>
              </a:rPr>
              <a:t>propagate into the clumpy ISM formed by thermal instability </a:t>
            </a: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>
              <a:latin typeface="Times"/>
              <a:cs typeface="Times"/>
            </a:endParaRPr>
          </a:p>
          <a:p>
            <a:pPr>
              <a:buFont typeface="Wingdings" charset="2"/>
              <a:buChar char="n"/>
            </a:pPr>
            <a:endParaRPr lang="en-US" altLang="ja-JP" sz="1800" dirty="0" smtClean="0">
              <a:latin typeface="Times"/>
              <a:cs typeface="Times"/>
            </a:endParaRPr>
          </a:p>
          <a:p>
            <a:pPr marL="0" indent="0">
              <a:buNone/>
            </a:pPr>
            <a:endParaRPr lang="en-US" altLang="ja-JP" sz="1800" dirty="0" smtClean="0">
              <a:latin typeface="Times"/>
              <a:cs typeface="Times"/>
            </a:endParaRPr>
          </a:p>
          <a:p>
            <a:pPr marL="0" indent="0">
              <a:buNone/>
            </a:pPr>
            <a:r>
              <a:rPr lang="ja-JP" altLang="en-US" sz="2200" dirty="0" smtClean="0">
                <a:solidFill>
                  <a:srgbClr val="0000FF"/>
                </a:solidFill>
                <a:latin typeface="Times"/>
                <a:cs typeface="Times"/>
              </a:rPr>
              <a:t>　</a:t>
            </a:r>
            <a:r>
              <a:rPr lang="en-US" altLang="ja-JP" sz="2200" dirty="0" smtClean="0">
                <a:solidFill>
                  <a:srgbClr val="0000FF"/>
                </a:solidFill>
                <a:latin typeface="Times"/>
                <a:cs typeface="Times"/>
              </a:rPr>
              <a:t>  MHD results explain the spatial distribution between the CO and X-rays</a:t>
            </a:r>
            <a:endParaRPr lang="en-US" altLang="ja-JP" sz="22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7822986" y="5427412"/>
            <a:ext cx="125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latin typeface="Times New Roman"/>
                <a:cs typeface="Times New Roman"/>
              </a:rPr>
              <a:t>Inoue+12</a:t>
            </a:r>
            <a:endParaRPr kumimoji="1" lang="en-US" altLang="ja-JP" b="1" dirty="0" smtClean="0">
              <a:latin typeface="Times New Roman"/>
              <a:cs typeface="Times New Roman"/>
            </a:endParaRPr>
          </a:p>
        </p:txBody>
      </p:sp>
      <p:sp>
        <p:nvSpPr>
          <p:cNvPr id="28" name="タイトル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609624"/>
          </a:xfrm>
        </p:spPr>
        <p:txBody>
          <a:bodyPr>
            <a:normAutofit/>
          </a:bodyPr>
          <a:lstStyle/>
          <a:p>
            <a:pPr algn="l"/>
            <a:r>
              <a:rPr lang="en-US" altLang="ja-JP" sz="3000" dirty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MHD Simulation</a:t>
            </a:r>
            <a:endParaRPr kumimoji="1" lang="ja-JP" altLang="en-US" sz="3000" dirty="0">
              <a:solidFill>
                <a:srgbClr val="FF6600"/>
              </a:solidFill>
              <a:latin typeface="Times"/>
              <a:cs typeface="Time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pic>
        <p:nvPicPr>
          <p:cNvPr id="49" name="図 48" descr="名称未設定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40" t="4477" b="54573"/>
          <a:stretch/>
        </p:blipFill>
        <p:spPr>
          <a:xfrm>
            <a:off x="0" y="1927401"/>
            <a:ext cx="4846572" cy="3849000"/>
          </a:xfrm>
          <a:prstGeom prst="rect">
            <a:avLst/>
          </a:prstGeom>
        </p:spPr>
      </p:pic>
      <p:pic>
        <p:nvPicPr>
          <p:cNvPr id="50" name="図 49" descr="名称未設定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44" t="59032"/>
          <a:stretch/>
        </p:blipFill>
        <p:spPr>
          <a:xfrm>
            <a:off x="4863720" y="1989259"/>
            <a:ext cx="4315349" cy="3850775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936337" y="2549403"/>
            <a:ext cx="6828449" cy="2514231"/>
            <a:chOff x="936337" y="2308326"/>
            <a:chExt cx="6828449" cy="2514231"/>
          </a:xfrm>
        </p:grpSpPr>
        <p:grpSp>
          <p:nvGrpSpPr>
            <p:cNvPr id="2" name="図形グループ 1"/>
            <p:cNvGrpSpPr/>
            <p:nvPr/>
          </p:nvGrpSpPr>
          <p:grpSpPr>
            <a:xfrm>
              <a:off x="936337" y="2310671"/>
              <a:ext cx="2589747" cy="2510125"/>
              <a:chOff x="872363" y="2296874"/>
              <a:chExt cx="2412807" cy="2338625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1535100" y="2296874"/>
                <a:ext cx="624439" cy="42523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1" name="図 40" descr="名称未設定.png"/>
              <p:cNvPicPr>
                <a:picLocks noChangeAspect="1"/>
              </p:cNvPicPr>
              <p:nvPr/>
            </p:nvPicPr>
            <p:blipFill rotWithShape="1">
              <a:blip r:embed="rId4"/>
              <a:srcRect l="36971" t="11419" r="49843" b="83573"/>
              <a:stretch/>
            </p:blipFill>
            <p:spPr>
              <a:xfrm>
                <a:off x="872363" y="2899398"/>
                <a:ext cx="2412807" cy="173610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2" name="正方形/長方形 41"/>
              <p:cNvSpPr/>
              <p:nvPr/>
            </p:nvSpPr>
            <p:spPr>
              <a:xfrm>
                <a:off x="873153" y="2914297"/>
                <a:ext cx="2406155" cy="170659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直線コネクタ 44"/>
              <p:cNvCxnSpPr/>
              <p:nvPr/>
            </p:nvCxnSpPr>
            <p:spPr>
              <a:xfrm flipH="1">
                <a:off x="873659" y="2722113"/>
                <a:ext cx="661445" cy="188372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/>
              <p:cNvCxnSpPr/>
              <p:nvPr/>
            </p:nvCxnSpPr>
            <p:spPr>
              <a:xfrm>
                <a:off x="2157683" y="2722113"/>
                <a:ext cx="1118701" cy="188372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図形グループ 3"/>
            <p:cNvGrpSpPr/>
            <p:nvPr/>
          </p:nvGrpSpPr>
          <p:grpSpPr>
            <a:xfrm>
              <a:off x="5169400" y="2308326"/>
              <a:ext cx="2595386" cy="2514231"/>
              <a:chOff x="5480036" y="2294689"/>
              <a:chExt cx="2418061" cy="2342450"/>
            </a:xfrm>
          </p:grpSpPr>
          <p:sp>
            <p:nvSpPr>
              <p:cNvPr id="40" name="正方形/長方形 39"/>
              <p:cNvSpPr/>
              <p:nvPr/>
            </p:nvSpPr>
            <p:spPr>
              <a:xfrm>
                <a:off x="6242448" y="2294689"/>
                <a:ext cx="624439" cy="42523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図 42" descr="名称未設定.png"/>
              <p:cNvPicPr>
                <a:picLocks noChangeAspect="1"/>
              </p:cNvPicPr>
              <p:nvPr/>
            </p:nvPicPr>
            <p:blipFill rotWithShape="1">
              <a:blip r:embed="rId4"/>
              <a:srcRect l="37068" t="65375" r="49949" b="29611"/>
              <a:stretch/>
            </p:blipFill>
            <p:spPr>
              <a:xfrm>
                <a:off x="5509117" y="2899397"/>
                <a:ext cx="2375821" cy="17377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正方形/長方形 43"/>
              <p:cNvSpPr/>
              <p:nvPr/>
            </p:nvSpPr>
            <p:spPr>
              <a:xfrm>
                <a:off x="5491942" y="2902478"/>
                <a:ext cx="2406155" cy="1706599"/>
              </a:xfrm>
              <a:prstGeom prst="rect">
                <a:avLst/>
              </a:prstGeom>
              <a:noFill/>
              <a:ln w="28575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直線コネクタ 46"/>
              <p:cNvCxnSpPr/>
              <p:nvPr/>
            </p:nvCxnSpPr>
            <p:spPr>
              <a:xfrm flipH="1">
                <a:off x="5480036" y="2722113"/>
                <a:ext cx="761475" cy="17641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>
                <a:off x="6864092" y="2722113"/>
                <a:ext cx="1030623" cy="176418"/>
              </a:xfrm>
              <a:prstGeom prst="line">
                <a:avLst/>
              </a:prstGeom>
              <a:ln w="28575" cmpd="sng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テキスト ボックス 8"/>
          <p:cNvSpPr txBox="1"/>
          <p:nvPr/>
        </p:nvSpPr>
        <p:spPr>
          <a:xfrm>
            <a:off x="591681" y="1614174"/>
            <a:ext cx="323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ea typeface="ＤＦＰ太丸ゴシック体"/>
                <a:cs typeface="ＤＦＰ太丸ゴシック体"/>
              </a:rPr>
              <a:t>ISM number density</a:t>
            </a:r>
            <a:endParaRPr kumimoji="1" lang="ja-JP" altLang="en-US" sz="2000" dirty="0">
              <a:ea typeface="ＤＦＰ太丸ゴシック体"/>
              <a:cs typeface="ＤＦＰ太丸ゴシック体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944320" y="1614174"/>
            <a:ext cx="323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ea typeface="ＤＦＰ太丸ゴシック体"/>
                <a:cs typeface="ＤＦＰ太丸ゴシック体"/>
              </a:rPr>
              <a:t>Magnetic field strength</a:t>
            </a:r>
            <a:endParaRPr kumimoji="1" lang="ja-JP" altLang="en-US" sz="2000" dirty="0">
              <a:ea typeface="ＤＦＰ太丸ゴシック体"/>
              <a:cs typeface="ＤＦＰ太丸ゴシック体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lang="en-US" altLang="ja-JP" sz="2400" dirty="0" smtClean="0">
                <a:latin typeface="Cambria Math" panose="02040503050406030204" pitchFamily="18" charset="0"/>
                <a:cs typeface="Times" panose="02020603050405020304" pitchFamily="18" charset="0"/>
              </a:rPr>
              <a:t>16</a:t>
            </a:r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11560" y="1981227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Times"/>
                <a:cs typeface="Times"/>
              </a:rPr>
              <a:t>t = 750 </a:t>
            </a:r>
            <a:r>
              <a:rPr lang="en-US" altLang="ja-JP" dirty="0" err="1" smtClean="0">
                <a:latin typeface="Times"/>
                <a:cs typeface="Times"/>
              </a:rPr>
              <a:t>yr</a:t>
            </a:r>
            <a:r>
              <a:rPr lang="en-US" altLang="ja-JP" dirty="0" smtClean="0">
                <a:latin typeface="Times"/>
                <a:cs typeface="Times"/>
              </a:rPr>
              <a:t> </a:t>
            </a:r>
            <a:endParaRPr lang="ja-JP" altLang="en-US" dirty="0"/>
          </a:p>
        </p:txBody>
      </p:sp>
      <p:pic>
        <p:nvPicPr>
          <p:cNvPr id="33" name="図 32" descr="名称未設定-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19" t="36122" r="3939" b="37416"/>
          <a:stretch/>
        </p:blipFill>
        <p:spPr>
          <a:xfrm>
            <a:off x="5394609" y="906982"/>
            <a:ext cx="1976350" cy="198138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32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2. Middle-aged SNR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fld id="{C8EC1BD7-C7D4-4B8E-868E-275824861410}" type="slidenum">
              <a:rPr kumimoji="1" lang="ja-JP" altLang="en-US" sz="2400" smtClean="0">
                <a:latin typeface="Cambria Math" panose="02040503050406030204" pitchFamily="18" charset="0"/>
              </a:rPr>
              <a:pPr/>
              <a:t>17</a:t>
            </a:fld>
            <a:endParaRPr kumimoji="1" lang="ja-JP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76465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latin typeface="+mj-lt"/>
              </a:rPr>
              <a:t>W44</a:t>
            </a:r>
            <a:endParaRPr kumimoji="1" lang="ja-JP" altLang="en-US" sz="2400" b="1" dirty="0">
              <a:latin typeface="+mj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4008" y="7647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latin typeface="+mj-lt"/>
              </a:rPr>
              <a:t>IC443</a:t>
            </a:r>
            <a:endParaRPr kumimoji="1" lang="ja-JP" altLang="en-US" sz="2400" b="1" dirty="0"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875" y="1190269"/>
            <a:ext cx="3549573" cy="310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62" y="1152454"/>
            <a:ext cx="3456384" cy="3139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5220072" y="4355861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accent2">
                    <a:lumMod val="75000"/>
                  </a:schemeClr>
                </a:solidFill>
              </a:rPr>
              <a:t>Red:Optical</a:t>
            </a:r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kumimoji="1" lang="en-US" altLang="ja-JP" dirty="0" smtClean="0"/>
              <a:t>/</a:t>
            </a:r>
            <a:r>
              <a:rPr kumimoji="1" lang="en-US" altLang="ja-JP" dirty="0" smtClean="0">
                <a:solidFill>
                  <a:schemeClr val="accent1"/>
                </a:solidFill>
              </a:rPr>
              <a:t> </a:t>
            </a:r>
            <a:r>
              <a:rPr lang="en-US" altLang="ja-JP" dirty="0" smtClean="0">
                <a:solidFill>
                  <a:schemeClr val="accent3">
                    <a:lumMod val="75000"/>
                  </a:schemeClr>
                </a:solidFill>
              </a:rPr>
              <a:t>Green:1.4 GHz </a:t>
            </a:r>
            <a:r>
              <a:rPr lang="en-US" altLang="ja-JP" dirty="0" smtClean="0"/>
              <a:t>/ </a:t>
            </a:r>
            <a:r>
              <a:rPr kumimoji="1" lang="en-US" altLang="ja-JP" dirty="0" err="1" smtClean="0">
                <a:solidFill>
                  <a:schemeClr val="accent5">
                    <a:lumMod val="75000"/>
                  </a:schemeClr>
                </a:solidFill>
              </a:rPr>
              <a:t>Blue:X-ray</a:t>
            </a:r>
            <a:endParaRPr kumimoji="1" lang="en-US" altLang="ja-JP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93995" y="1175239"/>
            <a:ext cx="2677844" cy="31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Gaensler</a:t>
            </a:r>
            <a:r>
              <a:rPr kumimoji="1" lang="en-US" altLang="ja-JP" dirty="0" smtClean="0">
                <a:solidFill>
                  <a:schemeClr val="bg1"/>
                </a:solidFill>
              </a:rPr>
              <a:t> et al.(2006)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17542" y="1185612"/>
            <a:ext cx="267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Yoshiike</a:t>
            </a:r>
            <a:r>
              <a:rPr kumimoji="1" lang="en-US" altLang="ja-JP" dirty="0" smtClean="0">
                <a:solidFill>
                  <a:schemeClr val="bg1"/>
                </a:solidFill>
              </a:rPr>
              <a:t> et al.(2013)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1560" y="4348351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- Contours : Radio continuum (1.4GHz by </a:t>
            </a:r>
            <a:r>
              <a:rPr kumimoji="1" lang="en-US" altLang="ja-JP" i="1" dirty="0" smtClean="0"/>
              <a:t>VLA</a:t>
            </a:r>
            <a:r>
              <a:rPr kumimoji="1" lang="en-US" altLang="ja-JP" dirty="0" smtClean="0"/>
              <a:t>)</a:t>
            </a:r>
          </a:p>
          <a:p>
            <a:r>
              <a:rPr lang="en-US" altLang="ja-JP" dirty="0" smtClean="0"/>
              <a:t>- Image : X-ray (0.4-2.4 </a:t>
            </a:r>
            <a:r>
              <a:rPr lang="en-US" altLang="ja-JP" dirty="0" err="1" smtClean="0"/>
              <a:t>keV</a:t>
            </a:r>
            <a:r>
              <a:rPr lang="en-US" altLang="ja-JP" dirty="0" smtClean="0"/>
              <a:t> by </a:t>
            </a:r>
            <a:r>
              <a:rPr lang="en-US" altLang="ja-JP" i="1" dirty="0" smtClean="0"/>
              <a:t>ROSAT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27301" y="5057889"/>
            <a:ext cx="69445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b="1" dirty="0">
                <a:latin typeface="+mj-lt"/>
              </a:rPr>
              <a:t>A</a:t>
            </a:r>
            <a:r>
              <a:rPr lang="en-US" altLang="ja-JP" sz="2000" b="1" dirty="0" smtClean="0">
                <a:latin typeface="+mj-lt"/>
              </a:rPr>
              <a:t>ge ~ 10,000 </a:t>
            </a:r>
            <a:r>
              <a:rPr lang="en-US" altLang="ja-JP" sz="2000" b="1" dirty="0" err="1" smtClean="0">
                <a:latin typeface="+mj-lt"/>
              </a:rPr>
              <a:t>yr</a:t>
            </a:r>
            <a:endParaRPr lang="en-US" altLang="ja-JP" sz="2000" b="1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latin typeface="+mj-lt"/>
              </a:rPr>
              <a:t>Interaction with ISM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latin typeface="+mj-lt"/>
              </a:rPr>
              <a:t>Brighter in </a:t>
            </a:r>
            <a:r>
              <a:rPr lang="en-US" altLang="ja-JP" sz="2000" b="1" dirty="0" err="1">
                <a:latin typeface="+mj-lt"/>
              </a:rPr>
              <a:t>G</a:t>
            </a:r>
            <a:r>
              <a:rPr lang="en-US" altLang="ja-JP" sz="2000" b="1" dirty="0" err="1" smtClean="0">
                <a:latin typeface="+mj-lt"/>
              </a:rPr>
              <a:t>eV</a:t>
            </a:r>
            <a:r>
              <a:rPr lang="en-US" altLang="ja-JP" sz="2000" b="1" dirty="0" smtClean="0">
                <a:latin typeface="+mj-lt"/>
              </a:rPr>
              <a:t> </a:t>
            </a:r>
            <a:r>
              <a:rPr lang="el-GR" altLang="ja-JP" sz="2000" b="1" dirty="0"/>
              <a:t>γ</a:t>
            </a:r>
            <a:r>
              <a:rPr lang="en-US" altLang="ja-JP" sz="2000" b="1" dirty="0" smtClean="0"/>
              <a:t>-ray rather than </a:t>
            </a:r>
            <a:r>
              <a:rPr lang="en-US" altLang="ja-JP" sz="2000" b="1" dirty="0" err="1" smtClean="0"/>
              <a:t>TeV</a:t>
            </a:r>
            <a:endParaRPr lang="en-US" altLang="ja-JP" sz="2000" b="1" dirty="0" smtClean="0"/>
          </a:p>
          <a:p>
            <a:pPr marL="914400" lvl="1" indent="-457200">
              <a:buFont typeface="Wingdings" panose="05000000000000000000" pitchFamily="2" charset="2"/>
              <a:buChar char="p"/>
            </a:pPr>
            <a:r>
              <a:rPr lang="en-US" altLang="ja-JP" sz="2000" b="1" dirty="0" smtClean="0"/>
              <a:t> Identified as a extended source by Fermi-LAT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01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635202"/>
            <a:ext cx="4495800" cy="4895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360" y="2708920"/>
            <a:ext cx="3031808" cy="213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 r="592"/>
          <a:stretch>
            <a:fillRect/>
          </a:stretch>
        </p:blipFill>
        <p:spPr bwMode="auto">
          <a:xfrm>
            <a:off x="539552" y="836712"/>
            <a:ext cx="3019534" cy="180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35496" y="4945910"/>
            <a:ext cx="435924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The ratios are enhanced around ~ 1.0 along the eastern rim.</a:t>
            </a:r>
            <a:r>
              <a:rPr lang="ja-JP" altLang="en-US" sz="2200" b="1" dirty="0" smtClean="0">
                <a:latin typeface="Calibri" pitchFamily="34" charset="0"/>
                <a:ea typeface="小塚ゴシック Pro M" pitchFamily="34" charset="-128"/>
              </a:rPr>
              <a:t>　</a:t>
            </a:r>
            <a:endParaRPr lang="en-US" altLang="ja-JP" sz="2200" b="1" dirty="0" smtClean="0">
              <a:latin typeface="Calibri" pitchFamily="34" charset="0"/>
              <a:ea typeface="小塚ゴシック Pro M" pitchFamily="34" charset="-128"/>
            </a:endParaRPr>
          </a:p>
          <a:p>
            <a:pPr lvl="0">
              <a:spcBef>
                <a:spcPts val="600"/>
              </a:spcBef>
            </a:pP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 </a:t>
            </a: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  <a:sym typeface="Wingdings" pitchFamily="2" charset="2"/>
              </a:rPr>
              <a:t>  indicates the molecular cloud</a:t>
            </a:r>
            <a:r>
              <a:rPr lang="ja-JP" altLang="en-US" sz="2200" b="1" dirty="0" smtClean="0">
                <a:latin typeface="Calibri" pitchFamily="34" charset="0"/>
                <a:ea typeface="小塚ゴシック Pro M" pitchFamily="34" charset="-128"/>
              </a:rPr>
              <a:t> </a:t>
            </a: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is      </a:t>
            </a:r>
          </a:p>
          <a:p>
            <a:pPr lvl="0"/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       compresses and/or heated .</a:t>
            </a:r>
          </a:p>
          <a:p>
            <a:pPr lvl="0"/>
            <a:r>
              <a:rPr lang="ja-JP" altLang="en-US" sz="2200" b="1" dirty="0" smtClean="0">
                <a:latin typeface="Calibri" pitchFamily="34" charset="0"/>
                <a:ea typeface="小塚ゴシック Pro M" pitchFamily="34" charset="-128"/>
              </a:rPr>
              <a:t>　　　　　</a:t>
            </a:r>
            <a:endParaRPr lang="en-US" altLang="ja-JP" sz="2200" b="1" dirty="0" smtClean="0">
              <a:latin typeface="Calibri" pitchFamily="34" charset="0"/>
              <a:ea typeface="小塚ゴシック Pro M" pitchFamily="34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788024" y="5756870"/>
            <a:ext cx="4464496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Image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… </a:t>
            </a:r>
            <a:r>
              <a:rPr lang="en-US" altLang="ja-JP" baseline="30000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12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CO(</a:t>
            </a:r>
            <a:r>
              <a:rPr lang="en-US" altLang="ja-JP" i="1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J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=2-1)/</a:t>
            </a:r>
            <a:r>
              <a:rPr lang="en-US" altLang="ja-JP" baseline="30000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12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CO(</a:t>
            </a:r>
            <a:r>
              <a:rPr lang="en-US" altLang="ja-JP" i="1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J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=1-0) 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Contours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…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Solid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：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1.4GHz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Radio Conti. (</a:t>
            </a:r>
            <a:r>
              <a:rPr lang="en-US" altLang="ja-JP" i="1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VLA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)</a:t>
            </a:r>
          </a:p>
          <a:p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                    Dashed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：</a:t>
            </a:r>
            <a:r>
              <a:rPr lang="en-US" altLang="ja-JP" baseline="30000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12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CO(</a:t>
            </a:r>
            <a:r>
              <a:rPr lang="en-US" altLang="ja-JP" i="1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J</a:t>
            </a: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=2-1)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</a:t>
            </a:r>
            <a:endParaRPr lang="en-US" altLang="ja-JP" dirty="0" smtClean="0">
              <a:solidFill>
                <a:schemeClr val="tx2"/>
              </a:solidFill>
              <a:latin typeface="Calibri" pitchFamily="34" charset="0"/>
              <a:ea typeface="小塚ゴシック Pro M" pitchFamily="34" charset="-128"/>
            </a:endParaRPr>
          </a:p>
          <a:p>
            <a:pPr>
              <a:lnSpc>
                <a:spcPts val="1600"/>
              </a:lnSpc>
            </a:pPr>
            <a:r>
              <a:rPr lang="en-US" altLang="ja-JP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                                            Integrated Intensity</a:t>
            </a:r>
            <a:r>
              <a:rPr lang="ja-JP" altLang="en-US" dirty="0" smtClean="0">
                <a:solidFill>
                  <a:schemeClr val="tx2"/>
                </a:solidFill>
                <a:latin typeface="Calibri" pitchFamily="34" charset="0"/>
                <a:ea typeface="小塚ゴシック Pro M" pitchFamily="34" charset="-128"/>
              </a:rPr>
              <a:t> </a:t>
            </a:r>
            <a:endParaRPr lang="en-US" altLang="ja-JP" dirty="0" smtClean="0">
              <a:solidFill>
                <a:schemeClr val="tx2"/>
              </a:solidFill>
              <a:latin typeface="Calibri" pitchFamily="34" charset="0"/>
              <a:ea typeface="小塚ゴシック Pro M" pitchFamily="34" charset="-128"/>
            </a:endParaRPr>
          </a:p>
        </p:txBody>
      </p:sp>
      <p:cxnSp>
        <p:nvCxnSpPr>
          <p:cNvPr id="12" name="直線コネクタ 11"/>
          <p:cNvCxnSpPr>
            <a:stCxn id="5" idx="3"/>
          </p:cNvCxnSpPr>
          <p:nvPr/>
        </p:nvCxnSpPr>
        <p:spPr>
          <a:xfrm>
            <a:off x="3559086" y="1741111"/>
            <a:ext cx="1949018" cy="751785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3635896" y="3558744"/>
            <a:ext cx="2376264" cy="374312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2483768" y="836712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CO(2-1)</a:t>
            </a:r>
            <a:endParaRPr lang="en-US" altLang="ja-JP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sz="2000" b="1" dirty="0" smtClean="0">
                <a:latin typeface="Times New Roman" pitchFamily="18" charset="0"/>
                <a:cs typeface="Times New Roman" pitchFamily="18" charset="0"/>
              </a:rPr>
              <a:t>CO(1-0)  </a:t>
            </a:r>
            <a:endParaRPr kumimoji="1" lang="ja-JP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baseline="30000" dirty="0" smtClean="0">
                <a:solidFill>
                  <a:srgbClr val="C00000"/>
                </a:solidFill>
                <a:latin typeface="Cambria Math" pitchFamily="18" charset="0"/>
              </a:rPr>
              <a:t>12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CO(2-1)/</a:t>
            </a:r>
            <a:r>
              <a:rPr kumimoji="1" lang="en-US" altLang="ja-JP" sz="3200" b="1" baseline="30000" dirty="0" smtClean="0">
                <a:solidFill>
                  <a:srgbClr val="C00000"/>
                </a:solidFill>
                <a:latin typeface="Cambria Math" pitchFamily="18" charset="0"/>
              </a:rPr>
              <a:t>12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CO(1-0) in W44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5496" y="6453336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kumimoji="1" lang="en-US" altLang="ja-JP" sz="2400" dirty="0" smtClean="0">
                <a:latin typeface="Cambria Math" panose="02040503050406030204" pitchFamily="18" charset="0"/>
              </a:rPr>
              <a:t>18</a:t>
            </a:r>
            <a:endParaRPr kumimoji="1" lang="ja-JP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337216" y="1336174"/>
            <a:ext cx="136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1"/>
                </a:solidFill>
                <a:latin typeface="Calibri" pitchFamily="34" charset="0"/>
                <a:ea typeface="小塚ゴシック Pro M" pitchFamily="34" charset="-128"/>
              </a:rPr>
              <a:t>Yoshiike+’13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36052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0063" y="764704"/>
            <a:ext cx="34671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1527" y="3789040"/>
            <a:ext cx="3490913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テキスト ボックス 10"/>
          <p:cNvSpPr txBox="1"/>
          <p:nvPr/>
        </p:nvSpPr>
        <p:spPr>
          <a:xfrm>
            <a:off x="2267744" y="31502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latin typeface="Times New Roman" pitchFamily="18" charset="0"/>
                <a:ea typeface="小塚ゴシック Pr6N M" pitchFamily="34" charset="-128"/>
                <a:cs typeface="Times New Roman" pitchFamily="18" charset="0"/>
              </a:rPr>
              <a:t>35-45km/s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20836" y="314096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latin typeface="Times New Roman" pitchFamily="18" charset="0"/>
                <a:ea typeface="小塚ゴシック Pr6N M" pitchFamily="34" charset="-128"/>
                <a:cs typeface="Times New Roman" pitchFamily="18" charset="0"/>
              </a:rPr>
              <a:t>35-45km/s</a:t>
            </a:r>
          </a:p>
        </p:txBody>
      </p:sp>
      <p:graphicFrame>
        <p:nvGraphicFramePr>
          <p:cNvPr id="160769" name="Object 1"/>
          <p:cNvGraphicFramePr>
            <a:graphicFrameLocks noChangeAspect="1"/>
          </p:cNvGraphicFramePr>
          <p:nvPr/>
        </p:nvGraphicFramePr>
        <p:xfrm>
          <a:off x="180975" y="4076700"/>
          <a:ext cx="3913188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9" name="数式" r:id="rId7" imgW="2133360" imgH="279360" progId="Equation.3">
                  <p:embed/>
                </p:oleObj>
              </mc:Choice>
              <mc:Fallback>
                <p:oleObj name="数式" r:id="rId7" imgW="2133360" imgH="27936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" y="4076700"/>
                        <a:ext cx="3913188" cy="454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1" name="Object 3"/>
          <p:cNvGraphicFramePr>
            <a:graphicFrameLocks noChangeAspect="1"/>
          </p:cNvGraphicFramePr>
          <p:nvPr/>
        </p:nvGraphicFramePr>
        <p:xfrm>
          <a:off x="182563" y="5364163"/>
          <a:ext cx="431800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0" name="数式" r:id="rId9" imgW="2273040" imgH="279360" progId="Equation.3">
                  <p:embed/>
                </p:oleObj>
              </mc:Choice>
              <mc:Fallback>
                <p:oleObj name="数式" r:id="rId9" imgW="227304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5364163"/>
                        <a:ext cx="431800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0772" name="Object 4"/>
          <p:cNvGraphicFramePr>
            <a:graphicFrameLocks noChangeAspect="1"/>
          </p:cNvGraphicFramePr>
          <p:nvPr/>
        </p:nvGraphicFramePr>
        <p:xfrm>
          <a:off x="209550" y="6237288"/>
          <a:ext cx="475297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1" name="数式" r:id="rId11" imgW="2590560" imgH="253800" progId="Equation.3">
                  <p:embed/>
                </p:oleObj>
              </mc:Choice>
              <mc:Fallback>
                <p:oleObj name="数式" r:id="rId11" imgW="2590560" imgH="253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6237288"/>
                        <a:ext cx="4752975" cy="411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テキスト ボックス 14"/>
          <p:cNvSpPr txBox="1"/>
          <p:nvPr/>
        </p:nvSpPr>
        <p:spPr>
          <a:xfrm>
            <a:off x="6516216" y="61560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chemeClr val="bg1"/>
                </a:solidFill>
                <a:latin typeface="Times New Roman" pitchFamily="18" charset="0"/>
                <a:ea typeface="小塚ゴシック Pr6N M" pitchFamily="34" charset="-128"/>
                <a:cs typeface="Times New Roman" pitchFamily="18" charset="0"/>
              </a:rPr>
              <a:t>35-45km/s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63688" y="573325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ea typeface="小塚ゴシック Pro M" pitchFamily="34" charset="-128"/>
                <a:cs typeface="Times New Roman" panose="02020603050405020304" pitchFamily="18" charset="0"/>
              </a:rPr>
              <a:t>Absorptions are interpolated. </a:t>
            </a:r>
            <a:endParaRPr kumimoji="1" lang="ja-JP" altLang="en-US" dirty="0">
              <a:latin typeface="Times New Roman" panose="02020603050405020304" pitchFamily="18" charset="0"/>
              <a:ea typeface="小塚ゴシック Pro M" pitchFamily="34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17001" y="4467030"/>
            <a:ext cx="4215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- </a:t>
            </a:r>
            <a:r>
              <a:rPr kumimoji="1" lang="en-US" altLang="ja-JP" i="1" dirty="0" err="1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X</a:t>
            </a:r>
            <a:r>
              <a:rPr kumimoji="1" lang="en-US" altLang="ja-JP" dirty="0" err="1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co</a:t>
            </a:r>
            <a:r>
              <a:rPr kumimoji="1" lang="en-US" altLang="ja-JP" dirty="0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 = 1.56 x 10 </a:t>
            </a:r>
            <a:r>
              <a:rPr kumimoji="1" lang="en-US" altLang="ja-JP" baseline="30000" dirty="0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20</a:t>
            </a:r>
            <a:r>
              <a:rPr kumimoji="1" lang="en-US" altLang="ja-JP" dirty="0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 cm </a:t>
            </a:r>
            <a:r>
              <a:rPr kumimoji="1" lang="en-US" altLang="ja-JP" baseline="30000" dirty="0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-2</a:t>
            </a:r>
            <a:r>
              <a:rPr kumimoji="1" lang="en-US" altLang="ja-JP" dirty="0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/(K  km/s)</a:t>
            </a:r>
          </a:p>
          <a:p>
            <a:r>
              <a:rPr kumimoji="1" lang="en-US" altLang="ja-JP" dirty="0" smtClean="0">
                <a:solidFill>
                  <a:schemeClr val="tx2"/>
                </a:solidFill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	</a:t>
            </a:r>
            <a:r>
              <a:rPr kumimoji="1" lang="en-US" altLang="ja-JP" dirty="0" smtClean="0">
                <a:solidFill>
                  <a:schemeClr val="accent1"/>
                </a:solidFill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                       (Hunter </a:t>
            </a:r>
            <a:r>
              <a:rPr lang="en-US" altLang="ja-JP" dirty="0" smtClean="0">
                <a:solidFill>
                  <a:schemeClr val="accent1"/>
                </a:solidFill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+’</a:t>
            </a:r>
            <a:r>
              <a:rPr kumimoji="1" lang="en-US" altLang="ja-JP" dirty="0" smtClean="0">
                <a:solidFill>
                  <a:schemeClr val="accent1"/>
                </a:solidFill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97)</a:t>
            </a:r>
          </a:p>
          <a:p>
            <a:r>
              <a:rPr lang="en-US" altLang="ja-JP" dirty="0" smtClean="0">
                <a:latin typeface="Times New Roman" pitchFamily="18" charset="0"/>
                <a:ea typeface="小塚ゴシック Pro M" pitchFamily="34" charset="-128"/>
                <a:cs typeface="Times New Roman" pitchFamily="18" charset="0"/>
              </a:rPr>
              <a:t>- CO(2-1)/CO(1-0) = 0.6</a:t>
            </a:r>
            <a:endParaRPr kumimoji="1" lang="ja-JP" altLang="en-US" dirty="0">
              <a:latin typeface="Times New Roman" pitchFamily="18" charset="0"/>
              <a:ea typeface="小塚ゴシック Pro M" pitchFamily="34" charset="-128"/>
              <a:cs typeface="Times New Roman" pitchFamily="18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179512" y="4022208"/>
            <a:ext cx="4752528" cy="264715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Comparison between </a:t>
            </a:r>
            <a:r>
              <a:rPr kumimoji="1" lang="el-GR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γ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–ray and ISM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23" name="直線コネクタ 22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kumimoji="1" lang="en-US" altLang="ja-JP" sz="2400" dirty="0" smtClean="0">
                <a:latin typeface="Cambria Math" panose="02040503050406030204" pitchFamily="18" charset="0"/>
              </a:rPr>
              <a:t>19</a:t>
            </a:r>
            <a:endParaRPr kumimoji="1" lang="ja-JP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635896" y="3733953"/>
            <a:ext cx="136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chemeClr val="accent1"/>
                </a:solidFill>
                <a:latin typeface="Calibri" pitchFamily="34" charset="0"/>
                <a:ea typeface="小塚ゴシック Pro M" pitchFamily="34" charset="-128"/>
              </a:rPr>
              <a:t>Yoshiike+’13</a:t>
            </a:r>
            <a:endParaRPr lang="ja-JP" altLang="en-US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 txBox="1">
            <a:spLocks/>
          </p:cNvSpPr>
          <p:nvPr/>
        </p:nvSpPr>
        <p:spPr>
          <a:xfrm>
            <a:off x="6876256" y="1115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>
              <a:defRPr/>
            </a:pPr>
            <a:fld id="{41FCAEEA-2AA1-458E-84E3-1DCD144D7068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mbria Math" pitchFamily="18" charset="0"/>
              </a:rPr>
              <a:pPr lvl="0" algn="r">
                <a:defRPr/>
              </a:pPr>
              <a:t>2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mbria Math" pitchFamily="18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59632" y="107921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CONTENTS</a:t>
            </a:r>
            <a:endParaRPr kumimoji="1" lang="ja-JP" altLang="en-US" sz="36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360104" y="692696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0104" y="970276"/>
            <a:ext cx="9108440" cy="49244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800" b="1" dirty="0" smtClean="0">
                <a:solidFill>
                  <a:schemeClr val="accent2"/>
                </a:solidFill>
              </a:rPr>
              <a:t>NASCO project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Brief introduction and results of pilot observation</a:t>
            </a:r>
          </a:p>
          <a:p>
            <a:pPr>
              <a:buSzPct val="50000"/>
            </a:pPr>
            <a:endParaRPr lang="en-US" altLang="ja-JP" sz="2800" b="1" dirty="0" smtClean="0">
              <a:solidFill>
                <a:schemeClr val="accent2"/>
              </a:solidFill>
            </a:endParaRPr>
          </a:p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800" b="1" dirty="0" smtClean="0">
                <a:solidFill>
                  <a:schemeClr val="accent2"/>
                </a:solidFill>
              </a:rPr>
              <a:t>Results of recent SNR study in Nagoya group</a:t>
            </a:r>
          </a:p>
          <a:p>
            <a:pPr lvl="1">
              <a:buSzPct val="50000"/>
            </a:pPr>
            <a:r>
              <a:rPr lang="en-US" altLang="ja-JP" sz="2400" b="1" dirty="0" smtClean="0"/>
              <a:t>… from the aspect of ISM role in high-energy phenomena </a:t>
            </a:r>
          </a:p>
          <a:p>
            <a:pPr marL="800100" lvl="1" indent="-342900">
              <a:spcBef>
                <a:spcPts val="600"/>
              </a:spcBef>
              <a:buSzPct val="50000"/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1. </a:t>
            </a:r>
            <a:r>
              <a:rPr lang="en-US" altLang="ja-JP" sz="2400" b="1" dirty="0" err="1" smtClean="0"/>
              <a:t>TeV</a:t>
            </a:r>
            <a:r>
              <a:rPr lang="en-US" altLang="ja-JP" sz="2400" b="1" dirty="0" smtClean="0"/>
              <a:t> Shell-Type SNRs</a:t>
            </a:r>
          </a:p>
          <a:p>
            <a:pPr marL="1371600" lvl="2" indent="-457200">
              <a:buSzPct val="50000"/>
              <a:buFont typeface="Wingdings" panose="05000000000000000000" pitchFamily="2" charset="2"/>
              <a:buChar char="ü"/>
            </a:pPr>
            <a:r>
              <a:rPr lang="en-US" altLang="ja-JP" sz="2400" b="1" dirty="0" smtClean="0"/>
              <a:t>RX J1731.1-3947, Vela  Jr., HESS J 1731.7-3946</a:t>
            </a:r>
          </a:p>
          <a:p>
            <a:pPr marL="800100" lvl="1" indent="-342900">
              <a:spcBef>
                <a:spcPts val="600"/>
              </a:spcBef>
              <a:buSzPct val="50000"/>
              <a:buFont typeface="Wingdings" panose="05000000000000000000" pitchFamily="2" charset="2"/>
              <a:buChar char="p"/>
            </a:pPr>
            <a:r>
              <a:rPr lang="en-US" altLang="ja-JP" sz="2400" b="1" dirty="0" smtClean="0"/>
              <a:t>2. Middle-aged SNRs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400" b="1" dirty="0" smtClean="0"/>
              <a:t>W44, IC443</a:t>
            </a:r>
          </a:p>
          <a:p>
            <a:pPr lvl="2">
              <a:buSzPct val="50000"/>
            </a:pPr>
            <a:endParaRPr lang="en-US" altLang="ja-JP" sz="2400" b="1" dirty="0" smtClean="0"/>
          </a:p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800" b="1" dirty="0" smtClean="0">
                <a:solidFill>
                  <a:schemeClr val="accent2"/>
                </a:solidFill>
              </a:rPr>
              <a:t>Summary</a:t>
            </a:r>
            <a:endParaRPr lang="en-US" altLang="ja-JP" sz="2800" b="1" dirty="0">
              <a:solidFill>
                <a:schemeClr val="accent2"/>
              </a:solidFill>
            </a:endParaRP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endParaRPr lang="en-US" altLang="ja-JP" sz="2400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834" y="997981"/>
            <a:ext cx="4327398" cy="347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 l="8099"/>
          <a:stretch>
            <a:fillRect/>
          </a:stretch>
        </p:blipFill>
        <p:spPr bwMode="auto">
          <a:xfrm>
            <a:off x="2411760" y="4566702"/>
            <a:ext cx="1838234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78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419" y="4539894"/>
            <a:ext cx="21240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578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1720205"/>
            <a:ext cx="211931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テキスト ボックス 27"/>
          <p:cNvSpPr txBox="1"/>
          <p:nvPr/>
        </p:nvSpPr>
        <p:spPr>
          <a:xfrm>
            <a:off x="467544" y="2080245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CO(2-1)</a:t>
            </a:r>
            <a:endParaRPr lang="en-US" altLang="ja-JP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CO(1-0)  </a:t>
            </a:r>
            <a:endParaRPr kumimoji="1" lang="ja-JP" alt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437155" y="463408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latin typeface="Times New Roman" pitchFamily="18" charset="0"/>
                <a:cs typeface="Times New Roman" pitchFamily="18" charset="0"/>
              </a:rPr>
              <a:t>Cloud B</a:t>
            </a:r>
            <a:endParaRPr kumimoji="1" lang="ja-JP" alt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36955" y="4632887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latin typeface="Times New Roman" pitchFamily="18" charset="0"/>
                <a:cs typeface="Times New Roman" pitchFamily="18" charset="0"/>
              </a:rPr>
              <a:t>Cloud C</a:t>
            </a:r>
            <a:endParaRPr kumimoji="1" lang="ja-JP" alt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5536" y="179221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latin typeface="Times New Roman" pitchFamily="18" charset="0"/>
                <a:cs typeface="Times New Roman" pitchFamily="18" charset="0"/>
              </a:rPr>
              <a:t>Cloud F</a:t>
            </a:r>
            <a:endParaRPr kumimoji="1" lang="ja-JP" alt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36955" y="4899934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CO(2-1)</a:t>
            </a:r>
            <a:endParaRPr lang="en-US" altLang="ja-JP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CO(1-0)  </a:t>
            </a:r>
            <a:endParaRPr kumimoji="1" lang="ja-JP" alt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 flipH="1">
            <a:off x="2051720" y="2060848"/>
            <a:ext cx="1944216" cy="57606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7080" y="1729815"/>
            <a:ext cx="2117408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テキスト ボックス 30"/>
          <p:cNvSpPr txBox="1"/>
          <p:nvPr/>
        </p:nvSpPr>
        <p:spPr>
          <a:xfrm>
            <a:off x="7207120" y="1801823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latin typeface="Times New Roman" pitchFamily="18" charset="0"/>
                <a:cs typeface="Times New Roman" pitchFamily="18" charset="0"/>
              </a:rPr>
              <a:t>Cloud G</a:t>
            </a:r>
            <a:endParaRPr kumimoji="1" lang="ja-JP" alt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H="1" flipV="1">
            <a:off x="4788024" y="2411190"/>
            <a:ext cx="1944216" cy="585762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1187624" y="3573016"/>
            <a:ext cx="1944216" cy="1008112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 flipH="1">
            <a:off x="2915816" y="3212976"/>
            <a:ext cx="792088" cy="1368152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827584" y="9807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-60 </a:t>
            </a:r>
            <a:r>
              <a:rPr lang="ja-JP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－</a:t>
            </a: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+ 30</a:t>
            </a:r>
            <a:r>
              <a:rPr lang="ja-JP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km/s</a:t>
            </a:r>
            <a:endParaRPr kumimoji="1" lang="ja-JP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279128" y="2066691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CO(2-1)</a:t>
            </a:r>
            <a:endParaRPr lang="en-US" altLang="ja-JP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CO(1-0)  </a:t>
            </a:r>
            <a:endParaRPr kumimoji="1" lang="ja-JP" alt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8776" y="957564"/>
            <a:ext cx="1207008" cy="65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テキスト ボックス 23"/>
          <p:cNvSpPr txBox="1"/>
          <p:nvPr/>
        </p:nvSpPr>
        <p:spPr>
          <a:xfrm>
            <a:off x="4499992" y="4718754"/>
            <a:ext cx="4896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60000"/>
              <a:buFont typeface="Wingdings" pitchFamily="2" charset="2"/>
              <a:buChar char="n"/>
            </a:pPr>
            <a:r>
              <a:rPr kumimoji="1" lang="en-US" altLang="ja-JP" sz="2200" b="1" dirty="0" smtClean="0">
                <a:latin typeface="Calibri" pitchFamily="34" charset="0"/>
                <a:ea typeface="ＭＳ Ｐゴシック" pitchFamily="50" charset="-128"/>
              </a:rPr>
              <a:t> Central region of Shell </a:t>
            </a:r>
          </a:p>
          <a:p>
            <a:pPr>
              <a:buSzPct val="60000"/>
              <a:buFont typeface="Wingdings" pitchFamily="2" charset="2"/>
              <a:buChar char="n"/>
            </a:pP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 The ratios are enhanced in each MCs (2-1/1-0 ~ 1 </a:t>
            </a:r>
            <a:r>
              <a:rPr lang="en-US" altLang="ja-JP" sz="2200" b="1" dirty="0">
                <a:latin typeface="Calibri" pitchFamily="34" charset="0"/>
                <a:ea typeface="小塚ゴシック Pro M" pitchFamily="34" charset="-128"/>
              </a:rPr>
              <a:t>-</a:t>
            </a: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 3)</a:t>
            </a:r>
          </a:p>
          <a:p>
            <a:pPr>
              <a:buSzPct val="60000"/>
              <a:buFont typeface="Wingdings" pitchFamily="2" charset="2"/>
              <a:buChar char="n"/>
            </a:pP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 Large velocity width &lt; 60 km/s</a:t>
            </a:r>
            <a:endParaRPr lang="en-US" altLang="ja-JP" sz="2200" b="1" dirty="0" smtClean="0">
              <a:latin typeface="Calibri" pitchFamily="34" charset="0"/>
              <a:ea typeface="ＭＳ Ｐゴシック" pitchFamily="50" charset="-128"/>
              <a:sym typeface="Wingdings" pitchFamily="2" charset="2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79512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Contours … </a:t>
            </a:r>
            <a:r>
              <a:rPr lang="en-US" altLang="ja-JP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CO(2-1)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483768" y="489202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CO(2-1)</a:t>
            </a:r>
            <a:endParaRPr lang="en-US" altLang="ja-JP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kumimoji="1" lang="en-US" altLang="ja-JP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CO(1-0)  </a:t>
            </a:r>
            <a:endParaRPr kumimoji="1" lang="ja-JP" altLang="en-US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baseline="30000" dirty="0" smtClean="0">
                <a:solidFill>
                  <a:srgbClr val="C00000"/>
                </a:solidFill>
                <a:latin typeface="Cambria Math" pitchFamily="18" charset="0"/>
              </a:rPr>
              <a:t>12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CO(2-1)/</a:t>
            </a:r>
            <a:r>
              <a:rPr kumimoji="1" lang="en-US" altLang="ja-JP" sz="3200" b="1" baseline="30000" dirty="0" smtClean="0">
                <a:solidFill>
                  <a:srgbClr val="C00000"/>
                </a:solidFill>
                <a:latin typeface="Cambria Math" pitchFamily="18" charset="0"/>
              </a:rPr>
              <a:t>12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CO(1-0) in IC443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kumimoji="1" lang="en-US" altLang="ja-JP" sz="2400" dirty="0" smtClean="0">
                <a:latin typeface="Cambria Math" panose="02040503050406030204" pitchFamily="18" charset="0"/>
              </a:rPr>
              <a:t>20</a:t>
            </a:r>
            <a:endParaRPr kumimoji="1" lang="ja-JP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3" name="二等辺三角形 2"/>
          <p:cNvSpPr/>
          <p:nvPr/>
        </p:nvSpPr>
        <p:spPr>
          <a:xfrm>
            <a:off x="3327892" y="3284220"/>
            <a:ext cx="186848" cy="144016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二等辺三角形 35"/>
          <p:cNvSpPr/>
          <p:nvPr/>
        </p:nvSpPr>
        <p:spPr>
          <a:xfrm>
            <a:off x="4352548" y="2208292"/>
            <a:ext cx="186848" cy="144016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二等辺三角形 39"/>
          <p:cNvSpPr/>
          <p:nvPr/>
        </p:nvSpPr>
        <p:spPr>
          <a:xfrm>
            <a:off x="266680" y="1418531"/>
            <a:ext cx="186848" cy="144016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59160" y="1310928"/>
            <a:ext cx="267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 OH maser </a:t>
            </a:r>
            <a:endParaRPr kumimoji="1" lang="ja-JP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716" y="980728"/>
            <a:ext cx="4560738" cy="3706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46" y="990600"/>
            <a:ext cx="4517876" cy="369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179512" y="4855519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ja-JP" sz="2000" dirty="0" smtClean="0"/>
              <a:t>Image : NANTEN2 CO(1-0)</a:t>
            </a:r>
          </a:p>
          <a:p>
            <a:pPr marL="342900" indent="-342900"/>
            <a:r>
              <a:rPr lang="en-US" altLang="ja-JP" sz="2000" dirty="0" smtClean="0"/>
              <a:t>Blue Contour : DSS Optical </a:t>
            </a:r>
          </a:p>
          <a:p>
            <a:pPr marL="342900" indent="-342900"/>
            <a:r>
              <a:rPr kumimoji="1" lang="ja-JP" altLang="en-US" sz="2000" b="1" dirty="0" smtClean="0">
                <a:solidFill>
                  <a:srgbClr val="FF0066"/>
                </a:solidFill>
                <a:latin typeface="小塚ゴシック Pro M" pitchFamily="34" charset="-128"/>
                <a:ea typeface="小塚ゴシック Pro M" pitchFamily="34" charset="-128"/>
              </a:rPr>
              <a:t>○</a:t>
            </a:r>
            <a:r>
              <a:rPr kumimoji="1" lang="ja-JP" altLang="en-US" sz="2000" b="1" dirty="0" smtClean="0">
                <a:solidFill>
                  <a:srgbClr val="FF0066"/>
                </a:solidFill>
                <a:ea typeface="小塚ゴシック Pro M" pitchFamily="34" charset="-128"/>
              </a:rPr>
              <a:t> </a:t>
            </a:r>
            <a:r>
              <a:rPr lang="en-US" altLang="ja-JP" sz="2000" dirty="0" smtClean="0">
                <a:ea typeface="小塚ゴシック Pro M" pitchFamily="34" charset="-128"/>
              </a:rPr>
              <a:t>: Extension of the VERITAS sources</a:t>
            </a:r>
          </a:p>
          <a:p>
            <a:pPr marL="342900" indent="-342900"/>
            <a:r>
              <a:rPr lang="ja-JP" altLang="en-US" sz="2000" b="1" dirty="0" smtClean="0">
                <a:solidFill>
                  <a:srgbClr val="92D050"/>
                </a:solidFill>
                <a:latin typeface="小塚ゴシック Pro M" pitchFamily="34" charset="-128"/>
                <a:ea typeface="小塚ゴシック Pro M" pitchFamily="34" charset="-128"/>
              </a:rPr>
              <a:t>○</a:t>
            </a:r>
            <a:r>
              <a:rPr lang="ja-JP" altLang="en-US" sz="2000" b="1" dirty="0" smtClean="0">
                <a:solidFill>
                  <a:srgbClr val="FF0066"/>
                </a:solidFill>
                <a:ea typeface="小塚ゴシック Pro M" pitchFamily="34" charset="-128"/>
              </a:rPr>
              <a:t> </a:t>
            </a:r>
            <a:r>
              <a:rPr lang="en-US" altLang="ja-JP" sz="2000" dirty="0" smtClean="0">
                <a:ea typeface="小塚ゴシック Pro M" pitchFamily="34" charset="-128"/>
              </a:rPr>
              <a:t>: Extension of the Fermi sources</a:t>
            </a:r>
            <a:endParaRPr kumimoji="1" lang="en-US" altLang="ja-JP" sz="2000" b="1" dirty="0" smtClean="0">
              <a:solidFill>
                <a:srgbClr val="FF0066"/>
              </a:solidFill>
              <a:latin typeface="小塚ゴシック Pro M" pitchFamily="34" charset="-128"/>
              <a:ea typeface="小塚ゴシック Pro M" pitchFamily="34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32040" y="4855519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Image : VERITAS  0.3 -2 </a:t>
            </a:r>
            <a:r>
              <a:rPr lang="en-US" altLang="ja-JP" sz="2000" dirty="0" err="1" smtClean="0"/>
              <a:t>TeV</a:t>
            </a:r>
            <a:r>
              <a:rPr lang="en-US" altLang="ja-JP" sz="2000" dirty="0" smtClean="0"/>
              <a:t> </a:t>
            </a:r>
          </a:p>
          <a:p>
            <a:r>
              <a:rPr lang="en-US" altLang="ja-JP" sz="2000" dirty="0" smtClean="0">
                <a:solidFill>
                  <a:schemeClr val="tx2"/>
                </a:solidFill>
              </a:rPr>
              <a:t>		(</a:t>
            </a:r>
            <a:r>
              <a:rPr lang="en-US" altLang="ja-JP" sz="2000" dirty="0" err="1" smtClean="0">
                <a:solidFill>
                  <a:schemeClr val="tx2"/>
                </a:solidFill>
              </a:rPr>
              <a:t>Acciari</a:t>
            </a:r>
            <a:r>
              <a:rPr lang="en-US" altLang="ja-JP" sz="2000" dirty="0" smtClean="0">
                <a:solidFill>
                  <a:schemeClr val="tx2"/>
                </a:solidFill>
              </a:rPr>
              <a:t> et al.2009)</a:t>
            </a:r>
          </a:p>
          <a:p>
            <a:r>
              <a:rPr lang="en-US" altLang="ja-JP" sz="2000" dirty="0" smtClean="0"/>
              <a:t>White Contour: NANTEN2 CO(1-0) </a:t>
            </a:r>
            <a:endParaRPr kumimoji="1" lang="en-US" altLang="ja-JP" sz="2000" dirty="0" smtClean="0">
              <a:latin typeface="小塚ゴシック Pro M" pitchFamily="34" charset="-128"/>
              <a:ea typeface="小塚ゴシック Pro M" pitchFamily="34" charset="-128"/>
            </a:endParaRPr>
          </a:p>
        </p:txBody>
      </p:sp>
      <p:grpSp>
        <p:nvGrpSpPr>
          <p:cNvPr id="2" name="グループ化 15"/>
          <p:cNvGrpSpPr/>
          <p:nvPr/>
        </p:nvGrpSpPr>
        <p:grpSpPr>
          <a:xfrm>
            <a:off x="2411763" y="1446684"/>
            <a:ext cx="1485968" cy="1168549"/>
            <a:chOff x="3078087" y="2535379"/>
            <a:chExt cx="1065999" cy="477916"/>
          </a:xfrm>
        </p:grpSpPr>
        <p:cxnSp>
          <p:nvCxnSpPr>
            <p:cNvPr id="17" name="直線コネクタ 16"/>
            <p:cNvCxnSpPr/>
            <p:nvPr/>
          </p:nvCxnSpPr>
          <p:spPr>
            <a:xfrm flipV="1">
              <a:off x="3078087" y="2653178"/>
              <a:ext cx="619883" cy="36011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3491339" y="2535379"/>
              <a:ext cx="652747" cy="15105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MAGIC</a:t>
              </a:r>
              <a:endParaRPr kumimoji="1" lang="ja-JP" altLang="en-US" dirty="0"/>
            </a:p>
          </p:txBody>
        </p:sp>
      </p:grpSp>
      <p:grpSp>
        <p:nvGrpSpPr>
          <p:cNvPr id="3" name="グループ化 20"/>
          <p:cNvGrpSpPr/>
          <p:nvPr/>
        </p:nvGrpSpPr>
        <p:grpSpPr>
          <a:xfrm flipV="1">
            <a:off x="2267744" y="2759246"/>
            <a:ext cx="1584176" cy="1262155"/>
            <a:chOff x="3078087" y="2541940"/>
            <a:chExt cx="1065999" cy="471355"/>
          </a:xfrm>
        </p:grpSpPr>
        <p:cxnSp>
          <p:nvCxnSpPr>
            <p:cNvPr id="22" name="直線コネクタ 21"/>
            <p:cNvCxnSpPr/>
            <p:nvPr/>
          </p:nvCxnSpPr>
          <p:spPr>
            <a:xfrm flipV="1">
              <a:off x="3078087" y="2653178"/>
              <a:ext cx="619883" cy="36011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/>
            <p:cNvSpPr txBox="1"/>
            <p:nvPr/>
          </p:nvSpPr>
          <p:spPr>
            <a:xfrm rot="10800000">
              <a:off x="3491339" y="2541940"/>
              <a:ext cx="652747" cy="13792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VERITAS</a:t>
              </a:r>
              <a:endParaRPr kumimoji="1" lang="ja-JP" altLang="en-US" dirty="0"/>
            </a:p>
          </p:txBody>
        </p:sp>
      </p:grpSp>
      <p:grpSp>
        <p:nvGrpSpPr>
          <p:cNvPr id="4" name="グループ化 26"/>
          <p:cNvGrpSpPr/>
          <p:nvPr/>
        </p:nvGrpSpPr>
        <p:grpSpPr>
          <a:xfrm flipH="1">
            <a:off x="639441" y="2600375"/>
            <a:ext cx="1374176" cy="1217005"/>
            <a:chOff x="3078088" y="3013296"/>
            <a:chExt cx="884485" cy="497734"/>
          </a:xfrm>
        </p:grpSpPr>
        <p:cxnSp>
          <p:nvCxnSpPr>
            <p:cNvPr id="28" name="直線コネクタ 27"/>
            <p:cNvCxnSpPr/>
            <p:nvPr/>
          </p:nvCxnSpPr>
          <p:spPr>
            <a:xfrm>
              <a:off x="3078088" y="3013296"/>
              <a:ext cx="463476" cy="43503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3309826" y="3359980"/>
              <a:ext cx="652747" cy="15105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Fermi</a:t>
              </a:r>
              <a:endParaRPr kumimoji="1" lang="ja-JP" altLang="en-US" dirty="0"/>
            </a:p>
          </p:txBody>
        </p:sp>
      </p:grpSp>
      <p:grpSp>
        <p:nvGrpSpPr>
          <p:cNvPr id="5" name="グループ化 23"/>
          <p:cNvGrpSpPr/>
          <p:nvPr/>
        </p:nvGrpSpPr>
        <p:grpSpPr>
          <a:xfrm flipH="1">
            <a:off x="658044" y="1253902"/>
            <a:ext cx="1368152" cy="1168549"/>
            <a:chOff x="3078087" y="2535379"/>
            <a:chExt cx="1065999" cy="477916"/>
          </a:xfrm>
        </p:grpSpPr>
        <p:cxnSp>
          <p:nvCxnSpPr>
            <p:cNvPr id="25" name="直線コネクタ 24"/>
            <p:cNvCxnSpPr/>
            <p:nvPr/>
          </p:nvCxnSpPr>
          <p:spPr>
            <a:xfrm flipV="1">
              <a:off x="3078087" y="2653178"/>
              <a:ext cx="619883" cy="36011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3491339" y="2535379"/>
              <a:ext cx="652747" cy="15105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EGRET</a:t>
              </a:r>
              <a:endParaRPr kumimoji="1" lang="ja-JP" altLang="en-US" dirty="0"/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Comparison between </a:t>
            </a:r>
            <a:r>
              <a:rPr kumimoji="1" lang="el-GR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γ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–ray and ISM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fld id="{C8EC1BD7-C7D4-4B8E-868E-275824861410}" type="slidenum">
              <a:rPr kumimoji="1" lang="ja-JP" altLang="en-US" sz="2400" smtClean="0">
                <a:latin typeface="Cambria Math" panose="02040503050406030204" pitchFamily="18" charset="0"/>
                <a:cs typeface="Times" panose="02020603050405020304" pitchFamily="18" charset="0"/>
              </a:rPr>
              <a:pPr/>
              <a:t>21</a:t>
            </a:fld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551555"/>
              </p:ext>
            </p:extLst>
          </p:nvPr>
        </p:nvGraphicFramePr>
        <p:xfrm>
          <a:off x="204842" y="908720"/>
          <a:ext cx="8759646" cy="2286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886155"/>
                <a:gridCol w="1134918"/>
                <a:gridCol w="1063985"/>
                <a:gridCol w="1205850"/>
                <a:gridCol w="1773309"/>
                <a:gridCol w="2695429"/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SNR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age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[x 10</a:t>
                      </a:r>
                      <a:r>
                        <a:rPr kumimoji="1" lang="en-US" altLang="ja-JP" sz="2000" baseline="30000" dirty="0" smtClean="0"/>
                        <a:t>4</a:t>
                      </a:r>
                      <a:r>
                        <a:rPr kumimoji="1" lang="en-US" altLang="ja-JP" sz="2000" dirty="0" smtClean="0"/>
                        <a:t> yr]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distance</a:t>
                      </a:r>
                    </a:p>
                    <a:p>
                      <a:pPr algn="ctr"/>
                      <a:r>
                        <a:rPr kumimoji="1" lang="en-US" altLang="ja-JP" sz="2000" dirty="0" smtClean="0"/>
                        <a:t>[</a:t>
                      </a:r>
                      <a:r>
                        <a:rPr kumimoji="1" lang="en-US" altLang="ja-JP" sz="2000" dirty="0" err="1" smtClean="0"/>
                        <a:t>kpc</a:t>
                      </a:r>
                      <a:r>
                        <a:rPr kumimoji="1" lang="en-US" altLang="ja-JP" sz="2000" dirty="0" smtClean="0"/>
                        <a:t>]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L</a:t>
                      </a:r>
                      <a:r>
                        <a:rPr kumimoji="1" lang="el-GR" altLang="ja-JP" sz="2000" dirty="0" smtClean="0"/>
                        <a:t>γ</a:t>
                      </a:r>
                      <a:endParaRPr kumimoji="1" lang="en-US" altLang="ja-JP" sz="2000" dirty="0" smtClean="0"/>
                    </a:p>
                    <a:p>
                      <a:pPr algn="ctr"/>
                      <a:r>
                        <a:rPr kumimoji="1" lang="en-US" altLang="ja-JP" sz="2000" dirty="0" smtClean="0"/>
                        <a:t>[10</a:t>
                      </a:r>
                      <a:r>
                        <a:rPr kumimoji="1" lang="en-US" altLang="ja-JP" sz="2000" baseline="30000" dirty="0" smtClean="0"/>
                        <a:t>35</a:t>
                      </a:r>
                      <a:r>
                        <a:rPr kumimoji="1" lang="en-US" altLang="ja-JP" sz="2000" dirty="0" smtClean="0"/>
                        <a:t>Jy/s]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Proton</a:t>
                      </a:r>
                      <a:r>
                        <a:rPr kumimoji="1" lang="en-US" altLang="ja-JP" sz="2000" baseline="0" dirty="0" smtClean="0"/>
                        <a:t> density </a:t>
                      </a:r>
                      <a:r>
                        <a:rPr kumimoji="1" lang="en-US" altLang="ja-JP" sz="2000" dirty="0" smtClean="0"/>
                        <a:t>[cm</a:t>
                      </a:r>
                      <a:r>
                        <a:rPr kumimoji="1" lang="en-US" altLang="ja-JP" sz="2000" baseline="30000" dirty="0" smtClean="0"/>
                        <a:t>-3</a:t>
                      </a:r>
                      <a:r>
                        <a:rPr kumimoji="1" lang="en-US" altLang="ja-JP" sz="2000" dirty="0" smtClean="0"/>
                        <a:t>]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dirty="0" smtClean="0"/>
                        <a:t>Total CR Proton Energy</a:t>
                      </a:r>
                      <a:endParaRPr kumimoji="1" lang="en-US" altLang="ja-JP" sz="2000" dirty="0" smtClean="0"/>
                    </a:p>
                    <a:p>
                      <a:pPr algn="ctr"/>
                      <a:r>
                        <a:rPr kumimoji="1" lang="en-US" altLang="ja-JP" sz="2000" dirty="0" smtClean="0"/>
                        <a:t>[erg]</a:t>
                      </a:r>
                      <a:endParaRPr kumimoji="1" lang="ja-JP" altLang="en-US" sz="2000" dirty="0"/>
                    </a:p>
                  </a:txBody>
                  <a:tcPr/>
                </a:tc>
              </a:tr>
              <a:tr h="39012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IC 443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0.4 – 2</a:t>
                      </a:r>
                      <a:endParaRPr kumimoji="1" lang="ja-JP" alt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1.5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1.3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120 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            &gt; 5 x </a:t>
                      </a:r>
                      <a:r>
                        <a:rPr kumimoji="1" lang="en-US" altLang="ja-JP" sz="2000" dirty="0" smtClean="0"/>
                        <a:t>10</a:t>
                      </a:r>
                      <a:r>
                        <a:rPr kumimoji="1" lang="en-US" altLang="ja-JP" sz="2000" baseline="30000" dirty="0" smtClean="0"/>
                        <a:t>48</a:t>
                      </a:r>
                      <a:endParaRPr kumimoji="1" lang="ja-JP" altLang="en-US" sz="2000" baseline="300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W44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2</a:t>
                      </a:r>
                      <a:r>
                        <a:rPr kumimoji="1" lang="en-US" altLang="ja-JP" sz="2000" baseline="30000" dirty="0" smtClean="0"/>
                        <a:t> </a:t>
                      </a:r>
                      <a:endParaRPr kumimoji="1" lang="ja-JP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3</a:t>
                      </a:r>
                      <a:endParaRPr kumimoji="1" lang="ja-JP" altLang="en-US" sz="20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5.9</a:t>
                      </a:r>
                      <a:endParaRPr kumimoji="1" lang="ja-JP" altLang="en-US" sz="20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200 </a:t>
                      </a:r>
                      <a:r>
                        <a:rPr kumimoji="1" lang="en-US" altLang="ja-JP" sz="2000" baseline="30000" dirty="0" smtClean="0"/>
                        <a:t>A</a:t>
                      </a:r>
                      <a:endParaRPr kumimoji="1" lang="ja-JP" alt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&gt; 1 x 10</a:t>
                      </a:r>
                      <a:r>
                        <a:rPr kumimoji="1" lang="en-US" altLang="ja-JP" sz="2000" baseline="30000" dirty="0" smtClean="0"/>
                        <a:t>49 A</a:t>
                      </a:r>
                      <a:endParaRPr kumimoji="1" lang="ja-JP" altLang="en-US" sz="2000" baseline="300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W28</a:t>
                      </a:r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4.5</a:t>
                      </a:r>
                      <a:endParaRPr kumimoji="1" lang="ja-JP" alt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~ 2</a:t>
                      </a:r>
                      <a:endParaRPr kumimoji="1" lang="ja-JP" altLang="en-US" sz="20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/>
                        <a:t>1</a:t>
                      </a:r>
                      <a:endParaRPr kumimoji="1" lang="ja-JP" altLang="en-US" sz="20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1,000</a:t>
                      </a:r>
                      <a:r>
                        <a:rPr kumimoji="1" lang="en-US" altLang="ja-JP" sz="2000" baseline="30000" dirty="0" smtClean="0"/>
                        <a:t> B</a:t>
                      </a:r>
                      <a:endParaRPr kumimoji="1" lang="ja-JP" alt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3 x 10</a:t>
                      </a:r>
                      <a:r>
                        <a:rPr kumimoji="1" lang="en-US" altLang="ja-JP" sz="2000" baseline="30000" dirty="0" smtClean="0"/>
                        <a:t>49 C</a:t>
                      </a:r>
                      <a:endParaRPr kumimoji="1" lang="ja-JP" altLang="en-US" sz="2000" baseline="300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W51C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 5.8</a:t>
                      </a:r>
                      <a:endParaRPr kumimoji="1" lang="ja-JP" altLang="en-US" sz="2000" i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aseline="0" dirty="0" smtClean="0"/>
                        <a:t>---</a:t>
                      </a:r>
                      <a:endParaRPr kumimoji="1" lang="ja-JP" altLang="en-US" sz="20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dirty="0" smtClean="0"/>
                        <a:t>5 x 10</a:t>
                      </a:r>
                      <a:r>
                        <a:rPr kumimoji="1" lang="en-US" altLang="ja-JP" sz="2000" baseline="30000" dirty="0" smtClean="0"/>
                        <a:t>49</a:t>
                      </a:r>
                      <a:r>
                        <a:rPr kumimoji="1" lang="en-US" altLang="ja-JP" sz="2000" baseline="0" dirty="0" smtClean="0"/>
                        <a:t>(n/100)</a:t>
                      </a:r>
                      <a:r>
                        <a:rPr kumimoji="1" lang="en-US" altLang="ja-JP" sz="2000" baseline="30000" dirty="0" smtClean="0"/>
                        <a:t>-1</a:t>
                      </a:r>
                      <a:endParaRPr kumimoji="1" lang="ja-JP" altLang="en-US" sz="2000" i="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3131840" y="3212976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cs typeface="Times New Roman" pitchFamily="18" charset="0"/>
              </a:rPr>
              <a:t>A:Yoshiike +’13, B:</a:t>
            </a:r>
            <a:r>
              <a:rPr lang="ja-JP" altLang="en-US" dirty="0" smtClean="0">
                <a:cs typeface="Times New Roman" pitchFamily="18" charset="0"/>
              </a:rPr>
              <a:t> </a:t>
            </a:r>
            <a:r>
              <a:rPr lang="en-US" altLang="ja-JP" dirty="0" smtClean="0">
                <a:cs typeface="Times New Roman" pitchFamily="18" charset="0"/>
              </a:rPr>
              <a:t>Aharonian</a:t>
            </a:r>
            <a:r>
              <a:rPr lang="en-US" altLang="ja-JP" dirty="0">
                <a:cs typeface="Times New Roman" pitchFamily="18" charset="0"/>
              </a:rPr>
              <a:t>+</a:t>
            </a:r>
            <a:r>
              <a:rPr lang="en-US" altLang="ja-JP" dirty="0" smtClean="0">
                <a:cs typeface="Times New Roman" pitchFamily="18" charset="0"/>
              </a:rPr>
              <a:t>’08, C : Giuliani+’10                                 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395536" y="3775973"/>
            <a:ext cx="820891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buSzPct val="60000"/>
              <a:buFont typeface="Wingdings" panose="05000000000000000000" pitchFamily="2" charset="2"/>
              <a:buChar char="n"/>
            </a:pPr>
            <a:r>
              <a:rPr lang="en-US" altLang="ja-JP" sz="2400" i="1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altLang="ja-JP" sz="2400" i="1" baseline="-25000" dirty="0" err="1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ja-JP" altLang="en-US" sz="2400" dirty="0" smtClean="0">
                <a:cs typeface="Times New Roman" pitchFamily="18" charset="0"/>
              </a:rPr>
              <a:t> </a:t>
            </a:r>
            <a:r>
              <a:rPr lang="en-US" altLang="ja-JP" sz="2200" b="1" dirty="0" smtClean="0">
                <a:cs typeface="Times New Roman" pitchFamily="18" charset="0"/>
              </a:rPr>
              <a:t>~ 10</a:t>
            </a:r>
            <a:r>
              <a:rPr lang="en-US" altLang="ja-JP" sz="2200" b="1" baseline="30000" dirty="0" smtClean="0">
                <a:cs typeface="Times New Roman" pitchFamily="18" charset="0"/>
              </a:rPr>
              <a:t>49</a:t>
            </a:r>
            <a:r>
              <a:rPr lang="ja-JP" altLang="en-US" sz="2200" b="1" baseline="30000" dirty="0" smtClean="0">
                <a:cs typeface="Times New Roman" pitchFamily="18" charset="0"/>
              </a:rPr>
              <a:t>　</a:t>
            </a:r>
            <a:r>
              <a:rPr lang="en-US" altLang="ja-JP" sz="2200" b="1" dirty="0" smtClean="0">
                <a:cs typeface="Times New Roman" pitchFamily="18" charset="0"/>
              </a:rPr>
              <a:t>erg </a:t>
            </a:r>
          </a:p>
          <a:p>
            <a:pPr marL="800100" lvl="1" indent="-342900">
              <a:spcBef>
                <a:spcPts val="600"/>
              </a:spcBef>
              <a:buSzPct val="6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1</a:t>
            </a:r>
            <a:r>
              <a:rPr lang="en-US" altLang="ja-JP" sz="2200" b="1" dirty="0">
                <a:latin typeface="Calibri" pitchFamily="34" charset="0"/>
                <a:ea typeface="小塚ゴシック Pro M" pitchFamily="34" charset="-128"/>
              </a:rPr>
              <a:t>% of the kinematic energy </a:t>
            </a: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released </a:t>
            </a:r>
            <a:r>
              <a:rPr lang="en-US" altLang="ja-JP" sz="2200" b="1" dirty="0">
                <a:latin typeface="Calibri" pitchFamily="34" charset="0"/>
                <a:ea typeface="小塚ゴシック Pro M" pitchFamily="34" charset="-128"/>
              </a:rPr>
              <a:t>per SNR, 10</a:t>
            </a:r>
            <a:r>
              <a:rPr lang="en-US" altLang="ja-JP" sz="2200" b="1" baseline="30000" dirty="0">
                <a:latin typeface="Calibri" pitchFamily="34" charset="0"/>
                <a:ea typeface="小塚ゴシック Pro M" pitchFamily="34" charset="-128"/>
              </a:rPr>
              <a:t>51</a:t>
            </a:r>
            <a:r>
              <a:rPr lang="en-US" altLang="ja-JP" sz="2200" b="1" dirty="0">
                <a:latin typeface="Calibri" pitchFamily="34" charset="0"/>
                <a:ea typeface="小塚ゴシック Pro M" pitchFamily="34" charset="-128"/>
              </a:rPr>
              <a:t> </a:t>
            </a:r>
            <a:r>
              <a:rPr lang="en-US" altLang="ja-JP" sz="2200" b="1" dirty="0" smtClean="0">
                <a:latin typeface="Calibri" pitchFamily="34" charset="0"/>
                <a:ea typeface="小塚ゴシック Pro M" pitchFamily="34" charset="-128"/>
              </a:rPr>
              <a:t>erg</a:t>
            </a:r>
            <a:endParaRPr lang="en-US" altLang="ja-JP" sz="2200" b="1" dirty="0">
              <a:latin typeface="Calibri" pitchFamily="34" charset="0"/>
              <a:ea typeface="小塚ゴシック Pro M" pitchFamily="34" charset="-128"/>
            </a:endParaRPr>
          </a:p>
        </p:txBody>
      </p:sp>
      <p:graphicFrame>
        <p:nvGraphicFramePr>
          <p:cNvPr id="25602" name="Object 2"/>
          <p:cNvGraphicFramePr>
            <a:graphicFrameLocks/>
          </p:cNvGraphicFramePr>
          <p:nvPr/>
        </p:nvGraphicFramePr>
        <p:xfrm>
          <a:off x="2412529" y="3501008"/>
          <a:ext cx="6767983" cy="407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69" name="数式" r:id="rId4" imgW="3200400" imgH="253800" progId="Equation.3">
                  <p:embed/>
                </p:oleObj>
              </mc:Choice>
              <mc:Fallback>
                <p:oleObj name="数式" r:id="rId4" imgW="3200400" imgH="2538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529" y="3501008"/>
                        <a:ext cx="6767983" cy="4070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正方形/長方形 17"/>
          <p:cNvSpPr/>
          <p:nvPr/>
        </p:nvSpPr>
        <p:spPr>
          <a:xfrm>
            <a:off x="1187624" y="4642936"/>
            <a:ext cx="7237376" cy="76944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ja-JP" altLang="en-US" sz="2200" b="1" dirty="0" smtClean="0">
                <a:latin typeface="+mj-lt"/>
                <a:ea typeface="小塚ゴシック Pro M" pitchFamily="34" charset="-128"/>
              </a:rPr>
              <a:t> </a:t>
            </a:r>
            <a:r>
              <a:rPr lang="en-US" altLang="ja-JP" sz="2200" b="1" dirty="0" smtClean="0">
                <a:latin typeface="+mj-lt"/>
                <a:ea typeface="小塚ゴシック Pro M" pitchFamily="34" charset="-128"/>
              </a:rPr>
              <a:t>This is reasonable lower limit with taking into account CR escape. </a:t>
            </a:r>
            <a:r>
              <a:rPr lang="en-US" altLang="ja-JP" sz="2200" b="1" i="1" smtClean="0">
                <a:solidFill>
                  <a:schemeClr val="accent1">
                    <a:lumMod val="75000"/>
                  </a:schemeClr>
                </a:solidFill>
                <a:latin typeface="+mj-lt"/>
                <a:ea typeface="小塚ゴシック Pro M" pitchFamily="34" charset="-128"/>
              </a:rPr>
              <a:t>W28(Aharonian+’08), W44(Uchiyama+’12)</a:t>
            </a:r>
            <a:endParaRPr lang="ja-JP" altLang="en-US" sz="2200" b="1" dirty="0">
              <a:latin typeface="+mj-lt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51648" y="5518393"/>
            <a:ext cx="64087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6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cs typeface="Times New Roman" pitchFamily="18" charset="0"/>
              </a:rPr>
              <a:t>&gt; ~ 10</a:t>
            </a:r>
            <a:r>
              <a:rPr lang="en-US" altLang="ja-JP" sz="2200" b="1" baseline="30000" dirty="0" smtClean="0">
                <a:cs typeface="Times New Roman" pitchFamily="18" charset="0"/>
              </a:rPr>
              <a:t>48 </a:t>
            </a:r>
            <a:r>
              <a:rPr lang="en-US" altLang="ja-JP" sz="2200" b="1" dirty="0" smtClean="0">
                <a:cs typeface="Times New Roman" pitchFamily="18" charset="0"/>
              </a:rPr>
              <a:t>erg (young SNR, RXJ 1713, Vela Jr)   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1187624" y="5949280"/>
            <a:ext cx="7237376" cy="769441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ja-JP" altLang="en-US" sz="2200" b="1" dirty="0" smtClean="0">
                <a:latin typeface="+mj-lt"/>
                <a:ea typeface="小塚ゴシック Pro M" pitchFamily="34" charset="-128"/>
              </a:rPr>
              <a:t> </a:t>
            </a:r>
            <a:r>
              <a:rPr lang="en-US" altLang="ja-JP" sz="2200" b="1" dirty="0" smtClean="0"/>
              <a:t>This may suggest the CR energy to be increased over 10</a:t>
            </a:r>
            <a:r>
              <a:rPr lang="en-US" altLang="ja-JP" sz="2200" b="1" baseline="30000" dirty="0" smtClean="0"/>
              <a:t>3</a:t>
            </a:r>
            <a:r>
              <a:rPr lang="en-US" altLang="ja-JP" sz="2200" b="1" dirty="0" smtClean="0"/>
              <a:t> to 10</a:t>
            </a:r>
            <a:r>
              <a:rPr lang="en-US" altLang="ja-JP" sz="2200" b="1" baseline="30000" dirty="0" smtClean="0"/>
              <a:t>4</a:t>
            </a:r>
            <a:r>
              <a:rPr lang="en-US" altLang="ja-JP" sz="2200" b="1" dirty="0" smtClean="0"/>
              <a:t> yrs.</a:t>
            </a:r>
            <a:endParaRPr lang="ja-JP" altLang="en-US" sz="2200" b="1" dirty="0">
              <a:latin typeface="+mj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Comparison between Middle-aged SNRs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kumimoji="1" lang="en-US" altLang="ja-JP" sz="2400" dirty="0" smtClean="0">
                <a:latin typeface="Cambria Math" panose="02040503050406030204" pitchFamily="18" charset="0"/>
              </a:rPr>
              <a:t>22</a:t>
            </a:r>
            <a:endParaRPr kumimoji="1" lang="ja-JP" altLang="en-US" sz="2400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0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 txBox="1">
            <a:spLocks/>
          </p:cNvSpPr>
          <p:nvPr/>
        </p:nvSpPr>
        <p:spPr>
          <a:xfrm>
            <a:off x="6876256" y="1115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>
              <a:defRPr/>
            </a:pPr>
            <a:fld id="{41FCAEEA-2AA1-458E-84E3-1DCD144D7068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mbria Math" pitchFamily="18" charset="0"/>
              </a:rPr>
              <a:pPr lvl="0" algn="r">
                <a:defRPr/>
              </a:pPr>
              <a:t>23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mbria Math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9632" y="4462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Summary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467544" y="69269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chemeClr val="accent2"/>
                </a:solidFill>
              </a:rPr>
              <a:t>Are SNRs origin of cosmic-rays (CRs), especially 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CRs protons ?</a:t>
            </a:r>
            <a:endParaRPr lang="en-US" altLang="ja-JP" sz="2200" b="1" dirty="0" smtClean="0"/>
          </a:p>
          <a:p>
            <a:pPr marL="800100" lvl="1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000" b="1" dirty="0" err="1" smtClean="0"/>
              <a:t>TeV</a:t>
            </a:r>
            <a:r>
              <a:rPr lang="en-US" altLang="ja-JP" sz="2000" b="1" dirty="0" smtClean="0"/>
              <a:t> Shell-Type SNR (RXJ 1713, Vela Jr)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000" b="1" dirty="0"/>
              <a:t>Good spatial correlation between </a:t>
            </a:r>
            <a:r>
              <a:rPr lang="el-GR" altLang="ja-JP" sz="2000" b="1" dirty="0"/>
              <a:t>γ</a:t>
            </a:r>
            <a:r>
              <a:rPr lang="en-US" altLang="ja-JP" sz="2000" b="1" dirty="0"/>
              <a:t>-ray and </a:t>
            </a:r>
            <a:r>
              <a:rPr lang="en-US" altLang="ja-JP" sz="2000" b="1" dirty="0" smtClean="0"/>
              <a:t>“total” ISM proton (H</a:t>
            </a:r>
            <a:r>
              <a:rPr lang="en-US" altLang="ja-JP" sz="2000" b="1" baseline="-25000" dirty="0" smtClean="0"/>
              <a:t>2</a:t>
            </a:r>
            <a:r>
              <a:rPr lang="en-US" altLang="ja-JP" sz="2000" b="1" dirty="0" smtClean="0"/>
              <a:t>+HI).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Middle-aged SNR (W44, IC443)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000" b="1" dirty="0" smtClean="0"/>
              <a:t>The position of shocked gas corresponds with  </a:t>
            </a:r>
            <a:r>
              <a:rPr lang="el-GR" altLang="ja-JP" sz="2000" b="1" dirty="0"/>
              <a:t>γ</a:t>
            </a:r>
            <a:r>
              <a:rPr lang="en-US" altLang="ja-JP" sz="2000" b="1" dirty="0" smtClean="0"/>
              <a:t>-ray.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These </a:t>
            </a:r>
            <a:r>
              <a:rPr lang="el-GR" altLang="ja-JP" sz="2000" b="1" dirty="0"/>
              <a:t>γ</a:t>
            </a:r>
            <a:r>
              <a:rPr lang="en-US" altLang="ja-JP" sz="2000" b="1" dirty="0"/>
              <a:t>-ray </a:t>
            </a:r>
            <a:r>
              <a:rPr lang="en-US" altLang="ja-JP" sz="2000" b="1" dirty="0" smtClean="0"/>
              <a:t>should be produced via “hadronic” origin.</a:t>
            </a:r>
            <a:endParaRPr lang="en-US" altLang="ja-JP" sz="2000" b="1" dirty="0"/>
          </a:p>
        </p:txBody>
      </p:sp>
      <p:sp>
        <p:nvSpPr>
          <p:cNvPr id="8" name="正方形/長方形 7"/>
          <p:cNvSpPr/>
          <p:nvPr/>
        </p:nvSpPr>
        <p:spPr>
          <a:xfrm>
            <a:off x="473789" y="2959803"/>
            <a:ext cx="82608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chemeClr val="accent2"/>
                </a:solidFill>
              </a:rPr>
              <a:t>Do SNRs produce the energy density of the Galactic CRs?</a:t>
            </a:r>
          </a:p>
          <a:p>
            <a:pPr marL="914400" lvl="1" indent="-457200">
              <a:buSzPct val="5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Total CR proton Energy :</a:t>
            </a:r>
            <a:r>
              <a:rPr lang="en-US" altLang="ja-JP" sz="2000" b="1" dirty="0"/>
              <a:t> </a:t>
            </a:r>
            <a:r>
              <a:rPr lang="en-US" altLang="ja-JP" sz="2000" b="1" dirty="0" smtClean="0"/>
              <a:t>W</a:t>
            </a:r>
            <a:r>
              <a:rPr lang="en-US" altLang="ja-JP" sz="2000" b="1" baseline="-25000" dirty="0"/>
              <a:t>P</a:t>
            </a:r>
            <a:endParaRPr lang="en-US" altLang="ja-JP" sz="2000" b="1" baseline="-25000" dirty="0" smtClean="0"/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000" b="1" dirty="0" smtClean="0"/>
              <a:t>Middle-age SNR ~ 10</a:t>
            </a:r>
            <a:r>
              <a:rPr lang="en-US" altLang="ja-JP" sz="2000" b="1" baseline="30000" dirty="0" smtClean="0"/>
              <a:t>49</a:t>
            </a:r>
            <a:r>
              <a:rPr lang="en-US" altLang="ja-JP" sz="2000" b="1" dirty="0" smtClean="0"/>
              <a:t>erg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000" b="1" dirty="0" smtClean="0"/>
              <a:t>W</a:t>
            </a:r>
            <a:r>
              <a:rPr lang="en-US" altLang="ja-JP" sz="2000" b="1" baseline="-25000" dirty="0" smtClean="0"/>
              <a:t>P</a:t>
            </a:r>
            <a:r>
              <a:rPr lang="en-US" altLang="ja-JP" sz="2000" b="1" dirty="0" smtClean="0"/>
              <a:t> ~ 10</a:t>
            </a:r>
            <a:r>
              <a:rPr lang="en-US" altLang="ja-JP" sz="2000" b="1" baseline="30000" dirty="0" smtClean="0"/>
              <a:t>49</a:t>
            </a:r>
            <a:r>
              <a:rPr lang="en-US" altLang="ja-JP" sz="2000" b="1" dirty="0" smtClean="0"/>
              <a:t> ~ 0.01*E</a:t>
            </a:r>
            <a:r>
              <a:rPr lang="en-US" altLang="ja-JP" sz="2000" b="1" baseline="-25000" dirty="0" smtClean="0"/>
              <a:t>SN</a:t>
            </a:r>
            <a:r>
              <a:rPr lang="en-US" altLang="ja-JP" sz="2000" b="1" dirty="0" smtClean="0"/>
              <a:t> would be a lower limit because of CRs escaping (e.g., W44, W28).</a:t>
            </a:r>
            <a:endParaRPr lang="en-US" altLang="ja-JP" sz="2000" b="1" baseline="-25000" dirty="0"/>
          </a:p>
        </p:txBody>
      </p:sp>
      <p:sp>
        <p:nvSpPr>
          <p:cNvPr id="3" name="正方形/長方形 2"/>
          <p:cNvSpPr/>
          <p:nvPr/>
        </p:nvSpPr>
        <p:spPr>
          <a:xfrm>
            <a:off x="11026" y="4580566"/>
            <a:ext cx="91329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400" b="1" dirty="0">
                <a:solidFill>
                  <a:schemeClr val="accent2"/>
                </a:solidFill>
              </a:rPr>
              <a:t>How dose the 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shock interaction </a:t>
            </a:r>
            <a:r>
              <a:rPr lang="en-US" altLang="ja-JP" sz="2400" b="1" dirty="0">
                <a:solidFill>
                  <a:schemeClr val="accent2"/>
                </a:solidFill>
              </a:rPr>
              <a:t>with 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ISM </a:t>
            </a:r>
            <a:r>
              <a:rPr lang="en-US" altLang="ja-JP" sz="2400" b="1" dirty="0">
                <a:solidFill>
                  <a:schemeClr val="accent2"/>
                </a:solidFill>
              </a:rPr>
              <a:t>affect its environment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?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Anti-</a:t>
            </a:r>
            <a:r>
              <a:rPr lang="en-US" altLang="ja-JP" sz="2000" b="1" dirty="0" err="1"/>
              <a:t>c</a:t>
            </a:r>
            <a:r>
              <a:rPr lang="en-US" altLang="ja-JP" sz="2000" b="1" dirty="0" err="1" smtClean="0"/>
              <a:t>orrelatiton</a:t>
            </a:r>
            <a:r>
              <a:rPr lang="en-US" altLang="ja-JP" sz="2000" b="1" dirty="0" smtClean="0"/>
              <a:t> between X-ray and ISM in sub-pc scale (RXJ1713)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 Interaction with clumps excites turbulence. </a:t>
            </a:r>
          </a:p>
          <a:p>
            <a:pPr lvl="3">
              <a:buSzPct val="50000"/>
            </a:pPr>
            <a:r>
              <a:rPr lang="en-US" altLang="ja-JP" sz="2000" b="1" dirty="0" smtClean="0">
                <a:sym typeface="Wingdings" panose="05000000000000000000" pitchFamily="2" charset="2"/>
              </a:rPr>
              <a:t> Amplification of </a:t>
            </a:r>
            <a:r>
              <a:rPr lang="en-US" altLang="ja-JP" sz="2000" b="1" dirty="0" smtClean="0"/>
              <a:t>B field </a:t>
            </a:r>
          </a:p>
          <a:p>
            <a:pPr lvl="3">
              <a:buSzPct val="50000"/>
            </a:pPr>
            <a:r>
              <a:rPr lang="en-US" altLang="ja-JP" sz="2000" b="1" dirty="0" smtClean="0">
                <a:sym typeface="Wingdings" panose="05000000000000000000" pitchFamily="2" charset="2"/>
              </a:rPr>
              <a:t> E</a:t>
            </a:r>
            <a:r>
              <a:rPr lang="en-US" altLang="ja-JP" sz="2000" b="1" dirty="0" smtClean="0"/>
              <a:t>nhancement of the synchrotron X-ray </a:t>
            </a:r>
            <a:endParaRPr lang="en-US" altLang="ja-JP" sz="2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4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 txBox="1">
            <a:spLocks/>
          </p:cNvSpPr>
          <p:nvPr/>
        </p:nvSpPr>
        <p:spPr>
          <a:xfrm>
            <a:off x="6876256" y="1115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>
              <a:defRPr/>
            </a:pPr>
            <a:fld id="{41FCAEEA-2AA1-458E-84E3-1DCD144D7068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mbria Math" pitchFamily="18" charset="0"/>
              </a:rPr>
              <a:pPr lvl="0" algn="r">
                <a:defRPr/>
              </a:pPr>
              <a:t>3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mbria Math" pitchFamily="18" charset="0"/>
            </a:endParaRPr>
          </a:p>
        </p:txBody>
      </p:sp>
      <p:pic>
        <p:nvPicPr>
          <p:cNvPr id="11" name="Picture 3" descr="NANTEN2-mountain"/>
          <p:cNvPicPr>
            <a:picLocks noChangeAspect="1" noChangeArrowheads="1"/>
          </p:cNvPicPr>
          <p:nvPr/>
        </p:nvPicPr>
        <p:blipFill>
          <a:blip r:embed="rId3" cstate="print"/>
          <a:srcRect l="5722" t="4118" r="3030" b="-243"/>
          <a:stretch>
            <a:fillRect/>
          </a:stretch>
        </p:blipFill>
        <p:spPr bwMode="auto">
          <a:xfrm>
            <a:off x="5580112" y="923205"/>
            <a:ext cx="3313112" cy="401796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96839"/>
              </p:ext>
            </p:extLst>
          </p:nvPr>
        </p:nvGraphicFramePr>
        <p:xfrm>
          <a:off x="611561" y="5051276"/>
          <a:ext cx="8136904" cy="142828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79665"/>
                <a:gridCol w="1960574"/>
                <a:gridCol w="921160"/>
                <a:gridCol w="690870"/>
                <a:gridCol w="1190639"/>
                <a:gridCol w="1094394"/>
                <a:gridCol w="1399602"/>
              </a:tblGrid>
              <a:tr h="612000">
                <a:tc>
                  <a:txBody>
                    <a:bodyPr/>
                    <a:lstStyle/>
                    <a:p>
                      <a:r>
                        <a:rPr kumimoji="1" lang="en-US" altLang="ja-JP" sz="1800" dirty="0" smtClean="0"/>
                        <a:t>Survey</a:t>
                      </a:r>
                    </a:p>
                    <a:p>
                      <a:r>
                        <a:rPr kumimoji="1" lang="en-US" altLang="ja-JP" sz="1800" dirty="0" smtClean="0"/>
                        <a:t>Name 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Coverage</a:t>
                      </a:r>
                      <a:r>
                        <a:rPr kumimoji="1" lang="en-US" altLang="ja-JP" sz="1800" baseline="0" dirty="0" smtClean="0"/>
                        <a:t> </a:t>
                      </a:r>
                    </a:p>
                    <a:p>
                      <a:pPr algn="ctr"/>
                      <a:r>
                        <a:rPr kumimoji="1" lang="en-US" altLang="ja-JP" sz="1800" baseline="0" dirty="0" smtClean="0"/>
                        <a:t>(deg)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HPBW</a:t>
                      </a:r>
                    </a:p>
                    <a:p>
                      <a:pPr algn="ctr"/>
                      <a:r>
                        <a:rPr kumimoji="1" lang="en-US" altLang="ja-JP" sz="1800" dirty="0" smtClean="0"/>
                        <a:t>(‘)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Grid</a:t>
                      </a:r>
                    </a:p>
                    <a:p>
                      <a:pPr algn="ctr"/>
                      <a:r>
                        <a:rPr kumimoji="1" lang="en-US" altLang="ja-JP" sz="1800" dirty="0" smtClean="0"/>
                        <a:t>(‘)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Vel.</a:t>
                      </a:r>
                      <a:r>
                        <a:rPr kumimoji="1" lang="en-US" altLang="ja-JP" sz="1800" baseline="0" dirty="0" smtClean="0"/>
                        <a:t> </a:t>
                      </a:r>
                      <a:r>
                        <a:rPr kumimoji="1" lang="en-US" altLang="ja-JP" sz="1800" baseline="0" dirty="0" err="1" smtClean="0"/>
                        <a:t>cov</a:t>
                      </a:r>
                      <a:r>
                        <a:rPr kumimoji="1" lang="en-US" altLang="ja-JP" sz="1800" baseline="0" dirty="0" smtClean="0"/>
                        <a:t>.</a:t>
                      </a:r>
                    </a:p>
                    <a:p>
                      <a:pPr algn="ctr"/>
                      <a:r>
                        <a:rPr kumimoji="1" lang="en-US" altLang="ja-JP" sz="1800" baseline="0" dirty="0" smtClean="0"/>
                        <a:t>(km/s)</a:t>
                      </a:r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Vel. </a:t>
                      </a:r>
                      <a:r>
                        <a:rPr kumimoji="1" lang="en-US" altLang="ja-JP" sz="1800" baseline="0" dirty="0" err="1" smtClean="0"/>
                        <a:t>reso</a:t>
                      </a:r>
                      <a:r>
                        <a:rPr kumimoji="1" lang="en-US" altLang="ja-JP" sz="1800" baseline="0" dirty="0" smtClean="0"/>
                        <a:t>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0" dirty="0" smtClean="0"/>
                        <a:t>(km/s)</a:t>
                      </a:r>
                      <a:endParaRPr kumimoji="1" lang="ja-JP" alt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Total</a:t>
                      </a:r>
                      <a:r>
                        <a:rPr kumimoji="1" lang="en-US" altLang="ja-JP" sz="1800" baseline="0" dirty="0" smtClean="0"/>
                        <a:t> points</a:t>
                      </a:r>
                    </a:p>
                    <a:p>
                      <a:pPr algn="ctr"/>
                      <a:r>
                        <a:rPr kumimoji="1" lang="en-US" altLang="ja-JP" sz="1800" baseline="0" dirty="0" smtClean="0"/>
                        <a:t>(million)</a:t>
                      </a:r>
                      <a:endParaRPr kumimoji="1" lang="ja-JP" altLang="en-US" sz="1800" dirty="0"/>
                    </a:p>
                  </a:txBody>
                  <a:tcPr/>
                </a:tc>
              </a:tr>
              <a:tr h="39410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NGPS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-160&lt;L&lt;60, </a:t>
                      </a:r>
                      <a:r>
                        <a:rPr kumimoji="1" lang="en-US" altLang="ja-JP" baseline="0" dirty="0" smtClean="0"/>
                        <a:t>B&lt;|10|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4-8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±300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1.1 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94104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NASCO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70% of sky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±1300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0.16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20 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テキスト ボックス 13"/>
          <p:cNvSpPr txBox="1">
            <a:spLocks noChangeArrowheads="1"/>
          </p:cNvSpPr>
          <p:nvPr/>
        </p:nvSpPr>
        <p:spPr bwMode="auto">
          <a:xfrm>
            <a:off x="251520" y="779694"/>
            <a:ext cx="5328000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New </a:t>
            </a:r>
            <a:r>
              <a:rPr lang="en-US" altLang="ja-JP" sz="2000" b="1" dirty="0"/>
              <a:t>Survey </a:t>
            </a:r>
            <a:r>
              <a:rPr lang="en-US" altLang="ja-JP" sz="2000" b="1" dirty="0" smtClean="0"/>
              <a:t>of molecular clouds </a:t>
            </a:r>
            <a:r>
              <a:rPr lang="en-US" altLang="ja-JP" sz="2000" b="1" dirty="0"/>
              <a:t>by </a:t>
            </a:r>
            <a:r>
              <a:rPr lang="en-US" altLang="ja-JP" sz="2000" b="1" dirty="0" smtClean="0"/>
              <a:t>NANTEN2   </a:t>
            </a:r>
            <a:r>
              <a:rPr lang="en-US" altLang="ja-JP" sz="2000" b="1" baseline="30000" dirty="0">
                <a:solidFill>
                  <a:schemeClr val="accent1"/>
                </a:solidFill>
              </a:rPr>
              <a:t>12</a:t>
            </a:r>
            <a:r>
              <a:rPr lang="en-US" altLang="ja-JP" sz="2000" b="1" dirty="0">
                <a:solidFill>
                  <a:schemeClr val="accent1"/>
                </a:solidFill>
              </a:rPr>
              <a:t>CO 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and </a:t>
            </a:r>
            <a:r>
              <a:rPr lang="en-US" altLang="ja-JP" sz="2000" b="1" baseline="30000" dirty="0" smtClean="0">
                <a:solidFill>
                  <a:schemeClr val="accent1"/>
                </a:solidFill>
              </a:rPr>
              <a:t>13</a:t>
            </a:r>
            <a:r>
              <a:rPr lang="en-US" altLang="ja-JP" sz="2000" b="1" dirty="0" smtClean="0">
                <a:solidFill>
                  <a:schemeClr val="accent1"/>
                </a:solidFill>
              </a:rPr>
              <a:t>CO(J=1-0</a:t>
            </a:r>
            <a:r>
              <a:rPr lang="en-US" altLang="ja-JP" sz="2000" b="1" dirty="0">
                <a:solidFill>
                  <a:schemeClr val="accent1"/>
                </a:solidFill>
              </a:rPr>
              <a:t>) simultaneously</a:t>
            </a:r>
            <a:r>
              <a:rPr lang="en-US" altLang="ja-JP" sz="2000" b="1" dirty="0" smtClean="0"/>
              <a:t>.</a:t>
            </a:r>
          </a:p>
          <a:p>
            <a:pPr marL="342900" indent="-342900"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Start in 2015</a:t>
            </a:r>
            <a:endParaRPr lang="en-US" altLang="ja-JP" sz="2000" b="1" dirty="0"/>
          </a:p>
          <a:p>
            <a:pPr marL="342900" indent="-342900"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Covering </a:t>
            </a:r>
            <a:r>
              <a:rPr lang="en-US" altLang="ja-JP" sz="2000" b="1" dirty="0">
                <a:solidFill>
                  <a:schemeClr val="accent1"/>
                </a:solidFill>
              </a:rPr>
              <a:t>70%</a:t>
            </a:r>
            <a:r>
              <a:rPr lang="en-US" altLang="ja-JP" sz="2000" b="1" dirty="0"/>
              <a:t> area of whole </a:t>
            </a:r>
            <a:r>
              <a:rPr lang="en-US" altLang="ja-JP" sz="2000" b="1" dirty="0" smtClean="0"/>
              <a:t>sky</a:t>
            </a:r>
          </a:p>
          <a:p>
            <a:pPr marL="342900" indent="-342900"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</a:pPr>
            <a:r>
              <a:rPr lang="en-US" altLang="ja-JP" sz="2000" b="1" dirty="0" smtClean="0"/>
              <a:t>Collaborative study with Planck team</a:t>
            </a:r>
            <a:endParaRPr lang="ja-JP" altLang="en-US" sz="2000" b="1" dirty="0"/>
          </a:p>
        </p:txBody>
      </p:sp>
      <p:sp>
        <p:nvSpPr>
          <p:cNvPr id="23" name="テキスト ボックス 9"/>
          <p:cNvSpPr txBox="1">
            <a:spLocks noChangeArrowheads="1"/>
          </p:cNvSpPr>
          <p:nvPr/>
        </p:nvSpPr>
        <p:spPr bwMode="auto">
          <a:xfrm>
            <a:off x="755576" y="4576057"/>
            <a:ext cx="46564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pc="-110" dirty="0" smtClean="0">
                <a:solidFill>
                  <a:schemeClr val="bg1"/>
                </a:solidFill>
                <a:latin typeface="+mn-lt"/>
              </a:rPr>
              <a:t>Image: Planck 1 year result ,   Black shade: MCs by NGPS</a:t>
            </a:r>
          </a:p>
        </p:txBody>
      </p:sp>
      <p:pic>
        <p:nvPicPr>
          <p:cNvPr id="17" name="Picture 3" descr="C:\MyDocument\hiro\Alab\astronomy\kenkyukai\国際研究会\CMB110217\fig4.jpg"/>
          <p:cNvPicPr>
            <a:picLocks noChangeAspect="1" noChangeArrowheads="1"/>
          </p:cNvPicPr>
          <p:nvPr/>
        </p:nvPicPr>
        <p:blipFill>
          <a:blip r:embed="rId4" cstate="print"/>
          <a:srcRect b="10890"/>
          <a:stretch>
            <a:fillRect/>
          </a:stretch>
        </p:blipFill>
        <p:spPr bwMode="auto">
          <a:xfrm>
            <a:off x="611560" y="2492897"/>
            <a:ext cx="4494276" cy="247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テキスト ボックス 9"/>
          <p:cNvSpPr txBox="1">
            <a:spLocks noChangeArrowheads="1"/>
          </p:cNvSpPr>
          <p:nvPr/>
        </p:nvSpPr>
        <p:spPr bwMode="auto">
          <a:xfrm>
            <a:off x="2771800" y="4581128"/>
            <a:ext cx="2356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pc="-110" dirty="0" smtClean="0">
                <a:solidFill>
                  <a:schemeClr val="bg1"/>
                </a:solidFill>
                <a:latin typeface="+mn-lt"/>
              </a:rPr>
              <a:t>Image: Planck 1 year result </a:t>
            </a:r>
          </a:p>
        </p:txBody>
      </p:sp>
      <p:sp>
        <p:nvSpPr>
          <p:cNvPr id="24" name="テキスト ボックス 17"/>
          <p:cNvSpPr txBox="1">
            <a:spLocks noChangeArrowheads="1"/>
          </p:cNvSpPr>
          <p:nvPr/>
        </p:nvSpPr>
        <p:spPr bwMode="auto">
          <a:xfrm>
            <a:off x="827584" y="2996952"/>
            <a:ext cx="14573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Unobservable</a:t>
            </a:r>
          </a:p>
          <a:p>
            <a:r>
              <a:rPr lang="en-US" altLang="ja-JP" sz="1600" dirty="0">
                <a:solidFill>
                  <a:srgbClr val="FF0000"/>
                </a:solidFill>
              </a:rPr>
              <a:t>from NANTEN2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9"/>
          <p:cNvSpPr txBox="1">
            <a:spLocks noChangeArrowheads="1"/>
          </p:cNvSpPr>
          <p:nvPr/>
        </p:nvSpPr>
        <p:spPr bwMode="auto">
          <a:xfrm>
            <a:off x="611560" y="2492896"/>
            <a:ext cx="12400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2400" spc="-110" dirty="0" smtClean="0">
                <a:solidFill>
                  <a:schemeClr val="bg1"/>
                </a:solidFill>
                <a:latin typeface="+mn-lt"/>
              </a:rPr>
              <a:t>Obs. area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15616" y="107921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b="1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</a:t>
            </a:r>
            <a:r>
              <a:rPr lang="ja-JP" altLang="en-US" sz="36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sz="36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nten</a:t>
            </a:r>
            <a:r>
              <a:rPr lang="en-US" altLang="ja-JP" sz="3600" b="1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S </a:t>
            </a:r>
            <a:r>
              <a:rPr lang="en-US" altLang="ja-JP" sz="3600" b="1" dirty="0" err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uper</a:t>
            </a:r>
            <a:r>
              <a:rPr lang="en-US" altLang="ja-JP" sz="3600" b="1" i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altLang="ja-JP" sz="3600" b="1" i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CO </a:t>
            </a:r>
            <a:r>
              <a:rPr lang="en-US" altLang="ja-JP" sz="36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survey as Legacy</a:t>
            </a:r>
            <a:endParaRPr kumimoji="1" lang="ja-JP" altLang="en-US" sz="36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360104" y="692696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-512" y="485378"/>
            <a:ext cx="9130444" cy="5175870"/>
            <a:chOff x="-512" y="764704"/>
            <a:chExt cx="9130444" cy="51758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3" r="393"/>
            <a:stretch>
              <a:fillRect/>
            </a:stretch>
          </p:blipFill>
          <p:spPr bwMode="auto">
            <a:xfrm>
              <a:off x="-512" y="1844824"/>
              <a:ext cx="9091050" cy="409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2657" y="980728"/>
              <a:ext cx="8677275" cy="828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764704"/>
              <a:ext cx="352425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スライド番号プレースホルダ 3"/>
          <p:cNvSpPr txBox="1">
            <a:spLocks/>
          </p:cNvSpPr>
          <p:nvPr/>
        </p:nvSpPr>
        <p:spPr>
          <a:xfrm>
            <a:off x="6876256" y="1115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>
              <a:defRPr/>
            </a:pPr>
            <a:fld id="{41FCAEEA-2AA1-458E-84E3-1DCD144D7068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mbria Math" pitchFamily="18" charset="0"/>
              </a:rPr>
              <a:pPr lvl="0" algn="r">
                <a:defRPr/>
              </a:pPr>
              <a:t>4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mbria Math" pitchFamily="18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95536" y="5445224"/>
            <a:ext cx="765331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Apr.2011 – Jan.2013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b="1" dirty="0">
                <a:solidFill>
                  <a:schemeClr val="accent1">
                    <a:lumMod val="75000"/>
                  </a:schemeClr>
                </a:solidFill>
              </a:rPr>
              <a:t>Simultaneous </a:t>
            </a: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observation of </a:t>
            </a:r>
            <a:r>
              <a:rPr lang="en-US" altLang="ja-JP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12</a:t>
            </a: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CO,</a:t>
            </a:r>
            <a:r>
              <a:rPr lang="en-US" altLang="ja-JP" sz="2000" b="1" baseline="30000" dirty="0" smtClean="0">
                <a:solidFill>
                  <a:schemeClr val="accent1">
                    <a:lumMod val="75000"/>
                  </a:schemeClr>
                </a:solidFill>
              </a:rPr>
              <a:t>13</a:t>
            </a: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CO(1-0) by single pixel receiver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solidFill>
                  <a:schemeClr val="accent1">
                    <a:lumMod val="75000"/>
                  </a:schemeClr>
                </a:solidFill>
              </a:rPr>
              <a:t>Total observation time: ~ 1000 h ,  Data points: ~ 100,000 x 16,000 !</a:t>
            </a:r>
            <a:endParaRPr lang="ja-JP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20071240">
            <a:off x="2672804" y="2913143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800" b="1" dirty="0" smtClean="0">
                <a:solidFill>
                  <a:schemeClr val="bg1">
                    <a:lumMod val="50000"/>
                  </a:schemeClr>
                </a:solidFill>
                <a:latin typeface="Candara" pitchFamily="34" charset="0"/>
              </a:rPr>
              <a:t>Preliminary</a:t>
            </a:r>
            <a:endParaRPr kumimoji="1" lang="ja-JP" altLang="en-US" sz="4800" b="1" dirty="0">
              <a:solidFill>
                <a:schemeClr val="bg1">
                  <a:lumMod val="50000"/>
                </a:schemeClr>
              </a:solidFill>
              <a:latin typeface="Candara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94753" y="44624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NASCO pilot observation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13747" y="479715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R. </a:t>
            </a:r>
            <a:r>
              <a:rPr kumimoji="1" lang="en-US" altLang="ja-JP" b="1" i="1" dirty="0" err="1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Enokiya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" y="3472904"/>
            <a:ext cx="9039225" cy="5524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5496" y="6517480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699380" y="3262670"/>
            <a:ext cx="96128" cy="454777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23528" y="296645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  <a:latin typeface="Candara" pitchFamily="34" charset="0"/>
              </a:rPr>
              <a:t>W51C</a:t>
            </a:r>
            <a:endParaRPr kumimoji="1" lang="ja-JP" altLang="en-US" b="1" dirty="0">
              <a:solidFill>
                <a:schemeClr val="accent6"/>
              </a:solidFill>
              <a:latin typeface="Candara" pitchFamily="34" charset="0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1659604" y="3262670"/>
            <a:ext cx="90016" cy="424293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259632" y="28529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  <a:latin typeface="Candara" pitchFamily="34" charset="0"/>
              </a:rPr>
              <a:t>W44</a:t>
            </a:r>
            <a:endParaRPr kumimoji="1" lang="ja-JP" altLang="en-US" b="1" dirty="0">
              <a:solidFill>
                <a:schemeClr val="accent6"/>
              </a:solidFill>
              <a:latin typeface="Candara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23728" y="31110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  <a:latin typeface="Candara" pitchFamily="34" charset="0"/>
              </a:rPr>
              <a:t>W41</a:t>
            </a:r>
            <a:endParaRPr kumimoji="1" lang="ja-JP" altLang="en-US" b="1" dirty="0">
              <a:solidFill>
                <a:schemeClr val="accent6"/>
              </a:solidFill>
              <a:latin typeface="Candara" pitchFamily="34" charset="0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flipH="1" flipV="1">
            <a:off x="2487708" y="3443212"/>
            <a:ext cx="50060" cy="274235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059832" y="311105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  <a:latin typeface="Candara" pitchFamily="34" charset="0"/>
              </a:rPr>
              <a:t>W28</a:t>
            </a:r>
            <a:endParaRPr kumimoji="1" lang="ja-JP" altLang="en-US" b="1" dirty="0">
              <a:solidFill>
                <a:schemeClr val="accent6"/>
              </a:solidFill>
              <a:latin typeface="Candara" pitchFamily="34" charset="0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 flipH="1" flipV="1">
            <a:off x="3365872" y="3443212"/>
            <a:ext cx="54000" cy="288303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V="1">
            <a:off x="4380096" y="3210204"/>
            <a:ext cx="90520" cy="537048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846923" y="288290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  <a:latin typeface="Candara" pitchFamily="34" charset="0"/>
              </a:rPr>
              <a:t>RX J1713-3946</a:t>
            </a:r>
            <a:endParaRPr kumimoji="1" lang="ja-JP" altLang="en-US" b="1" dirty="0">
              <a:solidFill>
                <a:schemeClr val="accent6"/>
              </a:solidFill>
              <a:latin typeface="Candara" pitchFamily="34" charset="0"/>
            </a:endParaRPr>
          </a:p>
        </p:txBody>
      </p:sp>
      <p:cxnSp>
        <p:nvCxnSpPr>
          <p:cNvPr id="24" name="直線コネクタ 23"/>
          <p:cNvCxnSpPr/>
          <p:nvPr/>
        </p:nvCxnSpPr>
        <p:spPr>
          <a:xfrm flipV="1">
            <a:off x="4796408" y="3454400"/>
            <a:ext cx="239709" cy="30692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932040" y="3186792"/>
            <a:ext cx="160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accent6"/>
                </a:solidFill>
                <a:latin typeface="Candara" pitchFamily="34" charset="0"/>
              </a:rPr>
              <a:t>HESS J1731-347</a:t>
            </a:r>
            <a:endParaRPr kumimoji="1" lang="ja-JP" altLang="en-US" b="1" dirty="0">
              <a:solidFill>
                <a:schemeClr val="accent6"/>
              </a:solidFill>
              <a:latin typeface="Candara" pitchFamily="34" charset="0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H="1">
            <a:off x="7690733" y="3757017"/>
            <a:ext cx="158951" cy="312241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9374" y="768896"/>
            <a:ext cx="6425633" cy="20005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solidFill>
                  <a:schemeClr val="accent2"/>
                </a:solidFill>
              </a:rPr>
              <a:t>Studies</a:t>
            </a:r>
            <a:r>
              <a:rPr lang="ja-JP" alt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altLang="ja-JP" sz="2400" b="1" dirty="0" smtClean="0">
                <a:solidFill>
                  <a:schemeClr val="accent2"/>
                </a:solidFill>
              </a:rPr>
              <a:t>from Pilot Observation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000" b="1" dirty="0" smtClean="0">
                <a:solidFill>
                  <a:schemeClr val="accent1"/>
                </a:solidFill>
              </a:rPr>
              <a:t>Galactic Center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000" b="1" dirty="0" smtClean="0">
                <a:solidFill>
                  <a:schemeClr val="accent3"/>
                </a:solidFill>
              </a:rPr>
              <a:t>High-mass Star Formation via Cloud-Cloud Collision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000" b="1" dirty="0" smtClean="0">
                <a:solidFill>
                  <a:schemeClr val="accent3"/>
                </a:solidFill>
              </a:rPr>
              <a:t>Spitzer Bubbles (# of samples ~ 50) 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000" b="1" dirty="0" smtClean="0">
                <a:solidFill>
                  <a:schemeClr val="accent3"/>
                </a:solidFill>
              </a:rPr>
              <a:t>Super Stellar Cluster (SSC)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000" b="1" dirty="0" smtClean="0">
                <a:solidFill>
                  <a:schemeClr val="accent6"/>
                </a:solidFill>
              </a:rPr>
              <a:t>Gamma-ray SNRs</a:t>
            </a:r>
            <a:endParaRPr lang="en-US" altLang="ja-JP" sz="2000" b="1" dirty="0">
              <a:solidFill>
                <a:schemeClr val="accent6"/>
              </a:solidFill>
            </a:endParaRPr>
          </a:p>
        </p:txBody>
      </p:sp>
      <p:sp>
        <p:nvSpPr>
          <p:cNvPr id="30" name="スライド番号プレースホルダ 3"/>
          <p:cNvSpPr txBox="1">
            <a:spLocks/>
          </p:cNvSpPr>
          <p:nvPr/>
        </p:nvSpPr>
        <p:spPr>
          <a:xfrm>
            <a:off x="6876256" y="1115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>
              <a:defRPr/>
            </a:pPr>
            <a:fld id="{41FCAEEA-2AA1-458E-84E3-1DCD144D7068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mbria Math" pitchFamily="18" charset="0"/>
              </a:rPr>
              <a:pPr lvl="0" algn="r">
                <a:defRPr/>
              </a:pPr>
              <a:t>5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mbria Math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NASCO pilot observation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4536200" y="4005064"/>
            <a:ext cx="442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accent3"/>
                </a:solidFill>
                <a:latin typeface="Candara" pitchFamily="34" charset="0"/>
              </a:rPr>
              <a:t>↓</a:t>
            </a:r>
            <a:r>
              <a:rPr kumimoji="1" lang="en-US" altLang="ja-JP" b="1" dirty="0" smtClean="0">
                <a:solidFill>
                  <a:schemeClr val="accent3"/>
                </a:solidFill>
                <a:latin typeface="Candara" pitchFamily="34" charset="0"/>
              </a:rPr>
              <a:t>Typical example of Spitzer bubble, S167</a:t>
            </a:r>
            <a:endParaRPr kumimoji="1" lang="ja-JP" altLang="en-US" b="1" dirty="0">
              <a:solidFill>
                <a:schemeClr val="accent3"/>
              </a:solidFill>
              <a:latin typeface="Candara" pitchFamily="34" charset="0"/>
            </a:endParaRPr>
          </a:p>
        </p:txBody>
      </p:sp>
      <p:sp>
        <p:nvSpPr>
          <p:cNvPr id="2" name="正方形/長方形 1"/>
          <p:cNvSpPr>
            <a:spLocks noChangeAspect="1"/>
          </p:cNvSpPr>
          <p:nvPr/>
        </p:nvSpPr>
        <p:spPr>
          <a:xfrm>
            <a:off x="3716412" y="3592107"/>
            <a:ext cx="518866" cy="180000"/>
          </a:xfrm>
          <a:prstGeom prst="rect">
            <a:avLst/>
          </a:prstGeom>
          <a:noFill/>
          <a:ln w="317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コネクタ 34"/>
          <p:cNvCxnSpPr/>
          <p:nvPr/>
        </p:nvCxnSpPr>
        <p:spPr>
          <a:xfrm flipH="1" flipV="1">
            <a:off x="8408414" y="3411349"/>
            <a:ext cx="52020" cy="362289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372200" y="3085068"/>
            <a:ext cx="3142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↑</a:t>
            </a:r>
            <a:r>
              <a:rPr lang="en-US" altLang="ja-JP" b="1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SSC,</a:t>
            </a:r>
            <a:r>
              <a:rPr kumimoji="1" lang="en-US" altLang="ja-JP" b="1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NGC3603 (</a:t>
            </a:r>
            <a:r>
              <a:rPr kumimoji="1" lang="en-US" altLang="ja-JP" b="1" i="1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Fukui</a:t>
            </a:r>
            <a:r>
              <a:rPr kumimoji="1" lang="en-US" altLang="ja-JP" b="1" dirty="0" smtClean="0">
                <a:solidFill>
                  <a:schemeClr val="accent3"/>
                </a:solidFill>
                <a:latin typeface="Candara" panose="020E0502030303020204" pitchFamily="34" charset="0"/>
              </a:rPr>
              <a:t>+’14)</a:t>
            </a:r>
            <a:endParaRPr kumimoji="1" lang="ja-JP" altLang="en-US" b="1" dirty="0">
              <a:solidFill>
                <a:schemeClr val="accent3"/>
              </a:solidFill>
              <a:latin typeface="Candara" panose="020E0502030303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6052" y="4005064"/>
            <a:ext cx="328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chemeClr val="accent1"/>
                </a:solidFill>
                <a:latin typeface="Candara" pitchFamily="34" charset="0"/>
              </a:rPr>
              <a:t>↓</a:t>
            </a:r>
            <a:r>
              <a:rPr kumimoji="1" lang="en-US" altLang="ja-JP" b="1" dirty="0" smtClean="0">
                <a:solidFill>
                  <a:schemeClr val="accent1"/>
                </a:solidFill>
                <a:latin typeface="Candara" pitchFamily="34" charset="0"/>
              </a:rPr>
              <a:t>Galactic Center (</a:t>
            </a:r>
            <a:r>
              <a:rPr kumimoji="1" lang="en-US" altLang="ja-JP" b="1" i="1" dirty="0" err="1" smtClean="0">
                <a:solidFill>
                  <a:schemeClr val="accent1"/>
                </a:solidFill>
                <a:latin typeface="Candara" pitchFamily="34" charset="0"/>
              </a:rPr>
              <a:t>Enokiya</a:t>
            </a:r>
            <a:r>
              <a:rPr kumimoji="1" lang="en-US" altLang="ja-JP" b="1" dirty="0" smtClean="0">
                <a:solidFill>
                  <a:schemeClr val="accent1"/>
                </a:solidFill>
                <a:latin typeface="Candara" pitchFamily="34" charset="0"/>
              </a:rPr>
              <a:t> +’14)</a:t>
            </a:r>
            <a:endParaRPr kumimoji="1" lang="ja-JP" altLang="en-US" b="1" dirty="0">
              <a:solidFill>
                <a:schemeClr val="accent1"/>
              </a:solidFill>
              <a:latin typeface="Candara" pitchFamily="34" charset="0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H="1">
            <a:off x="3482859" y="3762648"/>
            <a:ext cx="275469" cy="367505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図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351514"/>
            <a:ext cx="4355252" cy="2040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965" y="715903"/>
            <a:ext cx="2259350" cy="2358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995" y="4379387"/>
            <a:ext cx="4619625" cy="2228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9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スライド番号プレースホルダ 3"/>
          <p:cNvSpPr txBox="1">
            <a:spLocks/>
          </p:cNvSpPr>
          <p:nvPr/>
        </p:nvSpPr>
        <p:spPr>
          <a:xfrm>
            <a:off x="6876256" y="1115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>
              <a:defRPr/>
            </a:pPr>
            <a:fld id="{41FCAEEA-2AA1-458E-84E3-1DCD144D7068}" type="slidenum">
              <a:rPr kumimoji="1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Cambria Math" pitchFamily="18" charset="0"/>
              </a:rPr>
              <a:pPr lvl="0" algn="r">
                <a:defRPr/>
              </a:pPr>
              <a:t>6</a:t>
            </a:fld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mbria Math" pitchFamily="18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6607" y="768896"/>
            <a:ext cx="5245585" cy="249299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solidFill>
                  <a:schemeClr val="accent2"/>
                </a:solidFill>
              </a:rPr>
              <a:t>Main Members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solidFill>
                  <a:schemeClr val="accent1"/>
                </a:solidFill>
              </a:rPr>
              <a:t>Hidetoshi SANO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200" b="1" i="1" dirty="0" smtClean="0">
                <a:latin typeface="Candara" panose="020E0502030303020204" pitchFamily="34" charset="0"/>
              </a:rPr>
              <a:t>RX J1713, Vela Jr., </a:t>
            </a:r>
            <a:r>
              <a:rPr lang="en-US" altLang="ja-JP" sz="2200" b="1" i="1" dirty="0" err="1" smtClean="0">
                <a:latin typeface="Candara" panose="020E0502030303020204" pitchFamily="34" charset="0"/>
              </a:rPr>
              <a:t>etc</a:t>
            </a:r>
            <a:endParaRPr lang="en-US" altLang="ja-JP" sz="2200" b="1" i="1" dirty="0" smtClean="0">
              <a:latin typeface="Candara" panose="020E0502030303020204" pitchFamily="34" charset="0"/>
            </a:endParaRP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solidFill>
                  <a:schemeClr val="accent1"/>
                </a:solidFill>
              </a:rPr>
              <a:t>Satoshi YOSHIIKE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200" b="1" i="1" dirty="0" smtClean="0">
                <a:latin typeface="Candara" panose="020E0502030303020204" pitchFamily="34" charset="0"/>
              </a:rPr>
              <a:t>Middle–aged SNR (W44, IC443..) 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solidFill>
                  <a:schemeClr val="accent1"/>
                </a:solidFill>
              </a:rPr>
              <a:t>Tatsuya FUKUDA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200" b="1" i="1" dirty="0" smtClean="0">
                <a:latin typeface="Candara" panose="020E0502030303020204" pitchFamily="34" charset="0"/>
              </a:rPr>
              <a:t>HESS J1731-347</a:t>
            </a:r>
            <a:endParaRPr lang="en-US" altLang="ja-JP" sz="2200" b="1" i="1" dirty="0">
              <a:latin typeface="Candara" panose="020E0502030303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10828" y="3355245"/>
            <a:ext cx="8653660" cy="283154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SzPct val="50000"/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solidFill>
                  <a:schemeClr val="accent2"/>
                </a:solidFill>
              </a:rPr>
              <a:t>Topics of SNR Study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solidFill>
                  <a:schemeClr val="accent1"/>
                </a:solidFill>
              </a:rPr>
              <a:t>Are SNRs origin of cosmic-rays (CRs), especially CR protons ?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200" b="1" dirty="0" smtClean="0"/>
              <a:t>ISM can be the target to produce </a:t>
            </a:r>
            <a:r>
              <a:rPr lang="el-GR" altLang="ja-JP" sz="2200" b="1" dirty="0" smtClean="0"/>
              <a:t>γ</a:t>
            </a:r>
            <a:r>
              <a:rPr lang="en-US" altLang="ja-JP" sz="2200" b="1" dirty="0" smtClean="0"/>
              <a:t>-ray via the hadronic process. 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200" b="1" dirty="0" smtClean="0"/>
              <a:t>Good spatial correlation between </a:t>
            </a:r>
            <a:r>
              <a:rPr lang="el-GR" altLang="ja-JP" sz="2200" b="1" dirty="0"/>
              <a:t>γ</a:t>
            </a:r>
            <a:r>
              <a:rPr lang="en-US" altLang="ja-JP" sz="2200" b="1" dirty="0" smtClean="0"/>
              <a:t>-ray and ISM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solidFill>
                  <a:schemeClr val="accent1"/>
                </a:solidFill>
              </a:rPr>
              <a:t>Do SNRs produce the energy density of the Galactic CRs?</a:t>
            </a:r>
          </a:p>
          <a:p>
            <a:pPr marL="1257300" lvl="2" indent="-342900">
              <a:buSzPct val="50000"/>
              <a:buFont typeface="Wingdings" panose="05000000000000000000" pitchFamily="2" charset="2"/>
              <a:buChar char="ü"/>
            </a:pPr>
            <a:r>
              <a:rPr lang="en-US" altLang="ja-JP" sz="2200" b="1" dirty="0" smtClean="0"/>
              <a:t>1-10% of E</a:t>
            </a:r>
            <a:r>
              <a:rPr lang="en-US" altLang="ja-JP" sz="2200" b="1" baseline="-25000" dirty="0" smtClean="0"/>
              <a:t>SN</a:t>
            </a:r>
            <a:r>
              <a:rPr lang="en-US" altLang="ja-JP" sz="2200" b="1" dirty="0" smtClean="0"/>
              <a:t>~10</a:t>
            </a:r>
            <a:r>
              <a:rPr lang="en-US" altLang="ja-JP" sz="2200" b="1" baseline="30000" dirty="0" smtClean="0"/>
              <a:t>51</a:t>
            </a:r>
            <a:r>
              <a:rPr lang="en-US" altLang="ja-JP" sz="2200" b="1" dirty="0" smtClean="0"/>
              <a:t> erg is needed.</a:t>
            </a:r>
          </a:p>
          <a:p>
            <a:pPr marL="800100" lvl="1" indent="-342900">
              <a:buSzPct val="50000"/>
              <a:buFont typeface="Wingdings" panose="05000000000000000000" pitchFamily="2" charset="2"/>
              <a:buChar char="p"/>
            </a:pPr>
            <a:r>
              <a:rPr lang="en-US" altLang="ja-JP" sz="2200" b="1" dirty="0" smtClean="0">
                <a:solidFill>
                  <a:schemeClr val="accent1"/>
                </a:solidFill>
              </a:rPr>
              <a:t>How dose the shock interaction with ISM affect its environment?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5496" y="6517480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</a:t>
            </a:r>
            <a:r>
              <a:rPr lang="ja-JP" altLang="en-US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35" name="グループ化 76"/>
          <p:cNvGrpSpPr/>
          <p:nvPr/>
        </p:nvGrpSpPr>
        <p:grpSpPr>
          <a:xfrm rot="1914005" flipV="1">
            <a:off x="5747459" y="890732"/>
            <a:ext cx="3341046" cy="485505"/>
            <a:chOff x="4621088" y="2390483"/>
            <a:chExt cx="4494533" cy="216024"/>
          </a:xfrm>
        </p:grpSpPr>
        <p:sp>
          <p:nvSpPr>
            <p:cNvPr id="55" name="Freeform 9"/>
            <p:cNvSpPr>
              <a:spLocks/>
            </p:cNvSpPr>
            <p:nvPr/>
          </p:nvSpPr>
          <p:spPr bwMode="auto">
            <a:xfrm>
              <a:off x="5364306" y="2433902"/>
              <a:ext cx="3751315" cy="58313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51" y="0"/>
                </a:cxn>
                <a:cxn ang="0">
                  <a:pos x="101" y="45"/>
                </a:cxn>
                <a:cxn ang="0">
                  <a:pos x="153" y="0"/>
                </a:cxn>
                <a:cxn ang="0">
                  <a:pos x="204" y="45"/>
                </a:cxn>
                <a:cxn ang="0">
                  <a:pos x="255" y="0"/>
                </a:cxn>
                <a:cxn ang="0">
                  <a:pos x="307" y="45"/>
                </a:cxn>
                <a:cxn ang="0">
                  <a:pos x="357" y="0"/>
                </a:cxn>
                <a:cxn ang="0">
                  <a:pos x="409" y="45"/>
                </a:cxn>
                <a:cxn ang="0">
                  <a:pos x="460" y="0"/>
                </a:cxn>
                <a:cxn ang="0">
                  <a:pos x="511" y="45"/>
                </a:cxn>
                <a:cxn ang="0">
                  <a:pos x="562" y="0"/>
                </a:cxn>
                <a:cxn ang="0">
                  <a:pos x="613" y="45"/>
                </a:cxn>
                <a:cxn ang="0">
                  <a:pos x="664" y="0"/>
                </a:cxn>
                <a:cxn ang="0">
                  <a:pos x="716" y="45"/>
                </a:cxn>
                <a:cxn ang="0">
                  <a:pos x="767" y="0"/>
                </a:cxn>
                <a:cxn ang="0">
                  <a:pos x="817" y="45"/>
                </a:cxn>
                <a:cxn ang="0">
                  <a:pos x="869" y="0"/>
                </a:cxn>
                <a:cxn ang="0">
                  <a:pos x="920" y="45"/>
                </a:cxn>
                <a:cxn ang="0">
                  <a:pos x="971" y="0"/>
                </a:cxn>
                <a:cxn ang="0">
                  <a:pos x="1022" y="45"/>
                </a:cxn>
                <a:cxn ang="0">
                  <a:pos x="1073" y="0"/>
                </a:cxn>
                <a:cxn ang="0">
                  <a:pos x="1125" y="45"/>
                </a:cxn>
                <a:cxn ang="0">
                  <a:pos x="1176" y="0"/>
                </a:cxn>
                <a:cxn ang="0">
                  <a:pos x="1226" y="45"/>
                </a:cxn>
                <a:cxn ang="0">
                  <a:pos x="1278" y="0"/>
                </a:cxn>
                <a:cxn ang="0">
                  <a:pos x="1329" y="45"/>
                </a:cxn>
                <a:cxn ang="0">
                  <a:pos x="1380" y="0"/>
                </a:cxn>
                <a:cxn ang="0">
                  <a:pos x="1432" y="45"/>
                </a:cxn>
              </a:cxnLst>
              <a:rect l="0" t="0" r="r" b="b"/>
              <a:pathLst>
                <a:path w="1432" h="45">
                  <a:moveTo>
                    <a:pt x="0" y="45"/>
                  </a:moveTo>
                  <a:cubicBezTo>
                    <a:pt x="8" y="38"/>
                    <a:pt x="34" y="0"/>
                    <a:pt x="51" y="0"/>
                  </a:cubicBezTo>
                  <a:cubicBezTo>
                    <a:pt x="68" y="0"/>
                    <a:pt x="84" y="45"/>
                    <a:pt x="101" y="45"/>
                  </a:cubicBezTo>
                  <a:cubicBezTo>
                    <a:pt x="118" y="45"/>
                    <a:pt x="136" y="0"/>
                    <a:pt x="153" y="0"/>
                  </a:cubicBezTo>
                  <a:cubicBezTo>
                    <a:pt x="170" y="0"/>
                    <a:pt x="187" y="45"/>
                    <a:pt x="204" y="45"/>
                  </a:cubicBezTo>
                  <a:cubicBezTo>
                    <a:pt x="221" y="45"/>
                    <a:pt x="238" y="0"/>
                    <a:pt x="255" y="0"/>
                  </a:cubicBezTo>
                  <a:cubicBezTo>
                    <a:pt x="272" y="0"/>
                    <a:pt x="290" y="45"/>
                    <a:pt x="307" y="45"/>
                  </a:cubicBezTo>
                  <a:cubicBezTo>
                    <a:pt x="324" y="45"/>
                    <a:pt x="340" y="0"/>
                    <a:pt x="357" y="0"/>
                  </a:cubicBezTo>
                  <a:cubicBezTo>
                    <a:pt x="374" y="0"/>
                    <a:pt x="392" y="45"/>
                    <a:pt x="409" y="45"/>
                  </a:cubicBezTo>
                  <a:cubicBezTo>
                    <a:pt x="426" y="45"/>
                    <a:pt x="443" y="0"/>
                    <a:pt x="460" y="0"/>
                  </a:cubicBezTo>
                  <a:cubicBezTo>
                    <a:pt x="477" y="0"/>
                    <a:pt x="494" y="45"/>
                    <a:pt x="511" y="45"/>
                  </a:cubicBezTo>
                  <a:cubicBezTo>
                    <a:pt x="528" y="45"/>
                    <a:pt x="545" y="0"/>
                    <a:pt x="562" y="0"/>
                  </a:cubicBezTo>
                  <a:cubicBezTo>
                    <a:pt x="579" y="0"/>
                    <a:pt x="596" y="45"/>
                    <a:pt x="613" y="45"/>
                  </a:cubicBezTo>
                  <a:cubicBezTo>
                    <a:pt x="630" y="45"/>
                    <a:pt x="647" y="0"/>
                    <a:pt x="664" y="0"/>
                  </a:cubicBezTo>
                  <a:cubicBezTo>
                    <a:pt x="681" y="0"/>
                    <a:pt x="699" y="45"/>
                    <a:pt x="716" y="45"/>
                  </a:cubicBezTo>
                  <a:cubicBezTo>
                    <a:pt x="733" y="45"/>
                    <a:pt x="750" y="0"/>
                    <a:pt x="767" y="0"/>
                  </a:cubicBezTo>
                  <a:cubicBezTo>
                    <a:pt x="784" y="0"/>
                    <a:pt x="800" y="45"/>
                    <a:pt x="817" y="45"/>
                  </a:cubicBezTo>
                  <a:cubicBezTo>
                    <a:pt x="834" y="45"/>
                    <a:pt x="852" y="0"/>
                    <a:pt x="869" y="0"/>
                  </a:cubicBezTo>
                  <a:cubicBezTo>
                    <a:pt x="886" y="0"/>
                    <a:pt x="903" y="45"/>
                    <a:pt x="920" y="45"/>
                  </a:cubicBezTo>
                  <a:cubicBezTo>
                    <a:pt x="937" y="45"/>
                    <a:pt x="954" y="0"/>
                    <a:pt x="971" y="0"/>
                  </a:cubicBezTo>
                  <a:cubicBezTo>
                    <a:pt x="988" y="0"/>
                    <a:pt x="1005" y="45"/>
                    <a:pt x="1022" y="45"/>
                  </a:cubicBezTo>
                  <a:cubicBezTo>
                    <a:pt x="1039" y="45"/>
                    <a:pt x="1056" y="0"/>
                    <a:pt x="1073" y="0"/>
                  </a:cubicBezTo>
                  <a:cubicBezTo>
                    <a:pt x="1090" y="0"/>
                    <a:pt x="1108" y="45"/>
                    <a:pt x="1125" y="45"/>
                  </a:cubicBezTo>
                  <a:cubicBezTo>
                    <a:pt x="1142" y="45"/>
                    <a:pt x="1159" y="0"/>
                    <a:pt x="1176" y="0"/>
                  </a:cubicBezTo>
                  <a:cubicBezTo>
                    <a:pt x="1193" y="0"/>
                    <a:pt x="1209" y="45"/>
                    <a:pt x="1226" y="45"/>
                  </a:cubicBezTo>
                  <a:cubicBezTo>
                    <a:pt x="1243" y="45"/>
                    <a:pt x="1261" y="0"/>
                    <a:pt x="1278" y="0"/>
                  </a:cubicBezTo>
                  <a:cubicBezTo>
                    <a:pt x="1295" y="0"/>
                    <a:pt x="1312" y="45"/>
                    <a:pt x="1329" y="45"/>
                  </a:cubicBezTo>
                  <a:cubicBezTo>
                    <a:pt x="1346" y="45"/>
                    <a:pt x="1363" y="0"/>
                    <a:pt x="1380" y="0"/>
                  </a:cubicBezTo>
                  <a:cubicBezTo>
                    <a:pt x="1397" y="0"/>
                    <a:pt x="1423" y="38"/>
                    <a:pt x="1432" y="45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round/>
              <a:headEnd/>
              <a:tailEnd type="triangle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4621088" y="2390483"/>
              <a:ext cx="302433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9" name="正方形/長方形 48"/>
          <p:cNvSpPr/>
          <p:nvPr/>
        </p:nvSpPr>
        <p:spPr>
          <a:xfrm>
            <a:off x="8309468" y="836712"/>
            <a:ext cx="304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/>
              <a:t>γ</a:t>
            </a:r>
            <a:endParaRPr lang="ja-JP" altLang="en-US" sz="2000" b="1" dirty="0"/>
          </a:p>
        </p:txBody>
      </p:sp>
      <p:sp>
        <p:nvSpPr>
          <p:cNvPr id="34" name="正方形/長方形 33"/>
          <p:cNvSpPr/>
          <p:nvPr/>
        </p:nvSpPr>
        <p:spPr>
          <a:xfrm>
            <a:off x="5744131" y="891457"/>
            <a:ext cx="3220357" cy="2167376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4753" y="44624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SNR Studies in Nagoya Radio Group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360104" y="619200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グループ化 5"/>
          <p:cNvGrpSpPr/>
          <p:nvPr/>
        </p:nvGrpSpPr>
        <p:grpSpPr>
          <a:xfrm>
            <a:off x="5731754" y="1124744"/>
            <a:ext cx="3156890" cy="1890044"/>
            <a:chOff x="5480298" y="1339280"/>
            <a:chExt cx="3156890" cy="1890044"/>
          </a:xfrm>
        </p:grpSpPr>
        <p:grpSp>
          <p:nvGrpSpPr>
            <p:cNvPr id="36" name="グループ化 75"/>
            <p:cNvGrpSpPr/>
            <p:nvPr/>
          </p:nvGrpSpPr>
          <p:grpSpPr>
            <a:xfrm rot="19695045">
              <a:off x="5618402" y="1920817"/>
              <a:ext cx="3018786" cy="460347"/>
              <a:chOff x="5292079" y="2348880"/>
              <a:chExt cx="3932820" cy="216024"/>
            </a:xfrm>
          </p:grpSpPr>
          <p:sp>
            <p:nvSpPr>
              <p:cNvPr id="53" name="Freeform 9"/>
              <p:cNvSpPr>
                <a:spLocks/>
              </p:cNvSpPr>
              <p:nvPr/>
            </p:nvSpPr>
            <p:spPr bwMode="auto">
              <a:xfrm>
                <a:off x="5364088" y="2420888"/>
                <a:ext cx="3860811" cy="53401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51" y="0"/>
                  </a:cxn>
                  <a:cxn ang="0">
                    <a:pos x="101" y="45"/>
                  </a:cxn>
                  <a:cxn ang="0">
                    <a:pos x="153" y="0"/>
                  </a:cxn>
                  <a:cxn ang="0">
                    <a:pos x="204" y="45"/>
                  </a:cxn>
                  <a:cxn ang="0">
                    <a:pos x="255" y="0"/>
                  </a:cxn>
                  <a:cxn ang="0">
                    <a:pos x="307" y="45"/>
                  </a:cxn>
                  <a:cxn ang="0">
                    <a:pos x="357" y="0"/>
                  </a:cxn>
                  <a:cxn ang="0">
                    <a:pos x="409" y="45"/>
                  </a:cxn>
                  <a:cxn ang="0">
                    <a:pos x="460" y="0"/>
                  </a:cxn>
                  <a:cxn ang="0">
                    <a:pos x="511" y="45"/>
                  </a:cxn>
                  <a:cxn ang="0">
                    <a:pos x="562" y="0"/>
                  </a:cxn>
                  <a:cxn ang="0">
                    <a:pos x="613" y="45"/>
                  </a:cxn>
                  <a:cxn ang="0">
                    <a:pos x="664" y="0"/>
                  </a:cxn>
                  <a:cxn ang="0">
                    <a:pos x="716" y="45"/>
                  </a:cxn>
                  <a:cxn ang="0">
                    <a:pos x="767" y="0"/>
                  </a:cxn>
                  <a:cxn ang="0">
                    <a:pos x="817" y="45"/>
                  </a:cxn>
                  <a:cxn ang="0">
                    <a:pos x="869" y="0"/>
                  </a:cxn>
                  <a:cxn ang="0">
                    <a:pos x="920" y="45"/>
                  </a:cxn>
                  <a:cxn ang="0">
                    <a:pos x="971" y="0"/>
                  </a:cxn>
                  <a:cxn ang="0">
                    <a:pos x="1022" y="45"/>
                  </a:cxn>
                  <a:cxn ang="0">
                    <a:pos x="1073" y="0"/>
                  </a:cxn>
                  <a:cxn ang="0">
                    <a:pos x="1125" y="45"/>
                  </a:cxn>
                  <a:cxn ang="0">
                    <a:pos x="1176" y="0"/>
                  </a:cxn>
                  <a:cxn ang="0">
                    <a:pos x="1226" y="45"/>
                  </a:cxn>
                  <a:cxn ang="0">
                    <a:pos x="1278" y="0"/>
                  </a:cxn>
                  <a:cxn ang="0">
                    <a:pos x="1329" y="45"/>
                  </a:cxn>
                  <a:cxn ang="0">
                    <a:pos x="1380" y="0"/>
                  </a:cxn>
                  <a:cxn ang="0">
                    <a:pos x="1432" y="45"/>
                  </a:cxn>
                </a:cxnLst>
                <a:rect l="0" t="0" r="r" b="b"/>
                <a:pathLst>
                  <a:path w="1432" h="45">
                    <a:moveTo>
                      <a:pt x="0" y="45"/>
                    </a:moveTo>
                    <a:cubicBezTo>
                      <a:pt x="8" y="38"/>
                      <a:pt x="34" y="0"/>
                      <a:pt x="51" y="0"/>
                    </a:cubicBezTo>
                    <a:cubicBezTo>
                      <a:pt x="68" y="0"/>
                      <a:pt x="84" y="45"/>
                      <a:pt x="101" y="45"/>
                    </a:cubicBezTo>
                    <a:cubicBezTo>
                      <a:pt x="118" y="45"/>
                      <a:pt x="136" y="0"/>
                      <a:pt x="153" y="0"/>
                    </a:cubicBezTo>
                    <a:cubicBezTo>
                      <a:pt x="170" y="0"/>
                      <a:pt x="187" y="45"/>
                      <a:pt x="204" y="45"/>
                    </a:cubicBezTo>
                    <a:cubicBezTo>
                      <a:pt x="221" y="45"/>
                      <a:pt x="238" y="0"/>
                      <a:pt x="255" y="0"/>
                    </a:cubicBezTo>
                    <a:cubicBezTo>
                      <a:pt x="272" y="0"/>
                      <a:pt x="290" y="45"/>
                      <a:pt x="307" y="45"/>
                    </a:cubicBezTo>
                    <a:cubicBezTo>
                      <a:pt x="324" y="45"/>
                      <a:pt x="340" y="0"/>
                      <a:pt x="357" y="0"/>
                    </a:cubicBezTo>
                    <a:cubicBezTo>
                      <a:pt x="374" y="0"/>
                      <a:pt x="392" y="45"/>
                      <a:pt x="409" y="45"/>
                    </a:cubicBezTo>
                    <a:cubicBezTo>
                      <a:pt x="426" y="45"/>
                      <a:pt x="443" y="0"/>
                      <a:pt x="460" y="0"/>
                    </a:cubicBezTo>
                    <a:cubicBezTo>
                      <a:pt x="477" y="0"/>
                      <a:pt x="494" y="45"/>
                      <a:pt x="511" y="45"/>
                    </a:cubicBezTo>
                    <a:cubicBezTo>
                      <a:pt x="528" y="45"/>
                      <a:pt x="545" y="0"/>
                      <a:pt x="562" y="0"/>
                    </a:cubicBezTo>
                    <a:cubicBezTo>
                      <a:pt x="579" y="0"/>
                      <a:pt x="596" y="45"/>
                      <a:pt x="613" y="45"/>
                    </a:cubicBezTo>
                    <a:cubicBezTo>
                      <a:pt x="630" y="45"/>
                      <a:pt x="647" y="0"/>
                      <a:pt x="664" y="0"/>
                    </a:cubicBezTo>
                    <a:cubicBezTo>
                      <a:pt x="681" y="0"/>
                      <a:pt x="699" y="45"/>
                      <a:pt x="716" y="45"/>
                    </a:cubicBezTo>
                    <a:cubicBezTo>
                      <a:pt x="733" y="45"/>
                      <a:pt x="750" y="0"/>
                      <a:pt x="767" y="0"/>
                    </a:cubicBezTo>
                    <a:cubicBezTo>
                      <a:pt x="784" y="0"/>
                      <a:pt x="800" y="45"/>
                      <a:pt x="817" y="45"/>
                    </a:cubicBezTo>
                    <a:cubicBezTo>
                      <a:pt x="834" y="45"/>
                      <a:pt x="852" y="0"/>
                      <a:pt x="869" y="0"/>
                    </a:cubicBezTo>
                    <a:cubicBezTo>
                      <a:pt x="886" y="0"/>
                      <a:pt x="903" y="45"/>
                      <a:pt x="920" y="45"/>
                    </a:cubicBezTo>
                    <a:cubicBezTo>
                      <a:pt x="937" y="45"/>
                      <a:pt x="954" y="0"/>
                      <a:pt x="971" y="0"/>
                    </a:cubicBezTo>
                    <a:cubicBezTo>
                      <a:pt x="988" y="0"/>
                      <a:pt x="1005" y="45"/>
                      <a:pt x="1022" y="45"/>
                    </a:cubicBezTo>
                    <a:cubicBezTo>
                      <a:pt x="1039" y="45"/>
                      <a:pt x="1056" y="0"/>
                      <a:pt x="1073" y="0"/>
                    </a:cubicBezTo>
                    <a:cubicBezTo>
                      <a:pt x="1090" y="0"/>
                      <a:pt x="1108" y="45"/>
                      <a:pt x="1125" y="45"/>
                    </a:cubicBezTo>
                    <a:cubicBezTo>
                      <a:pt x="1142" y="45"/>
                      <a:pt x="1159" y="0"/>
                      <a:pt x="1176" y="0"/>
                    </a:cubicBezTo>
                    <a:cubicBezTo>
                      <a:pt x="1193" y="0"/>
                      <a:pt x="1209" y="45"/>
                      <a:pt x="1226" y="45"/>
                    </a:cubicBezTo>
                    <a:cubicBezTo>
                      <a:pt x="1243" y="45"/>
                      <a:pt x="1261" y="0"/>
                      <a:pt x="1278" y="0"/>
                    </a:cubicBezTo>
                    <a:cubicBezTo>
                      <a:pt x="1295" y="0"/>
                      <a:pt x="1312" y="45"/>
                      <a:pt x="1329" y="45"/>
                    </a:cubicBezTo>
                    <a:cubicBezTo>
                      <a:pt x="1346" y="45"/>
                      <a:pt x="1363" y="0"/>
                      <a:pt x="1380" y="0"/>
                    </a:cubicBezTo>
                    <a:cubicBezTo>
                      <a:pt x="1397" y="0"/>
                      <a:pt x="1423" y="38"/>
                      <a:pt x="1432" y="45"/>
                    </a:cubicBezTo>
                  </a:path>
                </a:pathLst>
              </a:custGeom>
              <a:noFill/>
              <a:ln w="38100">
                <a:solidFill>
                  <a:srgbClr val="FFC000"/>
                </a:solidFill>
                <a:round/>
                <a:headEnd/>
                <a:tailEnd type="triangle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正方形/長方形 53"/>
              <p:cNvSpPr/>
              <p:nvPr/>
            </p:nvSpPr>
            <p:spPr>
              <a:xfrm>
                <a:off x="5292079" y="2348880"/>
                <a:ext cx="2972382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6612118" y="2047563"/>
              <a:ext cx="176090" cy="1705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 flipV="1">
              <a:off x="6832230" y="1834386"/>
              <a:ext cx="733707" cy="2842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矢印コネクタ 39"/>
            <p:cNvCxnSpPr/>
            <p:nvPr/>
          </p:nvCxnSpPr>
          <p:spPr>
            <a:xfrm>
              <a:off x="6832230" y="2189681"/>
              <a:ext cx="733707" cy="21317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rot="16200000" flipH="1">
              <a:off x="6841476" y="2251494"/>
              <a:ext cx="568473" cy="58696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正方形/長方形 41"/>
            <p:cNvSpPr/>
            <p:nvPr/>
          </p:nvSpPr>
          <p:spPr>
            <a:xfrm>
              <a:off x="7492566" y="1339280"/>
              <a:ext cx="4203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 smtClean="0"/>
                <a:t>π</a:t>
              </a:r>
              <a:r>
                <a:rPr lang="en-US" altLang="ja-JP" sz="2000" b="1" baseline="30000" dirty="0" smtClean="0"/>
                <a:t>0</a:t>
              </a:r>
              <a:endParaRPr lang="ja-JP" altLang="en-US" sz="2000" b="1" dirty="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7125713" y="2829214"/>
              <a:ext cx="3866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 smtClean="0"/>
                <a:t>π</a:t>
              </a:r>
              <a:r>
                <a:rPr lang="en-US" altLang="ja-JP" sz="2000" b="1" baseline="30000" dirty="0" smtClean="0"/>
                <a:t>-</a:t>
              </a:r>
              <a:endParaRPr lang="ja-JP" altLang="en-US" sz="2000" b="1" baseline="30000" dirty="0"/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5746048" y="2047563"/>
              <a:ext cx="176090" cy="17054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7565937" y="1692267"/>
              <a:ext cx="176090" cy="1705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7419196" y="2829214"/>
              <a:ext cx="176090" cy="17054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7565937" y="2331800"/>
              <a:ext cx="176090" cy="17054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7639308" y="2402860"/>
              <a:ext cx="4187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 smtClean="0"/>
                <a:t>π</a:t>
              </a:r>
              <a:r>
                <a:rPr lang="en-US" altLang="ja-JP" sz="2000" b="1" baseline="30000" dirty="0" smtClean="0"/>
                <a:t>+</a:t>
              </a:r>
              <a:endParaRPr lang="ja-JP" altLang="en-US" sz="2000" b="1" baseline="30000" dirty="0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8116587" y="2075389"/>
              <a:ext cx="3048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 smtClean="0"/>
                <a:t>γ</a:t>
              </a:r>
              <a:endParaRPr lang="ja-JP" altLang="en-US" sz="2000" b="1" dirty="0"/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5953143" y="1621208"/>
              <a:ext cx="1499177" cy="400110"/>
            </a:xfrm>
            <a:prstGeom prst="rect">
              <a:avLst/>
            </a:prstGeom>
            <a:ln w="381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 smtClean="0"/>
                <a:t>ISM proton</a:t>
              </a:r>
              <a:endParaRPr lang="ja-JP" altLang="en-US" sz="2000" b="1" dirty="0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5480298" y="2316710"/>
              <a:ext cx="13059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b="1" dirty="0" smtClean="0"/>
                <a:t>CR proton</a:t>
              </a:r>
              <a:r>
                <a:rPr lang="ja-JP" altLang="en-US" sz="2000" b="1" dirty="0" smtClean="0"/>
                <a:t> </a:t>
              </a:r>
              <a:endParaRPr lang="ja-JP" altLang="en-US" sz="2000" b="1" dirty="0"/>
            </a:p>
          </p:txBody>
        </p:sp>
        <p:cxnSp>
          <p:nvCxnSpPr>
            <p:cNvPr id="5" name="直線矢印コネクタ 4"/>
            <p:cNvCxnSpPr/>
            <p:nvPr/>
          </p:nvCxnSpPr>
          <p:spPr>
            <a:xfrm>
              <a:off x="6012160" y="2132856"/>
              <a:ext cx="55366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30161" y="1294911"/>
            <a:ext cx="8892480" cy="2895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94753" y="35913"/>
            <a:ext cx="8595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1. </a:t>
            </a:r>
            <a:r>
              <a:rPr lang="en-US" altLang="ja-JP" sz="3200" b="1" dirty="0" err="1" smtClean="0">
                <a:solidFill>
                  <a:srgbClr val="C00000"/>
                </a:solidFill>
                <a:latin typeface="Cambria Math" pitchFamily="18" charset="0"/>
              </a:rPr>
              <a:t>TeV</a:t>
            </a:r>
            <a:r>
              <a:rPr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 Shell-Type </a:t>
            </a:r>
            <a:r>
              <a:rPr kumimoji="1" lang="en-US" altLang="ja-JP" sz="3200" b="1" dirty="0" smtClean="0">
                <a:solidFill>
                  <a:srgbClr val="C00000"/>
                </a:solidFill>
                <a:latin typeface="Cambria Math" pitchFamily="18" charset="0"/>
              </a:rPr>
              <a:t>SNR</a:t>
            </a:r>
            <a:endParaRPr kumimoji="1" lang="ja-JP" altLang="en-US" sz="3200" b="1" dirty="0">
              <a:solidFill>
                <a:srgbClr val="C00000"/>
              </a:solidFill>
              <a:latin typeface="Cambria Math" pitchFamily="18" charset="0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360104" y="620688"/>
            <a:ext cx="8352928" cy="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fld id="{C8EC1BD7-C7D4-4B8E-868E-275824861410}" type="slidenum">
              <a:rPr kumimoji="1" lang="ja-JP" altLang="en-US" sz="2400" smtClean="0">
                <a:latin typeface="Cambria Math" panose="02040503050406030204" pitchFamily="18" charset="0"/>
              </a:rPr>
              <a:pPr/>
              <a:t>7</a:t>
            </a:fld>
            <a:endParaRPr kumimoji="1" lang="ja-JP" altLang="en-US" sz="2400" dirty="0">
              <a:latin typeface="Cambria Math" panose="02040503050406030204" pitchFamily="18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350331"/>
            <a:ext cx="2594307" cy="27987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540" y="1598310"/>
            <a:ext cx="2982301" cy="250920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900" y="1238225"/>
            <a:ext cx="2761580" cy="291085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79512" y="76465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latin typeface="+mj-lt"/>
              </a:rPr>
              <a:t>RX J1713-3946</a:t>
            </a:r>
            <a:endParaRPr kumimoji="1" lang="ja-JP" altLang="en-US" sz="2400" b="1" dirty="0"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47864" y="7647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latin typeface="+mj-lt"/>
              </a:rPr>
              <a:t>Vela Jr.</a:t>
            </a:r>
            <a:endParaRPr kumimoji="1" lang="ja-JP" altLang="en-US" sz="2400" b="1" dirty="0">
              <a:latin typeface="+mj-lt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12160" y="764704"/>
            <a:ext cx="2756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Font typeface="Wingdings" panose="05000000000000000000" pitchFamily="2" charset="2"/>
              <a:buChar char="n"/>
            </a:pPr>
            <a:r>
              <a:rPr lang="en-US" altLang="ja-JP" sz="2400" b="1" dirty="0" smtClean="0">
                <a:latin typeface="+mj-lt"/>
              </a:rPr>
              <a:t>HESS J1731-347</a:t>
            </a:r>
            <a:endParaRPr kumimoji="1" lang="ja-JP" altLang="en-US" sz="2400" b="1" dirty="0">
              <a:latin typeface="+mj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11560" y="4379620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60000"/>
              <a:buFont typeface="Wingdings" panose="05000000000000000000" pitchFamily="2" charset="2"/>
              <a:buChar char="n"/>
            </a:pPr>
            <a:r>
              <a:rPr lang="en-US" altLang="ja-JP" sz="2000" b="1" dirty="0">
                <a:latin typeface="+mj-lt"/>
              </a:rPr>
              <a:t>A</a:t>
            </a:r>
            <a:r>
              <a:rPr lang="en-US" altLang="ja-JP" sz="2000" b="1" dirty="0" smtClean="0">
                <a:latin typeface="+mj-lt"/>
              </a:rPr>
              <a:t>ge ~ a few 10</a:t>
            </a:r>
            <a:r>
              <a:rPr lang="en-US" altLang="ja-JP" sz="2000" b="1" baseline="30000" dirty="0" smtClean="0">
                <a:latin typeface="+mj-lt"/>
              </a:rPr>
              <a:t>3</a:t>
            </a:r>
            <a:r>
              <a:rPr lang="en-US" altLang="ja-JP" sz="2000" b="1" dirty="0" smtClean="0">
                <a:latin typeface="+mj-lt"/>
              </a:rPr>
              <a:t> </a:t>
            </a:r>
            <a:r>
              <a:rPr lang="en-US" altLang="ja-JP" sz="2000" b="1" dirty="0" err="1" smtClean="0">
                <a:latin typeface="+mj-lt"/>
              </a:rPr>
              <a:t>yr</a:t>
            </a:r>
            <a:r>
              <a:rPr lang="en-US" altLang="ja-JP" sz="2000" b="1" dirty="0" smtClean="0">
                <a:latin typeface="+mj-lt"/>
              </a:rPr>
              <a:t> (young)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latin typeface="+mj-lt"/>
              </a:rPr>
              <a:t>Shell-like </a:t>
            </a:r>
            <a:r>
              <a:rPr lang="el-GR" altLang="ja-JP" sz="2000" b="1" dirty="0" smtClean="0">
                <a:latin typeface="+mj-lt"/>
              </a:rPr>
              <a:t>γ</a:t>
            </a:r>
            <a:r>
              <a:rPr lang="en-US" altLang="ja-JP" sz="2000" b="1" dirty="0" smtClean="0">
                <a:latin typeface="+mj-lt"/>
              </a:rPr>
              <a:t>-ray distribution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n"/>
            </a:pPr>
            <a:r>
              <a:rPr lang="en-US" altLang="ja-JP" sz="2000" b="1" dirty="0" smtClean="0">
                <a:latin typeface="+mj-lt"/>
              </a:rPr>
              <a:t>Bright in </a:t>
            </a:r>
            <a:r>
              <a:rPr lang="en-US" altLang="ja-JP" sz="2000" b="1" dirty="0" err="1" smtClean="0">
                <a:latin typeface="+mj-lt"/>
              </a:rPr>
              <a:t>TeV</a:t>
            </a:r>
            <a:r>
              <a:rPr lang="en-US" altLang="ja-JP" sz="2000" b="1" dirty="0" smtClean="0">
                <a:latin typeface="+mj-lt"/>
              </a:rPr>
              <a:t> </a:t>
            </a:r>
            <a:r>
              <a:rPr lang="el-GR" altLang="ja-JP" sz="2000" b="1" dirty="0"/>
              <a:t>γ</a:t>
            </a:r>
            <a:r>
              <a:rPr lang="en-US" altLang="ja-JP" sz="2000" b="1" dirty="0"/>
              <a:t>-ray </a:t>
            </a:r>
            <a:endParaRPr lang="en-US" altLang="ja-JP" sz="2000" b="1" dirty="0" smtClean="0"/>
          </a:p>
          <a:p>
            <a:pPr marL="800100" lvl="1" indent="-342900">
              <a:buSzPct val="60000"/>
              <a:buFont typeface="Wingdings" panose="05000000000000000000" pitchFamily="2" charset="2"/>
              <a:buChar char="p"/>
            </a:pPr>
            <a:r>
              <a:rPr lang="en-US" altLang="ja-JP" sz="2000" b="1" dirty="0">
                <a:latin typeface="+mj-lt"/>
              </a:rPr>
              <a:t> </a:t>
            </a:r>
            <a:r>
              <a:rPr lang="en-US" altLang="ja-JP" sz="2000" b="1" dirty="0" smtClean="0">
                <a:latin typeface="+mj-lt"/>
              </a:rPr>
              <a:t>Detectable by </a:t>
            </a:r>
            <a:r>
              <a:rPr lang="en-US" altLang="ja-JP" sz="2000" b="1" dirty="0"/>
              <a:t>Atmospheric Cherenkov Telescopes </a:t>
            </a:r>
            <a:endParaRPr lang="en-US" altLang="ja-JP" sz="2000" b="1" dirty="0" smtClean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kumimoji="1" lang="ja-JP" altLang="en-US" sz="2000" b="1" dirty="0">
              <a:latin typeface="+mj-lt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09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aharonian_rppのコピー.jpg"/>
          <p:cNvPicPr>
            <a:picLocks noChangeAspect="1"/>
          </p:cNvPicPr>
          <p:nvPr/>
        </p:nvPicPr>
        <p:blipFill>
          <a:blip r:embed="rId4"/>
          <a:srcRect b="17573"/>
          <a:stretch>
            <a:fillRect/>
          </a:stretch>
        </p:blipFill>
        <p:spPr>
          <a:xfrm>
            <a:off x="152400" y="2314310"/>
            <a:ext cx="8763000" cy="401029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3072"/>
            <a:ext cx="9144000" cy="609624"/>
          </a:xfrm>
        </p:spPr>
        <p:txBody>
          <a:bodyPr>
            <a:normAutofit/>
          </a:bodyPr>
          <a:lstStyle/>
          <a:p>
            <a:pPr algn="l"/>
            <a:r>
              <a:rPr lang="ja-JP" altLang="en-US" sz="3000" dirty="0" smtClean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RXJ1713 CO distribution (Aharonian+06)</a:t>
            </a:r>
            <a:endParaRPr kumimoji="1" lang="ja-JP" altLang="en-US" sz="3000" dirty="0">
              <a:latin typeface="Times"/>
              <a:cs typeface="Times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sp>
        <p:nvSpPr>
          <p:cNvPr id="30" name="コンテンツ プレースホルダ 2"/>
          <p:cNvSpPr>
            <a:spLocks noGrp="1"/>
          </p:cNvSpPr>
          <p:nvPr>
            <p:ph idx="1"/>
          </p:nvPr>
        </p:nvSpPr>
        <p:spPr>
          <a:xfrm>
            <a:off x="142876" y="990600"/>
            <a:ext cx="9001124" cy="5791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n"/>
            </a:pPr>
            <a:r>
              <a:rPr lang="en-US" altLang="ja-JP" sz="2400" dirty="0" smtClean="0">
                <a:latin typeface="Times"/>
                <a:cs typeface="Times"/>
              </a:rPr>
              <a:t>Azimuthal plot (H.E.S.S. VHE </a:t>
            </a:r>
            <a:r>
              <a:rPr lang="en-US" altLang="ja-JP" sz="2400" dirty="0" err="1" smtClean="0">
                <a:latin typeface="Times"/>
                <a:cs typeface="Times"/>
              </a:rPr>
              <a:t>γ</a:t>
            </a:r>
            <a:r>
              <a:rPr lang="en-US" altLang="ja-JP" sz="2400" dirty="0" smtClean="0">
                <a:latin typeface="Times"/>
                <a:cs typeface="Times"/>
              </a:rPr>
              <a:t>-rays and NANTEN CO)</a:t>
            </a:r>
            <a:endParaRPr lang="en-US" altLang="ja-JP" sz="2000" dirty="0" smtClean="0">
              <a:latin typeface="Times"/>
              <a:cs typeface="Times"/>
            </a:endParaRPr>
          </a:p>
          <a:p>
            <a:pPr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</a:t>
            </a:r>
            <a:r>
              <a:rPr lang="en-US" altLang="ja-JP" sz="2000" dirty="0">
                <a:latin typeface="Times New Roman"/>
                <a:cs typeface="Times New Roman"/>
              </a:rPr>
              <a:t>The global trend between the CO and γ-rays is </a:t>
            </a:r>
            <a:r>
              <a:rPr lang="en-US" altLang="ja-JP" sz="2000" dirty="0" smtClean="0">
                <a:latin typeface="Times New Roman"/>
                <a:cs typeface="Times New Roman"/>
              </a:rPr>
              <a:t>similar </a:t>
            </a:r>
            <a:r>
              <a:rPr lang="en-US" altLang="ja-JP" sz="2000" dirty="0">
                <a:latin typeface="Times New Roman"/>
                <a:cs typeface="Times New Roman"/>
              </a:rPr>
              <a:t>to each other</a:t>
            </a:r>
            <a:r>
              <a:rPr lang="ja-JP" altLang="ja-JP" sz="2000" dirty="0">
                <a:latin typeface="Times New Roman"/>
                <a:cs typeface="Times New Roman"/>
              </a:rPr>
              <a:t> </a:t>
            </a:r>
            <a:r>
              <a:rPr lang="en-US" altLang="ja-JP" sz="2000" dirty="0" smtClean="0">
                <a:latin typeface="Times"/>
                <a:cs typeface="Times"/>
              </a:rPr>
              <a:t> </a:t>
            </a:r>
          </a:p>
          <a:p>
            <a:pPr>
              <a:buNone/>
            </a:pPr>
            <a:r>
              <a:rPr lang="en-US" altLang="ja-JP" sz="2000" dirty="0" smtClean="0">
                <a:latin typeface="Times"/>
                <a:cs typeface="Times"/>
              </a:rPr>
              <a:t>     − However, </a:t>
            </a:r>
            <a:r>
              <a:rPr lang="en-US" altLang="ja-JP" sz="2000" dirty="0" smtClean="0">
                <a:solidFill>
                  <a:srgbClr val="FF0000"/>
                </a:solidFill>
                <a:latin typeface="Times"/>
                <a:cs typeface="Times"/>
              </a:rPr>
              <a:t>the correlation is not complete in the SE-rim </a:t>
            </a:r>
            <a:r>
              <a:rPr lang="en-US" altLang="ja-JP" sz="2000" dirty="0" smtClean="0">
                <a:latin typeface="Times"/>
                <a:cs typeface="Times"/>
              </a:rPr>
              <a:t>(-100–0 deg)</a:t>
            </a:r>
            <a:endParaRPr lang="en-US" altLang="ja-JP" sz="2000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  <a:p>
            <a:pPr>
              <a:buNone/>
            </a:pPr>
            <a:endParaRPr lang="en-US" altLang="ja-JP" sz="2200" dirty="0" smtClean="0">
              <a:latin typeface="Times"/>
              <a:cs typeface="Time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163244" y="2971800"/>
            <a:ext cx="914400" cy="2819400"/>
          </a:xfrm>
          <a:prstGeom prst="rect">
            <a:avLst/>
          </a:prstGeom>
          <a:solidFill>
            <a:srgbClr val="0000FF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1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kumimoji="1" lang="en-US" altLang="ja-JP" sz="2400" dirty="0" smtClean="0">
                <a:latin typeface="Cambria Math" panose="02040503050406030204" pitchFamily="18" charset="0"/>
              </a:rPr>
              <a:t>8</a:t>
            </a:r>
            <a:endParaRPr kumimoji="1" lang="ja-JP" altLang="en-US" sz="2400" dirty="0">
              <a:latin typeface="Cambria Math" panose="02040503050406030204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22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95276" y="1009080"/>
            <a:ext cx="9001156" cy="579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endParaRPr kumimoji="1" lang="en-US" altLang="ja-JP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  <a:p>
            <a:pPr marL="342900" lvl="0" indent="-342900">
              <a:spcBef>
                <a:spcPct val="20000"/>
              </a:spcBef>
              <a:buFont typeface="Wingdings" pitchFamily="2" charset="2"/>
              <a:buChar char="n"/>
              <a:defRPr/>
            </a:pPr>
            <a:r>
              <a:rPr lang="en-US" altLang="ja-JP" sz="2400" dirty="0" smtClean="0">
                <a:latin typeface="Times"/>
                <a:cs typeface="Times"/>
              </a:rPr>
              <a:t>Optically thick </a:t>
            </a:r>
            <a:r>
              <a:rPr lang="en-US" altLang="ja-JP" sz="2400" dirty="0">
                <a:latin typeface="Times"/>
                <a:cs typeface="Times"/>
              </a:rPr>
              <a:t>HI</a:t>
            </a:r>
            <a:r>
              <a:rPr lang="en-US" altLang="ja-JP" sz="2400" dirty="0" smtClean="0">
                <a:latin typeface="Times"/>
                <a:cs typeface="Times"/>
              </a:rPr>
              <a:t> (</a:t>
            </a:r>
            <a:r>
              <a:rPr lang="en-US" altLang="ja-JP" sz="2400" i="1" dirty="0" smtClean="0">
                <a:latin typeface="Times"/>
                <a:cs typeface="Times"/>
              </a:rPr>
              <a:t>N</a:t>
            </a:r>
            <a:r>
              <a:rPr lang="en-US" altLang="ja-JP" sz="2400" baseline="-25000" dirty="0" smtClean="0">
                <a:latin typeface="Times"/>
                <a:cs typeface="Times"/>
              </a:rPr>
              <a:t>H</a:t>
            </a:r>
            <a:r>
              <a:rPr lang="en-US" altLang="ja-JP" sz="2400" dirty="0" smtClean="0">
                <a:latin typeface="Times"/>
                <a:cs typeface="Times"/>
              </a:rPr>
              <a:t>~100 cm</a:t>
            </a:r>
            <a:r>
              <a:rPr lang="en-US" altLang="ja-JP" sz="2400" baseline="30000" dirty="0" smtClean="0">
                <a:latin typeface="Times"/>
                <a:cs typeface="Times"/>
              </a:rPr>
              <a:t>-3</a:t>
            </a:r>
            <a:r>
              <a:rPr lang="en-US" altLang="ja-JP" sz="2400" dirty="0" smtClean="0">
                <a:latin typeface="Times"/>
                <a:cs typeface="Times"/>
              </a:rPr>
              <a:t>, </a:t>
            </a:r>
            <a:r>
              <a:rPr lang="en-US" altLang="ja-JP" sz="2400" i="1" dirty="0" err="1" smtClean="0">
                <a:latin typeface="Times"/>
                <a:cs typeface="Times"/>
              </a:rPr>
              <a:t>T</a:t>
            </a:r>
            <a:r>
              <a:rPr lang="en-US" altLang="ja-JP" sz="2400" i="1" baseline="-25000" dirty="0" err="1" smtClean="0">
                <a:latin typeface="Times"/>
                <a:cs typeface="Times"/>
              </a:rPr>
              <a:t>s</a:t>
            </a:r>
            <a:r>
              <a:rPr lang="en-US" altLang="ja-JP" sz="2400" dirty="0" smtClean="0">
                <a:latin typeface="Times"/>
                <a:cs typeface="Times"/>
              </a:rPr>
              <a:t> ~40 K) ⇒ tau &gt; 0.5  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83072"/>
            <a:ext cx="9144000" cy="609624"/>
          </a:xfrm>
        </p:spPr>
        <p:txBody>
          <a:bodyPr>
            <a:normAutofit/>
          </a:bodyPr>
          <a:lstStyle/>
          <a:p>
            <a:pPr algn="l"/>
            <a:r>
              <a:rPr lang="ja-JP" altLang="en-US" sz="3000" dirty="0" smtClean="0">
                <a:latin typeface="Times"/>
                <a:cs typeface="Times"/>
              </a:rPr>
              <a:t> </a:t>
            </a:r>
            <a:r>
              <a:rPr lang="en-US" altLang="ja-JP" sz="3000" dirty="0" smtClean="0">
                <a:latin typeface="Times"/>
                <a:cs typeface="Times"/>
              </a:rPr>
              <a:t>RXJ1713 </a:t>
            </a:r>
            <a:r>
              <a:rPr lang="en-US" altLang="ja-JP" sz="2800" dirty="0" smtClean="0">
                <a:latin typeface="Times"/>
                <a:cs typeface="Times"/>
              </a:rPr>
              <a:t>Dark H</a:t>
            </a:r>
            <a:r>
              <a:rPr lang="en-US" altLang="ja-JP" sz="2000" dirty="0" smtClean="0">
                <a:latin typeface="Times"/>
                <a:cs typeface="Times"/>
              </a:rPr>
              <a:t>I</a:t>
            </a:r>
            <a:r>
              <a:rPr lang="en-US" altLang="ja-JP" sz="2800" dirty="0" smtClean="0">
                <a:latin typeface="Times"/>
                <a:cs typeface="Times"/>
              </a:rPr>
              <a:t> SE Cloud </a:t>
            </a:r>
            <a:r>
              <a:rPr lang="en-US" altLang="ja-JP" sz="2800" dirty="0" smtClean="0">
                <a:solidFill>
                  <a:srgbClr val="FF0000"/>
                </a:solidFill>
                <a:latin typeface="Times"/>
                <a:cs typeface="Times"/>
              </a:rPr>
              <a:t>(Optically thick HI) </a:t>
            </a:r>
            <a:endParaRPr kumimoji="1" lang="ja-JP" altLang="en-US" sz="28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2" name="正方形/長方形 71"/>
          <p:cNvSpPr/>
          <p:nvPr/>
        </p:nvSpPr>
        <p:spPr>
          <a:xfrm>
            <a:off x="97536" y="640081"/>
            <a:ext cx="897505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Times"/>
              <a:cs typeface="Times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13320" y="1126485"/>
            <a:ext cx="8839200" cy="646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latin typeface="Times"/>
                <a:cs typeface="Times"/>
              </a:rPr>
              <a:t>Image:</a:t>
            </a:r>
            <a:r>
              <a:rPr kumimoji="1" lang="en-US" altLang="ja-JP" dirty="0" smtClean="0">
                <a:latin typeface="Times"/>
                <a:cs typeface="Times"/>
              </a:rPr>
              <a:t> (a) Tau map, (b) absorption-corrected HI column density </a:t>
            </a:r>
            <a:br>
              <a:rPr kumimoji="1" lang="en-US" altLang="ja-JP" dirty="0" smtClean="0">
                <a:latin typeface="Times"/>
                <a:cs typeface="Times"/>
              </a:rPr>
            </a:br>
            <a:r>
              <a:rPr lang="en-US" altLang="ja-JP" dirty="0" smtClean="0">
                <a:latin typeface="Times"/>
                <a:cs typeface="Times"/>
              </a:rPr>
              <a:t>Contours: VHE gamma-ray boundary</a:t>
            </a:r>
            <a:endParaRPr kumimoji="1" lang="en-US" altLang="ja-JP" dirty="0" smtClean="0">
              <a:latin typeface="Times"/>
              <a:cs typeface="Time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047" y="1647342"/>
            <a:ext cx="4391025" cy="38766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6" y="1679751"/>
            <a:ext cx="4543425" cy="3819525"/>
          </a:xfrm>
          <a:prstGeom prst="rect">
            <a:avLst/>
          </a:prstGeom>
        </p:spPr>
      </p:pic>
      <p:sp>
        <p:nvSpPr>
          <p:cNvPr id="8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876000" y="111600"/>
            <a:ext cx="2133600" cy="365125"/>
          </a:xfrm>
        </p:spPr>
        <p:txBody>
          <a:bodyPr/>
          <a:lstStyle/>
          <a:p>
            <a:r>
              <a:rPr lang="en-US" altLang="ja-JP" sz="2400" dirty="0">
                <a:latin typeface="Cambria Math" panose="02040503050406030204" pitchFamily="18" charset="0"/>
                <a:cs typeface="Times" panose="02020603050405020304" pitchFamily="18" charset="0"/>
              </a:rPr>
              <a:t>9</a:t>
            </a:r>
            <a:endParaRPr kumimoji="1" lang="ja-JP" altLang="en-US" sz="2400" dirty="0">
              <a:latin typeface="Cambria Math" panose="02040503050406030204" pitchFamily="18" charset="0"/>
              <a:cs typeface="Times" panose="02020603050405020304" pitchFamily="18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6485274"/>
            <a:ext cx="565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NANTEN2 Workshop @ Adelaide 03.Feb.2014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8264" y="645333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b="1" i="1" dirty="0" smtClean="0">
                <a:solidFill>
                  <a:schemeClr val="bg1">
                    <a:lumMod val="65000"/>
                  </a:scheme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Credit: H. Sano</a:t>
            </a:r>
            <a:endParaRPr kumimoji="1" lang="ja-JP" altLang="en-US" b="1" i="1" dirty="0">
              <a:solidFill>
                <a:schemeClr val="bg1">
                  <a:lumMod val="65000"/>
                </a:scheme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63952" y="764704"/>
            <a:ext cx="1486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Times"/>
                <a:cs typeface="Times"/>
              </a:rPr>
              <a:t>Fukui+’12</a:t>
            </a:r>
            <a:endParaRPr lang="ja-JP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60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9241</TotalTime>
  <Words>1635</Words>
  <Application>Microsoft Office PowerPoint</Application>
  <PresentationFormat>画面に合わせる (4:3)</PresentationFormat>
  <Paragraphs>424</Paragraphs>
  <Slides>23</Slides>
  <Notes>23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6" baseType="lpstr">
      <vt:lpstr>ＤＦＰ太丸ゴシック体</vt:lpstr>
      <vt:lpstr>ＭＳ Ｐゴシック</vt:lpstr>
      <vt:lpstr>小塚ゴシック Pr6N M</vt:lpstr>
      <vt:lpstr>小塚ゴシック Pro M</vt:lpstr>
      <vt:lpstr>Arial</vt:lpstr>
      <vt:lpstr>Calibri</vt:lpstr>
      <vt:lpstr>Cambria Math</vt:lpstr>
      <vt:lpstr>Candara</vt:lpstr>
      <vt:lpstr>Times</vt:lpstr>
      <vt:lpstr>Times New Roman</vt:lpstr>
      <vt:lpstr>Wingdings</vt:lpstr>
      <vt:lpstr>Office テーマ</vt:lpstr>
      <vt:lpstr>数式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RXJ1713 CO distribution (Aharonian+06)</vt:lpstr>
      <vt:lpstr> RXJ1713 Dark HI SE Cloud (Optically thick HI) </vt:lpstr>
      <vt:lpstr> RXJ1713 Total Interstellar Gas (Fukui+12)</vt:lpstr>
      <vt:lpstr> Vela.Jr Total Interstellar Gas (Fukui13)</vt:lpstr>
      <vt:lpstr> HESS J1731-347 Total Interstellar Gas (Fukuda+ submitted to ApJ)</vt:lpstr>
      <vt:lpstr> RXJ1713 Synchrotron X-rays &amp; CO</vt:lpstr>
      <vt:lpstr> MHD Simulation</vt:lpstr>
      <vt:lpstr> MHD Simulation</vt:lpstr>
      <vt:lpstr> MHD Simulation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yoshiike</dc:creator>
  <cp:lastModifiedBy>吉池智史</cp:lastModifiedBy>
  <cp:revision>491</cp:revision>
  <dcterms:created xsi:type="dcterms:W3CDTF">2013-05-10T09:26:33Z</dcterms:created>
  <dcterms:modified xsi:type="dcterms:W3CDTF">2014-02-03T04:21:20Z</dcterms:modified>
</cp:coreProperties>
</file>