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91" r:id="rId3"/>
    <p:sldId id="268" r:id="rId4"/>
    <p:sldId id="263" r:id="rId5"/>
    <p:sldId id="264" r:id="rId6"/>
    <p:sldId id="265" r:id="rId7"/>
    <p:sldId id="267" r:id="rId8"/>
    <p:sldId id="262" r:id="rId9"/>
    <p:sldId id="272" r:id="rId10"/>
    <p:sldId id="274" r:id="rId11"/>
    <p:sldId id="282" r:id="rId12"/>
    <p:sldId id="283" r:id="rId13"/>
    <p:sldId id="261" r:id="rId14"/>
    <p:sldId id="278" r:id="rId15"/>
    <p:sldId id="279" r:id="rId16"/>
    <p:sldId id="257" r:id="rId17"/>
    <p:sldId id="259" r:id="rId18"/>
    <p:sldId id="287" r:id="rId19"/>
    <p:sldId id="288" r:id="rId20"/>
    <p:sldId id="286" r:id="rId21"/>
    <p:sldId id="289" r:id="rId22"/>
    <p:sldId id="258" r:id="rId23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-42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2B14DD-5D16-7043-A003-D2DF096D6F00}" type="datetimeFigureOut">
              <a:rPr kumimoji="1" lang="ja-JP" altLang="en-US" smtClean="0"/>
              <a:t>2014/2/2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80AF5C-AE7E-4B49-94A8-C5A5F07F30F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959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9CED713-D596-6F45-B1F1-036C76753AF1}" type="slidenum">
              <a:rPr lang="en-US" altLang="ja-JP"/>
              <a:pPr eaLnBrk="1" hangingPunct="1"/>
              <a:t>7</a:t>
            </a:fld>
            <a:endParaRPr lang="en-US" altLang="ja-JP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>
              <a:latin typeface="Arial" charset="0"/>
              <a:ea typeface="ＭＳ Ｐ明朝" charset="0"/>
              <a:cs typeface="ＭＳ Ｐ明朝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AE929E-B0C6-4DAB-8898-65BCEB7F4D62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altLang="ja-JP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ja-JP" smtClean="0">
              <a:ea typeface="ＭＳ Ｐ明朝" pitchFamily="18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1EF4A-E486-B546-8F59-14BA04DDE380}" type="datetimeFigureOut">
              <a:rPr kumimoji="1" lang="ja-JP" altLang="en-US" smtClean="0"/>
              <a:t>2014/2/2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F7FD6-6B4C-AD47-BCC0-21255C5E885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6347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1EF4A-E486-B546-8F59-14BA04DDE380}" type="datetimeFigureOut">
              <a:rPr kumimoji="1" lang="ja-JP" altLang="en-US" smtClean="0"/>
              <a:t>2014/2/2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F7FD6-6B4C-AD47-BCC0-21255C5E885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8363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1EF4A-E486-B546-8F59-14BA04DDE380}" type="datetimeFigureOut">
              <a:rPr kumimoji="1" lang="ja-JP" altLang="en-US" smtClean="0"/>
              <a:t>2014/2/2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F7FD6-6B4C-AD47-BCC0-21255C5E885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7131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1EF4A-E486-B546-8F59-14BA04DDE380}" type="datetimeFigureOut">
              <a:rPr kumimoji="1" lang="ja-JP" altLang="en-US" smtClean="0"/>
              <a:t>2014/2/2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F7FD6-6B4C-AD47-BCC0-21255C5E885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3107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1EF4A-E486-B546-8F59-14BA04DDE380}" type="datetimeFigureOut">
              <a:rPr kumimoji="1" lang="ja-JP" altLang="en-US" smtClean="0"/>
              <a:t>2014/2/2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F7FD6-6B4C-AD47-BCC0-21255C5E885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5136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1EF4A-E486-B546-8F59-14BA04DDE380}" type="datetimeFigureOut">
              <a:rPr kumimoji="1" lang="ja-JP" altLang="en-US" smtClean="0"/>
              <a:t>2014/2/2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F7FD6-6B4C-AD47-BCC0-21255C5E885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7473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1EF4A-E486-B546-8F59-14BA04DDE380}" type="datetimeFigureOut">
              <a:rPr kumimoji="1" lang="ja-JP" altLang="en-US" smtClean="0"/>
              <a:t>2014/2/2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F7FD6-6B4C-AD47-BCC0-21255C5E885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0643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1EF4A-E486-B546-8F59-14BA04DDE380}" type="datetimeFigureOut">
              <a:rPr kumimoji="1" lang="ja-JP" altLang="en-US" smtClean="0"/>
              <a:t>2014/2/2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F7FD6-6B4C-AD47-BCC0-21255C5E885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9659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1EF4A-E486-B546-8F59-14BA04DDE380}" type="datetimeFigureOut">
              <a:rPr kumimoji="1" lang="ja-JP" altLang="en-US" smtClean="0"/>
              <a:t>2014/2/2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F7FD6-6B4C-AD47-BCC0-21255C5E885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0138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1EF4A-E486-B546-8F59-14BA04DDE380}" type="datetimeFigureOut">
              <a:rPr kumimoji="1" lang="ja-JP" altLang="en-US" smtClean="0"/>
              <a:t>2014/2/2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F7FD6-6B4C-AD47-BCC0-21255C5E885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8501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1EF4A-E486-B546-8F59-14BA04DDE380}" type="datetimeFigureOut">
              <a:rPr kumimoji="1" lang="ja-JP" altLang="en-US" smtClean="0"/>
              <a:t>2014/2/2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F7FD6-6B4C-AD47-BCC0-21255C5E885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6876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1EF4A-E486-B546-8F59-14BA04DDE380}" type="datetimeFigureOut">
              <a:rPr kumimoji="1" lang="ja-JP" altLang="en-US" smtClean="0"/>
              <a:t>2014/2/2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F7FD6-6B4C-AD47-BCC0-21255C5E885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5828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MyDocument\hiro\Alab\NANTEN2\科博撮影\NANTEN2_0617\IMG_0090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48509" y="-51100"/>
            <a:ext cx="8040998" cy="1470025"/>
          </a:xfrm>
        </p:spPr>
        <p:txBody>
          <a:bodyPr>
            <a:normAutofit/>
          </a:bodyPr>
          <a:lstStyle/>
          <a:p>
            <a:pPr algn="l"/>
            <a:r>
              <a:rPr lang="en-US" altLang="ja-JP" dirty="0" smtClean="0">
                <a:solidFill>
                  <a:schemeClr val="bg1"/>
                </a:solidFill>
                <a:latin typeface="Arial"/>
                <a:cs typeface="Arial"/>
              </a:rPr>
              <a:t>Recent status of the NANTEN2</a:t>
            </a:r>
            <a:br>
              <a:rPr lang="en-US" altLang="ja-JP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altLang="ja-JP" dirty="0" smtClean="0">
                <a:solidFill>
                  <a:schemeClr val="bg1"/>
                </a:solidFill>
                <a:latin typeface="Arial"/>
                <a:cs typeface="Arial"/>
              </a:rPr>
              <a:t>and Nagoya project</a:t>
            </a:r>
            <a:endParaRPr kumimoji="1" lang="ja-JP" alt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233745" y="5229913"/>
            <a:ext cx="6951718" cy="1448932"/>
          </a:xfrm>
        </p:spPr>
        <p:txBody>
          <a:bodyPr>
            <a:normAutofit/>
          </a:bodyPr>
          <a:lstStyle/>
          <a:p>
            <a:pPr algn="l">
              <a:lnSpc>
                <a:spcPct val="70000"/>
              </a:lnSpc>
            </a:pPr>
            <a:r>
              <a:rPr kumimoji="1" lang="en-US" altLang="ja-JP" sz="4000" dirty="0" smtClean="0">
                <a:solidFill>
                  <a:srgbClr val="FFFFFF"/>
                </a:solidFill>
                <a:latin typeface="Arial"/>
                <a:cs typeface="Arial"/>
              </a:rPr>
              <a:t>Hiroaki Yamamoto</a:t>
            </a:r>
          </a:p>
          <a:p>
            <a:pPr algn="l">
              <a:lnSpc>
                <a:spcPct val="70000"/>
              </a:lnSpc>
            </a:pPr>
            <a:r>
              <a:rPr lang="en-US" altLang="ja-JP" dirty="0" smtClean="0">
                <a:solidFill>
                  <a:srgbClr val="FFFFFF"/>
                </a:solidFill>
                <a:latin typeface="Arial"/>
                <a:cs typeface="Arial"/>
              </a:rPr>
              <a:t>NANTEN2 project, </a:t>
            </a:r>
            <a:r>
              <a:rPr kumimoji="1" lang="en-US" altLang="ja-JP" dirty="0" smtClean="0">
                <a:solidFill>
                  <a:srgbClr val="FFFFFF"/>
                </a:solidFill>
                <a:latin typeface="Arial"/>
                <a:cs typeface="Arial"/>
              </a:rPr>
              <a:t>Nagoya University</a:t>
            </a:r>
            <a:endParaRPr kumimoji="1" lang="ja-JP" alt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809761" y="6434814"/>
            <a:ext cx="4334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NANTEN2 workshop @ </a:t>
            </a:r>
            <a:r>
              <a:rPr lang="en-US" altLang="ja-JP" dirty="0" smtClean="0">
                <a:solidFill>
                  <a:srgbClr val="FFFFFF"/>
                </a:solidFill>
              </a:rPr>
              <a:t>Adelaide  </a:t>
            </a:r>
            <a:r>
              <a:rPr lang="en-US" altLang="ja-JP" dirty="0" smtClean="0">
                <a:solidFill>
                  <a:srgbClr val="FFFFFF"/>
                </a:solidFill>
              </a:rPr>
              <a:t>2014.2.3-4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5947" y="5881288"/>
            <a:ext cx="26009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Image:</a:t>
            </a:r>
          </a:p>
          <a:p>
            <a:r>
              <a:rPr lang="en-US" altLang="ja-JP" dirty="0" smtClean="0">
                <a:solidFill>
                  <a:srgbClr val="FFFFFF"/>
                </a:solidFill>
              </a:rPr>
              <a:t>Pampa la Bola @ 4865m</a:t>
            </a:r>
          </a:p>
          <a:p>
            <a:r>
              <a:rPr kumimoji="1" lang="en-US" altLang="ja-JP" dirty="0" smtClean="0">
                <a:solidFill>
                  <a:srgbClr val="FFFFFF"/>
                </a:solidFill>
              </a:rPr>
              <a:t>NANTEN2 with </a:t>
            </a:r>
            <a:r>
              <a:rPr kumimoji="1" lang="en-US" altLang="ja-JP" dirty="0" smtClean="0">
                <a:solidFill>
                  <a:srgbClr val="FFFFFF"/>
                </a:solidFill>
              </a:rPr>
              <a:t>Milky Way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18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1365250" y="379413"/>
            <a:ext cx="63293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kumimoji="0" lang="en-US" altLang="ja-JP" sz="4000" b="1" dirty="0">
                <a:solidFill>
                  <a:schemeClr val="bg1"/>
                </a:solidFill>
                <a:latin typeface="Times" pitchFamily="18" charset="0"/>
                <a:ea typeface="Osaka" pitchFamily="96" charset="-128"/>
              </a:rPr>
              <a:t>NANTEN2 Instrumentation</a:t>
            </a:r>
          </a:p>
        </p:txBody>
      </p:sp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1355725" y="1906588"/>
            <a:ext cx="6035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kumimoji="0" lang="ja-JP" altLang="ja-JP">
              <a:solidFill>
                <a:schemeClr val="bg1"/>
              </a:solidFill>
              <a:latin typeface="Times" pitchFamily="18" charset="0"/>
              <a:ea typeface="Osaka" pitchFamily="96" charset="-128"/>
            </a:endParaRPr>
          </a:p>
        </p:txBody>
      </p:sp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304800" y="1204913"/>
            <a:ext cx="31315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3200" b="1" u="sng" dirty="0" smtClean="0">
                <a:solidFill>
                  <a:schemeClr val="bg1"/>
                </a:solidFill>
                <a:latin typeface="Times" pitchFamily="18" charset="0"/>
              </a:rPr>
              <a:t>230GHz receiver</a:t>
            </a:r>
            <a:endParaRPr lang="en-US" altLang="ja-JP" sz="3200" b="1" u="sng" dirty="0">
              <a:solidFill>
                <a:schemeClr val="bg1"/>
              </a:solidFill>
              <a:latin typeface="Times" pitchFamily="18" charset="0"/>
            </a:endParaRPr>
          </a:p>
        </p:txBody>
      </p:sp>
      <p:sp>
        <p:nvSpPr>
          <p:cNvPr id="14341" name="Rectangle 7"/>
          <p:cNvSpPr>
            <a:spLocks noChangeArrowheads="1"/>
          </p:cNvSpPr>
          <p:nvPr/>
        </p:nvSpPr>
        <p:spPr bwMode="auto">
          <a:xfrm>
            <a:off x="107950" y="1773238"/>
            <a:ext cx="770755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kumimoji="0" lang="en-US" altLang="ja-JP" sz="2800" dirty="0">
                <a:solidFill>
                  <a:schemeClr val="bg1"/>
                </a:solidFill>
                <a:latin typeface="Times" pitchFamily="18" charset="0"/>
                <a:ea typeface="Osaka" pitchFamily="96" charset="-128"/>
              </a:rPr>
              <a:t> 1 pixel, DSB receiver </a:t>
            </a:r>
            <a:endParaRPr kumimoji="0" lang="en-US" altLang="ja-JP" sz="2800" dirty="0" smtClean="0">
              <a:solidFill>
                <a:schemeClr val="bg1"/>
              </a:solidFill>
              <a:latin typeface="Times" pitchFamily="18" charset="0"/>
              <a:ea typeface="Osaka" pitchFamily="96" charset="-128"/>
            </a:endParaRPr>
          </a:p>
          <a:p>
            <a:pPr eaLnBrk="1" hangingPunct="1">
              <a:buFontTx/>
              <a:buChar char="•"/>
            </a:pPr>
            <a:r>
              <a:rPr kumimoji="0" lang="en-US" altLang="ja-JP" sz="2800" dirty="0">
                <a:solidFill>
                  <a:schemeClr val="bg1"/>
                </a:solidFill>
                <a:latin typeface="Times" pitchFamily="18" charset="0"/>
                <a:ea typeface="Osaka" pitchFamily="96" charset="-128"/>
              </a:rPr>
              <a:t> </a:t>
            </a:r>
            <a:r>
              <a:rPr kumimoji="0" lang="en-US" altLang="ja-JP" sz="2800" dirty="0" smtClean="0">
                <a:solidFill>
                  <a:schemeClr val="bg1"/>
                </a:solidFill>
                <a:latin typeface="Times" pitchFamily="18" charset="0"/>
                <a:ea typeface="Osaka" pitchFamily="96" charset="-128"/>
              </a:rPr>
              <a:t>4-8GHz </a:t>
            </a:r>
            <a:r>
              <a:rPr kumimoji="0" lang="en-US" altLang="ja-JP" sz="2800" dirty="0">
                <a:solidFill>
                  <a:schemeClr val="bg1"/>
                </a:solidFill>
                <a:latin typeface="Times" pitchFamily="18" charset="0"/>
                <a:ea typeface="Osaka" pitchFamily="96" charset="-128"/>
              </a:rPr>
              <a:t>IF</a:t>
            </a:r>
          </a:p>
          <a:p>
            <a:pPr eaLnBrk="1" hangingPunct="1">
              <a:buFontTx/>
              <a:buChar char="•"/>
            </a:pPr>
            <a:r>
              <a:rPr kumimoji="0" lang="en-US" altLang="ja-JP" sz="2800" dirty="0">
                <a:solidFill>
                  <a:schemeClr val="bg1"/>
                </a:solidFill>
                <a:latin typeface="Times" pitchFamily="18" charset="0"/>
                <a:ea typeface="Osaka" pitchFamily="96" charset="-128"/>
              </a:rPr>
              <a:t> 2 DFS, 1GHz width and 61kHz resolution for each</a:t>
            </a:r>
          </a:p>
          <a:p>
            <a:pPr eaLnBrk="1" hangingPunct="1">
              <a:buFontTx/>
              <a:buChar char="•"/>
            </a:pPr>
            <a:r>
              <a:rPr kumimoji="0" lang="en-US" altLang="ja-JP" sz="2800" dirty="0">
                <a:solidFill>
                  <a:schemeClr val="bg1"/>
                </a:solidFill>
                <a:latin typeface="Times" pitchFamily="18" charset="0"/>
                <a:ea typeface="Osaka" pitchFamily="96" charset="-128"/>
              </a:rPr>
              <a:t> </a:t>
            </a:r>
            <a:r>
              <a:rPr kumimoji="0" lang="en-US" altLang="ja-JP" sz="2800" dirty="0" smtClean="0">
                <a:solidFill>
                  <a:schemeClr val="bg1"/>
                </a:solidFill>
                <a:latin typeface="Times" pitchFamily="18" charset="0"/>
                <a:ea typeface="Osaka" pitchFamily="96" charset="-128"/>
              </a:rPr>
              <a:t>Observations </a:t>
            </a:r>
            <a:r>
              <a:rPr kumimoji="0" lang="en-US" altLang="ja-JP" sz="2800" dirty="0">
                <a:solidFill>
                  <a:schemeClr val="bg1"/>
                </a:solidFill>
                <a:latin typeface="Times" pitchFamily="18" charset="0"/>
                <a:ea typeface="Osaka" pitchFamily="96" charset="-128"/>
              </a:rPr>
              <a:t>of </a:t>
            </a:r>
            <a:r>
              <a:rPr kumimoji="0" lang="en-US" altLang="ja-JP" sz="2800" baseline="30000" dirty="0" smtClean="0">
                <a:solidFill>
                  <a:schemeClr val="bg1"/>
                </a:solidFill>
                <a:latin typeface="Times" pitchFamily="18" charset="0"/>
                <a:ea typeface="Osaka" pitchFamily="96" charset="-128"/>
              </a:rPr>
              <a:t>12</a:t>
            </a:r>
            <a:r>
              <a:rPr kumimoji="0" lang="en-US" altLang="ja-JP" sz="2800" dirty="0" smtClean="0">
                <a:solidFill>
                  <a:schemeClr val="bg1"/>
                </a:solidFill>
                <a:latin typeface="Times" pitchFamily="18" charset="0"/>
                <a:ea typeface="Osaka" pitchFamily="96" charset="-128"/>
              </a:rPr>
              <a:t>CO(J=2-1) </a:t>
            </a:r>
            <a:r>
              <a:rPr kumimoji="0" lang="en-US" altLang="ja-JP" sz="2800" dirty="0">
                <a:solidFill>
                  <a:schemeClr val="bg1"/>
                </a:solidFill>
                <a:latin typeface="Times" pitchFamily="18" charset="0"/>
                <a:ea typeface="Osaka" pitchFamily="96" charset="-128"/>
              </a:rPr>
              <a:t>and </a:t>
            </a:r>
            <a:r>
              <a:rPr kumimoji="0" lang="en-US" altLang="ja-JP" sz="2800" baseline="30000" dirty="0" smtClean="0">
                <a:solidFill>
                  <a:schemeClr val="bg1"/>
                </a:solidFill>
                <a:latin typeface="Times" pitchFamily="18" charset="0"/>
                <a:ea typeface="Osaka" pitchFamily="96" charset="-128"/>
              </a:rPr>
              <a:t>13</a:t>
            </a:r>
            <a:r>
              <a:rPr kumimoji="0" lang="en-US" altLang="ja-JP" sz="2800" dirty="0" smtClean="0">
                <a:solidFill>
                  <a:schemeClr val="bg1"/>
                </a:solidFill>
                <a:latin typeface="Times" pitchFamily="18" charset="0"/>
                <a:ea typeface="Osaka" pitchFamily="96" charset="-128"/>
              </a:rPr>
              <a:t>CO(J=2-1),</a:t>
            </a:r>
          </a:p>
          <a:p>
            <a:pPr eaLnBrk="1" hangingPunct="1"/>
            <a:r>
              <a:rPr kumimoji="0" lang="en-US" altLang="ja-JP" sz="2800" dirty="0" smtClean="0">
                <a:solidFill>
                  <a:schemeClr val="bg1"/>
                </a:solidFill>
                <a:latin typeface="Times" pitchFamily="18" charset="0"/>
                <a:ea typeface="Osaka" pitchFamily="96" charset="-128"/>
              </a:rPr>
              <a:t>  or </a:t>
            </a:r>
            <a:r>
              <a:rPr kumimoji="0" lang="en-US" altLang="ja-JP" sz="2800" baseline="30000" dirty="0" smtClean="0">
                <a:solidFill>
                  <a:schemeClr val="bg1"/>
                </a:solidFill>
                <a:latin typeface="Times" pitchFamily="18" charset="0"/>
                <a:ea typeface="Osaka" pitchFamily="96" charset="-128"/>
              </a:rPr>
              <a:t>13</a:t>
            </a:r>
            <a:r>
              <a:rPr kumimoji="0" lang="en-US" altLang="ja-JP" sz="2800" dirty="0" smtClean="0">
                <a:solidFill>
                  <a:schemeClr val="bg1"/>
                </a:solidFill>
                <a:latin typeface="Times" pitchFamily="18" charset="0"/>
                <a:ea typeface="Osaka" pitchFamily="96" charset="-128"/>
              </a:rPr>
              <a:t>CO(J=2-1</a:t>
            </a:r>
            <a:r>
              <a:rPr kumimoji="0" lang="en-US" altLang="ja-JP" sz="2800" dirty="0">
                <a:solidFill>
                  <a:schemeClr val="bg1"/>
                </a:solidFill>
                <a:latin typeface="Times" pitchFamily="18" charset="0"/>
                <a:ea typeface="Osaka" pitchFamily="96" charset="-128"/>
              </a:rPr>
              <a:t>) </a:t>
            </a:r>
            <a:r>
              <a:rPr kumimoji="0" lang="en-US" altLang="ja-JP" sz="2800" dirty="0" smtClean="0">
                <a:solidFill>
                  <a:schemeClr val="bg1"/>
                </a:solidFill>
                <a:latin typeface="Times" pitchFamily="18" charset="0"/>
                <a:ea typeface="Osaka" pitchFamily="96" charset="-128"/>
              </a:rPr>
              <a:t>and C</a:t>
            </a:r>
            <a:r>
              <a:rPr kumimoji="0" lang="en-US" altLang="ja-JP" sz="2800" baseline="30000" dirty="0" smtClean="0">
                <a:solidFill>
                  <a:schemeClr val="bg1"/>
                </a:solidFill>
                <a:latin typeface="Times" pitchFamily="18" charset="0"/>
                <a:ea typeface="Osaka" pitchFamily="96" charset="-128"/>
              </a:rPr>
              <a:t>18</a:t>
            </a:r>
            <a:r>
              <a:rPr kumimoji="0" lang="en-US" altLang="ja-JP" sz="2800" dirty="0" smtClean="0">
                <a:solidFill>
                  <a:schemeClr val="bg1"/>
                </a:solidFill>
                <a:latin typeface="Times" pitchFamily="18" charset="0"/>
                <a:ea typeface="Osaka" pitchFamily="96" charset="-128"/>
              </a:rPr>
              <a:t>O(J=2-1</a:t>
            </a:r>
            <a:r>
              <a:rPr kumimoji="0" lang="en-US" altLang="ja-JP" sz="2800" dirty="0">
                <a:solidFill>
                  <a:schemeClr val="bg1"/>
                </a:solidFill>
                <a:latin typeface="Times" pitchFamily="18" charset="0"/>
                <a:ea typeface="Osaka" pitchFamily="96" charset="-128"/>
              </a:rPr>
              <a:t>), simultaneously</a:t>
            </a:r>
          </a:p>
        </p:txBody>
      </p:sp>
      <p:sp>
        <p:nvSpPr>
          <p:cNvPr id="14342" name="Text Box 8"/>
          <p:cNvSpPr txBox="1">
            <a:spLocks noChangeArrowheads="1"/>
          </p:cNvSpPr>
          <p:nvPr/>
        </p:nvSpPr>
        <p:spPr bwMode="auto">
          <a:xfrm>
            <a:off x="298450" y="4099555"/>
            <a:ext cx="5697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3200" b="1" u="sng" dirty="0">
                <a:solidFill>
                  <a:schemeClr val="bg1"/>
                </a:solidFill>
                <a:latin typeface="Times" pitchFamily="18" charset="0"/>
              </a:rPr>
              <a:t>500/800GHz receiver (SMART)</a:t>
            </a:r>
          </a:p>
        </p:txBody>
      </p:sp>
      <p:sp>
        <p:nvSpPr>
          <p:cNvPr id="14343" name="Text Box 9"/>
          <p:cNvSpPr txBox="1">
            <a:spLocks noChangeArrowheads="1"/>
          </p:cNvSpPr>
          <p:nvPr/>
        </p:nvSpPr>
        <p:spPr bwMode="auto">
          <a:xfrm>
            <a:off x="114300" y="4750973"/>
            <a:ext cx="826643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ja-JP" sz="2800" dirty="0">
                <a:solidFill>
                  <a:schemeClr val="bg1"/>
                </a:solidFill>
                <a:latin typeface="Times" pitchFamily="18" charset="0"/>
                <a:ea typeface="Osaka" pitchFamily="96" charset="-128"/>
              </a:rPr>
              <a:t> 8 pixels for each frequency</a:t>
            </a:r>
          </a:p>
          <a:p>
            <a:pPr eaLnBrk="1" hangingPunct="1">
              <a:buFontTx/>
              <a:buChar char="•"/>
            </a:pPr>
            <a:r>
              <a:rPr lang="en-US" altLang="ja-JP" sz="2800" dirty="0">
                <a:solidFill>
                  <a:schemeClr val="bg1"/>
                </a:solidFill>
                <a:latin typeface="Times" pitchFamily="18" charset="0"/>
                <a:ea typeface="Osaka" pitchFamily="96" charset="-128"/>
              </a:rPr>
              <a:t> Observation in 500/800 GHz </a:t>
            </a:r>
            <a:r>
              <a:rPr lang="en-US" altLang="ja-JP" sz="2800" dirty="0" smtClean="0">
                <a:solidFill>
                  <a:schemeClr val="bg1"/>
                </a:solidFill>
                <a:latin typeface="Times" pitchFamily="18" charset="0"/>
                <a:ea typeface="Osaka" pitchFamily="96" charset="-128"/>
              </a:rPr>
              <a:t>simultaneously.</a:t>
            </a:r>
          </a:p>
          <a:p>
            <a:pPr eaLnBrk="1" hangingPunct="1">
              <a:buFontTx/>
              <a:buChar char="•"/>
            </a:pPr>
            <a:r>
              <a:rPr lang="en-US" altLang="ja-JP" sz="2800" dirty="0" smtClean="0">
                <a:solidFill>
                  <a:schemeClr val="bg1"/>
                </a:solidFill>
                <a:latin typeface="Times" pitchFamily="18" charset="0"/>
              </a:rPr>
              <a:t>AOS, 1 GHz width and 500kHz resolution for All pixel</a:t>
            </a:r>
          </a:p>
          <a:p>
            <a:pPr eaLnBrk="1" hangingPunct="1">
              <a:buFontTx/>
              <a:buChar char="•"/>
            </a:pPr>
            <a:r>
              <a:rPr lang="en-US" altLang="ja-JP" sz="2800" dirty="0" smtClean="0">
                <a:solidFill>
                  <a:schemeClr val="bg1"/>
                </a:solidFill>
                <a:latin typeface="Times" pitchFamily="18" charset="0"/>
              </a:rPr>
              <a:t> </a:t>
            </a:r>
            <a:r>
              <a:rPr lang="en-US" altLang="ja-JP" sz="2800" dirty="0">
                <a:solidFill>
                  <a:schemeClr val="bg1"/>
                </a:solidFill>
                <a:latin typeface="Times" pitchFamily="18" charset="0"/>
              </a:rPr>
              <a:t>DFS, 1.5GHz width for each</a:t>
            </a:r>
          </a:p>
          <a:p>
            <a:pPr eaLnBrk="1" hangingPunct="1">
              <a:buFontTx/>
              <a:buChar char="•"/>
            </a:pPr>
            <a:endParaRPr lang="en-US" altLang="ja-JP" sz="2800" dirty="0">
              <a:solidFill>
                <a:schemeClr val="bg1"/>
              </a:solidFill>
              <a:latin typeface="Times" pitchFamily="18" charset="0"/>
            </a:endParaRPr>
          </a:p>
          <a:p>
            <a:pPr eaLnBrk="1" hangingPunct="1">
              <a:buFontTx/>
              <a:buChar char="•"/>
            </a:pPr>
            <a:endParaRPr lang="en-US" altLang="ja-JP" sz="2800" dirty="0">
              <a:solidFill>
                <a:schemeClr val="bg1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14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2013 timeline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00416" y="1374732"/>
            <a:ext cx="8993688" cy="52390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dirty="0" smtClean="0">
                <a:solidFill>
                  <a:schemeClr val="bg1"/>
                </a:solidFill>
              </a:rPr>
              <a:t>2013</a:t>
            </a:r>
          </a:p>
          <a:p>
            <a:r>
              <a:rPr lang="en-US" altLang="ja-JP" sz="2400" dirty="0" smtClean="0">
                <a:solidFill>
                  <a:schemeClr val="bg1"/>
                </a:solidFill>
              </a:rPr>
              <a:t>End of January: Generators arrive at ATF.</a:t>
            </a:r>
          </a:p>
          <a:p>
            <a:r>
              <a:rPr kumimoji="1" lang="en-US" altLang="ja-JP" sz="2400" dirty="0" smtClean="0">
                <a:solidFill>
                  <a:schemeClr val="bg1"/>
                </a:solidFill>
              </a:rPr>
              <a:t>End of February: Generators arrive at PLB.</a:t>
            </a:r>
          </a:p>
          <a:p>
            <a:r>
              <a:rPr lang="en-US" altLang="ja-JP" sz="2400" dirty="0" smtClean="0">
                <a:solidFill>
                  <a:schemeClr val="bg1"/>
                </a:solidFill>
              </a:rPr>
              <a:t>Late March-Early April: replacing the generators</a:t>
            </a:r>
          </a:p>
          <a:p>
            <a:r>
              <a:rPr kumimoji="1" lang="en-US" altLang="ja-JP" sz="2400" dirty="0" smtClean="0">
                <a:solidFill>
                  <a:schemeClr val="bg1"/>
                </a:solidFill>
              </a:rPr>
              <a:t>Middle of April: Start to an operation</a:t>
            </a:r>
          </a:p>
          <a:p>
            <a:r>
              <a:rPr lang="en-US" altLang="ja-JP" sz="2400" dirty="0" smtClean="0">
                <a:solidFill>
                  <a:schemeClr val="bg1"/>
                </a:solidFill>
              </a:rPr>
              <a:t>Middle of May: Snowing, impossible to access the site for 10 days</a:t>
            </a:r>
          </a:p>
          <a:p>
            <a:r>
              <a:rPr kumimoji="1" lang="en-US" altLang="ja-JP" sz="2400" dirty="0" smtClean="0">
                <a:solidFill>
                  <a:schemeClr val="bg1"/>
                </a:solidFill>
              </a:rPr>
              <a:t>Middle of June: Snowing, impossible to access the site for 5 days</a:t>
            </a:r>
          </a:p>
          <a:p>
            <a:r>
              <a:rPr lang="en-US" altLang="ja-JP" sz="2400" dirty="0" smtClean="0">
                <a:solidFill>
                  <a:schemeClr val="bg1"/>
                </a:solidFill>
              </a:rPr>
              <a:t>Middle of July: Snowing, impossible to access the site for 1 week</a:t>
            </a:r>
          </a:p>
          <a:p>
            <a:r>
              <a:rPr kumimoji="1" lang="en-US" altLang="ja-JP" sz="2400" dirty="0" smtClean="0">
                <a:solidFill>
                  <a:schemeClr val="bg1"/>
                </a:solidFill>
              </a:rPr>
              <a:t>Early August-End of December: Scientific Observations</a:t>
            </a:r>
          </a:p>
          <a:p>
            <a:pPr marL="0" indent="0">
              <a:buNone/>
            </a:pPr>
            <a:r>
              <a:rPr lang="en-US" altLang="ja-JP" sz="2400" dirty="0" smtClean="0">
                <a:solidFill>
                  <a:schemeClr val="bg1"/>
                </a:solidFill>
              </a:rPr>
              <a:t>2014</a:t>
            </a:r>
            <a:endParaRPr kumimoji="1" lang="en-US" altLang="ja-JP" sz="2400" dirty="0" smtClean="0">
              <a:solidFill>
                <a:schemeClr val="bg1"/>
              </a:solidFill>
            </a:endParaRPr>
          </a:p>
          <a:p>
            <a:r>
              <a:rPr kumimoji="1" lang="en-US" altLang="ja-JP" sz="2400" dirty="0" smtClean="0">
                <a:solidFill>
                  <a:schemeClr val="bg1"/>
                </a:solidFill>
              </a:rPr>
              <a:t>January: Maintenance of Dome, Telescope and 230GHz system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36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43362" y="-78062"/>
            <a:ext cx="5486400" cy="1143000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Replacing generators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3076" name="Picture 4" descr="C:\Users\hiro\Documents\hiro\Alab\NANTEN2\運用関係\コマツ_シェル\発電機\新規購入\入れ替え作業風景\新発電機作業写真\sP40209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18" y="883425"/>
            <a:ext cx="3794668" cy="284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hiro\Documents\hiro\Alab\NANTEN2\運用関係\コマツ_シェル\発電機\新規購入\入れ替え作業風景\新発電機作業写真\sP402097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9"/>
          <a:stretch/>
        </p:blipFill>
        <p:spPr bwMode="auto">
          <a:xfrm>
            <a:off x="4423719" y="895561"/>
            <a:ext cx="4550462" cy="281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hiro\Documents\hiro\Alab\NANTEN2\運用関係\コマツ_シェル\発電機\新規購入\入れ替え作業風景\新発電機作業写真\sP402099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76"/>
          <a:stretch/>
        </p:blipFill>
        <p:spPr bwMode="auto">
          <a:xfrm>
            <a:off x="307070" y="3823215"/>
            <a:ext cx="4447811" cy="291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hiro\Documents\hiro\Alab\NANTEN2\運用関係\コマツ_シェル\発電機\新規購入\入れ替え作業風景\新発電機作業写真\sP404099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21" y="3866605"/>
            <a:ext cx="3672543" cy="275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85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5152" y="-13063"/>
            <a:ext cx="3749040" cy="1143000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2013.5.27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hiro\Documents\hiro\Alab\NANTEN2\201305\望遠鏡到着20130527\sP52715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63"/>
          <a:stretch/>
        </p:blipFill>
        <p:spPr bwMode="auto">
          <a:xfrm>
            <a:off x="258515" y="1091063"/>
            <a:ext cx="3848014" cy="230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hiro\Documents\hiro\Alab\NANTEN2\201305\望遠鏡到着20130527\sP527149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8" b="18217"/>
          <a:stretch/>
        </p:blipFill>
        <p:spPr bwMode="auto">
          <a:xfrm>
            <a:off x="225389" y="3536522"/>
            <a:ext cx="3863287" cy="178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hiro\Documents\hiro\Alab\NANTEN2\201305\望遠鏡到着20130527\sDSCF02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912" y="5395288"/>
            <a:ext cx="1863196" cy="139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タイトル 1"/>
          <p:cNvSpPr txBox="1">
            <a:spLocks/>
          </p:cNvSpPr>
          <p:nvPr/>
        </p:nvSpPr>
        <p:spPr>
          <a:xfrm>
            <a:off x="4504898" y="-13063"/>
            <a:ext cx="37490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>
                <a:solidFill>
                  <a:schemeClr val="bg1"/>
                </a:solidFill>
              </a:rPr>
              <a:t>2013.6.17</a:t>
            </a:r>
            <a:endParaRPr lang="ja-JP" altLang="en-US" dirty="0">
              <a:solidFill>
                <a:schemeClr val="bg1"/>
              </a:solidFill>
            </a:endParaRPr>
          </a:p>
        </p:txBody>
      </p:sp>
      <p:pic>
        <p:nvPicPr>
          <p:cNvPr id="10" name="Picture 4" descr="C:\Users\hiro\Documents\hiro\Alab\NANTEN2\201305\望遠鏡到着20130527\sP527147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2"/>
          <a:stretch/>
        </p:blipFill>
        <p:spPr bwMode="auto">
          <a:xfrm>
            <a:off x="258515" y="5459241"/>
            <a:ext cx="2361056" cy="128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hiro\Documents\hiro\Alab\NANTEN2\201306\20130617\sP616013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92"/>
          <a:stretch/>
        </p:blipFill>
        <p:spPr bwMode="auto">
          <a:xfrm>
            <a:off x="4740801" y="1089915"/>
            <a:ext cx="4233383" cy="244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hiro\Documents\hiro\Alab\NANTEN2\201306\20130617\sP616014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141" y="3623790"/>
            <a:ext cx="4163230" cy="312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01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7887" y="71762"/>
            <a:ext cx="3605349" cy="10055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2013.7.23-29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3076" name="Picture 4" descr="C:\Users\hiro\Documents\hiro\Alab\NANTEN2\201307\ALMA道20130723\sP723045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37"/>
          <a:stretch/>
        </p:blipFill>
        <p:spPr bwMode="auto">
          <a:xfrm>
            <a:off x="179859" y="3799357"/>
            <a:ext cx="2082016" cy="300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hiro\Documents\hiro\Alab\NANTEN2\201307\ALMA道20130724\sP724049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7" r="18085"/>
          <a:stretch/>
        </p:blipFill>
        <p:spPr bwMode="auto">
          <a:xfrm>
            <a:off x="2404208" y="3796097"/>
            <a:ext cx="2481301" cy="300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hiro\Documents\hiro\Alab\NANTEN2\201307\ALMA道20130724\sP724048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2" r="32001"/>
          <a:stretch/>
        </p:blipFill>
        <p:spPr bwMode="auto">
          <a:xfrm>
            <a:off x="5001144" y="970082"/>
            <a:ext cx="4103274" cy="583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4650378" y="929727"/>
            <a:ext cx="1058092" cy="28663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Picture 2" descr="C:\Users\hiro\Documents\hiro\Alab\NANTEN2\201307\ALMA道20130723\sP723043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4" b="17219"/>
          <a:stretch/>
        </p:blipFill>
        <p:spPr bwMode="auto">
          <a:xfrm>
            <a:off x="185467" y="929727"/>
            <a:ext cx="5405450" cy="27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23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189" y="65632"/>
            <a:ext cx="3796685" cy="940208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2013.7.29-30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C:\Users\hiro\Documents\hiro\Alab\NANTEN2\201307\NANTEN2サイト20130729\sP72906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885" y="65631"/>
            <a:ext cx="4785612" cy="358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hiro\Documents\hiro\Alab\NANTEN2\201307\NANTEN2サイト20130729\sP72907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51" y="957494"/>
            <a:ext cx="4000736" cy="300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hiro\Documents\hiro\Alab\NANTEN2\201307\dome20130730\sP73007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638" y="3867501"/>
            <a:ext cx="3865411" cy="289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hiro\Documents\hiro\Alab\NANTEN2\201307\帰り道\image12074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8"/>
          <a:stretch/>
        </p:blipFill>
        <p:spPr bwMode="auto">
          <a:xfrm>
            <a:off x="168251" y="4073970"/>
            <a:ext cx="4583220" cy="269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65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0369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4000" dirty="0" smtClean="0">
                <a:solidFill>
                  <a:srgbClr val="FFFFFF"/>
                </a:solidFill>
                <a:latin typeface="Arial"/>
                <a:cs typeface="Arial"/>
              </a:rPr>
              <a:t>Weather</a:t>
            </a:r>
            <a:r>
              <a:rPr lang="en-US" altLang="ja-JP" sz="4000" dirty="0">
                <a:solidFill>
                  <a:srgbClr val="FFFFFF"/>
                </a:solidFill>
              </a:rPr>
              <a:t> </a:t>
            </a:r>
            <a:r>
              <a:rPr lang="en-US" altLang="ja-JP" sz="4000" dirty="0" smtClean="0">
                <a:solidFill>
                  <a:srgbClr val="FFFFFF"/>
                </a:solidFill>
              </a:rPr>
              <a:t>Status in 2013</a:t>
            </a:r>
            <a:endParaRPr kumimoji="1" lang="ja-JP" altLang="en-US" sz="4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Generators,  snow, weather condition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-15072" y="6575162"/>
            <a:ext cx="16337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FFFF"/>
                </a:solidFill>
              </a:rPr>
              <a:t>From APEX web site</a:t>
            </a:r>
            <a:endParaRPr kumimoji="1" lang="ja-JP" altLang="en-US" sz="1400" dirty="0">
              <a:solidFill>
                <a:srgbClr val="FFFFFF"/>
              </a:solidFill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24939" y="789244"/>
            <a:ext cx="9094122" cy="2427781"/>
            <a:chOff x="162838" y="888997"/>
            <a:chExt cx="8793271" cy="2427781"/>
          </a:xfrm>
        </p:grpSpPr>
        <p:pic>
          <p:nvPicPr>
            <p:cNvPr id="7" name="図 6" descr="plot_time_2013.gi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3" t="4403" r="9041" b="3690"/>
            <a:stretch/>
          </p:blipFill>
          <p:spPr>
            <a:xfrm>
              <a:off x="162838" y="888997"/>
              <a:ext cx="8793271" cy="2427781"/>
            </a:xfrm>
            <a:prstGeom prst="rect">
              <a:avLst/>
            </a:prstGeom>
          </p:spPr>
        </p:pic>
        <p:cxnSp>
          <p:nvCxnSpPr>
            <p:cNvPr id="11" name="直線コネクタ 10"/>
            <p:cNvCxnSpPr/>
            <p:nvPr/>
          </p:nvCxnSpPr>
          <p:spPr>
            <a:xfrm>
              <a:off x="590204" y="3002282"/>
              <a:ext cx="8262851" cy="0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テキスト ボックス 13"/>
            <p:cNvSpPr txBox="1"/>
            <p:nvPr/>
          </p:nvSpPr>
          <p:spPr>
            <a:xfrm>
              <a:off x="651144" y="2640374"/>
              <a:ext cx="18245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/>
                <a:t>PWV=1.0mm</a:t>
              </a:r>
              <a:endParaRPr kumimoji="1" lang="ja-JP" altLang="en-US" sz="2400" dirty="0"/>
            </a:p>
          </p:txBody>
        </p:sp>
      </p:grpSp>
      <p:grpSp>
        <p:nvGrpSpPr>
          <p:cNvPr id="25" name="グループ化 24"/>
          <p:cNvGrpSpPr/>
          <p:nvPr/>
        </p:nvGrpSpPr>
        <p:grpSpPr>
          <a:xfrm>
            <a:off x="26493" y="3281002"/>
            <a:ext cx="3680906" cy="3319298"/>
            <a:chOff x="365759" y="3538836"/>
            <a:chExt cx="3217027" cy="2900990"/>
          </a:xfrm>
        </p:grpSpPr>
        <p:pic>
          <p:nvPicPr>
            <p:cNvPr id="6" name="図 5" descr="pie_2013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1" t="5933" r="5751" b="13352"/>
            <a:stretch/>
          </p:blipFill>
          <p:spPr>
            <a:xfrm>
              <a:off x="365759" y="3553680"/>
              <a:ext cx="3217027" cy="2886146"/>
            </a:xfrm>
            <a:prstGeom prst="rect">
              <a:avLst/>
            </a:prstGeom>
          </p:spPr>
        </p:pic>
        <p:sp>
          <p:nvSpPr>
            <p:cNvPr id="16" name="テキスト ボックス 15"/>
            <p:cNvSpPr txBox="1"/>
            <p:nvPr/>
          </p:nvSpPr>
          <p:spPr>
            <a:xfrm>
              <a:off x="1671249" y="4289368"/>
              <a:ext cx="63190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/>
                <a:t>27.8%</a:t>
              </a:r>
              <a:endParaRPr kumimoji="1" lang="ja-JP" altLang="en-US" sz="1400" dirty="0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2425804" y="4747669"/>
              <a:ext cx="63190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/>
                <a:t>12.2%</a:t>
              </a:r>
              <a:endParaRPr kumimoji="1" lang="ja-JP" altLang="en-US" sz="1400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1924394" y="5672051"/>
              <a:ext cx="63190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/>
                <a:t>40.6%</a:t>
              </a:r>
              <a:endParaRPr kumimoji="1" lang="ja-JP" altLang="en-US" sz="1400" dirty="0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1054327" y="4958177"/>
              <a:ext cx="63190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/>
                <a:t>19.4%</a:t>
              </a:r>
              <a:endParaRPr kumimoji="1" lang="ja-JP" altLang="en-US" sz="1400" dirty="0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1369769" y="3556097"/>
              <a:ext cx="1687939" cy="2054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754124" y="3538836"/>
              <a:ext cx="24952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/>
                <a:t>Full year PWV distribution 2013</a:t>
              </a:r>
              <a:endParaRPr kumimoji="1" lang="ja-JP" altLang="en-US" sz="1600" dirty="0"/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3757346" y="3230969"/>
            <a:ext cx="5361715" cy="3255146"/>
            <a:chOff x="3823850" y="3330187"/>
            <a:chExt cx="4056611" cy="3380305"/>
          </a:xfrm>
        </p:grpSpPr>
        <p:pic>
          <p:nvPicPr>
            <p:cNvPr id="5" name="図 4" descr="acum_2013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3428" r="8130" b="1863"/>
            <a:stretch/>
          </p:blipFill>
          <p:spPr>
            <a:xfrm>
              <a:off x="3823850" y="3389064"/>
              <a:ext cx="4056611" cy="3321428"/>
            </a:xfrm>
            <a:prstGeom prst="rect">
              <a:avLst/>
            </a:prstGeom>
          </p:spPr>
        </p:pic>
        <p:sp>
          <p:nvSpPr>
            <p:cNvPr id="28" name="正方形/長方形 27"/>
            <p:cNvSpPr/>
            <p:nvPr/>
          </p:nvSpPr>
          <p:spPr>
            <a:xfrm>
              <a:off x="5336771" y="3414003"/>
              <a:ext cx="1288473" cy="1692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5370081" y="3330187"/>
              <a:ext cx="16505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err="1" smtClean="0"/>
                <a:t>Acumulated</a:t>
              </a:r>
              <a:r>
                <a:rPr kumimoji="1" lang="en-US" altLang="ja-JP" sz="1600" dirty="0" smtClean="0"/>
                <a:t> 2013</a:t>
              </a:r>
              <a:endParaRPr kumimoji="1" lang="ja-JP" altLang="en-US" sz="1600" dirty="0"/>
            </a:p>
          </p:txBody>
        </p:sp>
      </p:grpSp>
      <p:sp>
        <p:nvSpPr>
          <p:cNvPr id="31" name="テキスト ボックス 30"/>
          <p:cNvSpPr txBox="1"/>
          <p:nvPr/>
        </p:nvSpPr>
        <p:spPr>
          <a:xfrm>
            <a:off x="3715011" y="6486115"/>
            <a:ext cx="5423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PWV &lt; 1mm 30</a:t>
            </a:r>
            <a:r>
              <a:rPr lang="en-US" altLang="ja-JP" dirty="0" smtClean="0">
                <a:solidFill>
                  <a:schemeClr val="bg1"/>
                </a:solidFill>
              </a:rPr>
              <a:t>%, PWV &lt; 1.5mm </a:t>
            </a:r>
            <a:r>
              <a:rPr kumimoji="1" lang="en-US" altLang="ja-JP" dirty="0" smtClean="0">
                <a:solidFill>
                  <a:schemeClr val="bg1"/>
                </a:solidFill>
              </a:rPr>
              <a:t>40%, PWV &lt; 5mm</a:t>
            </a:r>
            <a:r>
              <a:rPr lang="en-US" altLang="ja-JP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dirty="0" smtClean="0">
                <a:solidFill>
                  <a:schemeClr val="bg1"/>
                </a:solidFill>
              </a:rPr>
              <a:t>60%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53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Targets in 2013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1884" y="1613263"/>
            <a:ext cx="8464731" cy="4525963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Objects in the Galactic Center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SNR: IC443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Massive Star Forming Region: RCW38, RCW120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Los Mass Star Forming Region: 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High Latitude: Pegasus Loop, B=-70</a:t>
            </a:r>
          </a:p>
          <a:p>
            <a:endParaRPr lang="en-US" altLang="ja-JP" dirty="0" smtClean="0">
              <a:solidFill>
                <a:schemeClr val="bg1"/>
              </a:solidFill>
            </a:endParaRPr>
          </a:p>
          <a:p>
            <a:endParaRPr lang="en-US" altLang="ja-JP" dirty="0" smtClean="0">
              <a:solidFill>
                <a:schemeClr val="bg1"/>
              </a:solidFill>
            </a:endParaRPr>
          </a:p>
          <a:p>
            <a:endParaRPr lang="en-US" altLang="ja-JP" dirty="0" smtClean="0">
              <a:solidFill>
                <a:schemeClr val="bg1"/>
              </a:solidFill>
            </a:endParaRPr>
          </a:p>
          <a:p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33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タイトル 1"/>
          <p:cNvSpPr>
            <a:spLocks noGrp="1"/>
          </p:cNvSpPr>
          <p:nvPr>
            <p:ph type="title"/>
          </p:nvPr>
        </p:nvSpPr>
        <p:spPr>
          <a:xfrm>
            <a:off x="457200" y="-100013"/>
            <a:ext cx="8229600" cy="1143001"/>
          </a:xfrm>
        </p:spPr>
        <p:txBody>
          <a:bodyPr/>
          <a:lstStyle/>
          <a:p>
            <a:r>
              <a:rPr lang="en-US" altLang="ja-JP" u="sng" smtClean="0">
                <a:solidFill>
                  <a:schemeClr val="bg1"/>
                </a:solidFill>
              </a:rPr>
              <a:t>NA</a:t>
            </a:r>
            <a:r>
              <a:rPr lang="en-US" altLang="ja-JP" smtClean="0">
                <a:solidFill>
                  <a:schemeClr val="bg1"/>
                </a:solidFill>
              </a:rPr>
              <a:t>nten </a:t>
            </a:r>
            <a:r>
              <a:rPr lang="en-US" altLang="ja-JP" u="sng" smtClean="0">
                <a:solidFill>
                  <a:schemeClr val="bg1"/>
                </a:solidFill>
              </a:rPr>
              <a:t>S</a:t>
            </a:r>
            <a:r>
              <a:rPr lang="en-US" altLang="ja-JP" smtClean="0">
                <a:solidFill>
                  <a:schemeClr val="bg1"/>
                </a:solidFill>
              </a:rPr>
              <a:t>uper </a:t>
            </a:r>
            <a:r>
              <a:rPr lang="en-US" altLang="ja-JP" u="sng" smtClean="0">
                <a:solidFill>
                  <a:schemeClr val="bg1"/>
                </a:solidFill>
              </a:rPr>
              <a:t>CO</a:t>
            </a:r>
            <a:r>
              <a:rPr lang="en-US" altLang="ja-JP" smtClean="0">
                <a:solidFill>
                  <a:schemeClr val="bg1"/>
                </a:solidFill>
              </a:rPr>
              <a:t> survey (NASCO)</a:t>
            </a:r>
            <a:endParaRPr lang="ja-JP" altLang="en-US" smtClean="0">
              <a:solidFill>
                <a:schemeClr val="bg1"/>
              </a:solidFill>
            </a:endParaRPr>
          </a:p>
        </p:txBody>
      </p:sp>
      <p:pic>
        <p:nvPicPr>
          <p:cNvPr id="21507" name="Picture 3" descr="NANTEN2-mount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2" t="4118" r="3030" b="-243"/>
          <a:stretch>
            <a:fillRect/>
          </a:stretch>
        </p:blipFill>
        <p:spPr bwMode="auto">
          <a:xfrm>
            <a:off x="5508104" y="1061571"/>
            <a:ext cx="3492647" cy="423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表 5"/>
          <p:cNvGraphicFramePr>
            <a:graphicFrameLocks noGrp="1"/>
          </p:cNvGraphicFramePr>
          <p:nvPr/>
        </p:nvGraphicFramePr>
        <p:xfrm>
          <a:off x="325438" y="5387975"/>
          <a:ext cx="8458201" cy="13700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0420"/>
                <a:gridCol w="1876657"/>
                <a:gridCol w="760885"/>
                <a:gridCol w="593112"/>
                <a:gridCol w="878841"/>
                <a:gridCol w="969690"/>
                <a:gridCol w="1248476"/>
                <a:gridCol w="1240120"/>
              </a:tblGrid>
              <a:tr h="579631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Survey</a:t>
                      </a:r>
                    </a:p>
                    <a:p>
                      <a:r>
                        <a:rPr kumimoji="1" lang="en-US" altLang="ja-JP" sz="1600" dirty="0" smtClean="0"/>
                        <a:t>Name </a:t>
                      </a:r>
                      <a:endParaRPr kumimoji="1" lang="ja-JP" altLang="en-US" sz="1600" dirty="0"/>
                    </a:p>
                  </a:txBody>
                  <a:tcPr marL="91436" marR="91436" marT="45760" marB="457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Coverage</a:t>
                      </a:r>
                      <a:r>
                        <a:rPr kumimoji="1" lang="en-US" altLang="ja-JP" sz="1600" baseline="0" dirty="0" smtClean="0"/>
                        <a:t> </a:t>
                      </a:r>
                    </a:p>
                    <a:p>
                      <a:pPr algn="ctr"/>
                      <a:r>
                        <a:rPr kumimoji="1" lang="en-US" altLang="ja-JP" sz="1600" baseline="0" dirty="0" smtClean="0"/>
                        <a:t>(deg)</a:t>
                      </a:r>
                      <a:endParaRPr kumimoji="1" lang="ja-JP" altLang="en-US" sz="1600" dirty="0"/>
                    </a:p>
                  </a:txBody>
                  <a:tcPr marL="91436" marR="91436" marT="45760" marB="457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HPBW</a:t>
                      </a:r>
                    </a:p>
                    <a:p>
                      <a:pPr algn="ctr"/>
                      <a:r>
                        <a:rPr kumimoji="1" lang="en-US" altLang="ja-JP" sz="1600" dirty="0" smtClean="0"/>
                        <a:t>(‘)</a:t>
                      </a:r>
                      <a:endParaRPr kumimoji="1" lang="ja-JP" altLang="en-US" sz="1600" dirty="0"/>
                    </a:p>
                  </a:txBody>
                  <a:tcPr marL="91436" marR="91436" marT="45760" marB="457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Grid</a:t>
                      </a:r>
                    </a:p>
                    <a:p>
                      <a:pPr algn="ctr"/>
                      <a:r>
                        <a:rPr kumimoji="1" lang="en-US" altLang="ja-JP" sz="1600" dirty="0" smtClean="0"/>
                        <a:t>(‘)</a:t>
                      </a:r>
                      <a:endParaRPr kumimoji="1" lang="ja-JP" altLang="en-US" sz="1600" dirty="0"/>
                    </a:p>
                  </a:txBody>
                  <a:tcPr marL="91436" marR="91436" marT="45760" marB="457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err="1" smtClean="0"/>
                        <a:t>Vel</a:t>
                      </a:r>
                      <a:r>
                        <a:rPr kumimoji="1" lang="en-US" altLang="ja-JP" sz="1600" baseline="0" dirty="0" smtClean="0"/>
                        <a:t> </a:t>
                      </a:r>
                      <a:r>
                        <a:rPr kumimoji="1" lang="en-US" altLang="ja-JP" sz="1600" baseline="0" dirty="0" err="1" smtClean="0"/>
                        <a:t>cov</a:t>
                      </a:r>
                      <a:r>
                        <a:rPr kumimoji="1" lang="en-US" altLang="ja-JP" sz="1600" baseline="0" dirty="0" smtClean="0"/>
                        <a:t>.</a:t>
                      </a:r>
                    </a:p>
                    <a:p>
                      <a:pPr algn="ctr"/>
                      <a:r>
                        <a:rPr kumimoji="1" lang="en-US" altLang="ja-JP" sz="1600" baseline="0" dirty="0" smtClean="0"/>
                        <a:t>(km/s)</a:t>
                      </a:r>
                      <a:endParaRPr kumimoji="1" lang="ja-JP" altLang="en-US" sz="1600" dirty="0"/>
                    </a:p>
                  </a:txBody>
                  <a:tcPr marL="91436" marR="91436" marT="45760" marB="457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err="1" smtClean="0"/>
                        <a:t>Vel</a:t>
                      </a:r>
                      <a:r>
                        <a:rPr kumimoji="1" lang="en-US" altLang="ja-JP" sz="1600" baseline="0" dirty="0" smtClean="0"/>
                        <a:t> </a:t>
                      </a:r>
                      <a:r>
                        <a:rPr kumimoji="1" lang="en-US" altLang="ja-JP" sz="1600" baseline="0" dirty="0" err="1" smtClean="0"/>
                        <a:t>reso</a:t>
                      </a:r>
                      <a:r>
                        <a:rPr kumimoji="1" lang="en-US" altLang="ja-JP" sz="1600" baseline="0" dirty="0" smtClean="0"/>
                        <a:t>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aseline="0" dirty="0" smtClean="0"/>
                        <a:t>(km/s)</a:t>
                      </a:r>
                      <a:endParaRPr kumimoji="1" lang="ja-JP" altLang="en-US" sz="1600" dirty="0" smtClean="0"/>
                    </a:p>
                  </a:txBody>
                  <a:tcPr marL="91436" marR="91436" marT="45760" marB="457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RMS[K]@</a:t>
                      </a:r>
                    </a:p>
                    <a:p>
                      <a:pPr algn="ctr"/>
                      <a:r>
                        <a:rPr kumimoji="1" lang="en-US" altLang="ja-JP" sz="1600" dirty="0" smtClean="0"/>
                        <a:t>1km/s </a:t>
                      </a:r>
                      <a:r>
                        <a:rPr kumimoji="1" lang="en-US" altLang="ja-JP" sz="1600" dirty="0" err="1" smtClean="0"/>
                        <a:t>reso</a:t>
                      </a:r>
                      <a:r>
                        <a:rPr kumimoji="1" lang="en-US" altLang="ja-JP" sz="1600" dirty="0" smtClean="0"/>
                        <a:t>.</a:t>
                      </a:r>
                      <a:endParaRPr kumimoji="1" lang="ja-JP" altLang="en-US" sz="1600" dirty="0"/>
                    </a:p>
                  </a:txBody>
                  <a:tcPr marL="91436" marR="91436" marT="45760" marB="457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Total</a:t>
                      </a:r>
                      <a:r>
                        <a:rPr kumimoji="1" lang="en-US" altLang="ja-JP" sz="1600" baseline="0" dirty="0" smtClean="0"/>
                        <a:t> points</a:t>
                      </a:r>
                    </a:p>
                    <a:p>
                      <a:pPr algn="ctr"/>
                      <a:r>
                        <a:rPr kumimoji="1" lang="en-US" altLang="ja-JP" sz="1600" baseline="0" dirty="0" smtClean="0"/>
                        <a:t>(million)</a:t>
                      </a:r>
                      <a:endParaRPr kumimoji="1" lang="ja-JP" altLang="en-US" sz="1600" dirty="0"/>
                    </a:p>
                  </a:txBody>
                  <a:tcPr marL="91436" marR="91436" marT="45760" marB="45760"/>
                </a:tc>
              </a:tr>
              <a:tr h="395191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NGPS</a:t>
                      </a:r>
                      <a:endParaRPr kumimoji="1" lang="ja-JP" altLang="en-US" sz="1800" dirty="0"/>
                    </a:p>
                  </a:txBody>
                  <a:tcPr marL="91436" marR="91436" marT="45760" marB="45760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200&lt;L&lt;60,</a:t>
                      </a:r>
                      <a:r>
                        <a:rPr kumimoji="1" lang="en-US" altLang="ja-JP" sz="1800" baseline="0" dirty="0" smtClean="0"/>
                        <a:t>B&lt;|10|</a:t>
                      </a:r>
                      <a:endParaRPr kumimoji="1" lang="ja-JP" altLang="en-US" sz="1800" dirty="0"/>
                    </a:p>
                  </a:txBody>
                  <a:tcPr marL="91436" marR="91436" marT="45760" marB="457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2.6</a:t>
                      </a:r>
                      <a:endParaRPr kumimoji="1" lang="ja-JP" altLang="en-US" sz="1800" dirty="0"/>
                    </a:p>
                  </a:txBody>
                  <a:tcPr marL="91436" marR="91436" marT="45760" marB="457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4-8</a:t>
                      </a:r>
                      <a:endParaRPr kumimoji="1" lang="ja-JP" altLang="en-US" sz="1800" dirty="0"/>
                    </a:p>
                  </a:txBody>
                  <a:tcPr marL="91436" marR="91436" marT="45760" marB="457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±300</a:t>
                      </a:r>
                      <a:endParaRPr kumimoji="1" lang="ja-JP" altLang="en-US" sz="1800" dirty="0"/>
                    </a:p>
                  </a:txBody>
                  <a:tcPr marL="91436" marR="91436" marT="45760" marB="457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1.0</a:t>
                      </a:r>
                      <a:endParaRPr kumimoji="1" lang="ja-JP" altLang="en-US" sz="1800" dirty="0"/>
                    </a:p>
                  </a:txBody>
                  <a:tcPr marL="91436" marR="91436" marT="45760" marB="457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~0.35</a:t>
                      </a:r>
                      <a:endParaRPr kumimoji="1" lang="ja-JP" altLang="en-US" sz="1800" dirty="0"/>
                    </a:p>
                  </a:txBody>
                  <a:tcPr marL="91436" marR="91436" marT="45760" marB="457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1.1 </a:t>
                      </a:r>
                      <a:endParaRPr kumimoji="1" lang="ja-JP" altLang="en-US" sz="1800" dirty="0"/>
                    </a:p>
                  </a:txBody>
                  <a:tcPr marL="91436" marR="91436" marT="45760" marB="45760"/>
                </a:tc>
              </a:tr>
              <a:tr h="395191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NASCO</a:t>
                      </a:r>
                      <a:endParaRPr kumimoji="1" lang="ja-JP" altLang="en-US" sz="1800" dirty="0"/>
                    </a:p>
                  </a:txBody>
                  <a:tcPr marL="91436" marR="91436" marT="45760" marB="45760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70% of sky</a:t>
                      </a:r>
                      <a:endParaRPr kumimoji="1" lang="ja-JP" altLang="en-US" sz="1800" dirty="0"/>
                    </a:p>
                  </a:txBody>
                  <a:tcPr marL="91436" marR="91436" marT="45760" marB="457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2.6</a:t>
                      </a:r>
                      <a:endParaRPr kumimoji="1" lang="ja-JP" altLang="en-US" sz="1800" dirty="0"/>
                    </a:p>
                  </a:txBody>
                  <a:tcPr marL="91436" marR="91436" marT="45760" marB="457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91436" marR="91436" marT="45760" marB="457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±1300</a:t>
                      </a:r>
                      <a:endParaRPr kumimoji="1" lang="ja-JP" altLang="en-US" sz="1800" dirty="0"/>
                    </a:p>
                  </a:txBody>
                  <a:tcPr marL="91436" marR="91436" marT="45760" marB="457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0.16</a:t>
                      </a:r>
                      <a:endParaRPr kumimoji="1" lang="ja-JP" altLang="en-US" sz="1800" dirty="0"/>
                    </a:p>
                  </a:txBody>
                  <a:tcPr marL="91436" marR="91436" marT="45760" marB="457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~0.2</a:t>
                      </a:r>
                      <a:endParaRPr kumimoji="1" lang="ja-JP" altLang="en-US" sz="1800" dirty="0"/>
                    </a:p>
                  </a:txBody>
                  <a:tcPr marL="91436" marR="91436" marT="45760" marB="457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20 </a:t>
                      </a:r>
                      <a:endParaRPr kumimoji="1" lang="ja-JP" altLang="en-US" sz="1800" dirty="0"/>
                    </a:p>
                  </a:txBody>
                  <a:tcPr marL="91436" marR="91436" marT="45760" marB="45760"/>
                </a:tc>
              </a:tr>
            </a:tbl>
          </a:graphicData>
        </a:graphic>
      </p:graphicFrame>
      <p:sp>
        <p:nvSpPr>
          <p:cNvPr id="21546" name="テキスト ボックス 13"/>
          <p:cNvSpPr txBox="1">
            <a:spLocks noChangeArrowheads="1"/>
          </p:cNvSpPr>
          <p:nvPr/>
        </p:nvSpPr>
        <p:spPr bwMode="auto">
          <a:xfrm>
            <a:off x="415427" y="1071156"/>
            <a:ext cx="475482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altLang="ja-JP" sz="2000" dirty="0">
                <a:solidFill>
                  <a:schemeClr val="bg1"/>
                </a:solidFill>
              </a:rPr>
              <a:t> New Survey by NANTEN2 in </a:t>
            </a:r>
            <a:r>
              <a:rPr lang="en-US" altLang="ja-JP" sz="2000" baseline="30000" dirty="0">
                <a:solidFill>
                  <a:schemeClr val="bg1"/>
                </a:solidFill>
              </a:rPr>
              <a:t>12</a:t>
            </a:r>
            <a:r>
              <a:rPr lang="en-US" altLang="ja-JP" sz="2000" dirty="0">
                <a:solidFill>
                  <a:schemeClr val="bg1"/>
                </a:solidFill>
              </a:rPr>
              <a:t>CO and</a:t>
            </a:r>
          </a:p>
          <a:p>
            <a:pPr eaLnBrk="1" hangingPunct="1"/>
            <a:r>
              <a:rPr lang="en-US" altLang="ja-JP" sz="2000" dirty="0">
                <a:solidFill>
                  <a:schemeClr val="bg1"/>
                </a:solidFill>
              </a:rPr>
              <a:t>   </a:t>
            </a:r>
            <a:r>
              <a:rPr lang="en-US" altLang="ja-JP" sz="2000" baseline="30000" dirty="0">
                <a:solidFill>
                  <a:schemeClr val="bg1"/>
                </a:solidFill>
              </a:rPr>
              <a:t>13</a:t>
            </a:r>
            <a:r>
              <a:rPr lang="en-US" altLang="ja-JP" sz="2000" dirty="0">
                <a:solidFill>
                  <a:schemeClr val="bg1"/>
                </a:solidFill>
              </a:rPr>
              <a:t>CO(J=1-0) simultaneously.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ja-JP" sz="2000" dirty="0">
                <a:solidFill>
                  <a:schemeClr val="bg1"/>
                </a:solidFill>
              </a:rPr>
              <a:t> Survey beyond NGPS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ja-JP" sz="2000" dirty="0">
                <a:solidFill>
                  <a:schemeClr val="bg1"/>
                </a:solidFill>
              </a:rPr>
              <a:t> Covering 70% area of whole sky</a:t>
            </a:r>
          </a:p>
          <a:p>
            <a:pPr eaLnBrk="1" hangingPunct="1"/>
            <a:endParaRPr lang="ja-JP" altLang="en-US" sz="2000" dirty="0"/>
          </a:p>
        </p:txBody>
      </p:sp>
      <p:sp>
        <p:nvSpPr>
          <p:cNvPr id="21549" name="テキスト ボックス 17"/>
          <p:cNvSpPr txBox="1">
            <a:spLocks noChangeArrowheads="1"/>
          </p:cNvSpPr>
          <p:nvPr/>
        </p:nvSpPr>
        <p:spPr bwMode="auto">
          <a:xfrm>
            <a:off x="827088" y="3430588"/>
            <a:ext cx="1166812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100"/>
              <a:t>Unobservable</a:t>
            </a:r>
          </a:p>
          <a:p>
            <a:pPr eaLnBrk="1" hangingPunct="1"/>
            <a:r>
              <a:rPr lang="en-US" altLang="ja-JP" sz="1100"/>
              <a:t>from NANTEN2</a:t>
            </a:r>
            <a:endParaRPr lang="ja-JP" altLang="en-US" sz="110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1280" r="25348" b="12560"/>
          <a:stretch/>
        </p:blipFill>
        <p:spPr bwMode="auto">
          <a:xfrm>
            <a:off x="272876" y="2469310"/>
            <a:ext cx="5176667" cy="282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941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System of NASCO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35131" y="1600200"/>
            <a:ext cx="8699863" cy="4525963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4 beams receiver: DSB mixer with OMT</a:t>
            </a:r>
          </a:p>
          <a:p>
            <a:pPr marL="0" indent="0">
              <a:buNone/>
            </a:pPr>
            <a:r>
              <a:rPr lang="en-US" altLang="ja-JP" dirty="0">
                <a:solidFill>
                  <a:schemeClr val="bg1"/>
                </a:solidFill>
              </a:rPr>
              <a:t> </a:t>
            </a:r>
            <a:r>
              <a:rPr lang="en-US" altLang="ja-JP" dirty="0" smtClean="0">
                <a:solidFill>
                  <a:schemeClr val="bg1"/>
                </a:solidFill>
              </a:rPr>
              <a:t>      3 beams for 115GHz and 1 beam for 230GHz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r>
              <a:rPr lang="en-US" altLang="ja-JP" dirty="0" smtClean="0">
                <a:solidFill>
                  <a:schemeClr val="bg1"/>
                </a:solidFill>
              </a:rPr>
              <a:t>4-12GHz IF for 115GHz and 4-8GHz IF for 230GHz</a:t>
            </a:r>
          </a:p>
          <a:p>
            <a:r>
              <a:rPr kumimoji="1" lang="en-US" altLang="ja-JP" dirty="0" smtClean="0">
                <a:solidFill>
                  <a:schemeClr val="bg1"/>
                </a:solidFill>
              </a:rPr>
              <a:t>Back-ends will be shared with SMART</a:t>
            </a:r>
          </a:p>
          <a:p>
            <a:pPr marL="0" indent="0">
              <a:buNone/>
            </a:pPr>
            <a:endParaRPr lang="en-US" altLang="ja-JP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kumimoji="1" lang="en-US" altLang="ja-JP" dirty="0" smtClean="0">
                <a:solidFill>
                  <a:schemeClr val="bg1"/>
                </a:solidFill>
              </a:rPr>
              <a:t>4 beams x 2 polarizations x 2 lines (</a:t>
            </a:r>
            <a:r>
              <a:rPr kumimoji="1" lang="en-US" altLang="ja-JP" baseline="30000" dirty="0" smtClean="0">
                <a:solidFill>
                  <a:schemeClr val="bg1"/>
                </a:solidFill>
              </a:rPr>
              <a:t>12</a:t>
            </a:r>
            <a:r>
              <a:rPr kumimoji="1" lang="en-US" altLang="ja-JP" dirty="0" smtClean="0">
                <a:solidFill>
                  <a:schemeClr val="bg1"/>
                </a:solidFill>
              </a:rPr>
              <a:t>CO and </a:t>
            </a:r>
            <a:r>
              <a:rPr kumimoji="1" lang="en-US" altLang="ja-JP" baseline="30000" dirty="0" smtClean="0">
                <a:solidFill>
                  <a:schemeClr val="bg1"/>
                </a:solidFill>
              </a:rPr>
              <a:t>13</a:t>
            </a:r>
            <a:r>
              <a:rPr kumimoji="1" lang="en-US" altLang="ja-JP" dirty="0" smtClean="0">
                <a:solidFill>
                  <a:schemeClr val="bg1"/>
                </a:solidFill>
              </a:rPr>
              <a:t>CO)</a:t>
            </a:r>
          </a:p>
          <a:p>
            <a:pPr marL="0" indent="0">
              <a:buNone/>
            </a:pPr>
            <a:r>
              <a:rPr lang="en-US" altLang="ja-JP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16 IFs in total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9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09323"/>
            <a:ext cx="8229600" cy="1143000"/>
          </a:xfrm>
        </p:spPr>
        <p:txBody>
          <a:bodyPr/>
          <a:lstStyle/>
          <a:p>
            <a:r>
              <a:rPr lang="en-US" altLang="ja-JP" dirty="0">
                <a:solidFill>
                  <a:schemeClr val="bg1"/>
                </a:solidFill>
              </a:rPr>
              <a:t>M</a:t>
            </a:r>
            <a:r>
              <a:rPr lang="en-US" altLang="ja-JP" dirty="0" smtClean="0">
                <a:solidFill>
                  <a:schemeClr val="bg1"/>
                </a:solidFill>
              </a:rPr>
              <a:t>embers contributed from Japan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283608"/>
          </a:xfrm>
        </p:spPr>
        <p:txBody>
          <a:bodyPr>
            <a:normAutofit/>
          </a:bodyPr>
          <a:lstStyle/>
          <a:p>
            <a:r>
              <a:rPr lang="en-US" altLang="ja-JP" sz="3600" u="sng" dirty="0" smtClean="0">
                <a:solidFill>
                  <a:schemeClr val="bg1"/>
                </a:solidFill>
              </a:rPr>
              <a:t>Nagoya University</a:t>
            </a:r>
          </a:p>
          <a:p>
            <a:pPr marL="0" indent="0">
              <a:buNone/>
            </a:pPr>
            <a:r>
              <a:rPr lang="en-US" altLang="ja-JP" dirty="0">
                <a:solidFill>
                  <a:schemeClr val="bg1"/>
                </a:solidFill>
              </a:rPr>
              <a:t> </a:t>
            </a:r>
            <a:r>
              <a:rPr lang="en-US" altLang="ja-JP" dirty="0" smtClean="0">
                <a:solidFill>
                  <a:schemeClr val="bg1"/>
                </a:solidFill>
              </a:rPr>
              <a:t>  - Staff: Y. Fukui, K. </a:t>
            </a:r>
            <a:r>
              <a:rPr lang="en-US" altLang="ja-JP" dirty="0" err="1" smtClean="0">
                <a:solidFill>
                  <a:schemeClr val="bg1"/>
                </a:solidFill>
              </a:rPr>
              <a:t>Tachihara</a:t>
            </a:r>
            <a:r>
              <a:rPr lang="en-US" altLang="ja-JP" dirty="0" smtClean="0">
                <a:solidFill>
                  <a:schemeClr val="bg1"/>
                </a:solidFill>
              </a:rPr>
              <a:t>, H. Yamamoto</a:t>
            </a:r>
          </a:p>
          <a:p>
            <a:pPr marL="0" indent="0">
              <a:buNone/>
            </a:pPr>
            <a:r>
              <a:rPr lang="en-US" altLang="ja-JP" dirty="0">
                <a:solidFill>
                  <a:schemeClr val="bg1"/>
                </a:solidFill>
              </a:rPr>
              <a:t> </a:t>
            </a:r>
            <a:r>
              <a:rPr lang="en-US" altLang="ja-JP" dirty="0" smtClean="0">
                <a:solidFill>
                  <a:schemeClr val="bg1"/>
                </a:solidFill>
              </a:rPr>
              <a:t>               A. Mizuno, T. Nakajima</a:t>
            </a:r>
          </a:p>
          <a:p>
            <a:pPr marL="0" indent="0">
              <a:buNone/>
            </a:pPr>
            <a:r>
              <a:rPr kumimoji="1" lang="en-US" altLang="ja-JP" dirty="0">
                <a:solidFill>
                  <a:schemeClr val="bg1"/>
                </a:solidFill>
              </a:rPr>
              <a:t> </a:t>
            </a:r>
            <a:r>
              <a:rPr kumimoji="1" lang="en-US" altLang="ja-JP" dirty="0" smtClean="0">
                <a:solidFill>
                  <a:schemeClr val="bg1"/>
                </a:solidFill>
              </a:rPr>
              <a:t>  - </a:t>
            </a:r>
            <a:r>
              <a:rPr kumimoji="1" lang="en-US" altLang="ja-JP" dirty="0" err="1" smtClean="0">
                <a:solidFill>
                  <a:schemeClr val="bg1"/>
                </a:solidFill>
              </a:rPr>
              <a:t>Posdoc</a:t>
            </a:r>
            <a:r>
              <a:rPr kumimoji="1" lang="en-US" altLang="ja-JP" dirty="0" smtClean="0">
                <a:solidFill>
                  <a:schemeClr val="bg1"/>
                </a:solidFill>
              </a:rPr>
              <a:t>: T. Hayakawa, K. Torii, T. </a:t>
            </a:r>
            <a:r>
              <a:rPr kumimoji="1" lang="en-US" altLang="ja-JP" dirty="0" err="1" smtClean="0">
                <a:solidFill>
                  <a:schemeClr val="bg1"/>
                </a:solidFill>
              </a:rPr>
              <a:t>Kuwahara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altLang="ja-JP" dirty="0">
                <a:solidFill>
                  <a:schemeClr val="bg1"/>
                </a:solidFill>
              </a:rPr>
              <a:t> </a:t>
            </a:r>
            <a:r>
              <a:rPr lang="en-US" altLang="ja-JP" dirty="0" smtClean="0">
                <a:solidFill>
                  <a:schemeClr val="bg1"/>
                </a:solidFill>
              </a:rPr>
              <a:t>  - PhD students: 6,  Master course: 5 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r>
              <a:rPr lang="en-US" altLang="ja-JP" sz="3600" u="sng" dirty="0" smtClean="0">
                <a:solidFill>
                  <a:schemeClr val="bg1"/>
                </a:solidFill>
              </a:rPr>
              <a:t>Osaka Prefecture University</a:t>
            </a:r>
          </a:p>
          <a:p>
            <a:pPr marL="0" indent="0">
              <a:buNone/>
            </a:pPr>
            <a:r>
              <a:rPr lang="en-US" altLang="ja-JP" dirty="0">
                <a:solidFill>
                  <a:schemeClr val="bg1"/>
                </a:solidFill>
              </a:rPr>
              <a:t> </a:t>
            </a:r>
            <a:r>
              <a:rPr lang="en-US" altLang="ja-JP" dirty="0" smtClean="0">
                <a:solidFill>
                  <a:schemeClr val="bg1"/>
                </a:solidFill>
              </a:rPr>
              <a:t>  - Staff: Hideo Ogawa, Toshikazu </a:t>
            </a:r>
            <a:r>
              <a:rPr lang="en-US" altLang="ja-JP" dirty="0" err="1" smtClean="0">
                <a:solidFill>
                  <a:schemeClr val="bg1"/>
                </a:solidFill>
              </a:rPr>
              <a:t>Onishi</a:t>
            </a:r>
            <a:endParaRPr lang="en-US" altLang="ja-JP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altLang="ja-JP" dirty="0" smtClean="0">
                <a:solidFill>
                  <a:schemeClr val="bg1"/>
                </a:solidFill>
              </a:rPr>
              <a:t>   - PhD student: 1  </a:t>
            </a:r>
          </a:p>
        </p:txBody>
      </p:sp>
    </p:spTree>
    <p:extLst>
      <p:ext uri="{BB962C8B-B14F-4D97-AF65-F5344CB8AC3E}">
        <p14:creationId xmlns:p14="http://schemas.microsoft.com/office/powerpoint/2010/main" val="96507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235556" y="-172192"/>
            <a:ext cx="3476669" cy="1143000"/>
          </a:xfrm>
        </p:spPr>
        <p:txBody>
          <a:bodyPr>
            <a:normAutofit/>
          </a:bodyPr>
          <a:lstStyle/>
          <a:p>
            <a:r>
              <a:rPr lang="en-US" altLang="ja-JP" sz="4000" dirty="0" smtClean="0">
                <a:solidFill>
                  <a:schemeClr val="bg1"/>
                </a:solidFill>
              </a:rPr>
              <a:t>New Optics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9" r="21070"/>
          <a:stretch/>
        </p:blipFill>
        <p:spPr bwMode="auto">
          <a:xfrm>
            <a:off x="143132" y="3171972"/>
            <a:ext cx="3769962" cy="326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33" y="695848"/>
            <a:ext cx="4572015" cy="234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16240" y="6380654"/>
            <a:ext cx="345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chemeClr val="bg1"/>
                </a:solidFill>
              </a:rPr>
              <a:t>Expected Antenna pattern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5073759" y="5909739"/>
            <a:ext cx="434761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dirty="0" smtClean="0">
                <a:solidFill>
                  <a:schemeClr val="bg1"/>
                </a:solidFill>
              </a:rPr>
              <a:t>NASCO receiver</a:t>
            </a:r>
            <a:endParaRPr lang="ja-JP" altLang="en-US" sz="4000" dirty="0">
              <a:solidFill>
                <a:schemeClr val="bg1"/>
              </a:solidFill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113" y="1197854"/>
            <a:ext cx="2585946" cy="446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584" y="150450"/>
            <a:ext cx="4171383" cy="300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800" y="3232986"/>
            <a:ext cx="4962720" cy="2932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図形グループ 21"/>
          <p:cNvGrpSpPr/>
          <p:nvPr/>
        </p:nvGrpSpPr>
        <p:grpSpPr>
          <a:xfrm rot="5400000">
            <a:off x="102900" y="2469878"/>
            <a:ext cx="1376276" cy="1376276"/>
            <a:chOff x="2025650" y="4632323"/>
            <a:chExt cx="2165350" cy="2165350"/>
          </a:xfrm>
        </p:grpSpPr>
        <p:pic>
          <p:nvPicPr>
            <p:cNvPr id="18" name="図 17" descr="スクリーンショット 2011-11-16 20.23.06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2025650" y="4632323"/>
              <a:ext cx="2165350" cy="216535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9" name="正方形/長方形 18"/>
            <p:cNvSpPr/>
            <p:nvPr/>
          </p:nvSpPr>
          <p:spPr>
            <a:xfrm>
              <a:off x="3886200" y="5334000"/>
              <a:ext cx="3048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188259" y="1435354"/>
            <a:ext cx="8834718" cy="4446613"/>
            <a:chOff x="188259" y="1435354"/>
            <a:chExt cx="8834718" cy="444661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59" y="1435354"/>
              <a:ext cx="8834718" cy="4446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テキスト ボックス 2"/>
            <p:cNvSpPr txBox="1"/>
            <p:nvPr/>
          </p:nvSpPr>
          <p:spPr>
            <a:xfrm>
              <a:off x="2028113" y="5331154"/>
              <a:ext cx="68695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/>
                <a:t>Making by 3D printer in University’s machining center</a:t>
              </a:r>
              <a:endParaRPr kumimoji="1" lang="ja-JP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2994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78063"/>
            <a:ext cx="8229600" cy="1143000"/>
          </a:xfrm>
        </p:spPr>
        <p:txBody>
          <a:bodyPr/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Simulation of Observations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086" y="1064937"/>
            <a:ext cx="3735081" cy="2875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914" y="1066129"/>
            <a:ext cx="3048829" cy="288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109" y="4010322"/>
            <a:ext cx="6194741" cy="2770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17566" y="2037806"/>
            <a:ext cx="17363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chemeClr val="bg1"/>
                </a:solidFill>
              </a:rPr>
              <a:t>3 beam of </a:t>
            </a:r>
          </a:p>
          <a:p>
            <a:r>
              <a:rPr kumimoji="1" lang="en-US" altLang="ja-JP" sz="2800" dirty="0" smtClean="0">
                <a:solidFill>
                  <a:schemeClr val="bg1"/>
                </a:solidFill>
              </a:rPr>
              <a:t>115 GHz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17566" y="4918360"/>
            <a:ext cx="17363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chemeClr val="bg1"/>
                </a:solidFill>
              </a:rPr>
              <a:t>1</a:t>
            </a:r>
            <a:r>
              <a:rPr lang="en-US" altLang="ja-JP" sz="2800" dirty="0" smtClean="0">
                <a:solidFill>
                  <a:schemeClr val="bg1"/>
                </a:solidFill>
              </a:rPr>
              <a:t> beam of </a:t>
            </a:r>
          </a:p>
          <a:p>
            <a:r>
              <a:rPr lang="en-US" altLang="ja-JP" sz="2800" dirty="0" smtClean="0">
                <a:solidFill>
                  <a:schemeClr val="bg1"/>
                </a:solidFill>
              </a:rPr>
              <a:t>230 </a:t>
            </a:r>
            <a:r>
              <a:rPr kumimoji="1" lang="en-US" altLang="ja-JP" sz="2800" dirty="0" smtClean="0">
                <a:solidFill>
                  <a:schemeClr val="bg1"/>
                </a:solidFill>
              </a:rPr>
              <a:t>GHz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57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The 2014 Season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Start an operation in April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230GHz receiver is continue to use </a:t>
            </a:r>
            <a:endParaRPr lang="en-US" altLang="ja-JP" dirty="0" smtClean="0">
              <a:solidFill>
                <a:schemeClr val="bg1"/>
              </a:solidFill>
            </a:endParaRPr>
          </a:p>
          <a:p>
            <a:r>
              <a:rPr lang="en-US" altLang="ja-JP" dirty="0" smtClean="0">
                <a:solidFill>
                  <a:schemeClr val="bg1"/>
                </a:solidFill>
              </a:rPr>
              <a:t>Late 2014, we will install NASCO receiver.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28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Contents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NANTEN2 project</a:t>
            </a:r>
            <a:endParaRPr lang="en-US" altLang="ja-JP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altLang="ja-JP" dirty="0">
                <a:solidFill>
                  <a:schemeClr val="bg1"/>
                </a:solidFill>
              </a:rPr>
              <a:t> </a:t>
            </a:r>
            <a:r>
              <a:rPr lang="en-US" altLang="ja-JP" dirty="0" smtClean="0">
                <a:solidFill>
                  <a:schemeClr val="bg1"/>
                </a:solidFill>
              </a:rPr>
              <a:t>   - </a:t>
            </a:r>
            <a:r>
              <a:rPr lang="en-US" altLang="ja-JP" dirty="0" smtClean="0">
                <a:solidFill>
                  <a:schemeClr val="bg1"/>
                </a:solidFill>
              </a:rPr>
              <a:t>Timeline</a:t>
            </a:r>
            <a:r>
              <a:rPr lang="en-US" altLang="ja-JP" dirty="0" smtClean="0">
                <a:solidFill>
                  <a:schemeClr val="bg1"/>
                </a:solidFill>
              </a:rPr>
              <a:t>, Facility, Site, Instruments,</a:t>
            </a:r>
          </a:p>
          <a:p>
            <a:pPr marL="0" indent="0">
              <a:buNone/>
            </a:pPr>
            <a:r>
              <a:rPr kumimoji="1" lang="en-US" altLang="ja-JP" dirty="0">
                <a:solidFill>
                  <a:schemeClr val="bg1"/>
                </a:solidFill>
              </a:rPr>
              <a:t> </a:t>
            </a:r>
            <a:r>
              <a:rPr kumimoji="1" lang="en-US" altLang="ja-JP" dirty="0" smtClean="0">
                <a:solidFill>
                  <a:schemeClr val="bg1"/>
                </a:solidFill>
              </a:rPr>
              <a:t>     History in 2013, Weather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Results with Nagoya </a:t>
            </a:r>
            <a:r>
              <a:rPr lang="en-US" altLang="ja-JP" dirty="0" smtClean="0">
                <a:solidFill>
                  <a:schemeClr val="bg1"/>
                </a:solidFill>
              </a:rPr>
              <a:t>Receiver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NASCO receiver</a:t>
            </a:r>
            <a:endParaRPr lang="en-US" altLang="ja-JP" dirty="0" smtClean="0">
              <a:solidFill>
                <a:schemeClr val="bg1"/>
              </a:solidFill>
            </a:endParaRPr>
          </a:p>
          <a:p>
            <a:r>
              <a:rPr lang="en-US" altLang="ja-JP" dirty="0" smtClean="0"/>
              <a:t>Progress on NASCO system</a:t>
            </a:r>
          </a:p>
          <a:p>
            <a:endParaRPr kumimoji="1" lang="en-US" altLang="ja-JP" dirty="0" smtClean="0">
              <a:solidFill>
                <a:schemeClr val="bg1"/>
              </a:solidFill>
            </a:endParaRPr>
          </a:p>
          <a:p>
            <a:endParaRPr kumimoji="1" lang="en-US" altLang="ja-JP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54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タイトル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1143000"/>
          </a:xfrm>
        </p:spPr>
        <p:txBody>
          <a:bodyPr/>
          <a:lstStyle/>
          <a:p>
            <a:r>
              <a:rPr lang="en-US" altLang="ja-JP">
                <a:solidFill>
                  <a:schemeClr val="bg1"/>
                </a:solidFill>
                <a:latin typeface="Calibri" charset="0"/>
                <a:ea typeface="ＭＳ Ｐゴシック" charset="0"/>
              </a:rPr>
              <a:t>Project Timeline</a:t>
            </a:r>
            <a:endParaRPr lang="ja-JP" altLang="en-US">
              <a:solidFill>
                <a:schemeClr val="bg1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27088" y="1557338"/>
            <a:ext cx="7354887" cy="4525962"/>
          </a:xfrm>
        </p:spPr>
        <p:txBody>
          <a:bodyPr/>
          <a:lstStyle/>
          <a:p>
            <a:r>
              <a:rPr lang="en-US" altLang="ja-JP" dirty="0">
                <a:solidFill>
                  <a:schemeClr val="bg1"/>
                </a:solidFill>
                <a:latin typeface="Calibri" charset="0"/>
                <a:ea typeface="ＭＳ Ｐゴシック" charset="0"/>
              </a:rPr>
              <a:t>2004.8: Move to Pampa la Bola from Las     </a:t>
            </a:r>
          </a:p>
          <a:p>
            <a:pPr>
              <a:buFont typeface="Arial" charset="0"/>
              <a:buNone/>
            </a:pPr>
            <a:r>
              <a:rPr lang="en-US" altLang="ja-JP" dirty="0">
                <a:solidFill>
                  <a:schemeClr val="bg1"/>
                </a:solidFill>
                <a:latin typeface="Calibri" charset="0"/>
                <a:ea typeface="ＭＳ Ｐゴシック" charset="0"/>
              </a:rPr>
              <a:t>                  </a:t>
            </a:r>
            <a:r>
              <a:rPr lang="en-US" altLang="ja-JP" dirty="0" err="1">
                <a:solidFill>
                  <a:schemeClr val="bg1"/>
                </a:solidFill>
                <a:latin typeface="Calibri" charset="0"/>
                <a:ea typeface="ＭＳ Ｐゴシック" charset="0"/>
              </a:rPr>
              <a:t>Campanas</a:t>
            </a:r>
            <a:r>
              <a:rPr lang="en-US" altLang="ja-JP" dirty="0">
                <a:solidFill>
                  <a:schemeClr val="bg1"/>
                </a:solidFill>
                <a:latin typeface="Calibri" charset="0"/>
                <a:ea typeface="ＭＳ Ｐゴシック" charset="0"/>
              </a:rPr>
              <a:t> Observatory</a:t>
            </a:r>
          </a:p>
          <a:p>
            <a:r>
              <a:rPr lang="en-US" altLang="ja-JP" dirty="0">
                <a:solidFill>
                  <a:schemeClr val="bg1"/>
                </a:solidFill>
                <a:latin typeface="Calibri" charset="0"/>
                <a:ea typeface="ＭＳ Ｐゴシック" charset="0"/>
              </a:rPr>
              <a:t>2005.9: First light in mm</a:t>
            </a:r>
          </a:p>
          <a:p>
            <a:r>
              <a:rPr lang="en-US" altLang="ja-JP" dirty="0">
                <a:solidFill>
                  <a:schemeClr val="bg1"/>
                </a:solidFill>
                <a:latin typeface="Calibri" charset="0"/>
                <a:ea typeface="ＭＳ Ｐゴシック" charset="0"/>
              </a:rPr>
              <a:t>2006.4: First light in Sub mm</a:t>
            </a:r>
          </a:p>
          <a:p>
            <a:r>
              <a:rPr lang="en-US" altLang="ja-JP" dirty="0">
                <a:solidFill>
                  <a:schemeClr val="bg1"/>
                </a:solidFill>
                <a:latin typeface="Calibri" charset="0"/>
                <a:ea typeface="ＭＳ Ｐゴシック" charset="0"/>
              </a:rPr>
              <a:t>2007.10: Start remote observations</a:t>
            </a:r>
          </a:p>
          <a:p>
            <a:r>
              <a:rPr lang="en-US" altLang="ja-JP" dirty="0">
                <a:solidFill>
                  <a:schemeClr val="bg1"/>
                </a:solidFill>
                <a:latin typeface="Calibri" charset="0"/>
                <a:ea typeface="ＭＳ Ｐゴシック" charset="0"/>
              </a:rPr>
              <a:t>2009.4: Install of SMART</a:t>
            </a:r>
          </a:p>
          <a:p>
            <a:r>
              <a:rPr lang="en-US" altLang="ja-JP" dirty="0" smtClean="0">
                <a:solidFill>
                  <a:schemeClr val="bg1"/>
                </a:solidFill>
                <a:latin typeface="Calibri" charset="0"/>
                <a:ea typeface="ＭＳ Ｐゴシック" charset="0"/>
              </a:rPr>
              <a:t>2014.late: Install of NASCO</a:t>
            </a:r>
            <a:endParaRPr lang="ja-JP" altLang="en-US" dirty="0">
              <a:solidFill>
                <a:schemeClr val="bg1"/>
              </a:solidFill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64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タイトル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en-US" altLang="ja-JP" dirty="0">
                <a:solidFill>
                  <a:schemeClr val="bg1"/>
                </a:solidFill>
                <a:latin typeface="Calibri" charset="0"/>
                <a:ea typeface="ＭＳ Ｐゴシック" charset="0"/>
              </a:rPr>
              <a:t>View of </a:t>
            </a:r>
            <a:r>
              <a:rPr lang="en-US" altLang="ja-JP" dirty="0" smtClean="0">
                <a:solidFill>
                  <a:schemeClr val="bg1"/>
                </a:solidFill>
                <a:latin typeface="Calibri" charset="0"/>
                <a:ea typeface="ＭＳ Ｐゴシック" charset="0"/>
              </a:rPr>
              <a:t>area</a:t>
            </a:r>
            <a:endParaRPr lang="ja-JP" altLang="en-US" dirty="0">
              <a:solidFill>
                <a:schemeClr val="bg1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6147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>
              <a:latin typeface="Calibri" charset="0"/>
              <a:ea typeface="ＭＳ Ｐゴシック" charset="0"/>
            </a:endParaRPr>
          </a:p>
        </p:txBody>
      </p:sp>
      <p:pic>
        <p:nvPicPr>
          <p:cNvPr id="6148" name="Picture 2" descr="C:\Users\hiro\Documents\hiro\Alab\astronomy\kenkyukai\国際研究会\CWG20120417-18\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1412875"/>
            <a:ext cx="9047162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287381" y="2134084"/>
            <a:ext cx="1326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Alt. 2400m</a:t>
            </a:r>
            <a:endParaRPr kumimoji="1" lang="ja-JP" altLang="en-US" sz="2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934787" y="4768427"/>
            <a:ext cx="1326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Alt. 2900m</a:t>
            </a:r>
            <a:endParaRPr kumimoji="1"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856514" y="3887695"/>
            <a:ext cx="1326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Alt. 5100m</a:t>
            </a:r>
            <a:endParaRPr kumimoji="1" lang="ja-JP" altLang="en-US" sz="2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104140" y="3086508"/>
            <a:ext cx="1326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Alt. 4800m</a:t>
            </a:r>
            <a:endParaRPr kumimoji="1" lang="ja-JP" altLang="en-US" sz="2000" dirty="0"/>
          </a:p>
        </p:txBody>
      </p:sp>
      <p:cxnSp>
        <p:nvCxnSpPr>
          <p:cNvPr id="4" name="直線コネクタ 3"/>
          <p:cNvCxnSpPr/>
          <p:nvPr/>
        </p:nvCxnSpPr>
        <p:spPr>
          <a:xfrm flipH="1">
            <a:off x="1933302" y="4300868"/>
            <a:ext cx="13063" cy="32338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1672042" y="4593097"/>
            <a:ext cx="1242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ALMA Gate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1350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タイトル 1"/>
          <p:cNvSpPr>
            <a:spLocks noGrp="1"/>
          </p:cNvSpPr>
          <p:nvPr>
            <p:ph type="title"/>
          </p:nvPr>
        </p:nvSpPr>
        <p:spPr>
          <a:xfrm>
            <a:off x="457200" y="125413"/>
            <a:ext cx="8229600" cy="1143000"/>
          </a:xfrm>
        </p:spPr>
        <p:txBody>
          <a:bodyPr/>
          <a:lstStyle/>
          <a:p>
            <a:r>
              <a:rPr lang="en-US" altLang="ja-JP">
                <a:solidFill>
                  <a:schemeClr val="bg1"/>
                </a:solidFill>
                <a:latin typeface="Calibri" charset="0"/>
                <a:ea typeface="ＭＳ Ｐゴシック" charset="0"/>
              </a:rPr>
              <a:t>Facilities </a:t>
            </a:r>
            <a:endParaRPr lang="ja-JP" altLang="en-US">
              <a:solidFill>
                <a:schemeClr val="bg1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7171" name="テキスト ボックス 3"/>
          <p:cNvSpPr txBox="1">
            <a:spLocks noChangeArrowheads="1"/>
          </p:cNvSpPr>
          <p:nvPr/>
        </p:nvSpPr>
        <p:spPr bwMode="auto">
          <a:xfrm>
            <a:off x="250825" y="1147763"/>
            <a:ext cx="31130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2400">
                <a:solidFill>
                  <a:schemeClr val="bg1"/>
                </a:solidFill>
              </a:rPr>
              <a:t>・</a:t>
            </a:r>
            <a:r>
              <a:rPr lang="en-US" altLang="ja-JP" sz="2400">
                <a:solidFill>
                  <a:schemeClr val="bg1"/>
                </a:solidFill>
              </a:rPr>
              <a:t>Sequitor Basecamp</a:t>
            </a:r>
          </a:p>
        </p:txBody>
      </p:sp>
      <p:sp>
        <p:nvSpPr>
          <p:cNvPr id="7172" name="テキスト ボックス 4"/>
          <p:cNvSpPr txBox="1">
            <a:spLocks noChangeArrowheads="1"/>
          </p:cNvSpPr>
          <p:nvPr/>
        </p:nvSpPr>
        <p:spPr bwMode="auto">
          <a:xfrm>
            <a:off x="298450" y="3716338"/>
            <a:ext cx="37449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2400">
                <a:solidFill>
                  <a:schemeClr val="bg1"/>
                </a:solidFill>
              </a:rPr>
              <a:t>・</a:t>
            </a:r>
            <a:r>
              <a:rPr lang="en-US" altLang="ja-JP" sz="2400">
                <a:solidFill>
                  <a:schemeClr val="bg1"/>
                </a:solidFill>
              </a:rPr>
              <a:t>Don Esteban Basecamp</a:t>
            </a:r>
          </a:p>
        </p:txBody>
      </p:sp>
      <p:pic>
        <p:nvPicPr>
          <p:cNvPr id="717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3" r="29428" b="31825"/>
          <a:stretch>
            <a:fillRect/>
          </a:stretch>
        </p:blipFill>
        <p:spPr bwMode="auto">
          <a:xfrm>
            <a:off x="755650" y="1608138"/>
            <a:ext cx="331152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2" descr="C:\Users\hiro\Documents\hiro\Alab\astronomy\kenkyukai\国際研究会\CWG20120417-18\donesteban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292600"/>
            <a:ext cx="3821112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テキスト ボックス 9"/>
          <p:cNvSpPr txBox="1">
            <a:spLocks noChangeArrowheads="1"/>
          </p:cNvSpPr>
          <p:nvPr/>
        </p:nvSpPr>
        <p:spPr bwMode="auto">
          <a:xfrm>
            <a:off x="2501900" y="6483350"/>
            <a:ext cx="228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>
                <a:solidFill>
                  <a:schemeClr val="bg1"/>
                </a:solidFill>
              </a:rPr>
              <a:t>©2005 Astro-Norte. </a:t>
            </a:r>
            <a:endParaRPr lang="ja-JP" altLang="en-US">
              <a:solidFill>
                <a:schemeClr val="bg1"/>
              </a:solidFill>
            </a:endParaRPr>
          </a:p>
        </p:txBody>
      </p:sp>
      <p:sp>
        <p:nvSpPr>
          <p:cNvPr id="7176" name="テキスト ボックス 10"/>
          <p:cNvSpPr txBox="1">
            <a:spLocks noChangeArrowheads="1"/>
          </p:cNvSpPr>
          <p:nvPr/>
        </p:nvSpPr>
        <p:spPr bwMode="auto">
          <a:xfrm>
            <a:off x="4478338" y="1700213"/>
            <a:ext cx="3694112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2400">
                <a:solidFill>
                  <a:schemeClr val="bg1"/>
                </a:solidFill>
              </a:rPr>
              <a:t>・ </a:t>
            </a:r>
            <a:r>
              <a:rPr lang="en-US" altLang="ja-JP" sz="2400">
                <a:solidFill>
                  <a:schemeClr val="bg1"/>
                </a:solidFill>
              </a:rPr>
              <a:t>For only Japanese</a:t>
            </a:r>
          </a:p>
          <a:p>
            <a:pPr eaLnBrk="1" hangingPunct="1"/>
            <a:r>
              <a:rPr lang="ja-JP" altLang="en-US" sz="2400">
                <a:solidFill>
                  <a:schemeClr val="bg1"/>
                </a:solidFill>
              </a:rPr>
              <a:t>・ </a:t>
            </a:r>
            <a:r>
              <a:rPr lang="en-US" altLang="ja-JP" sz="2400">
                <a:solidFill>
                  <a:schemeClr val="bg1"/>
                </a:solidFill>
              </a:rPr>
              <a:t>Inside is Japanese style</a:t>
            </a:r>
          </a:p>
          <a:p>
            <a:pPr eaLnBrk="1" hangingPunct="1"/>
            <a:r>
              <a:rPr lang="ja-JP" altLang="en-US" sz="2400">
                <a:solidFill>
                  <a:schemeClr val="bg1"/>
                </a:solidFill>
              </a:rPr>
              <a:t>・ </a:t>
            </a:r>
            <a:r>
              <a:rPr lang="en-US" altLang="ja-JP" sz="2400">
                <a:solidFill>
                  <a:schemeClr val="bg1"/>
                </a:solidFill>
              </a:rPr>
              <a:t>3 rooms, max 6 people</a:t>
            </a:r>
          </a:p>
          <a:p>
            <a:pPr eaLnBrk="1" hangingPunct="1"/>
            <a:r>
              <a:rPr lang="ja-JP" altLang="en-US" sz="2400">
                <a:solidFill>
                  <a:schemeClr val="bg1"/>
                </a:solidFill>
              </a:rPr>
              <a:t>・ </a:t>
            </a:r>
            <a:r>
              <a:rPr lang="en-US" altLang="ja-JP" sz="2400">
                <a:solidFill>
                  <a:schemeClr val="bg1"/>
                </a:solidFill>
              </a:rPr>
              <a:t>Satellite connection</a:t>
            </a:r>
          </a:p>
          <a:p>
            <a:pPr eaLnBrk="1" hangingPunct="1"/>
            <a:r>
              <a:rPr lang="ja-JP" altLang="en-US" sz="2400">
                <a:solidFill>
                  <a:schemeClr val="bg1"/>
                </a:solidFill>
              </a:rPr>
              <a:t>・ </a:t>
            </a:r>
            <a:r>
              <a:rPr lang="en-US" altLang="ja-JP" sz="2400">
                <a:solidFill>
                  <a:schemeClr val="bg1"/>
                </a:solidFill>
              </a:rPr>
              <a:t>Cook by ourselves</a:t>
            </a:r>
          </a:p>
        </p:txBody>
      </p:sp>
      <p:sp>
        <p:nvSpPr>
          <p:cNvPr id="7177" name="テキスト ボックス 12"/>
          <p:cNvSpPr txBox="1">
            <a:spLocks noChangeArrowheads="1"/>
          </p:cNvSpPr>
          <p:nvPr/>
        </p:nvSpPr>
        <p:spPr bwMode="auto">
          <a:xfrm>
            <a:off x="4719638" y="4532313"/>
            <a:ext cx="410051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2400">
                <a:solidFill>
                  <a:schemeClr val="bg1"/>
                </a:solidFill>
              </a:rPr>
              <a:t>・ </a:t>
            </a:r>
            <a:r>
              <a:rPr lang="en-US" altLang="ja-JP" sz="2400">
                <a:solidFill>
                  <a:schemeClr val="bg1"/>
                </a:solidFill>
              </a:rPr>
              <a:t>For German, Australian etc</a:t>
            </a:r>
          </a:p>
          <a:p>
            <a:pPr eaLnBrk="1" hangingPunct="1"/>
            <a:r>
              <a:rPr lang="ja-JP" altLang="en-US" sz="2400">
                <a:solidFill>
                  <a:schemeClr val="bg1"/>
                </a:solidFill>
              </a:rPr>
              <a:t>・ </a:t>
            </a:r>
            <a:r>
              <a:rPr lang="en-US" altLang="ja-JP" sz="2400">
                <a:solidFill>
                  <a:schemeClr val="bg1"/>
                </a:solidFill>
              </a:rPr>
              <a:t>Use other groups as well</a:t>
            </a:r>
          </a:p>
          <a:p>
            <a:pPr eaLnBrk="1" hangingPunct="1"/>
            <a:r>
              <a:rPr lang="ja-JP" altLang="en-US" sz="2400">
                <a:solidFill>
                  <a:schemeClr val="bg1"/>
                </a:solidFill>
              </a:rPr>
              <a:t>・ </a:t>
            </a:r>
            <a:r>
              <a:rPr lang="en-US" altLang="ja-JP" sz="2400">
                <a:solidFill>
                  <a:schemeClr val="bg1"/>
                </a:solidFill>
              </a:rPr>
              <a:t>Satellite connection</a:t>
            </a:r>
          </a:p>
          <a:p>
            <a:pPr eaLnBrk="1" hangingPunct="1"/>
            <a:r>
              <a:rPr lang="ja-JP" altLang="en-US" sz="2400">
                <a:solidFill>
                  <a:schemeClr val="bg1"/>
                </a:solidFill>
              </a:rPr>
              <a:t>・ </a:t>
            </a:r>
            <a:r>
              <a:rPr lang="en-US" altLang="ja-JP" sz="2400">
                <a:solidFill>
                  <a:schemeClr val="bg1"/>
                </a:solidFill>
              </a:rPr>
              <a:t>dining room etc</a:t>
            </a:r>
          </a:p>
        </p:txBody>
      </p:sp>
    </p:spTree>
    <p:extLst>
      <p:ext uri="{BB962C8B-B14F-4D97-AF65-F5344CB8AC3E}">
        <p14:creationId xmlns:p14="http://schemas.microsoft.com/office/powerpoint/2010/main" val="31405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21127"/>
            <a:ext cx="8229600" cy="1143000"/>
          </a:xfrm>
        </p:spPr>
        <p:txBody>
          <a:bodyPr/>
          <a:lstStyle/>
          <a:p>
            <a:pPr eaLnBrk="1" hangingPunct="1"/>
            <a:endParaRPr lang="ja-JP">
              <a:latin typeface="Calibri" charset="0"/>
              <a:ea typeface="ＭＳ Ｐゴシック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38942"/>
            <a:ext cx="8229600" cy="4525963"/>
          </a:xfrm>
        </p:spPr>
        <p:txBody>
          <a:bodyPr/>
          <a:lstStyle/>
          <a:p>
            <a:pPr eaLnBrk="1" hangingPunct="1"/>
            <a:endParaRPr lang="ja-JP">
              <a:latin typeface="Calibri" charset="0"/>
              <a:ea typeface="ＭＳ Ｐゴシック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" descr="C:\Users\hiro\Documents\hiro\Alab\astronomy\kenkyukai\国際研究会\CWG20120417-18\GE_NANTEN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6" t="26355" b="4039"/>
          <a:stretch>
            <a:fillRect/>
          </a:stretch>
        </p:blipFill>
        <p:spPr bwMode="auto">
          <a:xfrm>
            <a:off x="158750" y="1153217"/>
            <a:ext cx="88265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" name="グループ化 54"/>
          <p:cNvGrpSpPr>
            <a:grpSpLocks/>
          </p:cNvGrpSpPr>
          <p:nvPr/>
        </p:nvGrpSpPr>
        <p:grpSpPr bwMode="auto">
          <a:xfrm>
            <a:off x="469900" y="1033227"/>
            <a:ext cx="8547100" cy="4112478"/>
            <a:chOff x="-8893496" y="1958700"/>
            <a:chExt cx="8548319" cy="4111782"/>
          </a:xfrm>
        </p:grpSpPr>
        <p:cxnSp>
          <p:nvCxnSpPr>
            <p:cNvPr id="56" name="直線矢印コネクタ 55"/>
            <p:cNvCxnSpPr/>
            <p:nvPr/>
          </p:nvCxnSpPr>
          <p:spPr>
            <a:xfrm flipV="1">
              <a:off x="-7871000" y="4851566"/>
              <a:ext cx="731942" cy="460297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26" name="テキスト ボックス 21"/>
            <p:cNvSpPr txBox="1">
              <a:spLocks noChangeArrowheads="1"/>
            </p:cNvSpPr>
            <p:nvPr/>
          </p:nvSpPr>
          <p:spPr bwMode="auto">
            <a:xfrm>
              <a:off x="-8893496" y="5229200"/>
              <a:ext cx="183915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2400" dirty="0">
                  <a:latin typeface="Calibri" charset="0"/>
                </a:rPr>
                <a:t>Atmospheric </a:t>
              </a:r>
            </a:p>
            <a:p>
              <a:pPr eaLnBrk="1" hangingPunct="1"/>
              <a:r>
                <a:rPr lang="en-US" altLang="ja-JP" sz="2400" dirty="0" smtClean="0">
                  <a:latin typeface="Calibri" charset="0"/>
                </a:rPr>
                <a:t>Observation</a:t>
              </a:r>
              <a:endParaRPr lang="ja-JP" altLang="en-US" sz="2400" dirty="0">
                <a:latin typeface="Calibri" charset="0"/>
              </a:endParaRPr>
            </a:p>
          </p:txBody>
        </p:sp>
        <p:cxnSp>
          <p:nvCxnSpPr>
            <p:cNvPr id="58" name="直線矢印コネクタ 57"/>
            <p:cNvCxnSpPr/>
            <p:nvPr/>
          </p:nvCxnSpPr>
          <p:spPr>
            <a:xfrm flipH="1">
              <a:off x="-7572508" y="2564363"/>
              <a:ext cx="1588" cy="511089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28" name="テキスト ボックス 8"/>
            <p:cNvSpPr txBox="1">
              <a:spLocks noChangeArrowheads="1"/>
            </p:cNvSpPr>
            <p:nvPr/>
          </p:nvSpPr>
          <p:spPr bwMode="auto">
            <a:xfrm>
              <a:off x="-8028167" y="2103239"/>
              <a:ext cx="93487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2400">
                  <a:latin typeface="Calibri" charset="0"/>
                </a:rPr>
                <a:t>Dome</a:t>
              </a:r>
              <a:endParaRPr lang="ja-JP" altLang="en-US" sz="2400">
                <a:latin typeface="Calibri" charset="0"/>
              </a:endParaRPr>
            </a:p>
          </p:txBody>
        </p:sp>
        <p:cxnSp>
          <p:nvCxnSpPr>
            <p:cNvPr id="60" name="直線矢印コネクタ 59"/>
            <p:cNvCxnSpPr>
              <a:stCxn id="9230" idx="1"/>
            </p:cNvCxnSpPr>
            <p:nvPr/>
          </p:nvCxnSpPr>
          <p:spPr>
            <a:xfrm flipH="1">
              <a:off x="-6295110" y="2531216"/>
              <a:ext cx="774779" cy="65578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30" name="テキスト ボックス 60"/>
            <p:cNvSpPr txBox="1">
              <a:spLocks noChangeArrowheads="1"/>
            </p:cNvSpPr>
            <p:nvPr/>
          </p:nvSpPr>
          <p:spPr bwMode="auto">
            <a:xfrm>
              <a:off x="-5520331" y="2300383"/>
              <a:ext cx="234833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2400" dirty="0">
                  <a:latin typeface="Calibri" charset="0"/>
                </a:rPr>
                <a:t>Rest, observation</a:t>
              </a:r>
              <a:endParaRPr lang="ja-JP" altLang="en-US" sz="2400" dirty="0">
                <a:latin typeface="Calibri" charset="0"/>
              </a:endParaRPr>
            </a:p>
          </p:txBody>
        </p:sp>
        <p:cxnSp>
          <p:nvCxnSpPr>
            <p:cNvPr id="62" name="直線矢印コネクタ 61"/>
            <p:cNvCxnSpPr/>
            <p:nvPr/>
          </p:nvCxnSpPr>
          <p:spPr>
            <a:xfrm flipH="1">
              <a:off x="-6589702" y="2309463"/>
              <a:ext cx="268323" cy="740593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32" name="テキスト ボックス 14"/>
            <p:cNvSpPr txBox="1">
              <a:spLocks noChangeArrowheads="1"/>
            </p:cNvSpPr>
            <p:nvPr/>
          </p:nvSpPr>
          <p:spPr bwMode="auto">
            <a:xfrm>
              <a:off x="-6366407" y="1958700"/>
              <a:ext cx="4947381" cy="461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2400" dirty="0">
                  <a:latin typeface="Calibri" charset="0"/>
                </a:rPr>
                <a:t>Weather </a:t>
              </a:r>
              <a:r>
                <a:rPr lang="en-US" altLang="ja-JP" sz="2400" dirty="0" smtClean="0">
                  <a:latin typeface="Calibri" charset="0"/>
                </a:rPr>
                <a:t>monitor,  Old </a:t>
              </a:r>
              <a:r>
                <a:rPr lang="en-US" altLang="ja-JP" sz="2400" dirty="0">
                  <a:latin typeface="Calibri" charset="0"/>
                </a:rPr>
                <a:t>AOS system </a:t>
              </a:r>
              <a:r>
                <a:rPr lang="en-US" altLang="ja-JP" sz="2400" dirty="0" err="1">
                  <a:latin typeface="Calibri" charset="0"/>
                </a:rPr>
                <a:t>etc</a:t>
              </a:r>
              <a:endParaRPr lang="ja-JP" altLang="en-US" sz="2400" dirty="0">
                <a:latin typeface="Calibri" charset="0"/>
              </a:endParaRPr>
            </a:p>
          </p:txBody>
        </p:sp>
        <p:cxnSp>
          <p:nvCxnSpPr>
            <p:cNvPr id="64" name="直線矢印コネクタ 63"/>
            <p:cNvCxnSpPr/>
            <p:nvPr/>
          </p:nvCxnSpPr>
          <p:spPr>
            <a:xfrm flipH="1">
              <a:off x="-5932386" y="3048470"/>
              <a:ext cx="211167" cy="276178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34" name="テキスト ボックス 64"/>
            <p:cNvSpPr txBox="1">
              <a:spLocks noChangeArrowheads="1"/>
            </p:cNvSpPr>
            <p:nvPr/>
          </p:nvSpPr>
          <p:spPr bwMode="auto">
            <a:xfrm>
              <a:off x="-5858026" y="2733785"/>
              <a:ext cx="2196876" cy="683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altLang="ja-JP" sz="2400" dirty="0">
                  <a:latin typeface="Calibri" charset="0"/>
                </a:rPr>
                <a:t>Principal branch</a:t>
              </a:r>
            </a:p>
            <a:p>
              <a:pPr eaLnBrk="1" hangingPunct="1">
                <a:lnSpc>
                  <a:spcPct val="80000"/>
                </a:lnSpc>
              </a:pPr>
              <a:r>
                <a:rPr lang="en-US" altLang="ja-JP" sz="2400" dirty="0">
                  <a:latin typeface="Calibri" charset="0"/>
                </a:rPr>
                <a:t>     of the power</a:t>
              </a:r>
              <a:endParaRPr lang="ja-JP" altLang="en-US" sz="2400" dirty="0">
                <a:latin typeface="Calibri" charset="0"/>
              </a:endParaRPr>
            </a:p>
          </p:txBody>
        </p:sp>
        <p:cxnSp>
          <p:nvCxnSpPr>
            <p:cNvPr id="66" name="直線矢印コネクタ 65"/>
            <p:cNvCxnSpPr/>
            <p:nvPr/>
          </p:nvCxnSpPr>
          <p:spPr>
            <a:xfrm flipV="1">
              <a:off x="-6321379" y="4999178"/>
              <a:ext cx="0" cy="646004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36" name="テキスト ボックス 21"/>
            <p:cNvSpPr txBox="1">
              <a:spLocks noChangeArrowheads="1"/>
            </p:cNvSpPr>
            <p:nvPr/>
          </p:nvSpPr>
          <p:spPr bwMode="auto">
            <a:xfrm>
              <a:off x="-6682045" y="5608895"/>
              <a:ext cx="3338056" cy="461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2400" dirty="0" smtClean="0">
                  <a:latin typeface="Calibri" charset="0"/>
                </a:rPr>
                <a:t>Experimental room, </a:t>
              </a:r>
              <a:r>
                <a:rPr lang="en-US" altLang="ja-JP" sz="2400" dirty="0">
                  <a:latin typeface="Calibri" charset="0"/>
                </a:rPr>
                <a:t>tools</a:t>
              </a:r>
              <a:endParaRPr lang="ja-JP" altLang="en-US" sz="2400" dirty="0">
                <a:latin typeface="Calibri" charset="0"/>
              </a:endParaRPr>
            </a:p>
          </p:txBody>
        </p:sp>
        <p:cxnSp>
          <p:nvCxnSpPr>
            <p:cNvPr id="68" name="直線矢印コネクタ 67"/>
            <p:cNvCxnSpPr/>
            <p:nvPr/>
          </p:nvCxnSpPr>
          <p:spPr>
            <a:xfrm flipH="1" flipV="1">
              <a:off x="-5932386" y="4962672"/>
              <a:ext cx="136544" cy="358715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38" name="テキスト ボックス 21"/>
            <p:cNvSpPr txBox="1">
              <a:spLocks noChangeArrowheads="1"/>
            </p:cNvSpPr>
            <p:nvPr/>
          </p:nvSpPr>
          <p:spPr bwMode="auto">
            <a:xfrm>
              <a:off x="-6019808" y="5229200"/>
              <a:ext cx="156536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2400">
                  <a:latin typeface="Calibri" charset="0"/>
                </a:rPr>
                <a:t>warehouse</a:t>
              </a:r>
              <a:endParaRPr lang="ja-JP" altLang="en-US" sz="2400">
                <a:latin typeface="Calibri" charset="0"/>
              </a:endParaRPr>
            </a:p>
          </p:txBody>
        </p:sp>
        <p:cxnSp>
          <p:nvCxnSpPr>
            <p:cNvPr id="70" name="直線矢印コネクタ 69"/>
            <p:cNvCxnSpPr/>
            <p:nvPr/>
          </p:nvCxnSpPr>
          <p:spPr>
            <a:xfrm flipH="1" flipV="1">
              <a:off x="-5537042" y="4494438"/>
              <a:ext cx="285791" cy="168247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40" name="テキスト ボックス 14"/>
            <p:cNvSpPr txBox="1">
              <a:spLocks noChangeArrowheads="1"/>
            </p:cNvSpPr>
            <p:nvPr/>
          </p:nvSpPr>
          <p:spPr bwMode="auto">
            <a:xfrm>
              <a:off x="-5293096" y="4437112"/>
              <a:ext cx="167385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2400">
                  <a:latin typeface="Calibri" charset="0"/>
                </a:rPr>
                <a:t>Old 4m dish</a:t>
              </a:r>
              <a:endParaRPr lang="ja-JP" altLang="en-US" sz="2400">
                <a:latin typeface="Calibri" charset="0"/>
              </a:endParaRPr>
            </a:p>
          </p:txBody>
        </p:sp>
        <p:cxnSp>
          <p:nvCxnSpPr>
            <p:cNvPr id="72" name="直線矢印コネクタ 71"/>
            <p:cNvCxnSpPr>
              <a:stCxn id="9242" idx="1"/>
            </p:cNvCxnSpPr>
            <p:nvPr/>
          </p:nvCxnSpPr>
          <p:spPr>
            <a:xfrm flipH="1">
              <a:off x="-6051466" y="3950018"/>
              <a:ext cx="901829" cy="565055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42" name="テキスト ボックス 8"/>
            <p:cNvSpPr txBox="1">
              <a:spLocks noChangeArrowheads="1"/>
            </p:cNvSpPr>
            <p:nvPr/>
          </p:nvSpPr>
          <p:spPr bwMode="auto">
            <a:xfrm>
              <a:off x="-5149080" y="3534107"/>
              <a:ext cx="125713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2400">
                  <a:latin typeface="Calibri" charset="0"/>
                </a:rPr>
                <a:t>Satellite </a:t>
              </a:r>
            </a:p>
            <a:p>
              <a:pPr eaLnBrk="1" hangingPunct="1"/>
              <a:r>
                <a:rPr lang="en-US" altLang="ja-JP" sz="2400">
                  <a:latin typeface="Calibri" charset="0"/>
                </a:rPr>
                <a:t>antenna</a:t>
              </a:r>
            </a:p>
          </p:txBody>
        </p:sp>
        <p:sp>
          <p:nvSpPr>
            <p:cNvPr id="9243" name="テキスト ボックス 73"/>
            <p:cNvSpPr txBox="1">
              <a:spLocks noChangeArrowheads="1"/>
            </p:cNvSpPr>
            <p:nvPr/>
          </p:nvSpPr>
          <p:spPr bwMode="auto">
            <a:xfrm>
              <a:off x="-2126434" y="2420887"/>
              <a:ext cx="178125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2400">
                  <a:latin typeface="Calibri" charset="0"/>
                </a:rPr>
                <a:t>Fuel tanks</a:t>
              </a:r>
            </a:p>
            <a:p>
              <a:pPr eaLnBrk="1" hangingPunct="1"/>
              <a:r>
                <a:rPr lang="en-US" altLang="ja-JP" sz="2400">
                  <a:latin typeface="Calibri" charset="0"/>
                </a:rPr>
                <a:t>(15,000L x 2)</a:t>
              </a:r>
              <a:endParaRPr lang="ja-JP" altLang="en-US" sz="2400">
                <a:latin typeface="Calibri" charset="0"/>
              </a:endParaRPr>
            </a:p>
          </p:txBody>
        </p:sp>
        <p:cxnSp>
          <p:nvCxnSpPr>
            <p:cNvPr id="75" name="直線矢印コネクタ 74"/>
            <p:cNvCxnSpPr/>
            <p:nvPr/>
          </p:nvCxnSpPr>
          <p:spPr>
            <a:xfrm flipH="1">
              <a:off x="-2734705" y="2819908"/>
              <a:ext cx="665257" cy="361889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矢印コネクタ 75"/>
            <p:cNvCxnSpPr/>
            <p:nvPr/>
          </p:nvCxnSpPr>
          <p:spPr>
            <a:xfrm flipH="1" flipV="1">
              <a:off x="-2629915" y="4292860"/>
              <a:ext cx="154009" cy="492042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46" name="テキスト ボックス 76"/>
            <p:cNvSpPr txBox="1">
              <a:spLocks noChangeArrowheads="1"/>
            </p:cNvSpPr>
            <p:nvPr/>
          </p:nvSpPr>
          <p:spPr bwMode="auto">
            <a:xfrm>
              <a:off x="-3066264" y="4683411"/>
              <a:ext cx="229165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2400">
                  <a:latin typeface="Calibri" charset="0"/>
                </a:rPr>
                <a:t>Generator house</a:t>
              </a:r>
              <a:endParaRPr lang="ja-JP" altLang="en-US" sz="2400">
                <a:latin typeface="Calibr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248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479594" y="35186"/>
            <a:ext cx="10175840" cy="1143000"/>
          </a:xfrm>
        </p:spPr>
        <p:txBody>
          <a:bodyPr>
            <a:no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Observable Sky from the NATNEN2</a:t>
            </a:r>
            <a:endParaRPr kumimoji="1" lang="ja-JP" altLang="en-US" dirty="0"/>
          </a:p>
        </p:txBody>
      </p:sp>
      <p:grpSp>
        <p:nvGrpSpPr>
          <p:cNvPr id="4" name="グループ化 7"/>
          <p:cNvGrpSpPr/>
          <p:nvPr/>
        </p:nvGrpSpPr>
        <p:grpSpPr>
          <a:xfrm>
            <a:off x="162816" y="1185114"/>
            <a:ext cx="8851952" cy="5196691"/>
            <a:chOff x="-180528" y="1272003"/>
            <a:chExt cx="7953249" cy="4669093"/>
          </a:xfrm>
        </p:grpSpPr>
        <p:grpSp>
          <p:nvGrpSpPr>
            <p:cNvPr id="5" name="グループ化 4"/>
            <p:cNvGrpSpPr/>
            <p:nvPr/>
          </p:nvGrpSpPr>
          <p:grpSpPr>
            <a:xfrm>
              <a:off x="-180528" y="1272003"/>
              <a:ext cx="7953249" cy="4669093"/>
              <a:chOff x="-1476672" y="1272003"/>
              <a:chExt cx="7953249" cy="4669093"/>
            </a:xfrm>
          </p:grpSpPr>
          <p:sp>
            <p:nvSpPr>
              <p:cNvPr id="8" name="正方形/長方形 7"/>
              <p:cNvSpPr/>
              <p:nvPr/>
            </p:nvSpPr>
            <p:spPr>
              <a:xfrm>
                <a:off x="-1476672" y="1272003"/>
                <a:ext cx="7889387" cy="466909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9" name="グループ化 2"/>
              <p:cNvGrpSpPr/>
              <p:nvPr/>
            </p:nvGrpSpPr>
            <p:grpSpPr>
              <a:xfrm>
                <a:off x="-1476672" y="1272003"/>
                <a:ext cx="7953249" cy="4669093"/>
                <a:chOff x="9396536" y="2981008"/>
                <a:chExt cx="4423351" cy="2596805"/>
              </a:xfrm>
            </p:grpSpPr>
            <p:pic>
              <p:nvPicPr>
                <p:cNvPr id="10" name="Picture 2" descr="C:\Users\hiro\Documents\hiro\Alab\astronomy\observableSkyFromEachTel\eachLBmaxel_Plot_nanten.jpg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985" r="15122" b="13030"/>
                <a:stretch/>
              </p:blipFill>
              <p:spPr bwMode="auto">
                <a:xfrm>
                  <a:off x="9396536" y="2981008"/>
                  <a:ext cx="4387833" cy="21919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" name="Picture 8" descr="C:\Users\hiro\Documents\hiro\Alab\astronomy\observableSkyFromEachTel\eachLBmaxel_colorbar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32054" y="5240288"/>
                  <a:ext cx="4387833" cy="33752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6" name="テキスト ボックス 5"/>
            <p:cNvSpPr txBox="1"/>
            <p:nvPr/>
          </p:nvSpPr>
          <p:spPr>
            <a:xfrm>
              <a:off x="5403595" y="3421530"/>
              <a:ext cx="2183336" cy="4041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/>
                <a:t>Galactic Longitude</a:t>
              </a:r>
              <a:endParaRPr kumimoji="1" lang="ja-JP" altLang="en-US" sz="2400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4046085" y="4883099"/>
              <a:ext cx="1990219" cy="4041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/>
                <a:t>Galactic Latitude</a:t>
              </a:r>
              <a:endParaRPr kumimoji="1" lang="ja-JP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3378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Line 62"/>
          <p:cNvSpPr>
            <a:spLocks noChangeShapeType="1"/>
          </p:cNvSpPr>
          <p:nvPr/>
        </p:nvSpPr>
        <p:spPr bwMode="auto">
          <a:xfrm>
            <a:off x="4532313" y="3200400"/>
            <a:ext cx="0" cy="2438400"/>
          </a:xfrm>
          <a:prstGeom prst="line">
            <a:avLst/>
          </a:prstGeom>
          <a:noFill/>
          <a:ln w="9525">
            <a:solidFill>
              <a:schemeClr val="bg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3315" name="Line 63"/>
          <p:cNvSpPr>
            <a:spLocks noChangeShapeType="1"/>
          </p:cNvSpPr>
          <p:nvPr/>
        </p:nvSpPr>
        <p:spPr bwMode="auto">
          <a:xfrm>
            <a:off x="1408113" y="5638800"/>
            <a:ext cx="3124200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3316" name="Oval 64"/>
          <p:cNvSpPr>
            <a:spLocks noChangeArrowheads="1"/>
          </p:cNvSpPr>
          <p:nvPr/>
        </p:nvSpPr>
        <p:spPr bwMode="auto">
          <a:xfrm>
            <a:off x="2017713" y="3429000"/>
            <a:ext cx="838200" cy="838200"/>
          </a:xfrm>
          <a:prstGeom prst="ellipse">
            <a:avLst/>
          </a:prstGeom>
          <a:noFill/>
          <a:ln w="9525">
            <a:solidFill>
              <a:schemeClr val="bg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13317" name="Line 65"/>
          <p:cNvSpPr>
            <a:spLocks noChangeShapeType="1"/>
          </p:cNvSpPr>
          <p:nvPr/>
        </p:nvSpPr>
        <p:spPr bwMode="auto">
          <a:xfrm flipH="1" flipV="1">
            <a:off x="4456113" y="5638800"/>
            <a:ext cx="914400" cy="838200"/>
          </a:xfrm>
          <a:prstGeom prst="line">
            <a:avLst/>
          </a:prstGeom>
          <a:noFill/>
          <a:ln w="9525">
            <a:solidFill>
              <a:schemeClr val="bg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3318" name="Freeform 66"/>
          <p:cNvSpPr>
            <a:spLocks/>
          </p:cNvSpPr>
          <p:nvPr/>
        </p:nvSpPr>
        <p:spPr bwMode="auto">
          <a:xfrm>
            <a:off x="112713" y="1354138"/>
            <a:ext cx="3552825" cy="501650"/>
          </a:xfrm>
          <a:custGeom>
            <a:avLst/>
            <a:gdLst>
              <a:gd name="T0" fmla="*/ 2147483647 w 2238"/>
              <a:gd name="T1" fmla="*/ 2147483647 h 316"/>
              <a:gd name="T2" fmla="*/ 2147483647 w 2238"/>
              <a:gd name="T3" fmla="*/ 2147483647 h 316"/>
              <a:gd name="T4" fmla="*/ 2147483647 w 2238"/>
              <a:gd name="T5" fmla="*/ 2147483647 h 316"/>
              <a:gd name="T6" fmla="*/ 2147483647 w 2238"/>
              <a:gd name="T7" fmla="*/ 2147483647 h 316"/>
              <a:gd name="T8" fmla="*/ 2147483647 w 2238"/>
              <a:gd name="T9" fmla="*/ 2147483647 h 316"/>
              <a:gd name="T10" fmla="*/ 2147483647 w 2238"/>
              <a:gd name="T11" fmla="*/ 2147483647 h 316"/>
              <a:gd name="T12" fmla="*/ 2147483647 w 2238"/>
              <a:gd name="T13" fmla="*/ 2147483647 h 316"/>
              <a:gd name="T14" fmla="*/ 2147483647 w 2238"/>
              <a:gd name="T15" fmla="*/ 2147483647 h 316"/>
              <a:gd name="T16" fmla="*/ 2147483647 w 2238"/>
              <a:gd name="T17" fmla="*/ 2147483647 h 316"/>
              <a:gd name="T18" fmla="*/ 2147483647 w 2238"/>
              <a:gd name="T19" fmla="*/ 2147483647 h 316"/>
              <a:gd name="T20" fmla="*/ 2147483647 w 2238"/>
              <a:gd name="T21" fmla="*/ 2147483647 h 316"/>
              <a:gd name="T22" fmla="*/ 2147483647 w 2238"/>
              <a:gd name="T23" fmla="*/ 2147483647 h 316"/>
              <a:gd name="T24" fmla="*/ 2147483647 w 2238"/>
              <a:gd name="T25" fmla="*/ 2147483647 h 316"/>
              <a:gd name="T26" fmla="*/ 2147483647 w 2238"/>
              <a:gd name="T27" fmla="*/ 2147483647 h 316"/>
              <a:gd name="T28" fmla="*/ 2147483647 w 2238"/>
              <a:gd name="T29" fmla="*/ 2147483647 h 316"/>
              <a:gd name="T30" fmla="*/ 2147483647 w 2238"/>
              <a:gd name="T31" fmla="*/ 2147483647 h 316"/>
              <a:gd name="T32" fmla="*/ 2147483647 w 2238"/>
              <a:gd name="T33" fmla="*/ 2147483647 h 316"/>
              <a:gd name="T34" fmla="*/ 2147483647 w 2238"/>
              <a:gd name="T35" fmla="*/ 2147483647 h 316"/>
              <a:gd name="T36" fmla="*/ 2147483647 w 2238"/>
              <a:gd name="T37" fmla="*/ 2147483647 h 316"/>
              <a:gd name="T38" fmla="*/ 2147483647 w 2238"/>
              <a:gd name="T39" fmla="*/ 2147483647 h 316"/>
              <a:gd name="T40" fmla="*/ 2147483647 w 2238"/>
              <a:gd name="T41" fmla="*/ 2147483647 h 316"/>
              <a:gd name="T42" fmla="*/ 2147483647 w 2238"/>
              <a:gd name="T43" fmla="*/ 2147483647 h 316"/>
              <a:gd name="T44" fmla="*/ 2147483647 w 2238"/>
              <a:gd name="T45" fmla="*/ 2147483647 h 316"/>
              <a:gd name="T46" fmla="*/ 2147483647 w 2238"/>
              <a:gd name="T47" fmla="*/ 2147483647 h 316"/>
              <a:gd name="T48" fmla="*/ 2147483647 w 2238"/>
              <a:gd name="T49" fmla="*/ 2147483647 h 316"/>
              <a:gd name="T50" fmla="*/ 2147483647 w 2238"/>
              <a:gd name="T51" fmla="*/ 2147483647 h 316"/>
              <a:gd name="T52" fmla="*/ 2147483647 w 2238"/>
              <a:gd name="T53" fmla="*/ 2147483647 h 316"/>
              <a:gd name="T54" fmla="*/ 2147483647 w 2238"/>
              <a:gd name="T55" fmla="*/ 2147483647 h 316"/>
              <a:gd name="T56" fmla="*/ 2147483647 w 2238"/>
              <a:gd name="T57" fmla="*/ 2147483647 h 316"/>
              <a:gd name="T58" fmla="*/ 2147483647 w 2238"/>
              <a:gd name="T59" fmla="*/ 2147483647 h 316"/>
              <a:gd name="T60" fmla="*/ 0 w 2238"/>
              <a:gd name="T61" fmla="*/ 2147483647 h 316"/>
              <a:gd name="T62" fmla="*/ 2147483647 w 2238"/>
              <a:gd name="T63" fmla="*/ 2147483647 h 316"/>
              <a:gd name="T64" fmla="*/ 2147483647 w 2238"/>
              <a:gd name="T65" fmla="*/ 2147483647 h 316"/>
              <a:gd name="T66" fmla="*/ 2147483647 w 2238"/>
              <a:gd name="T67" fmla="*/ 2147483647 h 316"/>
              <a:gd name="T68" fmla="*/ 2147483647 w 2238"/>
              <a:gd name="T69" fmla="*/ 2147483647 h 316"/>
              <a:gd name="T70" fmla="*/ 2147483647 w 2238"/>
              <a:gd name="T71" fmla="*/ 2147483647 h 316"/>
              <a:gd name="T72" fmla="*/ 2147483647 w 2238"/>
              <a:gd name="T73" fmla="*/ 2147483647 h 316"/>
              <a:gd name="T74" fmla="*/ 2147483647 w 2238"/>
              <a:gd name="T75" fmla="*/ 2147483647 h 316"/>
              <a:gd name="T76" fmla="*/ 2147483647 w 2238"/>
              <a:gd name="T77" fmla="*/ 2147483647 h 316"/>
              <a:gd name="T78" fmla="*/ 2147483647 w 2238"/>
              <a:gd name="T79" fmla="*/ 2147483647 h 316"/>
              <a:gd name="T80" fmla="*/ 2147483647 w 2238"/>
              <a:gd name="T81" fmla="*/ 2147483647 h 316"/>
              <a:gd name="T82" fmla="*/ 2147483647 w 2238"/>
              <a:gd name="T83" fmla="*/ 2147483647 h 316"/>
              <a:gd name="T84" fmla="*/ 2147483647 w 2238"/>
              <a:gd name="T85" fmla="*/ 2147483647 h 316"/>
              <a:gd name="T86" fmla="*/ 2147483647 w 2238"/>
              <a:gd name="T87" fmla="*/ 2147483647 h 316"/>
              <a:gd name="T88" fmla="*/ 2147483647 w 2238"/>
              <a:gd name="T89" fmla="*/ 2147483647 h 316"/>
              <a:gd name="T90" fmla="*/ 2147483647 w 2238"/>
              <a:gd name="T91" fmla="*/ 0 h 316"/>
              <a:gd name="T92" fmla="*/ 2147483647 w 2238"/>
              <a:gd name="T93" fmla="*/ 2147483647 h 316"/>
              <a:gd name="T94" fmla="*/ 2147483647 w 2238"/>
              <a:gd name="T95" fmla="*/ 2147483647 h 316"/>
              <a:gd name="T96" fmla="*/ 2147483647 w 2238"/>
              <a:gd name="T97" fmla="*/ 2147483647 h 316"/>
              <a:gd name="T98" fmla="*/ 2147483647 w 2238"/>
              <a:gd name="T99" fmla="*/ 2147483647 h 316"/>
              <a:gd name="T100" fmla="*/ 2147483647 w 2238"/>
              <a:gd name="T101" fmla="*/ 2147483647 h 316"/>
              <a:gd name="T102" fmla="*/ 2147483647 w 2238"/>
              <a:gd name="T103" fmla="*/ 2147483647 h 316"/>
              <a:gd name="T104" fmla="*/ 2147483647 w 2238"/>
              <a:gd name="T105" fmla="*/ 2147483647 h 316"/>
              <a:gd name="T106" fmla="*/ 2147483647 w 2238"/>
              <a:gd name="T107" fmla="*/ 2147483647 h 316"/>
              <a:gd name="T108" fmla="*/ 2147483647 w 2238"/>
              <a:gd name="T109" fmla="*/ 2147483647 h 316"/>
              <a:gd name="T110" fmla="*/ 2147483647 w 2238"/>
              <a:gd name="T111" fmla="*/ 2147483647 h 316"/>
              <a:gd name="T112" fmla="*/ 2147483647 w 2238"/>
              <a:gd name="T113" fmla="*/ 2147483647 h 316"/>
              <a:gd name="T114" fmla="*/ 2147483647 w 2238"/>
              <a:gd name="T115" fmla="*/ 2147483647 h 316"/>
              <a:gd name="T116" fmla="*/ 2147483647 w 2238"/>
              <a:gd name="T117" fmla="*/ 2147483647 h 316"/>
              <a:gd name="T118" fmla="*/ 2147483647 w 2238"/>
              <a:gd name="T119" fmla="*/ 2147483647 h 316"/>
              <a:gd name="T120" fmla="*/ 2147483647 w 2238"/>
              <a:gd name="T121" fmla="*/ 2147483647 h 316"/>
              <a:gd name="T122" fmla="*/ 2147483647 w 2238"/>
              <a:gd name="T123" fmla="*/ 2147483647 h 31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238"/>
              <a:gd name="T187" fmla="*/ 0 h 316"/>
              <a:gd name="T188" fmla="*/ 2238 w 2238"/>
              <a:gd name="T189" fmla="*/ 316 h 31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238" h="316">
                <a:moveTo>
                  <a:pt x="2238" y="156"/>
                </a:moveTo>
                <a:lnTo>
                  <a:pt x="2234" y="173"/>
                </a:lnTo>
                <a:lnTo>
                  <a:pt x="2216" y="187"/>
                </a:lnTo>
                <a:lnTo>
                  <a:pt x="2189" y="205"/>
                </a:lnTo>
                <a:lnTo>
                  <a:pt x="2149" y="218"/>
                </a:lnTo>
                <a:lnTo>
                  <a:pt x="2105" y="231"/>
                </a:lnTo>
                <a:lnTo>
                  <a:pt x="2047" y="244"/>
                </a:lnTo>
                <a:lnTo>
                  <a:pt x="1980" y="258"/>
                </a:lnTo>
                <a:lnTo>
                  <a:pt x="1909" y="271"/>
                </a:lnTo>
                <a:lnTo>
                  <a:pt x="1829" y="280"/>
                </a:lnTo>
                <a:lnTo>
                  <a:pt x="1745" y="289"/>
                </a:lnTo>
                <a:lnTo>
                  <a:pt x="1652" y="298"/>
                </a:lnTo>
                <a:lnTo>
                  <a:pt x="1554" y="302"/>
                </a:lnTo>
                <a:lnTo>
                  <a:pt x="1452" y="307"/>
                </a:lnTo>
                <a:lnTo>
                  <a:pt x="1345" y="311"/>
                </a:lnTo>
                <a:lnTo>
                  <a:pt x="1119" y="316"/>
                </a:lnTo>
                <a:lnTo>
                  <a:pt x="893" y="311"/>
                </a:lnTo>
                <a:lnTo>
                  <a:pt x="786" y="307"/>
                </a:lnTo>
                <a:lnTo>
                  <a:pt x="684" y="302"/>
                </a:lnTo>
                <a:lnTo>
                  <a:pt x="586" y="298"/>
                </a:lnTo>
                <a:lnTo>
                  <a:pt x="493" y="289"/>
                </a:lnTo>
                <a:lnTo>
                  <a:pt x="409" y="280"/>
                </a:lnTo>
                <a:lnTo>
                  <a:pt x="329" y="271"/>
                </a:lnTo>
                <a:lnTo>
                  <a:pt x="258" y="258"/>
                </a:lnTo>
                <a:lnTo>
                  <a:pt x="191" y="244"/>
                </a:lnTo>
                <a:lnTo>
                  <a:pt x="133" y="231"/>
                </a:lnTo>
                <a:lnTo>
                  <a:pt x="89" y="218"/>
                </a:lnTo>
                <a:lnTo>
                  <a:pt x="49" y="205"/>
                </a:lnTo>
                <a:lnTo>
                  <a:pt x="22" y="187"/>
                </a:lnTo>
                <a:lnTo>
                  <a:pt x="4" y="173"/>
                </a:lnTo>
                <a:lnTo>
                  <a:pt x="0" y="156"/>
                </a:lnTo>
                <a:lnTo>
                  <a:pt x="4" y="142"/>
                </a:lnTo>
                <a:lnTo>
                  <a:pt x="22" y="125"/>
                </a:lnTo>
                <a:lnTo>
                  <a:pt x="49" y="111"/>
                </a:lnTo>
                <a:lnTo>
                  <a:pt x="89" y="98"/>
                </a:lnTo>
                <a:lnTo>
                  <a:pt x="133" y="80"/>
                </a:lnTo>
                <a:lnTo>
                  <a:pt x="191" y="71"/>
                </a:lnTo>
                <a:lnTo>
                  <a:pt x="258" y="58"/>
                </a:lnTo>
                <a:lnTo>
                  <a:pt x="329" y="45"/>
                </a:lnTo>
                <a:lnTo>
                  <a:pt x="409" y="36"/>
                </a:lnTo>
                <a:lnTo>
                  <a:pt x="493" y="27"/>
                </a:lnTo>
                <a:lnTo>
                  <a:pt x="586" y="18"/>
                </a:lnTo>
                <a:lnTo>
                  <a:pt x="684" y="13"/>
                </a:lnTo>
                <a:lnTo>
                  <a:pt x="786" y="9"/>
                </a:lnTo>
                <a:lnTo>
                  <a:pt x="893" y="5"/>
                </a:lnTo>
                <a:lnTo>
                  <a:pt x="1119" y="0"/>
                </a:lnTo>
                <a:lnTo>
                  <a:pt x="1345" y="5"/>
                </a:lnTo>
                <a:lnTo>
                  <a:pt x="1452" y="9"/>
                </a:lnTo>
                <a:lnTo>
                  <a:pt x="1554" y="13"/>
                </a:lnTo>
                <a:lnTo>
                  <a:pt x="1652" y="18"/>
                </a:lnTo>
                <a:lnTo>
                  <a:pt x="1745" y="27"/>
                </a:lnTo>
                <a:lnTo>
                  <a:pt x="1829" y="36"/>
                </a:lnTo>
                <a:lnTo>
                  <a:pt x="1909" y="45"/>
                </a:lnTo>
                <a:lnTo>
                  <a:pt x="1980" y="58"/>
                </a:lnTo>
                <a:lnTo>
                  <a:pt x="2047" y="71"/>
                </a:lnTo>
                <a:lnTo>
                  <a:pt x="2105" y="80"/>
                </a:lnTo>
                <a:lnTo>
                  <a:pt x="2149" y="98"/>
                </a:lnTo>
                <a:lnTo>
                  <a:pt x="2189" y="111"/>
                </a:lnTo>
                <a:lnTo>
                  <a:pt x="2216" y="125"/>
                </a:lnTo>
                <a:lnTo>
                  <a:pt x="2234" y="142"/>
                </a:lnTo>
                <a:lnTo>
                  <a:pt x="2238" y="156"/>
                </a:lnTo>
              </a:path>
            </a:pathLst>
          </a:custGeom>
          <a:noFill/>
          <a:ln w="63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19" name="Freeform 67"/>
          <p:cNvSpPr>
            <a:spLocks/>
          </p:cNvSpPr>
          <p:nvPr/>
        </p:nvSpPr>
        <p:spPr bwMode="auto">
          <a:xfrm>
            <a:off x="112713" y="1608138"/>
            <a:ext cx="3552825" cy="733425"/>
          </a:xfrm>
          <a:custGeom>
            <a:avLst/>
            <a:gdLst>
              <a:gd name="T0" fmla="*/ 0 w 2238"/>
              <a:gd name="T1" fmla="*/ 0 h 462"/>
              <a:gd name="T2" fmla="*/ 2147483647 w 2238"/>
              <a:gd name="T3" fmla="*/ 2147483647 h 462"/>
              <a:gd name="T4" fmla="*/ 2147483647 w 2238"/>
              <a:gd name="T5" fmla="*/ 2147483647 h 462"/>
              <a:gd name="T6" fmla="*/ 2147483647 w 2238"/>
              <a:gd name="T7" fmla="*/ 2147483647 h 462"/>
              <a:gd name="T8" fmla="*/ 2147483647 w 2238"/>
              <a:gd name="T9" fmla="*/ 2147483647 h 462"/>
              <a:gd name="T10" fmla="*/ 2147483647 w 2238"/>
              <a:gd name="T11" fmla="*/ 2147483647 h 462"/>
              <a:gd name="T12" fmla="*/ 2147483647 w 2238"/>
              <a:gd name="T13" fmla="*/ 2147483647 h 462"/>
              <a:gd name="T14" fmla="*/ 2147483647 w 2238"/>
              <a:gd name="T15" fmla="*/ 2147483647 h 462"/>
              <a:gd name="T16" fmla="*/ 2147483647 w 2238"/>
              <a:gd name="T17" fmla="*/ 2147483647 h 462"/>
              <a:gd name="T18" fmla="*/ 2147483647 w 2238"/>
              <a:gd name="T19" fmla="*/ 2147483647 h 462"/>
              <a:gd name="T20" fmla="*/ 2147483647 w 2238"/>
              <a:gd name="T21" fmla="*/ 2147483647 h 462"/>
              <a:gd name="T22" fmla="*/ 2147483647 w 2238"/>
              <a:gd name="T23" fmla="*/ 2147483647 h 462"/>
              <a:gd name="T24" fmla="*/ 2147483647 w 2238"/>
              <a:gd name="T25" fmla="*/ 2147483647 h 462"/>
              <a:gd name="T26" fmla="*/ 2147483647 w 2238"/>
              <a:gd name="T27" fmla="*/ 2147483647 h 462"/>
              <a:gd name="T28" fmla="*/ 2147483647 w 2238"/>
              <a:gd name="T29" fmla="*/ 2147483647 h 462"/>
              <a:gd name="T30" fmla="*/ 2147483647 w 2238"/>
              <a:gd name="T31" fmla="*/ 2147483647 h 462"/>
              <a:gd name="T32" fmla="*/ 2147483647 w 2238"/>
              <a:gd name="T33" fmla="*/ 2147483647 h 462"/>
              <a:gd name="T34" fmla="*/ 2147483647 w 2238"/>
              <a:gd name="T35" fmla="*/ 2147483647 h 462"/>
              <a:gd name="T36" fmla="*/ 2147483647 w 2238"/>
              <a:gd name="T37" fmla="*/ 2147483647 h 462"/>
              <a:gd name="T38" fmla="*/ 2147483647 w 2238"/>
              <a:gd name="T39" fmla="*/ 2147483647 h 462"/>
              <a:gd name="T40" fmla="*/ 2147483647 w 2238"/>
              <a:gd name="T41" fmla="*/ 2147483647 h 462"/>
              <a:gd name="T42" fmla="*/ 2147483647 w 2238"/>
              <a:gd name="T43" fmla="*/ 2147483647 h 462"/>
              <a:gd name="T44" fmla="*/ 2147483647 w 2238"/>
              <a:gd name="T45" fmla="*/ 2147483647 h 462"/>
              <a:gd name="T46" fmla="*/ 2147483647 w 2238"/>
              <a:gd name="T47" fmla="*/ 2147483647 h 462"/>
              <a:gd name="T48" fmla="*/ 2147483647 w 2238"/>
              <a:gd name="T49" fmla="*/ 2147483647 h 462"/>
              <a:gd name="T50" fmla="*/ 2147483647 w 2238"/>
              <a:gd name="T51" fmla="*/ 2147483647 h 462"/>
              <a:gd name="T52" fmla="*/ 2147483647 w 2238"/>
              <a:gd name="T53" fmla="*/ 2147483647 h 462"/>
              <a:gd name="T54" fmla="*/ 2147483647 w 2238"/>
              <a:gd name="T55" fmla="*/ 2147483647 h 462"/>
              <a:gd name="T56" fmla="*/ 2147483647 w 2238"/>
              <a:gd name="T57" fmla="*/ 2147483647 h 462"/>
              <a:gd name="T58" fmla="*/ 2147483647 w 2238"/>
              <a:gd name="T59" fmla="*/ 0 h 46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238"/>
              <a:gd name="T91" fmla="*/ 0 h 462"/>
              <a:gd name="T92" fmla="*/ 2238 w 2238"/>
              <a:gd name="T93" fmla="*/ 462 h 46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238" h="462">
                <a:moveTo>
                  <a:pt x="0" y="0"/>
                </a:moveTo>
                <a:lnTo>
                  <a:pt x="107" y="93"/>
                </a:lnTo>
                <a:lnTo>
                  <a:pt x="213" y="173"/>
                </a:lnTo>
                <a:lnTo>
                  <a:pt x="320" y="240"/>
                </a:lnTo>
                <a:lnTo>
                  <a:pt x="422" y="298"/>
                </a:lnTo>
                <a:lnTo>
                  <a:pt x="528" y="347"/>
                </a:lnTo>
                <a:lnTo>
                  <a:pt x="631" y="387"/>
                </a:lnTo>
                <a:lnTo>
                  <a:pt x="728" y="418"/>
                </a:lnTo>
                <a:lnTo>
                  <a:pt x="830" y="440"/>
                </a:lnTo>
                <a:lnTo>
                  <a:pt x="928" y="453"/>
                </a:lnTo>
                <a:lnTo>
                  <a:pt x="1021" y="462"/>
                </a:lnTo>
                <a:lnTo>
                  <a:pt x="1115" y="462"/>
                </a:lnTo>
                <a:lnTo>
                  <a:pt x="1208" y="458"/>
                </a:lnTo>
                <a:lnTo>
                  <a:pt x="1297" y="449"/>
                </a:lnTo>
                <a:lnTo>
                  <a:pt x="1381" y="431"/>
                </a:lnTo>
                <a:lnTo>
                  <a:pt x="1545" y="391"/>
                </a:lnTo>
                <a:lnTo>
                  <a:pt x="1696" y="338"/>
                </a:lnTo>
                <a:lnTo>
                  <a:pt x="1829" y="276"/>
                </a:lnTo>
                <a:lnTo>
                  <a:pt x="1892" y="240"/>
                </a:lnTo>
                <a:lnTo>
                  <a:pt x="1949" y="209"/>
                </a:lnTo>
                <a:lnTo>
                  <a:pt x="2003" y="178"/>
                </a:lnTo>
                <a:lnTo>
                  <a:pt x="2047" y="147"/>
                </a:lnTo>
                <a:lnTo>
                  <a:pt x="2091" y="116"/>
                </a:lnTo>
                <a:lnTo>
                  <a:pt x="2127" y="89"/>
                </a:lnTo>
                <a:lnTo>
                  <a:pt x="2163" y="62"/>
                </a:lnTo>
                <a:lnTo>
                  <a:pt x="2189" y="45"/>
                </a:lnTo>
                <a:lnTo>
                  <a:pt x="2211" y="27"/>
                </a:lnTo>
                <a:lnTo>
                  <a:pt x="2225" y="13"/>
                </a:lnTo>
                <a:lnTo>
                  <a:pt x="2234" y="5"/>
                </a:lnTo>
                <a:lnTo>
                  <a:pt x="2238" y="0"/>
                </a:lnTo>
              </a:path>
            </a:pathLst>
          </a:custGeom>
          <a:noFill/>
          <a:ln w="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20" name="Freeform 68"/>
          <p:cNvSpPr>
            <a:spLocks/>
          </p:cNvSpPr>
          <p:nvPr/>
        </p:nvSpPr>
        <p:spPr bwMode="auto">
          <a:xfrm>
            <a:off x="1430338" y="2892425"/>
            <a:ext cx="839787" cy="549275"/>
          </a:xfrm>
          <a:custGeom>
            <a:avLst/>
            <a:gdLst>
              <a:gd name="T0" fmla="*/ 2147483647 w 529"/>
              <a:gd name="T1" fmla="*/ 0 h 346"/>
              <a:gd name="T2" fmla="*/ 0 w 529"/>
              <a:gd name="T3" fmla="*/ 0 h 346"/>
              <a:gd name="T4" fmla="*/ 2147483647 w 529"/>
              <a:gd name="T5" fmla="*/ 2147483647 h 346"/>
              <a:gd name="T6" fmla="*/ 2147483647 w 529"/>
              <a:gd name="T7" fmla="*/ 2147483647 h 346"/>
              <a:gd name="T8" fmla="*/ 2147483647 w 529"/>
              <a:gd name="T9" fmla="*/ 0 h 346"/>
              <a:gd name="T10" fmla="*/ 2147483647 w 529"/>
              <a:gd name="T11" fmla="*/ 0 h 3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9"/>
              <a:gd name="T19" fmla="*/ 0 h 346"/>
              <a:gd name="T20" fmla="*/ 529 w 529"/>
              <a:gd name="T21" fmla="*/ 346 h 34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9" h="346">
                <a:moveTo>
                  <a:pt x="320" y="0"/>
                </a:moveTo>
                <a:lnTo>
                  <a:pt x="0" y="0"/>
                </a:lnTo>
                <a:lnTo>
                  <a:pt x="209" y="346"/>
                </a:lnTo>
                <a:lnTo>
                  <a:pt x="529" y="346"/>
                </a:lnTo>
                <a:lnTo>
                  <a:pt x="320" y="0"/>
                </a:lnTo>
              </a:path>
            </a:pathLst>
          </a:custGeom>
          <a:noFill/>
          <a:ln w="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21" name="Freeform 69"/>
          <p:cNvSpPr>
            <a:spLocks/>
          </p:cNvSpPr>
          <p:nvPr/>
        </p:nvSpPr>
        <p:spPr bwMode="auto">
          <a:xfrm>
            <a:off x="1585913" y="762000"/>
            <a:ext cx="542925" cy="141288"/>
          </a:xfrm>
          <a:custGeom>
            <a:avLst/>
            <a:gdLst>
              <a:gd name="T0" fmla="*/ 2147483647 w 342"/>
              <a:gd name="T1" fmla="*/ 2147483647 h 89"/>
              <a:gd name="T2" fmla="*/ 2147483647 w 342"/>
              <a:gd name="T3" fmla="*/ 2147483647 h 89"/>
              <a:gd name="T4" fmla="*/ 2147483647 w 342"/>
              <a:gd name="T5" fmla="*/ 2147483647 h 89"/>
              <a:gd name="T6" fmla="*/ 2147483647 w 342"/>
              <a:gd name="T7" fmla="*/ 2147483647 h 89"/>
              <a:gd name="T8" fmla="*/ 2147483647 w 342"/>
              <a:gd name="T9" fmla="*/ 2147483647 h 89"/>
              <a:gd name="T10" fmla="*/ 2147483647 w 342"/>
              <a:gd name="T11" fmla="*/ 2147483647 h 89"/>
              <a:gd name="T12" fmla="*/ 2147483647 w 342"/>
              <a:gd name="T13" fmla="*/ 2147483647 h 89"/>
              <a:gd name="T14" fmla="*/ 2147483647 w 342"/>
              <a:gd name="T15" fmla="*/ 2147483647 h 89"/>
              <a:gd name="T16" fmla="*/ 2147483647 w 342"/>
              <a:gd name="T17" fmla="*/ 2147483647 h 89"/>
              <a:gd name="T18" fmla="*/ 2147483647 w 342"/>
              <a:gd name="T19" fmla="*/ 2147483647 h 89"/>
              <a:gd name="T20" fmla="*/ 2147483647 w 342"/>
              <a:gd name="T21" fmla="*/ 2147483647 h 89"/>
              <a:gd name="T22" fmla="*/ 2147483647 w 342"/>
              <a:gd name="T23" fmla="*/ 2147483647 h 89"/>
              <a:gd name="T24" fmla="*/ 2147483647 w 342"/>
              <a:gd name="T25" fmla="*/ 2147483647 h 89"/>
              <a:gd name="T26" fmla="*/ 0 w 342"/>
              <a:gd name="T27" fmla="*/ 2147483647 h 89"/>
              <a:gd name="T28" fmla="*/ 2147483647 w 342"/>
              <a:gd name="T29" fmla="*/ 2147483647 h 89"/>
              <a:gd name="T30" fmla="*/ 2147483647 w 342"/>
              <a:gd name="T31" fmla="*/ 2147483647 h 89"/>
              <a:gd name="T32" fmla="*/ 2147483647 w 342"/>
              <a:gd name="T33" fmla="*/ 2147483647 h 89"/>
              <a:gd name="T34" fmla="*/ 2147483647 w 342"/>
              <a:gd name="T35" fmla="*/ 2147483647 h 89"/>
              <a:gd name="T36" fmla="*/ 2147483647 w 342"/>
              <a:gd name="T37" fmla="*/ 2147483647 h 89"/>
              <a:gd name="T38" fmla="*/ 2147483647 w 342"/>
              <a:gd name="T39" fmla="*/ 0 h 89"/>
              <a:gd name="T40" fmla="*/ 2147483647 w 342"/>
              <a:gd name="T41" fmla="*/ 2147483647 h 89"/>
              <a:gd name="T42" fmla="*/ 2147483647 w 342"/>
              <a:gd name="T43" fmla="*/ 2147483647 h 89"/>
              <a:gd name="T44" fmla="*/ 2147483647 w 342"/>
              <a:gd name="T45" fmla="*/ 2147483647 h 89"/>
              <a:gd name="T46" fmla="*/ 2147483647 w 342"/>
              <a:gd name="T47" fmla="*/ 2147483647 h 89"/>
              <a:gd name="T48" fmla="*/ 2147483647 w 342"/>
              <a:gd name="T49" fmla="*/ 2147483647 h 89"/>
              <a:gd name="T50" fmla="*/ 2147483647 w 342"/>
              <a:gd name="T51" fmla="*/ 2147483647 h 89"/>
              <a:gd name="T52" fmla="*/ 2147483647 w 342"/>
              <a:gd name="T53" fmla="*/ 2147483647 h 89"/>
              <a:gd name="T54" fmla="*/ 2147483647 w 342"/>
              <a:gd name="T55" fmla="*/ 2147483647 h 8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342"/>
              <a:gd name="T85" fmla="*/ 0 h 89"/>
              <a:gd name="T86" fmla="*/ 342 w 342"/>
              <a:gd name="T87" fmla="*/ 89 h 89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342" h="89">
                <a:moveTo>
                  <a:pt x="342" y="44"/>
                </a:moveTo>
                <a:lnTo>
                  <a:pt x="338" y="53"/>
                </a:lnTo>
                <a:lnTo>
                  <a:pt x="329" y="62"/>
                </a:lnTo>
                <a:lnTo>
                  <a:pt x="311" y="71"/>
                </a:lnTo>
                <a:lnTo>
                  <a:pt x="293" y="76"/>
                </a:lnTo>
                <a:lnTo>
                  <a:pt x="267" y="80"/>
                </a:lnTo>
                <a:lnTo>
                  <a:pt x="235" y="84"/>
                </a:lnTo>
                <a:lnTo>
                  <a:pt x="169" y="89"/>
                </a:lnTo>
                <a:lnTo>
                  <a:pt x="102" y="84"/>
                </a:lnTo>
                <a:lnTo>
                  <a:pt x="49" y="76"/>
                </a:lnTo>
                <a:lnTo>
                  <a:pt x="31" y="71"/>
                </a:lnTo>
                <a:lnTo>
                  <a:pt x="13" y="62"/>
                </a:lnTo>
                <a:lnTo>
                  <a:pt x="5" y="53"/>
                </a:lnTo>
                <a:lnTo>
                  <a:pt x="0" y="44"/>
                </a:lnTo>
                <a:lnTo>
                  <a:pt x="5" y="36"/>
                </a:lnTo>
                <a:lnTo>
                  <a:pt x="13" y="27"/>
                </a:lnTo>
                <a:lnTo>
                  <a:pt x="31" y="18"/>
                </a:lnTo>
                <a:lnTo>
                  <a:pt x="49" y="13"/>
                </a:lnTo>
                <a:lnTo>
                  <a:pt x="102" y="4"/>
                </a:lnTo>
                <a:lnTo>
                  <a:pt x="169" y="0"/>
                </a:lnTo>
                <a:lnTo>
                  <a:pt x="235" y="4"/>
                </a:lnTo>
                <a:lnTo>
                  <a:pt x="267" y="9"/>
                </a:lnTo>
                <a:lnTo>
                  <a:pt x="293" y="13"/>
                </a:lnTo>
                <a:lnTo>
                  <a:pt x="311" y="18"/>
                </a:lnTo>
                <a:lnTo>
                  <a:pt x="329" y="27"/>
                </a:lnTo>
                <a:lnTo>
                  <a:pt x="338" y="36"/>
                </a:lnTo>
                <a:lnTo>
                  <a:pt x="342" y="44"/>
                </a:lnTo>
              </a:path>
            </a:pathLst>
          </a:custGeom>
          <a:noFill/>
          <a:ln w="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22" name="Freeform 70"/>
          <p:cNvSpPr>
            <a:spLocks/>
          </p:cNvSpPr>
          <p:nvPr/>
        </p:nvSpPr>
        <p:spPr bwMode="auto">
          <a:xfrm>
            <a:off x="1585913" y="831850"/>
            <a:ext cx="542925" cy="149225"/>
          </a:xfrm>
          <a:custGeom>
            <a:avLst/>
            <a:gdLst>
              <a:gd name="T0" fmla="*/ 0 w 342"/>
              <a:gd name="T1" fmla="*/ 0 h 94"/>
              <a:gd name="T2" fmla="*/ 2147483647 w 342"/>
              <a:gd name="T3" fmla="*/ 2147483647 h 94"/>
              <a:gd name="T4" fmla="*/ 2147483647 w 342"/>
              <a:gd name="T5" fmla="*/ 2147483647 h 94"/>
              <a:gd name="T6" fmla="*/ 2147483647 w 342"/>
              <a:gd name="T7" fmla="*/ 2147483647 h 94"/>
              <a:gd name="T8" fmla="*/ 2147483647 w 342"/>
              <a:gd name="T9" fmla="*/ 2147483647 h 94"/>
              <a:gd name="T10" fmla="*/ 2147483647 w 342"/>
              <a:gd name="T11" fmla="*/ 2147483647 h 94"/>
              <a:gd name="T12" fmla="*/ 2147483647 w 342"/>
              <a:gd name="T13" fmla="*/ 2147483647 h 94"/>
              <a:gd name="T14" fmla="*/ 2147483647 w 342"/>
              <a:gd name="T15" fmla="*/ 2147483647 h 94"/>
              <a:gd name="T16" fmla="*/ 2147483647 w 342"/>
              <a:gd name="T17" fmla="*/ 2147483647 h 94"/>
              <a:gd name="T18" fmla="*/ 2147483647 w 342"/>
              <a:gd name="T19" fmla="*/ 2147483647 h 94"/>
              <a:gd name="T20" fmla="*/ 2147483647 w 342"/>
              <a:gd name="T21" fmla="*/ 2147483647 h 94"/>
              <a:gd name="T22" fmla="*/ 2147483647 w 342"/>
              <a:gd name="T23" fmla="*/ 2147483647 h 94"/>
              <a:gd name="T24" fmla="*/ 2147483647 w 342"/>
              <a:gd name="T25" fmla="*/ 0 h 9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42"/>
              <a:gd name="T40" fmla="*/ 0 h 94"/>
              <a:gd name="T41" fmla="*/ 342 w 342"/>
              <a:gd name="T42" fmla="*/ 94 h 9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42" h="94">
                <a:moveTo>
                  <a:pt x="0" y="0"/>
                </a:moveTo>
                <a:lnTo>
                  <a:pt x="31" y="36"/>
                </a:lnTo>
                <a:lnTo>
                  <a:pt x="67" y="63"/>
                </a:lnTo>
                <a:lnTo>
                  <a:pt x="98" y="76"/>
                </a:lnTo>
                <a:lnTo>
                  <a:pt x="129" y="89"/>
                </a:lnTo>
                <a:lnTo>
                  <a:pt x="155" y="94"/>
                </a:lnTo>
                <a:lnTo>
                  <a:pt x="187" y="94"/>
                </a:lnTo>
                <a:lnTo>
                  <a:pt x="235" y="80"/>
                </a:lnTo>
                <a:lnTo>
                  <a:pt x="280" y="54"/>
                </a:lnTo>
                <a:lnTo>
                  <a:pt x="311" y="32"/>
                </a:lnTo>
                <a:lnTo>
                  <a:pt x="333" y="9"/>
                </a:lnTo>
                <a:lnTo>
                  <a:pt x="342" y="5"/>
                </a:lnTo>
                <a:lnTo>
                  <a:pt x="342" y="0"/>
                </a:lnTo>
              </a:path>
            </a:pathLst>
          </a:custGeom>
          <a:noFill/>
          <a:ln w="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23" name="Line 71"/>
          <p:cNvSpPr>
            <a:spLocks noChangeShapeType="1"/>
          </p:cNvSpPr>
          <p:nvPr/>
        </p:nvSpPr>
        <p:spPr bwMode="auto">
          <a:xfrm>
            <a:off x="1846263" y="1001713"/>
            <a:ext cx="7937" cy="2165350"/>
          </a:xfrm>
          <a:prstGeom prst="line">
            <a:avLst/>
          </a:prstGeom>
          <a:noFill/>
          <a:ln w="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24" name="Line 72"/>
          <p:cNvSpPr>
            <a:spLocks noChangeShapeType="1"/>
          </p:cNvSpPr>
          <p:nvPr/>
        </p:nvSpPr>
        <p:spPr bwMode="auto">
          <a:xfrm>
            <a:off x="1846263" y="1001713"/>
            <a:ext cx="7937" cy="216535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25" name="Line 73"/>
          <p:cNvSpPr>
            <a:spLocks noChangeShapeType="1"/>
          </p:cNvSpPr>
          <p:nvPr/>
        </p:nvSpPr>
        <p:spPr bwMode="auto">
          <a:xfrm>
            <a:off x="1854200" y="3167063"/>
            <a:ext cx="719138" cy="846137"/>
          </a:xfrm>
          <a:prstGeom prst="line">
            <a:avLst/>
          </a:prstGeom>
          <a:noFill/>
          <a:ln w="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26" name="Line 74"/>
          <p:cNvSpPr>
            <a:spLocks noChangeShapeType="1"/>
          </p:cNvSpPr>
          <p:nvPr/>
        </p:nvSpPr>
        <p:spPr bwMode="auto">
          <a:xfrm>
            <a:off x="1854200" y="3167063"/>
            <a:ext cx="719138" cy="846137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27" name="Line 75"/>
          <p:cNvSpPr>
            <a:spLocks noChangeShapeType="1"/>
          </p:cNvSpPr>
          <p:nvPr/>
        </p:nvSpPr>
        <p:spPr bwMode="auto">
          <a:xfrm flipV="1">
            <a:off x="2587625" y="3992563"/>
            <a:ext cx="1198563" cy="12700"/>
          </a:xfrm>
          <a:prstGeom prst="line">
            <a:avLst/>
          </a:prstGeom>
          <a:noFill/>
          <a:ln w="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28" name="Line 76"/>
          <p:cNvSpPr>
            <a:spLocks noChangeShapeType="1"/>
          </p:cNvSpPr>
          <p:nvPr/>
        </p:nvSpPr>
        <p:spPr bwMode="auto">
          <a:xfrm flipV="1">
            <a:off x="2587625" y="3992563"/>
            <a:ext cx="1198563" cy="1270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29" name="Freeform 77"/>
          <p:cNvSpPr>
            <a:spLocks/>
          </p:cNvSpPr>
          <p:nvPr/>
        </p:nvSpPr>
        <p:spPr bwMode="auto">
          <a:xfrm>
            <a:off x="3509963" y="3562350"/>
            <a:ext cx="542925" cy="846138"/>
          </a:xfrm>
          <a:custGeom>
            <a:avLst/>
            <a:gdLst>
              <a:gd name="T0" fmla="*/ 2147483647 w 342"/>
              <a:gd name="T1" fmla="*/ 2147483647 h 533"/>
              <a:gd name="T2" fmla="*/ 2147483647 w 342"/>
              <a:gd name="T3" fmla="*/ 2147483647 h 533"/>
              <a:gd name="T4" fmla="*/ 0 w 342"/>
              <a:gd name="T5" fmla="*/ 2147483647 h 533"/>
              <a:gd name="T6" fmla="*/ 0 w 342"/>
              <a:gd name="T7" fmla="*/ 0 h 533"/>
              <a:gd name="T8" fmla="*/ 2147483647 w 342"/>
              <a:gd name="T9" fmla="*/ 2147483647 h 533"/>
              <a:gd name="T10" fmla="*/ 2147483647 w 342"/>
              <a:gd name="T11" fmla="*/ 2147483647 h 53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42"/>
              <a:gd name="T19" fmla="*/ 0 h 533"/>
              <a:gd name="T20" fmla="*/ 342 w 342"/>
              <a:gd name="T21" fmla="*/ 533 h 53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42" h="533">
                <a:moveTo>
                  <a:pt x="342" y="186"/>
                </a:moveTo>
                <a:lnTo>
                  <a:pt x="342" y="533"/>
                </a:lnTo>
                <a:lnTo>
                  <a:pt x="0" y="346"/>
                </a:lnTo>
                <a:lnTo>
                  <a:pt x="0" y="0"/>
                </a:lnTo>
                <a:lnTo>
                  <a:pt x="342" y="186"/>
                </a:lnTo>
              </a:path>
            </a:pathLst>
          </a:custGeom>
          <a:noFill/>
          <a:ln w="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30" name="Line 78"/>
          <p:cNvSpPr>
            <a:spLocks noChangeShapeType="1"/>
          </p:cNvSpPr>
          <p:nvPr/>
        </p:nvSpPr>
        <p:spPr bwMode="auto">
          <a:xfrm>
            <a:off x="3778250" y="3992563"/>
            <a:ext cx="881063" cy="1028700"/>
          </a:xfrm>
          <a:prstGeom prst="line">
            <a:avLst/>
          </a:prstGeom>
          <a:noFill/>
          <a:ln w="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31" name="Line 79"/>
          <p:cNvSpPr>
            <a:spLocks noChangeShapeType="1"/>
          </p:cNvSpPr>
          <p:nvPr/>
        </p:nvSpPr>
        <p:spPr bwMode="auto">
          <a:xfrm>
            <a:off x="3778250" y="3992563"/>
            <a:ext cx="881063" cy="102870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32" name="Line 80"/>
          <p:cNvSpPr>
            <a:spLocks noChangeShapeType="1"/>
          </p:cNvSpPr>
          <p:nvPr/>
        </p:nvSpPr>
        <p:spPr bwMode="auto">
          <a:xfrm>
            <a:off x="4652963" y="5035550"/>
            <a:ext cx="14287" cy="487363"/>
          </a:xfrm>
          <a:prstGeom prst="line">
            <a:avLst/>
          </a:prstGeom>
          <a:noFill/>
          <a:ln w="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33" name="Line 81"/>
          <p:cNvSpPr>
            <a:spLocks noChangeShapeType="1"/>
          </p:cNvSpPr>
          <p:nvPr/>
        </p:nvSpPr>
        <p:spPr bwMode="auto">
          <a:xfrm>
            <a:off x="4652963" y="5035550"/>
            <a:ext cx="14287" cy="487363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34" name="AutoShape 84"/>
          <p:cNvSpPr>
            <a:spLocks noChangeArrowheads="1"/>
          </p:cNvSpPr>
          <p:nvPr/>
        </p:nvSpPr>
        <p:spPr bwMode="auto">
          <a:xfrm flipH="1">
            <a:off x="4287838" y="5410200"/>
            <a:ext cx="701675" cy="601663"/>
          </a:xfrm>
          <a:prstGeom prst="cube">
            <a:avLst>
              <a:gd name="adj" fmla="val 25000"/>
            </a:avLst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13335" name="Text Box 85"/>
          <p:cNvSpPr txBox="1">
            <a:spLocks noChangeArrowheads="1"/>
          </p:cNvSpPr>
          <p:nvPr/>
        </p:nvSpPr>
        <p:spPr bwMode="auto">
          <a:xfrm>
            <a:off x="446088" y="765175"/>
            <a:ext cx="1098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>
                <a:solidFill>
                  <a:schemeClr val="bg1"/>
                </a:solidFill>
                <a:latin typeface="Times New Roman" charset="0"/>
              </a:rPr>
              <a:t>Sub-ref</a:t>
            </a:r>
          </a:p>
        </p:txBody>
      </p:sp>
      <p:sp>
        <p:nvSpPr>
          <p:cNvPr id="13336" name="Text Box 86"/>
          <p:cNvSpPr txBox="1">
            <a:spLocks noChangeArrowheads="1"/>
          </p:cNvSpPr>
          <p:nvPr/>
        </p:nvSpPr>
        <p:spPr bwMode="auto">
          <a:xfrm>
            <a:off x="219075" y="2205038"/>
            <a:ext cx="1411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>
                <a:solidFill>
                  <a:schemeClr val="bg1"/>
                </a:solidFill>
                <a:latin typeface="Times New Roman" charset="0"/>
              </a:rPr>
              <a:t>Main dish</a:t>
            </a:r>
          </a:p>
        </p:txBody>
      </p:sp>
      <p:sp>
        <p:nvSpPr>
          <p:cNvPr id="13337" name="Text Box 87"/>
          <p:cNvSpPr txBox="1">
            <a:spLocks noChangeArrowheads="1"/>
          </p:cNvSpPr>
          <p:nvPr/>
        </p:nvSpPr>
        <p:spPr bwMode="auto">
          <a:xfrm>
            <a:off x="2019300" y="2684463"/>
            <a:ext cx="2017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>
                <a:solidFill>
                  <a:schemeClr val="bg1"/>
                </a:solidFill>
                <a:latin typeface="Times New Roman" charset="0"/>
              </a:rPr>
              <a:t>Tertiary mirror</a:t>
            </a:r>
          </a:p>
        </p:txBody>
      </p:sp>
      <p:sp>
        <p:nvSpPr>
          <p:cNvPr id="13338" name="Text Box 88"/>
          <p:cNvSpPr txBox="1">
            <a:spLocks noChangeArrowheads="1"/>
          </p:cNvSpPr>
          <p:nvPr/>
        </p:nvSpPr>
        <p:spPr bwMode="auto">
          <a:xfrm>
            <a:off x="2357438" y="3286125"/>
            <a:ext cx="1927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>
                <a:solidFill>
                  <a:schemeClr val="bg1"/>
                </a:solidFill>
                <a:latin typeface="Times New Roman" charset="0"/>
              </a:rPr>
              <a:t>Fourth mirror </a:t>
            </a:r>
          </a:p>
        </p:txBody>
      </p:sp>
      <p:sp>
        <p:nvSpPr>
          <p:cNvPr id="13339" name="Text Box 89"/>
          <p:cNvSpPr txBox="1">
            <a:spLocks noChangeArrowheads="1"/>
          </p:cNvSpPr>
          <p:nvPr/>
        </p:nvSpPr>
        <p:spPr bwMode="auto">
          <a:xfrm>
            <a:off x="3827463" y="3282950"/>
            <a:ext cx="3513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>
                <a:solidFill>
                  <a:schemeClr val="bg1"/>
                </a:solidFill>
                <a:latin typeface="Times New Roman" charset="0"/>
              </a:rPr>
              <a:t>Fifth mirror with wire grid</a:t>
            </a:r>
          </a:p>
        </p:txBody>
      </p:sp>
      <p:sp>
        <p:nvSpPr>
          <p:cNvPr id="13340" name="Text Box 90"/>
          <p:cNvSpPr txBox="1">
            <a:spLocks noChangeArrowheads="1"/>
          </p:cNvSpPr>
          <p:nvPr/>
        </p:nvSpPr>
        <p:spPr bwMode="auto">
          <a:xfrm>
            <a:off x="4906963" y="4797425"/>
            <a:ext cx="1681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>
                <a:solidFill>
                  <a:schemeClr val="bg1"/>
                </a:solidFill>
                <a:latin typeface="Times New Roman" charset="0"/>
              </a:rPr>
              <a:t>Sixth mirror</a:t>
            </a:r>
          </a:p>
        </p:txBody>
      </p:sp>
      <p:sp>
        <p:nvSpPr>
          <p:cNvPr id="13341" name="Text Box 91"/>
          <p:cNvSpPr txBox="1">
            <a:spLocks noChangeArrowheads="1"/>
          </p:cNvSpPr>
          <p:nvPr/>
        </p:nvSpPr>
        <p:spPr bwMode="auto">
          <a:xfrm>
            <a:off x="2714625" y="5715000"/>
            <a:ext cx="1235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>
                <a:solidFill>
                  <a:schemeClr val="bg1"/>
                </a:solidFill>
                <a:latin typeface="Times New Roman" charset="0"/>
              </a:rPr>
              <a:t>SMART</a:t>
            </a:r>
          </a:p>
        </p:txBody>
      </p:sp>
      <p:sp>
        <p:nvSpPr>
          <p:cNvPr id="13342" name="Text Box 92"/>
          <p:cNvSpPr txBox="1">
            <a:spLocks noChangeArrowheads="1"/>
          </p:cNvSpPr>
          <p:nvPr/>
        </p:nvSpPr>
        <p:spPr bwMode="auto">
          <a:xfrm>
            <a:off x="3946525" y="6029325"/>
            <a:ext cx="1760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>
                <a:solidFill>
                  <a:schemeClr val="bg1"/>
                </a:solidFill>
                <a:latin typeface="Times New Roman" charset="0"/>
              </a:rPr>
              <a:t>115GHz receiver</a:t>
            </a:r>
          </a:p>
        </p:txBody>
      </p:sp>
      <p:sp>
        <p:nvSpPr>
          <p:cNvPr id="13343" name="Line 95"/>
          <p:cNvSpPr>
            <a:spLocks noChangeShapeType="1"/>
          </p:cNvSpPr>
          <p:nvPr/>
        </p:nvSpPr>
        <p:spPr bwMode="auto">
          <a:xfrm>
            <a:off x="1865313" y="990600"/>
            <a:ext cx="0" cy="2133600"/>
          </a:xfrm>
          <a:prstGeom prst="line">
            <a:avLst/>
          </a:prstGeom>
          <a:noFill/>
          <a:ln w="38100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3344" name="Line 96"/>
          <p:cNvSpPr>
            <a:spLocks noChangeShapeType="1"/>
          </p:cNvSpPr>
          <p:nvPr/>
        </p:nvSpPr>
        <p:spPr bwMode="auto">
          <a:xfrm>
            <a:off x="1851025" y="3124200"/>
            <a:ext cx="685800" cy="838200"/>
          </a:xfrm>
          <a:prstGeom prst="line">
            <a:avLst/>
          </a:prstGeom>
          <a:noFill/>
          <a:ln w="38100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3345" name="Line 97"/>
          <p:cNvSpPr>
            <a:spLocks noChangeShapeType="1"/>
          </p:cNvSpPr>
          <p:nvPr/>
        </p:nvSpPr>
        <p:spPr bwMode="auto">
          <a:xfrm>
            <a:off x="4684713" y="5029200"/>
            <a:ext cx="0" cy="533400"/>
          </a:xfrm>
          <a:prstGeom prst="line">
            <a:avLst/>
          </a:prstGeom>
          <a:noFill/>
          <a:ln w="38100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3346" name="Line 100"/>
          <p:cNvSpPr>
            <a:spLocks noChangeShapeType="1"/>
          </p:cNvSpPr>
          <p:nvPr/>
        </p:nvSpPr>
        <p:spPr bwMode="auto">
          <a:xfrm>
            <a:off x="2551113" y="3981450"/>
            <a:ext cx="1219200" cy="0"/>
          </a:xfrm>
          <a:prstGeom prst="line">
            <a:avLst/>
          </a:prstGeom>
          <a:noFill/>
          <a:ln w="38100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3347" name="Line 102"/>
          <p:cNvSpPr>
            <a:spLocks noChangeShapeType="1"/>
          </p:cNvSpPr>
          <p:nvPr/>
        </p:nvSpPr>
        <p:spPr bwMode="auto">
          <a:xfrm>
            <a:off x="1865313" y="990600"/>
            <a:ext cx="0" cy="2133600"/>
          </a:xfrm>
          <a:prstGeom prst="line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3348" name="Line 103"/>
          <p:cNvSpPr>
            <a:spLocks noChangeShapeType="1"/>
          </p:cNvSpPr>
          <p:nvPr/>
        </p:nvSpPr>
        <p:spPr bwMode="auto">
          <a:xfrm>
            <a:off x="1851025" y="3124200"/>
            <a:ext cx="685800" cy="838200"/>
          </a:xfrm>
          <a:prstGeom prst="line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3349" name="Line 104"/>
          <p:cNvSpPr>
            <a:spLocks noChangeShapeType="1"/>
          </p:cNvSpPr>
          <p:nvPr/>
        </p:nvSpPr>
        <p:spPr bwMode="auto">
          <a:xfrm>
            <a:off x="2536825" y="3990975"/>
            <a:ext cx="1219200" cy="0"/>
          </a:xfrm>
          <a:prstGeom prst="line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3350" name="Line 105"/>
          <p:cNvSpPr>
            <a:spLocks noChangeShapeType="1"/>
          </p:cNvSpPr>
          <p:nvPr/>
        </p:nvSpPr>
        <p:spPr bwMode="auto">
          <a:xfrm>
            <a:off x="4684713" y="5029200"/>
            <a:ext cx="0" cy="457200"/>
          </a:xfrm>
          <a:prstGeom prst="line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3351" name="Freeform 107"/>
          <p:cNvSpPr>
            <a:spLocks/>
          </p:cNvSpPr>
          <p:nvPr/>
        </p:nvSpPr>
        <p:spPr bwMode="auto">
          <a:xfrm>
            <a:off x="2298700" y="3568700"/>
            <a:ext cx="534988" cy="866775"/>
          </a:xfrm>
          <a:custGeom>
            <a:avLst/>
            <a:gdLst>
              <a:gd name="T0" fmla="*/ 2147483647 w 337"/>
              <a:gd name="T1" fmla="*/ 2147483647 h 546"/>
              <a:gd name="T2" fmla="*/ 2147483647 w 337"/>
              <a:gd name="T3" fmla="*/ 2147483647 h 546"/>
              <a:gd name="T4" fmla="*/ 0 w 337"/>
              <a:gd name="T5" fmla="*/ 2147483647 h 546"/>
              <a:gd name="T6" fmla="*/ 2147483647 w 337"/>
              <a:gd name="T7" fmla="*/ 0 h 546"/>
              <a:gd name="T8" fmla="*/ 2147483647 w 337"/>
              <a:gd name="T9" fmla="*/ 2147483647 h 546"/>
              <a:gd name="T10" fmla="*/ 2147483647 w 337"/>
              <a:gd name="T11" fmla="*/ 2147483647 h 5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37"/>
              <a:gd name="T19" fmla="*/ 0 h 546"/>
              <a:gd name="T20" fmla="*/ 337 w 337"/>
              <a:gd name="T21" fmla="*/ 546 h 54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37" h="546">
                <a:moveTo>
                  <a:pt x="337" y="187"/>
                </a:moveTo>
                <a:lnTo>
                  <a:pt x="328" y="546"/>
                </a:lnTo>
                <a:lnTo>
                  <a:pt x="0" y="355"/>
                </a:lnTo>
                <a:lnTo>
                  <a:pt x="4" y="0"/>
                </a:lnTo>
                <a:lnTo>
                  <a:pt x="337" y="187"/>
                </a:lnTo>
              </a:path>
            </a:pathLst>
          </a:custGeom>
          <a:solidFill>
            <a:schemeClr val="bg1"/>
          </a:solidFill>
          <a:ln w="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3352" name="Line 108"/>
          <p:cNvSpPr>
            <a:spLocks noChangeShapeType="1"/>
          </p:cNvSpPr>
          <p:nvPr/>
        </p:nvSpPr>
        <p:spPr bwMode="auto">
          <a:xfrm>
            <a:off x="2613025" y="4038600"/>
            <a:ext cx="609600" cy="685800"/>
          </a:xfrm>
          <a:prstGeom prst="line">
            <a:avLst/>
          </a:prstGeom>
          <a:noFill/>
          <a:ln w="38100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3353" name="Line 109"/>
          <p:cNvSpPr>
            <a:spLocks noChangeShapeType="1"/>
          </p:cNvSpPr>
          <p:nvPr/>
        </p:nvSpPr>
        <p:spPr bwMode="auto">
          <a:xfrm flipH="1" flipV="1">
            <a:off x="3770313" y="3962400"/>
            <a:ext cx="381000" cy="457200"/>
          </a:xfrm>
          <a:prstGeom prst="lin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3354" name="AutoShape 110"/>
          <p:cNvSpPr>
            <a:spLocks noChangeArrowheads="1"/>
          </p:cNvSpPr>
          <p:nvPr/>
        </p:nvSpPr>
        <p:spPr bwMode="auto">
          <a:xfrm flipH="1">
            <a:off x="2816225" y="4419600"/>
            <a:ext cx="601663" cy="1304925"/>
          </a:xfrm>
          <a:prstGeom prst="cube">
            <a:avLst>
              <a:gd name="adj" fmla="val 25000"/>
            </a:avLst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13355" name="Line 111"/>
          <p:cNvSpPr>
            <a:spLocks noChangeShapeType="1"/>
          </p:cNvSpPr>
          <p:nvPr/>
        </p:nvSpPr>
        <p:spPr bwMode="auto">
          <a:xfrm>
            <a:off x="3770313" y="3962400"/>
            <a:ext cx="392112" cy="457200"/>
          </a:xfrm>
          <a:prstGeom prst="line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3356" name="Line 113"/>
          <p:cNvSpPr>
            <a:spLocks noChangeShapeType="1"/>
          </p:cNvSpPr>
          <p:nvPr/>
        </p:nvSpPr>
        <p:spPr bwMode="auto">
          <a:xfrm>
            <a:off x="4156075" y="4419600"/>
            <a:ext cx="515938" cy="609600"/>
          </a:xfrm>
          <a:prstGeom prst="line">
            <a:avLst/>
          </a:prstGeom>
          <a:noFill/>
          <a:ln w="38100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3357" name="Line 114"/>
          <p:cNvSpPr>
            <a:spLocks noChangeShapeType="1"/>
          </p:cNvSpPr>
          <p:nvPr/>
        </p:nvSpPr>
        <p:spPr bwMode="auto">
          <a:xfrm>
            <a:off x="4151313" y="4419600"/>
            <a:ext cx="533400" cy="609600"/>
          </a:xfrm>
          <a:prstGeom prst="line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3358" name="Freeform 115"/>
          <p:cNvSpPr>
            <a:spLocks/>
          </p:cNvSpPr>
          <p:nvPr/>
        </p:nvSpPr>
        <p:spPr bwMode="auto">
          <a:xfrm>
            <a:off x="4364038" y="4675188"/>
            <a:ext cx="542925" cy="663575"/>
          </a:xfrm>
          <a:custGeom>
            <a:avLst/>
            <a:gdLst>
              <a:gd name="T0" fmla="*/ 2147483647 w 342"/>
              <a:gd name="T1" fmla="*/ 2147483647 h 418"/>
              <a:gd name="T2" fmla="*/ 2147483647 w 342"/>
              <a:gd name="T3" fmla="*/ 2147483647 h 418"/>
              <a:gd name="T4" fmla="*/ 2147483647 w 342"/>
              <a:gd name="T5" fmla="*/ 2147483647 h 418"/>
              <a:gd name="T6" fmla="*/ 2147483647 w 342"/>
              <a:gd name="T7" fmla="*/ 2147483647 h 418"/>
              <a:gd name="T8" fmla="*/ 2147483647 w 342"/>
              <a:gd name="T9" fmla="*/ 2147483647 h 418"/>
              <a:gd name="T10" fmla="*/ 2147483647 w 342"/>
              <a:gd name="T11" fmla="*/ 2147483647 h 418"/>
              <a:gd name="T12" fmla="*/ 2147483647 w 342"/>
              <a:gd name="T13" fmla="*/ 2147483647 h 418"/>
              <a:gd name="T14" fmla="*/ 2147483647 w 342"/>
              <a:gd name="T15" fmla="*/ 2147483647 h 418"/>
              <a:gd name="T16" fmla="*/ 2147483647 w 342"/>
              <a:gd name="T17" fmla="*/ 2147483647 h 418"/>
              <a:gd name="T18" fmla="*/ 2147483647 w 342"/>
              <a:gd name="T19" fmla="*/ 2147483647 h 418"/>
              <a:gd name="T20" fmla="*/ 2147483647 w 342"/>
              <a:gd name="T21" fmla="*/ 2147483647 h 418"/>
              <a:gd name="T22" fmla="*/ 2147483647 w 342"/>
              <a:gd name="T23" fmla="*/ 2147483647 h 418"/>
              <a:gd name="T24" fmla="*/ 2147483647 w 342"/>
              <a:gd name="T25" fmla="*/ 2147483647 h 418"/>
              <a:gd name="T26" fmla="*/ 2147483647 w 342"/>
              <a:gd name="T27" fmla="*/ 2147483647 h 418"/>
              <a:gd name="T28" fmla="*/ 2147483647 w 342"/>
              <a:gd name="T29" fmla="*/ 2147483647 h 418"/>
              <a:gd name="T30" fmla="*/ 2147483647 w 342"/>
              <a:gd name="T31" fmla="*/ 2147483647 h 418"/>
              <a:gd name="T32" fmla="*/ 2147483647 w 342"/>
              <a:gd name="T33" fmla="*/ 2147483647 h 418"/>
              <a:gd name="T34" fmla="*/ 2147483647 w 342"/>
              <a:gd name="T35" fmla="*/ 2147483647 h 418"/>
              <a:gd name="T36" fmla="*/ 2147483647 w 342"/>
              <a:gd name="T37" fmla="*/ 2147483647 h 418"/>
              <a:gd name="T38" fmla="*/ 2147483647 w 342"/>
              <a:gd name="T39" fmla="*/ 2147483647 h 418"/>
              <a:gd name="T40" fmla="*/ 2147483647 w 342"/>
              <a:gd name="T41" fmla="*/ 2147483647 h 418"/>
              <a:gd name="T42" fmla="*/ 2147483647 w 342"/>
              <a:gd name="T43" fmla="*/ 2147483647 h 418"/>
              <a:gd name="T44" fmla="*/ 2147483647 w 342"/>
              <a:gd name="T45" fmla="*/ 0 h 418"/>
              <a:gd name="T46" fmla="*/ 2147483647 w 342"/>
              <a:gd name="T47" fmla="*/ 0 h 418"/>
              <a:gd name="T48" fmla="*/ 2147483647 w 342"/>
              <a:gd name="T49" fmla="*/ 2147483647 h 418"/>
              <a:gd name="T50" fmla="*/ 2147483647 w 342"/>
              <a:gd name="T51" fmla="*/ 2147483647 h 418"/>
              <a:gd name="T52" fmla="*/ 2147483647 w 342"/>
              <a:gd name="T53" fmla="*/ 2147483647 h 418"/>
              <a:gd name="T54" fmla="*/ 2147483647 w 342"/>
              <a:gd name="T55" fmla="*/ 2147483647 h 418"/>
              <a:gd name="T56" fmla="*/ 0 w 342"/>
              <a:gd name="T57" fmla="*/ 2147483647 h 418"/>
              <a:gd name="T58" fmla="*/ 2147483647 w 342"/>
              <a:gd name="T59" fmla="*/ 2147483647 h 418"/>
              <a:gd name="T60" fmla="*/ 2147483647 w 342"/>
              <a:gd name="T61" fmla="*/ 2147483647 h 418"/>
              <a:gd name="T62" fmla="*/ 2147483647 w 342"/>
              <a:gd name="T63" fmla="*/ 2147483647 h 418"/>
              <a:gd name="T64" fmla="*/ 2147483647 w 342"/>
              <a:gd name="T65" fmla="*/ 2147483647 h 418"/>
              <a:gd name="T66" fmla="*/ 2147483647 w 342"/>
              <a:gd name="T67" fmla="*/ 2147483647 h 41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42"/>
              <a:gd name="T103" fmla="*/ 0 h 418"/>
              <a:gd name="T104" fmla="*/ 342 w 342"/>
              <a:gd name="T105" fmla="*/ 418 h 418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42" h="418">
                <a:moveTo>
                  <a:pt x="44" y="280"/>
                </a:moveTo>
                <a:lnTo>
                  <a:pt x="71" y="320"/>
                </a:lnTo>
                <a:lnTo>
                  <a:pt x="97" y="351"/>
                </a:lnTo>
                <a:lnTo>
                  <a:pt x="128" y="378"/>
                </a:lnTo>
                <a:lnTo>
                  <a:pt x="159" y="400"/>
                </a:lnTo>
                <a:lnTo>
                  <a:pt x="195" y="414"/>
                </a:lnTo>
                <a:lnTo>
                  <a:pt x="226" y="418"/>
                </a:lnTo>
                <a:lnTo>
                  <a:pt x="257" y="414"/>
                </a:lnTo>
                <a:lnTo>
                  <a:pt x="284" y="405"/>
                </a:lnTo>
                <a:lnTo>
                  <a:pt x="306" y="387"/>
                </a:lnTo>
                <a:lnTo>
                  <a:pt x="324" y="360"/>
                </a:lnTo>
                <a:lnTo>
                  <a:pt x="337" y="329"/>
                </a:lnTo>
                <a:lnTo>
                  <a:pt x="342" y="294"/>
                </a:lnTo>
                <a:lnTo>
                  <a:pt x="337" y="258"/>
                </a:lnTo>
                <a:lnTo>
                  <a:pt x="333" y="214"/>
                </a:lnTo>
                <a:lnTo>
                  <a:pt x="319" y="174"/>
                </a:lnTo>
                <a:lnTo>
                  <a:pt x="297" y="134"/>
                </a:lnTo>
                <a:lnTo>
                  <a:pt x="271" y="98"/>
                </a:lnTo>
                <a:lnTo>
                  <a:pt x="244" y="63"/>
                </a:lnTo>
                <a:lnTo>
                  <a:pt x="213" y="36"/>
                </a:lnTo>
                <a:lnTo>
                  <a:pt x="182" y="18"/>
                </a:lnTo>
                <a:lnTo>
                  <a:pt x="146" y="5"/>
                </a:lnTo>
                <a:lnTo>
                  <a:pt x="115" y="0"/>
                </a:lnTo>
                <a:lnTo>
                  <a:pt x="84" y="0"/>
                </a:lnTo>
                <a:lnTo>
                  <a:pt x="57" y="14"/>
                </a:lnTo>
                <a:lnTo>
                  <a:pt x="35" y="32"/>
                </a:lnTo>
                <a:lnTo>
                  <a:pt x="17" y="58"/>
                </a:lnTo>
                <a:lnTo>
                  <a:pt x="4" y="89"/>
                </a:lnTo>
                <a:lnTo>
                  <a:pt x="0" y="120"/>
                </a:lnTo>
                <a:lnTo>
                  <a:pt x="4" y="160"/>
                </a:lnTo>
                <a:lnTo>
                  <a:pt x="9" y="200"/>
                </a:lnTo>
                <a:lnTo>
                  <a:pt x="22" y="240"/>
                </a:lnTo>
                <a:lnTo>
                  <a:pt x="44" y="280"/>
                </a:lnTo>
              </a:path>
            </a:pathLst>
          </a:custGeom>
          <a:noFill/>
          <a:ln w="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59" name="Text Box 117"/>
          <p:cNvSpPr txBox="1">
            <a:spLocks noChangeArrowheads="1"/>
          </p:cNvSpPr>
          <p:nvPr/>
        </p:nvSpPr>
        <p:spPr bwMode="auto">
          <a:xfrm>
            <a:off x="576263" y="5805488"/>
            <a:ext cx="11557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3200">
                <a:solidFill>
                  <a:schemeClr val="bg1"/>
                </a:solidFill>
                <a:latin typeface="Times New Roman" charset="0"/>
              </a:rPr>
              <a:t>Cabin</a:t>
            </a:r>
          </a:p>
        </p:txBody>
      </p:sp>
      <p:sp>
        <p:nvSpPr>
          <p:cNvPr id="13360" name="AutoShape 118"/>
          <p:cNvSpPr>
            <a:spLocks noChangeArrowheads="1"/>
          </p:cNvSpPr>
          <p:nvPr/>
        </p:nvSpPr>
        <p:spPr bwMode="auto">
          <a:xfrm flipH="1">
            <a:off x="1408113" y="3200400"/>
            <a:ext cx="3962400" cy="3276600"/>
          </a:xfrm>
          <a:prstGeom prst="cube">
            <a:avLst>
              <a:gd name="adj" fmla="val 25000"/>
            </a:avLst>
          </a:prstGeom>
          <a:noFill/>
          <a:ln w="12700">
            <a:solidFill>
              <a:schemeClr val="bg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grpSp>
        <p:nvGrpSpPr>
          <p:cNvPr id="2" name="Group 65"/>
          <p:cNvGrpSpPr>
            <a:grpSpLocks/>
          </p:cNvGrpSpPr>
          <p:nvPr/>
        </p:nvGrpSpPr>
        <p:grpSpPr bwMode="auto">
          <a:xfrm>
            <a:off x="4857750" y="333375"/>
            <a:ext cx="4032250" cy="6524625"/>
            <a:chOff x="5919" y="210"/>
            <a:chExt cx="2540" cy="4110"/>
          </a:xfrm>
        </p:grpSpPr>
        <p:sp>
          <p:nvSpPr>
            <p:cNvPr id="13370" name="Rectangle 64"/>
            <p:cNvSpPr>
              <a:spLocks noChangeArrowheads="1"/>
            </p:cNvSpPr>
            <p:nvPr/>
          </p:nvSpPr>
          <p:spPr bwMode="auto">
            <a:xfrm>
              <a:off x="5919" y="210"/>
              <a:ext cx="2540" cy="41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charset="0"/>
              </a:endParaRPr>
            </a:p>
          </p:txBody>
        </p:sp>
        <p:grpSp>
          <p:nvGrpSpPr>
            <p:cNvPr id="13371" name="Group 33"/>
            <p:cNvGrpSpPr>
              <a:grpSpLocks/>
            </p:cNvGrpSpPr>
            <p:nvPr/>
          </p:nvGrpSpPr>
          <p:grpSpPr bwMode="auto">
            <a:xfrm>
              <a:off x="5919" y="346"/>
              <a:ext cx="2424" cy="1777"/>
              <a:chOff x="432" y="336"/>
              <a:chExt cx="5040" cy="3695"/>
            </a:xfrm>
          </p:grpSpPr>
          <p:pic>
            <p:nvPicPr>
              <p:cNvPr id="13377" name="Picture 34" descr="new cabin for ポスター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6" y="336"/>
                <a:ext cx="3936" cy="36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378" name="Text Box 35"/>
              <p:cNvSpPr txBox="1">
                <a:spLocks noChangeArrowheads="1"/>
              </p:cNvSpPr>
              <p:nvPr/>
            </p:nvSpPr>
            <p:spPr bwMode="auto">
              <a:xfrm>
                <a:off x="432" y="3580"/>
                <a:ext cx="1171" cy="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altLang="ja-JP" sz="1600">
                    <a:latin typeface="Calibri" charset="0"/>
                  </a:rPr>
                  <a:t>SMART</a:t>
                </a:r>
              </a:p>
            </p:txBody>
          </p:sp>
          <p:sp>
            <p:nvSpPr>
              <p:cNvPr id="13379" name="Text Box 36"/>
              <p:cNvSpPr txBox="1">
                <a:spLocks noChangeArrowheads="1"/>
              </p:cNvSpPr>
              <p:nvPr/>
            </p:nvSpPr>
            <p:spPr bwMode="auto">
              <a:xfrm>
                <a:off x="3792" y="1085"/>
                <a:ext cx="1599" cy="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altLang="ja-JP" sz="1600">
                    <a:latin typeface="Calibri" charset="0"/>
                  </a:rPr>
                  <a:t>Nagoya RX</a:t>
                </a:r>
              </a:p>
            </p:txBody>
          </p:sp>
          <p:sp>
            <p:nvSpPr>
              <p:cNvPr id="13380" name="Line 37"/>
              <p:cNvSpPr>
                <a:spLocks noChangeShapeType="1"/>
              </p:cNvSpPr>
              <p:nvPr/>
            </p:nvSpPr>
            <p:spPr bwMode="auto">
              <a:xfrm flipV="1">
                <a:off x="1296" y="2112"/>
                <a:ext cx="1440" cy="13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3381" name="Line 38"/>
              <p:cNvSpPr>
                <a:spLocks noChangeShapeType="1"/>
              </p:cNvSpPr>
              <p:nvPr/>
            </p:nvSpPr>
            <p:spPr bwMode="auto">
              <a:xfrm flipH="1">
                <a:off x="3552" y="1296"/>
                <a:ext cx="672" cy="72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pic>
          <p:nvPicPr>
            <p:cNvPr id="13372" name="図 18" descr="DSCF1478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3" y="2146"/>
              <a:ext cx="1485" cy="1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円/楕円 19"/>
            <p:cNvSpPr/>
            <p:nvPr/>
          </p:nvSpPr>
          <p:spPr>
            <a:xfrm>
              <a:off x="6840" y="2250"/>
              <a:ext cx="675" cy="184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1" name="円/楕円 20"/>
            <p:cNvSpPr/>
            <p:nvPr/>
          </p:nvSpPr>
          <p:spPr>
            <a:xfrm>
              <a:off x="7398" y="2641"/>
              <a:ext cx="424" cy="405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3375" name="テキスト ボックス 21"/>
            <p:cNvSpPr txBox="1">
              <a:spLocks noChangeArrowheads="1"/>
            </p:cNvSpPr>
            <p:nvPr/>
          </p:nvSpPr>
          <p:spPr bwMode="auto">
            <a:xfrm>
              <a:off x="7347" y="3856"/>
              <a:ext cx="67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>
                  <a:solidFill>
                    <a:srgbClr val="FF0000"/>
                  </a:solidFill>
                  <a:latin typeface="Calibri" charset="0"/>
                </a:rPr>
                <a:t>SMART</a:t>
              </a:r>
              <a:endParaRPr lang="ja-JP" altLang="en-US">
                <a:solidFill>
                  <a:srgbClr val="FF0000"/>
                </a:solidFill>
                <a:latin typeface="Calibri" charset="0"/>
              </a:endParaRPr>
            </a:p>
          </p:txBody>
        </p:sp>
        <p:sp>
          <p:nvSpPr>
            <p:cNvPr id="13376" name="テキスト ボックス 22"/>
            <p:cNvSpPr txBox="1">
              <a:spLocks noChangeArrowheads="1"/>
            </p:cNvSpPr>
            <p:nvPr/>
          </p:nvSpPr>
          <p:spPr bwMode="auto">
            <a:xfrm>
              <a:off x="7347" y="2305"/>
              <a:ext cx="55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>
                  <a:solidFill>
                    <a:srgbClr val="00B050"/>
                  </a:solidFill>
                  <a:latin typeface="Calibri" charset="0"/>
                </a:rPr>
                <a:t>Nagoya</a:t>
              </a:r>
            </a:p>
          </p:txBody>
        </p:sp>
      </p:grpSp>
      <p:grpSp>
        <p:nvGrpSpPr>
          <p:cNvPr id="13362" name="グループ化 78"/>
          <p:cNvGrpSpPr>
            <a:grpSpLocks/>
          </p:cNvGrpSpPr>
          <p:nvPr/>
        </p:nvGrpSpPr>
        <p:grpSpPr bwMode="auto">
          <a:xfrm>
            <a:off x="1711325" y="3981450"/>
            <a:ext cx="142875" cy="776288"/>
            <a:chOff x="-1285916" y="3286124"/>
            <a:chExt cx="0" cy="2133600"/>
          </a:xfrm>
        </p:grpSpPr>
        <p:sp>
          <p:nvSpPr>
            <p:cNvPr id="13368" name="Line 95"/>
            <p:cNvSpPr>
              <a:spLocks noChangeShapeType="1"/>
            </p:cNvSpPr>
            <p:nvPr/>
          </p:nvSpPr>
          <p:spPr bwMode="auto">
            <a:xfrm>
              <a:off x="-1285916" y="3286124"/>
              <a:ext cx="0" cy="21336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13369" name="Line 102"/>
            <p:cNvSpPr>
              <a:spLocks noChangeShapeType="1"/>
            </p:cNvSpPr>
            <p:nvPr/>
          </p:nvSpPr>
          <p:spPr bwMode="auto">
            <a:xfrm>
              <a:off x="-1285916" y="3286124"/>
              <a:ext cx="0" cy="213360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ja-JP" altLang="en-US"/>
            </a:p>
          </p:txBody>
        </p:sp>
      </p:grpSp>
      <p:sp>
        <p:nvSpPr>
          <p:cNvPr id="13363" name="AutoShape 110"/>
          <p:cNvSpPr>
            <a:spLocks noChangeArrowheads="1"/>
          </p:cNvSpPr>
          <p:nvPr/>
        </p:nvSpPr>
        <p:spPr bwMode="auto">
          <a:xfrm flipH="1">
            <a:off x="1455738" y="4714875"/>
            <a:ext cx="500062" cy="733425"/>
          </a:xfrm>
          <a:prstGeom prst="cube">
            <a:avLst>
              <a:gd name="adj" fmla="val 25000"/>
            </a:avLst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13364" name="Line 100"/>
          <p:cNvSpPr>
            <a:spLocks noChangeShapeType="1"/>
          </p:cNvSpPr>
          <p:nvPr/>
        </p:nvSpPr>
        <p:spPr bwMode="auto">
          <a:xfrm rot="10800000">
            <a:off x="1695450" y="3981450"/>
            <a:ext cx="827088" cy="19050"/>
          </a:xfrm>
          <a:prstGeom prst="line">
            <a:avLst/>
          </a:prstGeom>
          <a:noFill/>
          <a:ln w="38100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3365" name="Freeform 115"/>
          <p:cNvSpPr>
            <a:spLocks/>
          </p:cNvSpPr>
          <p:nvPr/>
        </p:nvSpPr>
        <p:spPr bwMode="auto">
          <a:xfrm rot="4193919">
            <a:off x="1516063" y="3711575"/>
            <a:ext cx="446087" cy="544513"/>
          </a:xfrm>
          <a:custGeom>
            <a:avLst/>
            <a:gdLst>
              <a:gd name="T0" fmla="*/ 2147483647 w 342"/>
              <a:gd name="T1" fmla="*/ 2147483647 h 418"/>
              <a:gd name="T2" fmla="*/ 2147483647 w 342"/>
              <a:gd name="T3" fmla="*/ 2147483647 h 418"/>
              <a:gd name="T4" fmla="*/ 2147483647 w 342"/>
              <a:gd name="T5" fmla="*/ 2147483647 h 418"/>
              <a:gd name="T6" fmla="*/ 2147483647 w 342"/>
              <a:gd name="T7" fmla="*/ 2147483647 h 418"/>
              <a:gd name="T8" fmla="*/ 2147483647 w 342"/>
              <a:gd name="T9" fmla="*/ 2147483647 h 418"/>
              <a:gd name="T10" fmla="*/ 2147483647 w 342"/>
              <a:gd name="T11" fmla="*/ 2147483647 h 418"/>
              <a:gd name="T12" fmla="*/ 2147483647 w 342"/>
              <a:gd name="T13" fmla="*/ 2147483647 h 418"/>
              <a:gd name="T14" fmla="*/ 2147483647 w 342"/>
              <a:gd name="T15" fmla="*/ 2147483647 h 418"/>
              <a:gd name="T16" fmla="*/ 2147483647 w 342"/>
              <a:gd name="T17" fmla="*/ 2147483647 h 418"/>
              <a:gd name="T18" fmla="*/ 2147483647 w 342"/>
              <a:gd name="T19" fmla="*/ 2147483647 h 418"/>
              <a:gd name="T20" fmla="*/ 2147483647 w 342"/>
              <a:gd name="T21" fmla="*/ 2147483647 h 418"/>
              <a:gd name="T22" fmla="*/ 2147483647 w 342"/>
              <a:gd name="T23" fmla="*/ 2147483647 h 418"/>
              <a:gd name="T24" fmla="*/ 2147483647 w 342"/>
              <a:gd name="T25" fmla="*/ 2147483647 h 418"/>
              <a:gd name="T26" fmla="*/ 2147483647 w 342"/>
              <a:gd name="T27" fmla="*/ 2147483647 h 418"/>
              <a:gd name="T28" fmla="*/ 2147483647 w 342"/>
              <a:gd name="T29" fmla="*/ 2147483647 h 418"/>
              <a:gd name="T30" fmla="*/ 2147483647 w 342"/>
              <a:gd name="T31" fmla="*/ 2147483647 h 418"/>
              <a:gd name="T32" fmla="*/ 2147483647 w 342"/>
              <a:gd name="T33" fmla="*/ 2147483647 h 418"/>
              <a:gd name="T34" fmla="*/ 2147483647 w 342"/>
              <a:gd name="T35" fmla="*/ 2147483647 h 418"/>
              <a:gd name="T36" fmla="*/ 2147483647 w 342"/>
              <a:gd name="T37" fmla="*/ 2147483647 h 418"/>
              <a:gd name="T38" fmla="*/ 2147483647 w 342"/>
              <a:gd name="T39" fmla="*/ 2147483647 h 418"/>
              <a:gd name="T40" fmla="*/ 2147483647 w 342"/>
              <a:gd name="T41" fmla="*/ 2147483647 h 418"/>
              <a:gd name="T42" fmla="*/ 2147483647 w 342"/>
              <a:gd name="T43" fmla="*/ 2147483647 h 418"/>
              <a:gd name="T44" fmla="*/ 2147483647 w 342"/>
              <a:gd name="T45" fmla="*/ 0 h 418"/>
              <a:gd name="T46" fmla="*/ 2147483647 w 342"/>
              <a:gd name="T47" fmla="*/ 0 h 418"/>
              <a:gd name="T48" fmla="*/ 2147483647 w 342"/>
              <a:gd name="T49" fmla="*/ 2147483647 h 418"/>
              <a:gd name="T50" fmla="*/ 2147483647 w 342"/>
              <a:gd name="T51" fmla="*/ 2147483647 h 418"/>
              <a:gd name="T52" fmla="*/ 2147483647 w 342"/>
              <a:gd name="T53" fmla="*/ 2147483647 h 418"/>
              <a:gd name="T54" fmla="*/ 2147483647 w 342"/>
              <a:gd name="T55" fmla="*/ 2147483647 h 418"/>
              <a:gd name="T56" fmla="*/ 0 w 342"/>
              <a:gd name="T57" fmla="*/ 2147483647 h 418"/>
              <a:gd name="T58" fmla="*/ 2147483647 w 342"/>
              <a:gd name="T59" fmla="*/ 2147483647 h 418"/>
              <a:gd name="T60" fmla="*/ 2147483647 w 342"/>
              <a:gd name="T61" fmla="*/ 2147483647 h 418"/>
              <a:gd name="T62" fmla="*/ 2147483647 w 342"/>
              <a:gd name="T63" fmla="*/ 2147483647 h 418"/>
              <a:gd name="T64" fmla="*/ 2147483647 w 342"/>
              <a:gd name="T65" fmla="*/ 2147483647 h 418"/>
              <a:gd name="T66" fmla="*/ 2147483647 w 342"/>
              <a:gd name="T67" fmla="*/ 2147483647 h 41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42"/>
              <a:gd name="T103" fmla="*/ 0 h 418"/>
              <a:gd name="T104" fmla="*/ 342 w 342"/>
              <a:gd name="T105" fmla="*/ 418 h 418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42" h="418">
                <a:moveTo>
                  <a:pt x="44" y="280"/>
                </a:moveTo>
                <a:lnTo>
                  <a:pt x="71" y="320"/>
                </a:lnTo>
                <a:lnTo>
                  <a:pt x="97" y="351"/>
                </a:lnTo>
                <a:lnTo>
                  <a:pt x="128" y="378"/>
                </a:lnTo>
                <a:lnTo>
                  <a:pt x="159" y="400"/>
                </a:lnTo>
                <a:lnTo>
                  <a:pt x="195" y="414"/>
                </a:lnTo>
                <a:lnTo>
                  <a:pt x="226" y="418"/>
                </a:lnTo>
                <a:lnTo>
                  <a:pt x="257" y="414"/>
                </a:lnTo>
                <a:lnTo>
                  <a:pt x="284" y="405"/>
                </a:lnTo>
                <a:lnTo>
                  <a:pt x="306" y="387"/>
                </a:lnTo>
                <a:lnTo>
                  <a:pt x="324" y="360"/>
                </a:lnTo>
                <a:lnTo>
                  <a:pt x="337" y="329"/>
                </a:lnTo>
                <a:lnTo>
                  <a:pt x="342" y="294"/>
                </a:lnTo>
                <a:lnTo>
                  <a:pt x="337" y="258"/>
                </a:lnTo>
                <a:lnTo>
                  <a:pt x="333" y="214"/>
                </a:lnTo>
                <a:lnTo>
                  <a:pt x="319" y="174"/>
                </a:lnTo>
                <a:lnTo>
                  <a:pt x="297" y="134"/>
                </a:lnTo>
                <a:lnTo>
                  <a:pt x="271" y="98"/>
                </a:lnTo>
                <a:lnTo>
                  <a:pt x="244" y="63"/>
                </a:lnTo>
                <a:lnTo>
                  <a:pt x="213" y="36"/>
                </a:lnTo>
                <a:lnTo>
                  <a:pt x="182" y="18"/>
                </a:lnTo>
                <a:lnTo>
                  <a:pt x="146" y="5"/>
                </a:lnTo>
                <a:lnTo>
                  <a:pt x="115" y="0"/>
                </a:lnTo>
                <a:lnTo>
                  <a:pt x="84" y="0"/>
                </a:lnTo>
                <a:lnTo>
                  <a:pt x="57" y="14"/>
                </a:lnTo>
                <a:lnTo>
                  <a:pt x="35" y="32"/>
                </a:lnTo>
                <a:lnTo>
                  <a:pt x="17" y="58"/>
                </a:lnTo>
                <a:lnTo>
                  <a:pt x="4" y="89"/>
                </a:lnTo>
                <a:lnTo>
                  <a:pt x="0" y="120"/>
                </a:lnTo>
                <a:lnTo>
                  <a:pt x="4" y="160"/>
                </a:lnTo>
                <a:lnTo>
                  <a:pt x="9" y="200"/>
                </a:lnTo>
                <a:lnTo>
                  <a:pt x="22" y="240"/>
                </a:lnTo>
                <a:lnTo>
                  <a:pt x="44" y="280"/>
                </a:lnTo>
              </a:path>
            </a:pathLst>
          </a:custGeom>
          <a:noFill/>
          <a:ln w="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66" name="Text Box 91"/>
          <p:cNvSpPr txBox="1">
            <a:spLocks noChangeArrowheads="1"/>
          </p:cNvSpPr>
          <p:nvPr/>
        </p:nvSpPr>
        <p:spPr bwMode="auto">
          <a:xfrm>
            <a:off x="1428750" y="5429250"/>
            <a:ext cx="1089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>
                <a:solidFill>
                  <a:schemeClr val="bg1"/>
                </a:solidFill>
                <a:latin typeface="Times New Roman" charset="0"/>
              </a:rPr>
              <a:t>Cold load</a:t>
            </a:r>
          </a:p>
        </p:txBody>
      </p:sp>
      <p:sp>
        <p:nvSpPr>
          <p:cNvPr id="13367" name="Rectangle 4"/>
          <p:cNvSpPr>
            <a:spLocks noChangeArrowheads="1"/>
          </p:cNvSpPr>
          <p:nvPr/>
        </p:nvSpPr>
        <p:spPr bwMode="auto">
          <a:xfrm>
            <a:off x="285750" y="6350"/>
            <a:ext cx="41608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0" lang="en-US" altLang="ja-JP" sz="4000" b="1">
                <a:solidFill>
                  <a:schemeClr val="bg1"/>
                </a:solidFill>
                <a:latin typeface="Times" charset="0"/>
                <a:ea typeface="Osaka" charset="0"/>
                <a:cs typeface="Osaka" charset="0"/>
              </a:rPr>
              <a:t>NANTEN2 Optics</a:t>
            </a:r>
          </a:p>
        </p:txBody>
      </p:sp>
    </p:spTree>
    <p:extLst>
      <p:ext uri="{BB962C8B-B14F-4D97-AF65-F5344CB8AC3E}">
        <p14:creationId xmlns:p14="http://schemas.microsoft.com/office/powerpoint/2010/main" val="15696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4708</TotalTime>
  <Words>774</Words>
  <Application>Microsoft Office PowerPoint</Application>
  <PresentationFormat>画面に合わせる (4:3)</PresentationFormat>
  <Paragraphs>193</Paragraphs>
  <Slides>22</Slides>
  <Notes>2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23" baseType="lpstr">
      <vt:lpstr>ホワイト</vt:lpstr>
      <vt:lpstr>Recent status of the NANTEN2 and Nagoya project</vt:lpstr>
      <vt:lpstr>Members contributed from Japan</vt:lpstr>
      <vt:lpstr>Contents</vt:lpstr>
      <vt:lpstr>Project Timeline</vt:lpstr>
      <vt:lpstr>View of area</vt:lpstr>
      <vt:lpstr>Facilities </vt:lpstr>
      <vt:lpstr>PowerPoint プレゼンテーション</vt:lpstr>
      <vt:lpstr>Observable Sky from the NATNEN2</vt:lpstr>
      <vt:lpstr>PowerPoint プレゼンテーション</vt:lpstr>
      <vt:lpstr>PowerPoint プレゼンテーション</vt:lpstr>
      <vt:lpstr>2013 timeline</vt:lpstr>
      <vt:lpstr>Replacing generators</vt:lpstr>
      <vt:lpstr>2013.5.27</vt:lpstr>
      <vt:lpstr>2013.7.23-29</vt:lpstr>
      <vt:lpstr>2013.7.29-30</vt:lpstr>
      <vt:lpstr>Weather Status in 2013</vt:lpstr>
      <vt:lpstr>Targets in 2013</vt:lpstr>
      <vt:lpstr>NAnten Super CO survey (NASCO)</vt:lpstr>
      <vt:lpstr>System of NASCO</vt:lpstr>
      <vt:lpstr>New Optics</vt:lpstr>
      <vt:lpstr>Simulation of Observations</vt:lpstr>
      <vt:lpstr>The 2014 Season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status of the NANTEN2</dc:title>
  <dc:creator>yamamoto hiroaki</dc:creator>
  <cp:lastModifiedBy>hiro</cp:lastModifiedBy>
  <cp:revision>73</cp:revision>
  <dcterms:created xsi:type="dcterms:W3CDTF">2014-01-21T21:25:49Z</dcterms:created>
  <dcterms:modified xsi:type="dcterms:W3CDTF">2014-02-04T10:10:28Z</dcterms:modified>
</cp:coreProperties>
</file>