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495" r:id="rId2"/>
    <p:sldId id="496" r:id="rId3"/>
    <p:sldId id="724" r:id="rId4"/>
    <p:sldId id="446" r:id="rId5"/>
    <p:sldId id="444" r:id="rId6"/>
    <p:sldId id="600" r:id="rId7"/>
    <p:sldId id="601" r:id="rId8"/>
    <p:sldId id="602" r:id="rId9"/>
    <p:sldId id="603" r:id="rId10"/>
    <p:sldId id="758" r:id="rId11"/>
    <p:sldId id="606" r:id="rId12"/>
    <p:sldId id="607" r:id="rId13"/>
    <p:sldId id="613" r:id="rId14"/>
    <p:sldId id="615" r:id="rId15"/>
    <p:sldId id="789" r:id="rId16"/>
    <p:sldId id="711" r:id="rId17"/>
    <p:sldId id="712" r:id="rId18"/>
    <p:sldId id="715" r:id="rId19"/>
    <p:sldId id="716" r:id="rId20"/>
    <p:sldId id="717" r:id="rId21"/>
    <p:sldId id="718" r:id="rId22"/>
    <p:sldId id="719" r:id="rId23"/>
    <p:sldId id="720" r:id="rId24"/>
    <p:sldId id="752" r:id="rId25"/>
    <p:sldId id="782" r:id="rId26"/>
    <p:sldId id="788" r:id="rId27"/>
    <p:sldId id="783" r:id="rId28"/>
    <p:sldId id="784" r:id="rId29"/>
    <p:sldId id="785" r:id="rId30"/>
    <p:sldId id="786" r:id="rId31"/>
    <p:sldId id="787" r:id="rId32"/>
    <p:sldId id="739" r:id="rId33"/>
  </p:sldIdLst>
  <p:sldSz cx="9144000" cy="6858000" type="screen4x3"/>
  <p:notesSz cx="6858000" cy="9118600"/>
  <p:custDataLst>
    <p:tags r:id="rId35"/>
  </p:custDataLst>
  <p:defaultTextStyle>
    <a:defPPr>
      <a:defRPr lang="en-GB"/>
    </a:defPPr>
    <a:lvl1pPr algn="r" rtl="0" eaLnBrk="0" fontAlgn="base" hangingPunct="0">
      <a:spcBef>
        <a:spcPct val="0"/>
      </a:spcBef>
      <a:spcAft>
        <a:spcPct val="0"/>
      </a:spcAft>
      <a:defRPr sz="2400" kern="1200">
        <a:solidFill>
          <a:srgbClr val="FFFFFF"/>
        </a:solidFill>
        <a:latin typeface="Times New Roman" pitchFamily="18" charset="0"/>
        <a:ea typeface="+mn-ea"/>
        <a:cs typeface="+mn-cs"/>
      </a:defRPr>
    </a:lvl1pPr>
    <a:lvl2pPr marL="457200" algn="r" rtl="0" eaLnBrk="0" fontAlgn="base" hangingPunct="0">
      <a:spcBef>
        <a:spcPct val="0"/>
      </a:spcBef>
      <a:spcAft>
        <a:spcPct val="0"/>
      </a:spcAft>
      <a:defRPr sz="2400" kern="1200">
        <a:solidFill>
          <a:srgbClr val="FFFFFF"/>
        </a:solidFill>
        <a:latin typeface="Times New Roman" pitchFamily="18" charset="0"/>
        <a:ea typeface="+mn-ea"/>
        <a:cs typeface="+mn-cs"/>
      </a:defRPr>
    </a:lvl2pPr>
    <a:lvl3pPr marL="914400" algn="r" rtl="0" eaLnBrk="0" fontAlgn="base" hangingPunct="0">
      <a:spcBef>
        <a:spcPct val="0"/>
      </a:spcBef>
      <a:spcAft>
        <a:spcPct val="0"/>
      </a:spcAft>
      <a:defRPr sz="2400" kern="1200">
        <a:solidFill>
          <a:srgbClr val="FFFFFF"/>
        </a:solidFill>
        <a:latin typeface="Times New Roman" pitchFamily="18" charset="0"/>
        <a:ea typeface="+mn-ea"/>
        <a:cs typeface="+mn-cs"/>
      </a:defRPr>
    </a:lvl3pPr>
    <a:lvl4pPr marL="1371600" algn="r" rtl="0" eaLnBrk="0" fontAlgn="base" hangingPunct="0">
      <a:spcBef>
        <a:spcPct val="0"/>
      </a:spcBef>
      <a:spcAft>
        <a:spcPct val="0"/>
      </a:spcAft>
      <a:defRPr sz="2400" kern="1200">
        <a:solidFill>
          <a:srgbClr val="FFFFFF"/>
        </a:solidFill>
        <a:latin typeface="Times New Roman" pitchFamily="18" charset="0"/>
        <a:ea typeface="+mn-ea"/>
        <a:cs typeface="+mn-cs"/>
      </a:defRPr>
    </a:lvl4pPr>
    <a:lvl5pPr marL="1828800" algn="r" rtl="0" eaLnBrk="0" fontAlgn="base" hangingPunct="0">
      <a:spcBef>
        <a:spcPct val="0"/>
      </a:spcBef>
      <a:spcAft>
        <a:spcPct val="0"/>
      </a:spcAft>
      <a:defRPr sz="2400" kern="1200">
        <a:solidFill>
          <a:srgbClr val="FFFFFF"/>
        </a:solidFill>
        <a:latin typeface="Times New Roman" pitchFamily="18" charset="0"/>
        <a:ea typeface="+mn-ea"/>
        <a:cs typeface="+mn-cs"/>
      </a:defRPr>
    </a:lvl5pPr>
    <a:lvl6pPr marL="2286000" algn="l" defTabSz="914400" rtl="0" eaLnBrk="1" latinLnBrk="0" hangingPunct="1">
      <a:defRPr sz="2400" kern="1200">
        <a:solidFill>
          <a:srgbClr val="FFFFFF"/>
        </a:solidFill>
        <a:latin typeface="Times New Roman" pitchFamily="18" charset="0"/>
        <a:ea typeface="+mn-ea"/>
        <a:cs typeface="+mn-cs"/>
      </a:defRPr>
    </a:lvl6pPr>
    <a:lvl7pPr marL="2743200" algn="l" defTabSz="914400" rtl="0" eaLnBrk="1" latinLnBrk="0" hangingPunct="1">
      <a:defRPr sz="2400" kern="1200">
        <a:solidFill>
          <a:srgbClr val="FFFFFF"/>
        </a:solidFill>
        <a:latin typeface="Times New Roman" pitchFamily="18" charset="0"/>
        <a:ea typeface="+mn-ea"/>
        <a:cs typeface="+mn-cs"/>
      </a:defRPr>
    </a:lvl7pPr>
    <a:lvl8pPr marL="3200400" algn="l" defTabSz="914400" rtl="0" eaLnBrk="1" latinLnBrk="0" hangingPunct="1">
      <a:defRPr sz="2400" kern="1200">
        <a:solidFill>
          <a:srgbClr val="FFFFFF"/>
        </a:solidFill>
        <a:latin typeface="Times New Roman" pitchFamily="18" charset="0"/>
        <a:ea typeface="+mn-ea"/>
        <a:cs typeface="+mn-cs"/>
      </a:defRPr>
    </a:lvl8pPr>
    <a:lvl9pPr marL="3657600" algn="l" defTabSz="914400" rtl="0" eaLnBrk="1" latinLnBrk="0" hangingPunct="1">
      <a:defRPr sz="24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B20"/>
    <a:srgbClr val="3333CC"/>
    <a:srgbClr val="171717"/>
    <a:srgbClr val="6699FF"/>
    <a:srgbClr val="FFFF00"/>
    <a:srgbClr val="676767"/>
    <a:srgbClr val="9966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5" autoAdjust="0"/>
    <p:restoredTop sz="94675" autoAdjust="0"/>
  </p:normalViewPr>
  <p:slideViewPr>
    <p:cSldViewPr>
      <p:cViewPr varScale="1">
        <p:scale>
          <a:sx n="63" d="100"/>
          <a:sy n="63" d="100"/>
        </p:scale>
        <p:origin x="558" y="72"/>
      </p:cViewPr>
      <p:guideLst>
        <p:guide orient="horz" pos="2160"/>
        <p:guide pos="2880"/>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33" d="100"/>
        <a:sy n="33" d="100"/>
      </p:scale>
      <p:origin x="0" y="0"/>
    </p:cViewPr>
  </p:sorterViewPr>
  <p:notesViewPr>
    <p:cSldViewPr>
      <p:cViewPr>
        <p:scale>
          <a:sx n="100" d="100"/>
          <a:sy n="100" d="100"/>
        </p:scale>
        <p:origin x="-2472" y="-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18600"/>
          </a:xfrm>
          <a:prstGeom prst="roundRect">
            <a:avLst>
              <a:gd name="adj" fmla="val 23"/>
            </a:avLst>
          </a:prstGeom>
          <a:solidFill>
            <a:srgbClr val="FFFFFF"/>
          </a:solidFill>
          <a:ln w="9525">
            <a:noFill/>
            <a:round/>
            <a:headEnd/>
            <a:tailEnd/>
          </a:ln>
        </p:spPr>
        <p:txBody>
          <a:bodyPr wrap="none" anchor="ctr"/>
          <a:lstStyle/>
          <a:p>
            <a:pPr>
              <a:defRPr/>
            </a:pPr>
            <a:endParaRPr lang="en-US"/>
          </a:p>
        </p:txBody>
      </p:sp>
      <p:sp>
        <p:nvSpPr>
          <p:cNvPr id="2050" name="Text Box 2"/>
          <p:cNvSpPr txBox="1">
            <a:spLocks noChangeArrowheads="1"/>
          </p:cNvSpPr>
          <p:nvPr/>
        </p:nvSpPr>
        <p:spPr bwMode="auto">
          <a:xfrm>
            <a:off x="0" y="0"/>
            <a:ext cx="2971800" cy="455613"/>
          </a:xfrm>
          <a:prstGeom prst="rect">
            <a:avLst/>
          </a:prstGeom>
          <a:noFill/>
          <a:ln w="9525">
            <a:noFill/>
            <a:miter lim="800000"/>
            <a:headEnd/>
            <a:tailEnd/>
          </a:ln>
        </p:spPr>
        <p:txBody>
          <a:bodyPr wrap="none" anchor="ctr"/>
          <a:lstStyle/>
          <a:p>
            <a:pPr>
              <a:defRPr/>
            </a:pPr>
            <a:endParaRPr lang="en-US"/>
          </a:p>
        </p:txBody>
      </p:sp>
      <p:sp>
        <p:nvSpPr>
          <p:cNvPr id="2051" name="Text Box 3"/>
          <p:cNvSpPr txBox="1">
            <a:spLocks noChangeArrowheads="1"/>
          </p:cNvSpPr>
          <p:nvPr/>
        </p:nvSpPr>
        <p:spPr bwMode="auto">
          <a:xfrm>
            <a:off x="3886200" y="0"/>
            <a:ext cx="2971800" cy="455613"/>
          </a:xfrm>
          <a:prstGeom prst="rect">
            <a:avLst/>
          </a:prstGeom>
          <a:noFill/>
          <a:ln w="9525">
            <a:noFill/>
            <a:miter lim="800000"/>
            <a:headEnd/>
            <a:tailEnd/>
          </a:ln>
        </p:spPr>
        <p:txBody>
          <a:bodyPr wrap="none" anchor="ctr"/>
          <a:lstStyle/>
          <a:p>
            <a:pPr>
              <a:defRPr/>
            </a:pPr>
            <a:endParaRPr lang="en-US"/>
          </a:p>
        </p:txBody>
      </p:sp>
      <p:sp>
        <p:nvSpPr>
          <p:cNvPr id="143365" name="Rectangle 4"/>
          <p:cNvSpPr>
            <a:spLocks noGrp="1" noRot="1" noChangeAspect="1" noChangeArrowheads="1" noTextEdit="1"/>
          </p:cNvSpPr>
          <p:nvPr>
            <p:ph type="sldImg"/>
          </p:nvPr>
        </p:nvSpPr>
        <p:spPr bwMode="auto">
          <a:xfrm>
            <a:off x="1152525" y="684213"/>
            <a:ext cx="4554538" cy="3417887"/>
          </a:xfrm>
          <a:prstGeom prst="rect">
            <a:avLst/>
          </a:prstGeom>
          <a:solidFill>
            <a:srgbClr val="FFFFFF"/>
          </a:solidFill>
          <a:ln w="9525">
            <a:solidFill>
              <a:srgbClr val="000000"/>
            </a:solidFill>
            <a:miter lim="800000"/>
            <a:headEnd/>
            <a:tailEnd/>
          </a:ln>
        </p:spPr>
      </p:sp>
      <p:sp>
        <p:nvSpPr>
          <p:cNvPr id="2053" name="Rectangle 5"/>
          <p:cNvSpPr txBox="1">
            <a:spLocks noGrp="1" noChangeArrowheads="1"/>
          </p:cNvSpPr>
          <p:nvPr>
            <p:ph type="body" idx="1"/>
          </p:nvPr>
        </p:nvSpPr>
        <p:spPr bwMode="auto">
          <a:xfrm>
            <a:off x="914400" y="4330700"/>
            <a:ext cx="5029200" cy="410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AU" noProof="0" smtClean="0"/>
          </a:p>
        </p:txBody>
      </p:sp>
      <p:sp>
        <p:nvSpPr>
          <p:cNvPr id="2054" name="Text Box 6"/>
          <p:cNvSpPr txBox="1">
            <a:spLocks noChangeArrowheads="1"/>
          </p:cNvSpPr>
          <p:nvPr/>
        </p:nvSpPr>
        <p:spPr bwMode="auto">
          <a:xfrm>
            <a:off x="0" y="8661400"/>
            <a:ext cx="2971800" cy="455613"/>
          </a:xfrm>
          <a:prstGeom prst="rect">
            <a:avLst/>
          </a:prstGeom>
          <a:noFill/>
          <a:ln w="9525">
            <a:noFill/>
            <a:miter lim="800000"/>
            <a:headEnd/>
            <a:tailEnd/>
          </a:ln>
        </p:spPr>
        <p:txBody>
          <a:bodyPr wrap="none" anchor="ctr"/>
          <a:lstStyle/>
          <a:p>
            <a:pPr>
              <a:defRPr/>
            </a:pPr>
            <a:endParaRPr lang="en-US"/>
          </a:p>
        </p:txBody>
      </p:sp>
      <p:sp>
        <p:nvSpPr>
          <p:cNvPr id="2055" name="Text Box 7"/>
          <p:cNvSpPr txBox="1">
            <a:spLocks noChangeArrowheads="1"/>
          </p:cNvSpPr>
          <p:nvPr/>
        </p:nvSpPr>
        <p:spPr bwMode="auto">
          <a:xfrm>
            <a:off x="3886200" y="8661400"/>
            <a:ext cx="2971800" cy="455613"/>
          </a:xfrm>
          <a:prstGeom prst="rect">
            <a:avLst/>
          </a:prstGeom>
          <a:noFill/>
          <a:ln w="9525">
            <a:noFill/>
            <a:miter lim="800000"/>
            <a:headEnd/>
            <a:tailEnd/>
          </a:ln>
        </p:spPr>
        <p:txBody>
          <a:bodyPr anchor="b">
            <a:spAutoFit/>
          </a:bodyPr>
          <a:lstStyle/>
          <a:p>
            <a:pPr eaLnBrk="1" hangingPunct="1">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a:solidFill>
                  <a:srgbClr val="000000"/>
                </a:solidFill>
              </a:rPr>
              <a:t>1</a:t>
            </a:r>
          </a:p>
        </p:txBody>
      </p:sp>
    </p:spTree>
    <p:extLst>
      <p:ext uri="{BB962C8B-B14F-4D97-AF65-F5344CB8AC3E}">
        <p14:creationId xmlns:p14="http://schemas.microsoft.com/office/powerpoint/2010/main" val="351924046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3881438" y="8662988"/>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409575">
              <a:tabLst>
                <a:tab pos="0" algn="l"/>
                <a:tab pos="409575" algn="l"/>
                <a:tab pos="819150" algn="l"/>
                <a:tab pos="1228725" algn="l"/>
                <a:tab pos="1638300" algn="l"/>
                <a:tab pos="2047875" algn="l"/>
                <a:tab pos="2457450" algn="l"/>
                <a:tab pos="2867025" algn="l"/>
                <a:tab pos="3276600" algn="l"/>
                <a:tab pos="3686175" algn="l"/>
                <a:tab pos="4095750" algn="l"/>
                <a:tab pos="4506913" algn="l"/>
                <a:tab pos="4916488" algn="l"/>
                <a:tab pos="5326063" algn="l"/>
                <a:tab pos="5735638" algn="l"/>
                <a:tab pos="6145213" algn="l"/>
                <a:tab pos="6554788" algn="l"/>
                <a:tab pos="6964363" algn="l"/>
                <a:tab pos="7373938" algn="l"/>
                <a:tab pos="7783513" algn="l"/>
                <a:tab pos="8193088" algn="l"/>
              </a:tabLst>
              <a:defRPr sz="2400">
                <a:solidFill>
                  <a:srgbClr val="FFFFFF"/>
                </a:solidFill>
                <a:latin typeface="Times New Roman" pitchFamily="18" charset="0"/>
              </a:defRPr>
            </a:lvl1pPr>
            <a:lvl2pPr marL="742950" indent="-285750" defTabSz="409575">
              <a:tabLst>
                <a:tab pos="0" algn="l"/>
                <a:tab pos="409575" algn="l"/>
                <a:tab pos="819150" algn="l"/>
                <a:tab pos="1228725" algn="l"/>
                <a:tab pos="1638300" algn="l"/>
                <a:tab pos="2047875" algn="l"/>
                <a:tab pos="2457450" algn="l"/>
                <a:tab pos="2867025" algn="l"/>
                <a:tab pos="3276600" algn="l"/>
                <a:tab pos="3686175" algn="l"/>
                <a:tab pos="4095750" algn="l"/>
                <a:tab pos="4506913" algn="l"/>
                <a:tab pos="4916488" algn="l"/>
                <a:tab pos="5326063" algn="l"/>
                <a:tab pos="5735638" algn="l"/>
                <a:tab pos="6145213" algn="l"/>
                <a:tab pos="6554788" algn="l"/>
                <a:tab pos="6964363" algn="l"/>
                <a:tab pos="7373938" algn="l"/>
                <a:tab pos="7783513" algn="l"/>
                <a:tab pos="8193088" algn="l"/>
              </a:tabLst>
              <a:defRPr sz="2400">
                <a:solidFill>
                  <a:srgbClr val="FFFFFF"/>
                </a:solidFill>
                <a:latin typeface="Times New Roman" pitchFamily="18" charset="0"/>
              </a:defRPr>
            </a:lvl2pPr>
            <a:lvl3pPr marL="1143000" indent="-228600" defTabSz="409575">
              <a:tabLst>
                <a:tab pos="0" algn="l"/>
                <a:tab pos="409575" algn="l"/>
                <a:tab pos="819150" algn="l"/>
                <a:tab pos="1228725" algn="l"/>
                <a:tab pos="1638300" algn="l"/>
                <a:tab pos="2047875" algn="l"/>
                <a:tab pos="2457450" algn="l"/>
                <a:tab pos="2867025" algn="l"/>
                <a:tab pos="3276600" algn="l"/>
                <a:tab pos="3686175" algn="l"/>
                <a:tab pos="4095750" algn="l"/>
                <a:tab pos="4506913" algn="l"/>
                <a:tab pos="4916488" algn="l"/>
                <a:tab pos="5326063" algn="l"/>
                <a:tab pos="5735638" algn="l"/>
                <a:tab pos="6145213" algn="l"/>
                <a:tab pos="6554788" algn="l"/>
                <a:tab pos="6964363" algn="l"/>
                <a:tab pos="7373938" algn="l"/>
                <a:tab pos="7783513" algn="l"/>
                <a:tab pos="8193088" algn="l"/>
              </a:tabLst>
              <a:defRPr sz="2400">
                <a:solidFill>
                  <a:srgbClr val="FFFFFF"/>
                </a:solidFill>
                <a:latin typeface="Times New Roman" pitchFamily="18" charset="0"/>
              </a:defRPr>
            </a:lvl3pPr>
            <a:lvl4pPr marL="1600200" indent="-228600" defTabSz="409575">
              <a:tabLst>
                <a:tab pos="0" algn="l"/>
                <a:tab pos="409575" algn="l"/>
                <a:tab pos="819150" algn="l"/>
                <a:tab pos="1228725" algn="l"/>
                <a:tab pos="1638300" algn="l"/>
                <a:tab pos="2047875" algn="l"/>
                <a:tab pos="2457450" algn="l"/>
                <a:tab pos="2867025" algn="l"/>
                <a:tab pos="3276600" algn="l"/>
                <a:tab pos="3686175" algn="l"/>
                <a:tab pos="4095750" algn="l"/>
                <a:tab pos="4506913" algn="l"/>
                <a:tab pos="4916488" algn="l"/>
                <a:tab pos="5326063" algn="l"/>
                <a:tab pos="5735638" algn="l"/>
                <a:tab pos="6145213" algn="l"/>
                <a:tab pos="6554788" algn="l"/>
                <a:tab pos="6964363" algn="l"/>
                <a:tab pos="7373938" algn="l"/>
                <a:tab pos="7783513" algn="l"/>
                <a:tab pos="8193088" algn="l"/>
              </a:tabLst>
              <a:defRPr sz="2400">
                <a:solidFill>
                  <a:srgbClr val="FFFFFF"/>
                </a:solidFill>
                <a:latin typeface="Times New Roman" pitchFamily="18" charset="0"/>
              </a:defRPr>
            </a:lvl4pPr>
            <a:lvl5pPr marL="2057400" indent="-228600" defTabSz="409575">
              <a:tabLst>
                <a:tab pos="0" algn="l"/>
                <a:tab pos="409575" algn="l"/>
                <a:tab pos="819150" algn="l"/>
                <a:tab pos="1228725" algn="l"/>
                <a:tab pos="1638300" algn="l"/>
                <a:tab pos="2047875" algn="l"/>
                <a:tab pos="2457450" algn="l"/>
                <a:tab pos="2867025" algn="l"/>
                <a:tab pos="3276600" algn="l"/>
                <a:tab pos="3686175" algn="l"/>
                <a:tab pos="4095750" algn="l"/>
                <a:tab pos="4506913" algn="l"/>
                <a:tab pos="4916488" algn="l"/>
                <a:tab pos="5326063" algn="l"/>
                <a:tab pos="5735638" algn="l"/>
                <a:tab pos="6145213" algn="l"/>
                <a:tab pos="6554788" algn="l"/>
                <a:tab pos="6964363" algn="l"/>
                <a:tab pos="7373938" algn="l"/>
                <a:tab pos="7783513" algn="l"/>
                <a:tab pos="8193088" algn="l"/>
              </a:tabLst>
              <a:defRPr sz="2400">
                <a:solidFill>
                  <a:srgbClr val="FFFFFF"/>
                </a:solidFill>
                <a:latin typeface="Times New Roman" pitchFamily="18" charset="0"/>
              </a:defRPr>
            </a:lvl5pPr>
            <a:lvl6pPr marL="2514600" indent="-228600" algn="r" defTabSz="409575" eaLnBrk="0" fontAlgn="base" hangingPunct="0">
              <a:spcBef>
                <a:spcPct val="0"/>
              </a:spcBef>
              <a:spcAft>
                <a:spcPct val="0"/>
              </a:spcAft>
              <a:tabLst>
                <a:tab pos="0" algn="l"/>
                <a:tab pos="409575" algn="l"/>
                <a:tab pos="819150" algn="l"/>
                <a:tab pos="1228725" algn="l"/>
                <a:tab pos="1638300" algn="l"/>
                <a:tab pos="2047875" algn="l"/>
                <a:tab pos="2457450" algn="l"/>
                <a:tab pos="2867025" algn="l"/>
                <a:tab pos="3276600" algn="l"/>
                <a:tab pos="3686175" algn="l"/>
                <a:tab pos="4095750" algn="l"/>
                <a:tab pos="4506913" algn="l"/>
                <a:tab pos="4916488" algn="l"/>
                <a:tab pos="5326063" algn="l"/>
                <a:tab pos="5735638" algn="l"/>
                <a:tab pos="6145213" algn="l"/>
                <a:tab pos="6554788" algn="l"/>
                <a:tab pos="6964363" algn="l"/>
                <a:tab pos="7373938" algn="l"/>
                <a:tab pos="7783513" algn="l"/>
                <a:tab pos="8193088" algn="l"/>
              </a:tabLst>
              <a:defRPr sz="2400">
                <a:solidFill>
                  <a:srgbClr val="FFFFFF"/>
                </a:solidFill>
                <a:latin typeface="Times New Roman" pitchFamily="18" charset="0"/>
              </a:defRPr>
            </a:lvl6pPr>
            <a:lvl7pPr marL="2971800" indent="-228600" algn="r" defTabSz="409575" eaLnBrk="0" fontAlgn="base" hangingPunct="0">
              <a:spcBef>
                <a:spcPct val="0"/>
              </a:spcBef>
              <a:spcAft>
                <a:spcPct val="0"/>
              </a:spcAft>
              <a:tabLst>
                <a:tab pos="0" algn="l"/>
                <a:tab pos="409575" algn="l"/>
                <a:tab pos="819150" algn="l"/>
                <a:tab pos="1228725" algn="l"/>
                <a:tab pos="1638300" algn="l"/>
                <a:tab pos="2047875" algn="l"/>
                <a:tab pos="2457450" algn="l"/>
                <a:tab pos="2867025" algn="l"/>
                <a:tab pos="3276600" algn="l"/>
                <a:tab pos="3686175" algn="l"/>
                <a:tab pos="4095750" algn="l"/>
                <a:tab pos="4506913" algn="l"/>
                <a:tab pos="4916488" algn="l"/>
                <a:tab pos="5326063" algn="l"/>
                <a:tab pos="5735638" algn="l"/>
                <a:tab pos="6145213" algn="l"/>
                <a:tab pos="6554788" algn="l"/>
                <a:tab pos="6964363" algn="l"/>
                <a:tab pos="7373938" algn="l"/>
                <a:tab pos="7783513" algn="l"/>
                <a:tab pos="8193088" algn="l"/>
              </a:tabLst>
              <a:defRPr sz="2400">
                <a:solidFill>
                  <a:srgbClr val="FFFFFF"/>
                </a:solidFill>
                <a:latin typeface="Times New Roman" pitchFamily="18" charset="0"/>
              </a:defRPr>
            </a:lvl7pPr>
            <a:lvl8pPr marL="3429000" indent="-228600" algn="r" defTabSz="409575" eaLnBrk="0" fontAlgn="base" hangingPunct="0">
              <a:spcBef>
                <a:spcPct val="0"/>
              </a:spcBef>
              <a:spcAft>
                <a:spcPct val="0"/>
              </a:spcAft>
              <a:tabLst>
                <a:tab pos="0" algn="l"/>
                <a:tab pos="409575" algn="l"/>
                <a:tab pos="819150" algn="l"/>
                <a:tab pos="1228725" algn="l"/>
                <a:tab pos="1638300" algn="l"/>
                <a:tab pos="2047875" algn="l"/>
                <a:tab pos="2457450" algn="l"/>
                <a:tab pos="2867025" algn="l"/>
                <a:tab pos="3276600" algn="l"/>
                <a:tab pos="3686175" algn="l"/>
                <a:tab pos="4095750" algn="l"/>
                <a:tab pos="4506913" algn="l"/>
                <a:tab pos="4916488" algn="l"/>
                <a:tab pos="5326063" algn="l"/>
                <a:tab pos="5735638" algn="l"/>
                <a:tab pos="6145213" algn="l"/>
                <a:tab pos="6554788" algn="l"/>
                <a:tab pos="6964363" algn="l"/>
                <a:tab pos="7373938" algn="l"/>
                <a:tab pos="7783513" algn="l"/>
                <a:tab pos="8193088" algn="l"/>
              </a:tabLst>
              <a:defRPr sz="2400">
                <a:solidFill>
                  <a:srgbClr val="FFFFFF"/>
                </a:solidFill>
                <a:latin typeface="Times New Roman" pitchFamily="18" charset="0"/>
              </a:defRPr>
            </a:lvl8pPr>
            <a:lvl9pPr marL="3886200" indent="-228600" algn="r" defTabSz="409575" eaLnBrk="0" fontAlgn="base" hangingPunct="0">
              <a:spcBef>
                <a:spcPct val="0"/>
              </a:spcBef>
              <a:spcAft>
                <a:spcPct val="0"/>
              </a:spcAft>
              <a:tabLst>
                <a:tab pos="0" algn="l"/>
                <a:tab pos="409575" algn="l"/>
                <a:tab pos="819150" algn="l"/>
                <a:tab pos="1228725" algn="l"/>
                <a:tab pos="1638300" algn="l"/>
                <a:tab pos="2047875" algn="l"/>
                <a:tab pos="2457450" algn="l"/>
                <a:tab pos="2867025" algn="l"/>
                <a:tab pos="3276600" algn="l"/>
                <a:tab pos="3686175" algn="l"/>
                <a:tab pos="4095750" algn="l"/>
                <a:tab pos="4506913" algn="l"/>
                <a:tab pos="4916488" algn="l"/>
                <a:tab pos="5326063" algn="l"/>
                <a:tab pos="5735638" algn="l"/>
                <a:tab pos="6145213" algn="l"/>
                <a:tab pos="6554788" algn="l"/>
                <a:tab pos="6964363" algn="l"/>
                <a:tab pos="7373938" algn="l"/>
                <a:tab pos="7783513" algn="l"/>
                <a:tab pos="8193088" algn="l"/>
              </a:tabLst>
              <a:defRPr sz="2400">
                <a:solidFill>
                  <a:srgbClr val="FFFFFF"/>
                </a:solidFill>
                <a:latin typeface="Times New Roman" pitchFamily="18" charset="0"/>
              </a:defRPr>
            </a:lvl9pPr>
          </a:lstStyle>
          <a:p>
            <a:pPr eaLnBrk="1">
              <a:lnSpc>
                <a:spcPct val="93000"/>
              </a:lnSpc>
              <a:buClr>
                <a:srgbClr val="000000"/>
              </a:buClr>
              <a:buSzPct val="45000"/>
              <a:buFont typeface="Gill Sans" pitchFamily="28" charset="0"/>
              <a:buNone/>
            </a:pPr>
            <a:fld id="{A8B9C280-6F3C-4D4E-A500-98DECBA75297}" type="slidenum">
              <a:rPr lang="en-GB" sz="1300">
                <a:solidFill>
                  <a:srgbClr val="000000"/>
                </a:solidFill>
                <a:latin typeface="Gill Sans" pitchFamily="28" charset="0"/>
              </a:rPr>
              <a:pPr eaLnBrk="1">
                <a:lnSpc>
                  <a:spcPct val="93000"/>
                </a:lnSpc>
                <a:buClr>
                  <a:srgbClr val="000000"/>
                </a:buClr>
                <a:buSzPct val="45000"/>
                <a:buFont typeface="Gill Sans" pitchFamily="28" charset="0"/>
                <a:buNone/>
              </a:pPr>
              <a:t>3</a:t>
            </a:fld>
            <a:endParaRPr lang="en-GB" sz="1300">
              <a:solidFill>
                <a:srgbClr val="000000"/>
              </a:solidFill>
              <a:latin typeface="Gill Sans" pitchFamily="28" charset="0"/>
            </a:endParaRPr>
          </a:p>
        </p:txBody>
      </p:sp>
      <p:sp>
        <p:nvSpPr>
          <p:cNvPr id="158723" name="Text Box 3"/>
          <p:cNvSpPr txBox="1">
            <a:spLocks noChangeArrowheads="1"/>
          </p:cNvSpPr>
          <p:nvPr/>
        </p:nvSpPr>
        <p:spPr bwMode="auto">
          <a:xfrm>
            <a:off x="933450" y="692150"/>
            <a:ext cx="4987925" cy="3417888"/>
          </a:xfrm>
          <a:prstGeom prst="rect">
            <a:avLst/>
          </a:prstGeom>
          <a:solidFill>
            <a:srgbClr val="FFFFFF"/>
          </a:solidFill>
          <a:ln w="9360">
            <a:solidFill>
              <a:srgbClr val="000000"/>
            </a:solidFill>
            <a:miter lim="800000"/>
            <a:headEnd/>
            <a:tailEnd/>
          </a:ln>
        </p:spPr>
        <p:txBody>
          <a:bodyPr wrap="none" anchor="ctr"/>
          <a:lstStyle>
            <a:lvl1pPr>
              <a:defRPr sz="2400">
                <a:solidFill>
                  <a:srgbClr val="FFFFFF"/>
                </a:solidFill>
                <a:latin typeface="Times New Roman" pitchFamily="18" charset="0"/>
              </a:defRPr>
            </a:lvl1pPr>
            <a:lvl2pPr marL="742950" indent="-285750">
              <a:defRPr sz="2400">
                <a:solidFill>
                  <a:srgbClr val="FFFFFF"/>
                </a:solidFill>
                <a:latin typeface="Times New Roman" pitchFamily="18" charset="0"/>
              </a:defRPr>
            </a:lvl2pPr>
            <a:lvl3pPr marL="1143000" indent="-228600">
              <a:defRPr sz="2400">
                <a:solidFill>
                  <a:srgbClr val="FFFFFF"/>
                </a:solidFill>
                <a:latin typeface="Times New Roman" pitchFamily="18" charset="0"/>
              </a:defRPr>
            </a:lvl3pPr>
            <a:lvl4pPr marL="1600200" indent="-228600">
              <a:defRPr sz="2400">
                <a:solidFill>
                  <a:srgbClr val="FFFFFF"/>
                </a:solidFill>
                <a:latin typeface="Times New Roman" pitchFamily="18" charset="0"/>
              </a:defRPr>
            </a:lvl4pPr>
            <a:lvl5pPr marL="2057400" indent="-228600">
              <a:defRPr sz="2400">
                <a:solidFill>
                  <a:srgbClr val="FFFFFF"/>
                </a:solidFill>
                <a:latin typeface="Times New Roman" pitchFamily="18" charset="0"/>
              </a:defRPr>
            </a:lvl5pPr>
            <a:lvl6pPr marL="2514600" indent="-228600" algn="r" eaLnBrk="0" fontAlgn="base" hangingPunct="0">
              <a:spcBef>
                <a:spcPct val="0"/>
              </a:spcBef>
              <a:spcAft>
                <a:spcPct val="0"/>
              </a:spcAft>
              <a:defRPr sz="2400">
                <a:solidFill>
                  <a:srgbClr val="FFFFFF"/>
                </a:solidFill>
                <a:latin typeface="Times New Roman" pitchFamily="18" charset="0"/>
              </a:defRPr>
            </a:lvl6pPr>
            <a:lvl7pPr marL="2971800" indent="-228600" algn="r" eaLnBrk="0" fontAlgn="base" hangingPunct="0">
              <a:spcBef>
                <a:spcPct val="0"/>
              </a:spcBef>
              <a:spcAft>
                <a:spcPct val="0"/>
              </a:spcAft>
              <a:defRPr sz="2400">
                <a:solidFill>
                  <a:srgbClr val="FFFFFF"/>
                </a:solidFill>
                <a:latin typeface="Times New Roman" pitchFamily="18" charset="0"/>
              </a:defRPr>
            </a:lvl7pPr>
            <a:lvl8pPr marL="3429000" indent="-228600" algn="r" eaLnBrk="0" fontAlgn="base" hangingPunct="0">
              <a:spcBef>
                <a:spcPct val="0"/>
              </a:spcBef>
              <a:spcAft>
                <a:spcPct val="0"/>
              </a:spcAft>
              <a:defRPr sz="2400">
                <a:solidFill>
                  <a:srgbClr val="FFFFFF"/>
                </a:solidFill>
                <a:latin typeface="Times New Roman" pitchFamily="18" charset="0"/>
              </a:defRPr>
            </a:lvl8pPr>
            <a:lvl9pPr marL="3886200" indent="-228600" algn="r" eaLnBrk="0" fontAlgn="base" hangingPunct="0">
              <a:spcBef>
                <a:spcPct val="0"/>
              </a:spcBef>
              <a:spcAft>
                <a:spcPct val="0"/>
              </a:spcAft>
              <a:defRPr sz="2400">
                <a:solidFill>
                  <a:srgbClr val="FFFFFF"/>
                </a:solidFill>
                <a:latin typeface="Times New Roman" pitchFamily="18" charset="0"/>
              </a:defRPr>
            </a:lvl9pPr>
          </a:lstStyle>
          <a:p>
            <a:endParaRPr lang="en-US"/>
          </a:p>
        </p:txBody>
      </p:sp>
      <p:sp>
        <p:nvSpPr>
          <p:cNvPr id="158724" name="Rectangle 4"/>
          <p:cNvSpPr txBox="1">
            <a:spLocks noGrp="1" noChangeArrowheads="1"/>
          </p:cNvSpPr>
          <p:nvPr>
            <p:ph type="body"/>
          </p:nvPr>
        </p:nvSpPr>
        <p:spPr>
          <a:xfrm>
            <a:off x="685800" y="4330700"/>
            <a:ext cx="5478463"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1200">
                <a:solidFill>
                  <a:srgbClr val="000000"/>
                </a:solidFill>
                <a:latin typeface="Times New Roman" pitchFamily="18" charset="0"/>
              </a:defRPr>
            </a:lvl1pPr>
            <a:lvl2pPr defTabSz="457200">
              <a:defRPr sz="1200">
                <a:solidFill>
                  <a:srgbClr val="000000"/>
                </a:solidFill>
                <a:latin typeface="Times New Roman" pitchFamily="18" charset="0"/>
              </a:defRPr>
            </a:lvl2pPr>
            <a:lvl3pPr defTabSz="457200">
              <a:defRPr sz="1200">
                <a:solidFill>
                  <a:srgbClr val="000000"/>
                </a:solidFill>
                <a:latin typeface="Times New Roman" pitchFamily="18" charset="0"/>
              </a:defRPr>
            </a:lvl3pPr>
            <a:lvl4pPr defTabSz="457200">
              <a:defRPr sz="1200">
                <a:solidFill>
                  <a:srgbClr val="000000"/>
                </a:solidFill>
                <a:latin typeface="Times New Roman" pitchFamily="18" charset="0"/>
              </a:defRPr>
            </a:lvl4pPr>
            <a:lvl5pPr defTabSz="457200">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endParaRPr lang="en-US" smtClean="0"/>
          </a:p>
        </p:txBody>
      </p:sp>
    </p:spTree>
    <p:extLst>
      <p:ext uri="{BB962C8B-B14F-4D97-AF65-F5344CB8AC3E}">
        <p14:creationId xmlns:p14="http://schemas.microsoft.com/office/powerpoint/2010/main" val="234955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4099" name="Text Box 3"/>
          <p:cNvSpPr txBox="1">
            <a:spLocks noGrp="1" noChangeArrowheads="1"/>
          </p:cNvSpPr>
          <p:nvPr>
            <p:ph type="body" idx="1"/>
          </p:nvPr>
        </p:nvSpPr>
        <p:spPr/>
        <p:txBody>
          <a:bodyPr/>
          <a:lstStyle/>
          <a:p>
            <a:r>
              <a:rPr lang="en-US"/>
              <a:t>We have selected to conduct this survey at 90 GHz because here the spectrum is rich in diagnostic lines. Because these lines have high dipole moments, they require high densities for their excitation. These lines have the advantage of pinpointing only the dense gas that is associated with star-forming cores and not from the surrounding, diffuse molecular cloud. </a:t>
            </a:r>
          </a:p>
          <a:p>
            <a:endParaRPr lang="en-US"/>
          </a:p>
          <a:p>
            <a:r>
              <a:rPr lang="en-US"/>
              <a:t>Moreover, because the lines near 90 GHz span a large range of excitation energies and critical densities, they indicate distinct physical conditions and chemical evolution. </a:t>
            </a:r>
          </a:p>
          <a:p>
            <a:endParaRPr lang="en-US"/>
          </a:p>
          <a:p>
            <a:r>
              <a:rPr lang="en-US"/>
              <a:t>Also, with the measured VLSR, we can derive a kinematic distance to the cores which will allow us to more reliably determine their masses and the luminosities of any protostars. We can then also answer the question about whether or not adjacent cores are physically related.</a:t>
            </a:r>
          </a:p>
        </p:txBody>
      </p:sp>
    </p:spTree>
    <p:extLst>
      <p:ext uri="{BB962C8B-B14F-4D97-AF65-F5344CB8AC3E}">
        <p14:creationId xmlns:p14="http://schemas.microsoft.com/office/powerpoint/2010/main" val="372486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6147" name="Text Box 3"/>
          <p:cNvSpPr txBox="1">
            <a:spLocks noGrp="1" noChangeArrowheads="1"/>
          </p:cNvSpPr>
          <p:nvPr>
            <p:ph type="body" idx="1"/>
          </p:nvPr>
        </p:nvSpPr>
        <p:spPr/>
        <p:txBody>
          <a:bodyPr/>
          <a:lstStyle/>
          <a:p>
            <a:r>
              <a:rPr lang="en-US"/>
              <a:t>To test the fesability of this project, we conducted a set of pilot observations last July. In total, 199 cores were mapped - these cores were chosen to be representative of the three groups we are considering. </a:t>
            </a:r>
          </a:p>
          <a:p>
            <a:endParaRPr lang="en-US"/>
          </a:p>
          <a:p>
            <a:r>
              <a:rPr lang="en-US"/>
              <a:t>Not surprisingly, we found signifiant differences between the morphologies of the various lines, their profiles and also between the different types of cores.</a:t>
            </a:r>
          </a:p>
        </p:txBody>
      </p:sp>
    </p:spTree>
    <p:extLst>
      <p:ext uri="{BB962C8B-B14F-4D97-AF65-F5344CB8AC3E}">
        <p14:creationId xmlns:p14="http://schemas.microsoft.com/office/powerpoint/2010/main" val="4701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33859" name="Text Box 3"/>
          <p:cNvSpPr txBox="1">
            <a:spLocks noGrp="1" noChangeArrowheads="1"/>
          </p:cNvSpPr>
          <p:nvPr>
            <p:ph type="body" idx="1"/>
          </p:nvPr>
        </p:nvSpPr>
        <p:spPr/>
        <p:txBody>
          <a:bodyPr/>
          <a:lstStyle/>
          <a:p>
            <a:r>
              <a:rPr lang="en-US" dirty="0"/>
              <a:t>Because we can image 16 lines simultaneously, we can obtain a great deal of information about the chemistry and physical conditions within the cores. We have selected these lines as they offer the best combination of optically thin/thick tracers, early time and late time molecules, shocks and outflows, and density probes. </a:t>
            </a:r>
          </a:p>
          <a:p>
            <a:endParaRPr lang="en-US" dirty="0"/>
          </a:p>
          <a:p>
            <a:r>
              <a:rPr lang="en-US" dirty="0"/>
              <a:t>The ground state lines of N2H+, HNC, HCO+ and HCN will be the brightest molecular lines in the band. These lines are used to reveal the dense gas. </a:t>
            </a:r>
          </a:p>
          <a:p>
            <a:endParaRPr lang="en-US" dirty="0"/>
          </a:p>
          <a:p>
            <a:r>
              <a:rPr lang="en-US" dirty="0"/>
              <a:t>In addition to these high-density tracers, we have also selected a number of rarer, optically thin </a:t>
            </a:r>
            <a:r>
              <a:rPr lang="en-US" dirty="0" err="1"/>
              <a:t>isotopomers</a:t>
            </a:r>
            <a:r>
              <a:rPr lang="en-US" dirty="0"/>
              <a:t>. </a:t>
            </a:r>
            <a:r>
              <a:rPr lang="en-US" dirty="0" err="1"/>
              <a:t>Thses</a:t>
            </a:r>
            <a:r>
              <a:rPr lang="en-US" dirty="0"/>
              <a:t> lines will be used to estimate the optical depths and column densities of the cores. Moreover, they will be invaluable to help understand any complex line profiles as they reveal the true systemic velocity of the core.</a:t>
            </a:r>
          </a:p>
          <a:p>
            <a:r>
              <a:rPr lang="en-US" dirty="0"/>
              <a:t> </a:t>
            </a:r>
          </a:p>
          <a:p>
            <a:r>
              <a:rPr lang="en-US" dirty="0"/>
              <a:t>The third group of lines we have selected require very high densities and temperatures for their excitation. These lines are only found toward very warm, dense ‘hot cores’ which are associated with the protostellar and HII region phases. These will be used as an independent check on the evolutionary state. </a:t>
            </a:r>
          </a:p>
          <a:p>
            <a:endParaRPr lang="en-US" dirty="0"/>
          </a:p>
          <a:p>
            <a:r>
              <a:rPr lang="en-US" dirty="0"/>
              <a:t>The final group of lines require specific conditions for their excitation. The H41 alpha recombination line only arises in HII regions. </a:t>
            </a:r>
            <a:r>
              <a:rPr lang="en-US" dirty="0" err="1"/>
              <a:t>SiO</a:t>
            </a:r>
            <a:r>
              <a:rPr lang="en-US" dirty="0"/>
              <a:t> is only formed in shock, hence, it is a tracer of outflow activity. The C2H line is a distinct tracer of ionized and molecular gas, which will reveal any PDRs. </a:t>
            </a:r>
          </a:p>
          <a:p>
            <a:endParaRPr lang="en-US" dirty="0"/>
          </a:p>
          <a:p>
            <a:r>
              <a:rPr lang="en-US" dirty="0"/>
              <a:t>The combination of these lines will trace both the optically thin and thick gas, the cold and warm gas.</a:t>
            </a:r>
          </a:p>
        </p:txBody>
      </p:sp>
    </p:spTree>
    <p:extLst>
      <p:ext uri="{BB962C8B-B14F-4D97-AF65-F5344CB8AC3E}">
        <p14:creationId xmlns:p14="http://schemas.microsoft.com/office/powerpoint/2010/main" val="3259091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Text Box 3"/>
          <p:cNvSpPr txBox="1">
            <a:spLocks noGrp="1" noChangeArrowheads="1"/>
          </p:cNvSpPr>
          <p:nvPr>
            <p:ph type="body" idx="1"/>
          </p:nvPr>
        </p:nvSpPr>
        <p:spPr>
          <a:xfrm>
            <a:off x="914400" y="4330700"/>
            <a:ext cx="5029200" cy="1989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nSpc>
                <a:spcPct val="96000"/>
              </a:lnSpc>
              <a:spcBef>
                <a:spcPts val="438"/>
              </a:spcBef>
            </a:pPr>
            <a:r>
              <a:rPr lang="en-GB" smtClean="0">
                <a:latin typeface="Arial" charset="0"/>
              </a:rPr>
              <a:t>The earliest stages in cluster formation are very difficult to observe, primarily because massive stars are extremely disruptive. They have intense UV radiation which photo-dissociates and photo-evaporates the surrounding material. They have strong stellar winds and give rise to supernova explosions after only a few million years.</a:t>
            </a:r>
          </a:p>
          <a:p>
            <a:pPr>
              <a:spcBef>
                <a:spcPts val="438"/>
              </a:spcBef>
            </a:pPr>
            <a:r>
              <a:rPr lang="en-GB" smtClean="0">
                <a:latin typeface="Arial" charset="0"/>
              </a:rPr>
              <a:t>Cluster formation is also difficult to observe because it occurs deeply within molecular clouds. The large visual extinction toward these regions makes them only observable at radio, sub-mm, mm and IR wavelengths.</a:t>
            </a:r>
          </a:p>
          <a:p>
            <a:pPr>
              <a:spcBef>
                <a:spcPts val="438"/>
              </a:spcBef>
            </a:pPr>
            <a:endParaRPr lang="en-GB" smtClean="0">
              <a:latin typeface="Arial" charset="0"/>
            </a:endParaRPr>
          </a:p>
        </p:txBody>
      </p:sp>
    </p:spTree>
    <p:extLst>
      <p:ext uri="{BB962C8B-B14F-4D97-AF65-F5344CB8AC3E}">
        <p14:creationId xmlns:p14="http://schemas.microsoft.com/office/powerpoint/2010/main" val="9642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Text Box 3"/>
          <p:cNvSpPr txBox="1">
            <a:spLocks noGrp="1" noChangeArrowheads="1"/>
          </p:cNvSpPr>
          <p:nvPr>
            <p:ph type="body" idx="1"/>
          </p:nvPr>
        </p:nvSpPr>
        <p:spPr>
          <a:xfrm>
            <a:off x="914400" y="4330700"/>
            <a:ext cx="5029200" cy="2576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nSpc>
                <a:spcPct val="96000"/>
              </a:lnSpc>
              <a:spcBef>
                <a:spcPts val="438"/>
              </a:spcBef>
            </a:pPr>
            <a:r>
              <a:rPr lang="en-GB" smtClean="0">
                <a:latin typeface="Arial" charset="0"/>
              </a:rPr>
              <a:t>Massive stars typically form within clusters, with many lower-mass stars.</a:t>
            </a:r>
          </a:p>
          <a:p>
            <a:pPr>
              <a:lnSpc>
                <a:spcPct val="96000"/>
              </a:lnSpc>
              <a:spcBef>
                <a:spcPts val="438"/>
              </a:spcBef>
            </a:pPr>
            <a:r>
              <a:rPr lang="en-GB" smtClean="0">
                <a:latin typeface="Arial" charset="0"/>
              </a:rPr>
              <a:t>Cluster  formation is seen in many molecular clumps, in particular,  in the rho ophiucus molecular cloud, we see 100 low to intermediate mass stars have formed from a 2 pc, 600 Msun  molecular clump.</a:t>
            </a:r>
          </a:p>
          <a:p>
            <a:pPr>
              <a:spcBef>
                <a:spcPts val="438"/>
              </a:spcBef>
            </a:pPr>
            <a:endParaRPr lang="en-GB" smtClean="0">
              <a:latin typeface="Arial" charset="0"/>
            </a:endParaRPr>
          </a:p>
          <a:p>
            <a:pPr>
              <a:spcBef>
                <a:spcPts val="438"/>
              </a:spcBef>
            </a:pPr>
            <a:r>
              <a:rPr lang="en-GB" smtClean="0">
                <a:latin typeface="Arial" charset="0"/>
              </a:rPr>
              <a:t>In contrast, the Orion star  forming region we see many more stars (including several high mass stars)  form from a 2 parsec, 4500 solar mass molecular clump.</a:t>
            </a:r>
          </a:p>
          <a:p>
            <a:pPr>
              <a:spcBef>
                <a:spcPts val="438"/>
              </a:spcBef>
            </a:pPr>
            <a:endParaRPr lang="en-GB" smtClean="0">
              <a:latin typeface="Arial" charset="0"/>
            </a:endParaRPr>
          </a:p>
          <a:p>
            <a:pPr>
              <a:spcBef>
                <a:spcPts val="438"/>
              </a:spcBef>
            </a:pPr>
            <a:r>
              <a:rPr lang="en-GB" smtClean="0">
                <a:latin typeface="Arial" charset="0"/>
              </a:rPr>
              <a:t>In general, these values are typical of molecular clumps forming</a:t>
            </a:r>
          </a:p>
          <a:p>
            <a:pPr>
              <a:spcBef>
                <a:spcPts val="438"/>
              </a:spcBef>
            </a:pPr>
            <a:r>
              <a:rPr lang="en-GB" smtClean="0">
                <a:latin typeface="Arial" charset="0"/>
              </a:rPr>
              <a:t>Clusters: sizes of about 2 pc, and masses of about 1000 Msun.</a:t>
            </a:r>
          </a:p>
        </p:txBody>
      </p:sp>
    </p:spTree>
    <p:extLst>
      <p:ext uri="{BB962C8B-B14F-4D97-AF65-F5344CB8AC3E}">
        <p14:creationId xmlns:p14="http://schemas.microsoft.com/office/powerpoint/2010/main" val="1427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1027" name="Text Box 3"/>
          <p:cNvSpPr txBox="1">
            <a:spLocks noGrp="1" noChangeArrowheads="1"/>
          </p:cNvSpPr>
          <p:nvPr>
            <p:ph type="body" idx="1"/>
          </p:nvPr>
        </p:nvSpPr>
        <p:spPr/>
        <p:txBody>
          <a:bodyPr/>
          <a:lstStyle/>
          <a:p>
            <a:r>
              <a:rPr lang="en-US"/>
              <a:t>One remarkable aspect of these clouds is that they tend to be very filamentary. An extreme example of this is shown here. This IRDC has an extremely large aspect ratio, extending more than a degree along the Galactic plane. </a:t>
            </a:r>
          </a:p>
          <a:p>
            <a:endParaRPr lang="en-US"/>
          </a:p>
          <a:p>
            <a:r>
              <a:rPr lang="en-US"/>
              <a:t>What is particularly interesting about this IRDC, is that, when we mapped it in molecular line emission, we discovered that the velocity of the molecular line emission is uniform across the whole filament, which implies that it is a single molecular cloud.</a:t>
            </a:r>
          </a:p>
          <a:p>
            <a:endParaRPr lang="en-US"/>
          </a:p>
          <a:p>
            <a:r>
              <a:rPr lang="en-US"/>
              <a:t>What is also interesting are the number of cores that are located along this filament.</a:t>
            </a:r>
          </a:p>
        </p:txBody>
      </p:sp>
    </p:spTree>
    <p:extLst>
      <p:ext uri="{BB962C8B-B14F-4D97-AF65-F5344CB8AC3E}">
        <p14:creationId xmlns:p14="http://schemas.microsoft.com/office/powerpoint/2010/main" val="38158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07587" name="Text Box 3"/>
          <p:cNvSpPr txBox="1">
            <a:spLocks noGrp="1" noChangeArrowheads="1"/>
          </p:cNvSpPr>
          <p:nvPr>
            <p:ph type="body" idx="1"/>
          </p:nvPr>
        </p:nvSpPr>
        <p:spPr/>
        <p:txBody>
          <a:bodyPr/>
          <a:lstStyle/>
          <a:p>
            <a:r>
              <a:rPr lang="en-US"/>
              <a:t>One remarkable aspect of these clouds is that they tend to be very filamentary. An extreme example of this is shown here. This IRDC has an extremely large aspect ratio, extending more than a degree along the Galactic plane. </a:t>
            </a:r>
          </a:p>
          <a:p>
            <a:endParaRPr lang="en-US"/>
          </a:p>
          <a:p>
            <a:r>
              <a:rPr lang="en-US"/>
              <a:t>What is particularly interesting about this IRDC, is that, when we mapped it in molecular line emission, we discovered that the velocity of the molecular line emission is uniform across the whole filament, which implies that it is a single molecular cloud.</a:t>
            </a:r>
          </a:p>
          <a:p>
            <a:endParaRPr lang="en-US"/>
          </a:p>
          <a:p>
            <a:r>
              <a:rPr lang="en-US"/>
              <a:t>What is also interesting are the number of cores that are located along this filament.</a:t>
            </a:r>
          </a:p>
        </p:txBody>
      </p:sp>
    </p:spTree>
    <p:extLst>
      <p:ext uri="{BB962C8B-B14F-4D97-AF65-F5344CB8AC3E}">
        <p14:creationId xmlns:p14="http://schemas.microsoft.com/office/powerpoint/2010/main" val="143318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14755" name="Text Box 3"/>
          <p:cNvSpPr txBox="1">
            <a:spLocks noGrp="1" noChangeArrowheads="1"/>
          </p:cNvSpPr>
          <p:nvPr>
            <p:ph type="body" idx="1"/>
          </p:nvPr>
        </p:nvSpPr>
        <p:spPr/>
        <p:txBody>
          <a:bodyPr/>
          <a:lstStyle/>
          <a:p>
            <a:r>
              <a:rPr lang="en-US"/>
              <a:t>One remarkable aspect of these clouds is that they tend to be very filamentary. An extreme example of this is shown here. This IRDC has an extremely large aspect ratio, extending more than a degree along the Galactic plane. </a:t>
            </a:r>
          </a:p>
          <a:p>
            <a:endParaRPr lang="en-US"/>
          </a:p>
          <a:p>
            <a:r>
              <a:rPr lang="en-US"/>
              <a:t>What is particularly interesting about this IRDC, is that, when we mapped it in molecular line emission, we discovered that the velocity of the molecular line emission is uniform across the whole filament, which implies that it is a single molecular cloud.</a:t>
            </a:r>
          </a:p>
          <a:p>
            <a:endParaRPr lang="en-US"/>
          </a:p>
          <a:p>
            <a:r>
              <a:rPr lang="en-US"/>
              <a:t>What is also interesting are the number of cores that are located along this filament.</a:t>
            </a:r>
          </a:p>
        </p:txBody>
      </p:sp>
    </p:spTree>
    <p:extLst>
      <p:ext uri="{BB962C8B-B14F-4D97-AF65-F5344CB8AC3E}">
        <p14:creationId xmlns:p14="http://schemas.microsoft.com/office/powerpoint/2010/main" val="65943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12707" name="Text Box 3"/>
          <p:cNvSpPr txBox="1">
            <a:spLocks noGrp="1" noChangeArrowheads="1"/>
          </p:cNvSpPr>
          <p:nvPr>
            <p:ph type="body" idx="1"/>
          </p:nvPr>
        </p:nvSpPr>
        <p:spPr/>
        <p:txBody>
          <a:bodyPr/>
          <a:lstStyle/>
          <a:p>
            <a:r>
              <a:rPr lang="en-US"/>
              <a:t>One remarkable aspect of these clouds is that they tend to be very filamentary. An extreme example of this is shown here. This IRDC has an extremely large aspect ratio, extending more than a degree along the Galactic plane. </a:t>
            </a:r>
          </a:p>
          <a:p>
            <a:endParaRPr lang="en-US"/>
          </a:p>
          <a:p>
            <a:r>
              <a:rPr lang="en-US"/>
              <a:t>What is particularly interesting about this IRDC, is that, when we mapped it in molecular line emission, we discovered that the velocity of the molecular line emission is uniform across the whole filament, which implies that it is a single molecular cloud.</a:t>
            </a:r>
          </a:p>
          <a:p>
            <a:endParaRPr lang="en-US"/>
          </a:p>
          <a:p>
            <a:r>
              <a:rPr lang="en-US"/>
              <a:t>What is also interesting are the number of cores that are located along this filament.</a:t>
            </a:r>
          </a:p>
        </p:txBody>
      </p:sp>
    </p:spTree>
    <p:extLst>
      <p:ext uri="{BB962C8B-B14F-4D97-AF65-F5344CB8AC3E}">
        <p14:creationId xmlns:p14="http://schemas.microsoft.com/office/powerpoint/2010/main" val="445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12707" name="Text Box 3"/>
          <p:cNvSpPr txBox="1">
            <a:spLocks noGrp="1" noChangeArrowheads="1"/>
          </p:cNvSpPr>
          <p:nvPr>
            <p:ph type="body" idx="1"/>
          </p:nvPr>
        </p:nvSpPr>
        <p:spPr/>
        <p:txBody>
          <a:bodyPr/>
          <a:lstStyle/>
          <a:p>
            <a:r>
              <a:rPr lang="en-US"/>
              <a:t>One remarkable aspect of these clouds is that they tend to be very filamentary. An extreme example of this is shown here. This IRDC has an extremely large aspect ratio, extending more than a degree along the Galactic plane. </a:t>
            </a:r>
          </a:p>
          <a:p>
            <a:endParaRPr lang="en-US"/>
          </a:p>
          <a:p>
            <a:r>
              <a:rPr lang="en-US"/>
              <a:t>What is particularly interesting about this IRDC, is that, when we mapped it in molecular line emission, we discovered that the velocity of the molecular line emission is uniform across the whole filament, which implies that it is a single molecular cloud.</a:t>
            </a:r>
          </a:p>
          <a:p>
            <a:endParaRPr lang="en-US"/>
          </a:p>
          <a:p>
            <a:r>
              <a:rPr lang="en-US"/>
              <a:t>What is also interesting are the number of cores that are located along this filament.</a:t>
            </a:r>
          </a:p>
        </p:txBody>
      </p:sp>
    </p:spTree>
    <p:extLst>
      <p:ext uri="{BB962C8B-B14F-4D97-AF65-F5344CB8AC3E}">
        <p14:creationId xmlns:p14="http://schemas.microsoft.com/office/powerpoint/2010/main" val="179633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70723" name="Text Box 3"/>
          <p:cNvSpPr txBox="1">
            <a:spLocks noGrp="1" noChangeArrowheads="1"/>
          </p:cNvSpPr>
          <p:nvPr>
            <p:ph type="body" idx="1"/>
          </p:nvPr>
        </p:nvSpPr>
        <p:spPr/>
        <p:txBody>
          <a:bodyPr/>
          <a:lstStyle/>
          <a:p>
            <a:pPr algn="just"/>
            <a:r>
              <a:rPr lang="en-US" b="1">
                <a:latin typeface="Arial" charset="0"/>
              </a:rPr>
              <a:t>The MDCS will be valuable not only in its own right, but also as an important finding chart to identify key ALMA targets. </a:t>
            </a:r>
            <a:r>
              <a:rPr lang="en-US">
                <a:latin typeface="Arial" charset="0"/>
              </a:rPr>
              <a:t>  With its unprecedented large sample of dense cores, the MDCS will identify the rare, extremely interesting objects that demand ALMA’s capabilities.  Because the MDCS will provide physical conditions, chemical conditions, and kinematic distances, it will be an essential resource for ALMA scientists who study star-formation.  For instance, the MDCS will identify huge numbers of the heretofore elusive high-mass, cold pre-stellar cores.  These objects will be key laboratories to test the ideas of monolithic collapse and competitive accretion at high angular resolution.  </a:t>
            </a:r>
            <a:endParaRPr lang="en-US"/>
          </a:p>
        </p:txBody>
      </p:sp>
    </p:spTree>
    <p:extLst>
      <p:ext uri="{BB962C8B-B14F-4D97-AF65-F5344CB8AC3E}">
        <p14:creationId xmlns:p14="http://schemas.microsoft.com/office/powerpoint/2010/main" val="134527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4" descr="title-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17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007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782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8013" cy="1138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00200"/>
            <a:ext cx="3732213"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733800"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791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8013" cy="1138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600200"/>
            <a:ext cx="3732213"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3733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40175"/>
            <a:ext cx="3733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501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8013" cy="11382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732213"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600200"/>
            <a:ext cx="3733800"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5229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8013" cy="11382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732213" cy="4529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3733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40175"/>
            <a:ext cx="3733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0304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8013" cy="11382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600200"/>
            <a:ext cx="3732213"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3733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0" y="3940175"/>
            <a:ext cx="3732213"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3940175"/>
            <a:ext cx="3733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259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314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258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7322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37338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022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89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221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56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129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745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Freeform 1"/>
          <p:cNvSpPr>
            <a:spLocks noChangeArrowheads="1"/>
          </p:cNvSpPr>
          <p:nvPr/>
        </p:nvSpPr>
        <p:spPr bwMode="auto">
          <a:xfrm>
            <a:off x="381000" y="228600"/>
            <a:ext cx="8221663" cy="609600"/>
          </a:xfrm>
          <a:custGeom>
            <a:avLst/>
            <a:gdLst/>
            <a:ahLst/>
            <a:cxnLst>
              <a:cxn ang="0">
                <a:pos x="0" y="1692"/>
              </a:cxn>
              <a:cxn ang="0">
                <a:pos x="0" y="0"/>
              </a:cxn>
              <a:cxn ang="0">
                <a:pos x="22838" y="0"/>
              </a:cxn>
            </a:cxnLst>
            <a:rect l="0" t="0" r="r" b="b"/>
            <a:pathLst>
              <a:path w="22839" h="1693">
                <a:moveTo>
                  <a:pt x="0" y="1692"/>
                </a:moveTo>
                <a:lnTo>
                  <a:pt x="0" y="0"/>
                </a:lnTo>
                <a:lnTo>
                  <a:pt x="22838" y="0"/>
                </a:lnTo>
              </a:path>
            </a:pathLst>
          </a:custGeom>
          <a:noFill/>
          <a:ln w="19080">
            <a:solidFill>
              <a:srgbClr val="CC3300"/>
            </a:solidFill>
            <a:round/>
            <a:headEnd/>
            <a:tailEnd/>
          </a:ln>
        </p:spPr>
        <p:txBody>
          <a:bodyPr/>
          <a:lstStyle/>
          <a:p>
            <a:pPr>
              <a:defRPr/>
            </a:pPr>
            <a:endParaRPr lang="en-US"/>
          </a:p>
        </p:txBody>
      </p:sp>
      <p:sp>
        <p:nvSpPr>
          <p:cNvPr id="1026" name="Line 2"/>
          <p:cNvSpPr>
            <a:spLocks noChangeShapeType="1"/>
          </p:cNvSpPr>
          <p:nvPr/>
        </p:nvSpPr>
        <p:spPr bwMode="auto">
          <a:xfrm>
            <a:off x="457200" y="6477000"/>
            <a:ext cx="8229600" cy="1588"/>
          </a:xfrm>
          <a:prstGeom prst="line">
            <a:avLst/>
          </a:prstGeom>
          <a:noFill/>
          <a:ln w="19080">
            <a:solidFill>
              <a:srgbClr val="CC3300"/>
            </a:solidFill>
            <a:round/>
            <a:headEnd/>
            <a:tailEnd/>
          </a:ln>
        </p:spPr>
        <p:txBody>
          <a:bodyPr/>
          <a:lstStyle/>
          <a:p>
            <a:pPr>
              <a:defRPr/>
            </a:pPr>
            <a:endParaRPr lang="en-US" b="0" i="0" u="none"/>
          </a:p>
        </p:txBody>
      </p:sp>
      <p:sp>
        <p:nvSpPr>
          <p:cNvPr id="5124" name="Rectangle 3"/>
          <p:cNvSpPr>
            <a:spLocks noGrp="1" noChangeArrowheads="1"/>
          </p:cNvSpPr>
          <p:nvPr>
            <p:ph type="title"/>
          </p:nvPr>
        </p:nvSpPr>
        <p:spPr bwMode="auto">
          <a:xfrm>
            <a:off x="457200" y="277813"/>
            <a:ext cx="82280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Master title style</a:t>
            </a:r>
          </a:p>
        </p:txBody>
      </p:sp>
      <p:sp>
        <p:nvSpPr>
          <p:cNvPr id="5125" name="Rectangle 4"/>
          <p:cNvSpPr>
            <a:spLocks noGrp="1" noChangeArrowheads="1"/>
          </p:cNvSpPr>
          <p:nvPr>
            <p:ph type="body" idx="1"/>
          </p:nvPr>
        </p:nvSpPr>
        <p:spPr bwMode="auto">
          <a:xfrm>
            <a:off x="762000" y="1600200"/>
            <a:ext cx="7618413"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81"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txStyles>
    <p:titleStyle>
      <a:lvl1pPr algn="l" defTabSz="449263" rtl="0" eaLnBrk="0" fontAlgn="base" hangingPunct="0">
        <a:spcBef>
          <a:spcPct val="0"/>
        </a:spcBef>
        <a:spcAft>
          <a:spcPct val="0"/>
        </a:spcAft>
        <a:buClr>
          <a:srgbClr val="FFFFFF"/>
        </a:buClr>
        <a:buSzPct val="100000"/>
        <a:buFont typeface="Times New Roman" pitchFamily="18" charset="0"/>
        <a:defRPr sz="4200" b="0" i="0" u="none">
          <a:solidFill>
            <a:srgbClr val="FFFFFF"/>
          </a:solidFill>
          <a:latin typeface="+mj-lt"/>
          <a:ea typeface="+mj-ea"/>
          <a:cs typeface="+mj-cs"/>
        </a:defRPr>
      </a:lvl1pPr>
      <a:lvl2pPr algn="l" defTabSz="449263" rtl="0" eaLnBrk="0" fontAlgn="base" hangingPunct="0">
        <a:spcBef>
          <a:spcPct val="0"/>
        </a:spcBef>
        <a:spcAft>
          <a:spcPct val="0"/>
        </a:spcAft>
        <a:buClr>
          <a:srgbClr val="FFFFFF"/>
        </a:buClr>
        <a:buSzPct val="100000"/>
        <a:buFont typeface="Times New Roman" pitchFamily="18" charset="0"/>
        <a:defRPr sz="4200">
          <a:solidFill>
            <a:srgbClr val="FFFFFF"/>
          </a:solidFill>
          <a:latin typeface="Garamond" pitchFamily="18" charset="0"/>
        </a:defRPr>
      </a:lvl2pPr>
      <a:lvl3pPr algn="l" defTabSz="449263" rtl="0" eaLnBrk="0" fontAlgn="base" hangingPunct="0">
        <a:spcBef>
          <a:spcPct val="0"/>
        </a:spcBef>
        <a:spcAft>
          <a:spcPct val="0"/>
        </a:spcAft>
        <a:buClr>
          <a:srgbClr val="FFFFFF"/>
        </a:buClr>
        <a:buSzPct val="100000"/>
        <a:buFont typeface="Times New Roman" pitchFamily="18" charset="0"/>
        <a:defRPr sz="4200">
          <a:solidFill>
            <a:srgbClr val="FFFFFF"/>
          </a:solidFill>
          <a:latin typeface="Garamond" pitchFamily="18" charset="0"/>
        </a:defRPr>
      </a:lvl3pPr>
      <a:lvl4pPr algn="l" defTabSz="449263" rtl="0" eaLnBrk="0" fontAlgn="base" hangingPunct="0">
        <a:spcBef>
          <a:spcPct val="0"/>
        </a:spcBef>
        <a:spcAft>
          <a:spcPct val="0"/>
        </a:spcAft>
        <a:buClr>
          <a:srgbClr val="FFFFFF"/>
        </a:buClr>
        <a:buSzPct val="100000"/>
        <a:buFont typeface="Times New Roman" pitchFamily="18" charset="0"/>
        <a:defRPr sz="4200">
          <a:solidFill>
            <a:srgbClr val="FFFFFF"/>
          </a:solidFill>
          <a:latin typeface="Garamond" pitchFamily="18" charset="0"/>
        </a:defRPr>
      </a:lvl4pPr>
      <a:lvl5pPr algn="l" defTabSz="449263" rtl="0" eaLnBrk="0" fontAlgn="base" hangingPunct="0">
        <a:spcBef>
          <a:spcPct val="0"/>
        </a:spcBef>
        <a:spcAft>
          <a:spcPct val="0"/>
        </a:spcAft>
        <a:buClr>
          <a:srgbClr val="FFFFFF"/>
        </a:buClr>
        <a:buSzPct val="100000"/>
        <a:buFont typeface="Times New Roman" pitchFamily="18" charset="0"/>
        <a:defRPr sz="4200">
          <a:solidFill>
            <a:srgbClr val="FFFFFF"/>
          </a:solidFill>
          <a:latin typeface="Garamond" pitchFamily="18" charset="0"/>
        </a:defRPr>
      </a:lvl5pPr>
      <a:lvl6pPr marL="457200" algn="l" defTabSz="449263" rtl="0" fontAlgn="base">
        <a:spcBef>
          <a:spcPct val="0"/>
        </a:spcBef>
        <a:spcAft>
          <a:spcPct val="0"/>
        </a:spcAft>
        <a:buClr>
          <a:srgbClr val="FFFFFF"/>
        </a:buClr>
        <a:buSzPct val="100000"/>
        <a:buFont typeface="Times New Roman" pitchFamily="18" charset="0"/>
        <a:defRPr sz="4400">
          <a:solidFill>
            <a:srgbClr val="000000"/>
          </a:solidFill>
          <a:latin typeface="Times New Roman" pitchFamily="18" charset="0"/>
        </a:defRPr>
      </a:lvl6pPr>
      <a:lvl7pPr marL="914400" algn="l" defTabSz="449263" rtl="0" fontAlgn="base">
        <a:spcBef>
          <a:spcPct val="0"/>
        </a:spcBef>
        <a:spcAft>
          <a:spcPct val="0"/>
        </a:spcAft>
        <a:buClr>
          <a:srgbClr val="FFFFFF"/>
        </a:buClr>
        <a:buSzPct val="100000"/>
        <a:buFont typeface="Times New Roman" pitchFamily="18" charset="0"/>
        <a:defRPr sz="4400">
          <a:solidFill>
            <a:srgbClr val="000000"/>
          </a:solidFill>
          <a:latin typeface="Times New Roman" pitchFamily="18" charset="0"/>
        </a:defRPr>
      </a:lvl7pPr>
      <a:lvl8pPr marL="1371600" algn="l" defTabSz="449263" rtl="0" fontAlgn="base">
        <a:spcBef>
          <a:spcPct val="0"/>
        </a:spcBef>
        <a:spcAft>
          <a:spcPct val="0"/>
        </a:spcAft>
        <a:buClr>
          <a:srgbClr val="FFFFFF"/>
        </a:buClr>
        <a:buSzPct val="100000"/>
        <a:buFont typeface="Times New Roman" pitchFamily="18" charset="0"/>
        <a:defRPr sz="4400">
          <a:solidFill>
            <a:srgbClr val="000000"/>
          </a:solidFill>
          <a:latin typeface="Times New Roman" pitchFamily="18" charset="0"/>
        </a:defRPr>
      </a:lvl8pPr>
      <a:lvl9pPr marL="1828800" algn="l" defTabSz="449263" rtl="0" fontAlgn="base">
        <a:spcBef>
          <a:spcPct val="0"/>
        </a:spcBef>
        <a:spcAft>
          <a:spcPct val="0"/>
        </a:spcAft>
        <a:buClr>
          <a:srgbClr val="FFFFFF"/>
        </a:buClr>
        <a:buSzPct val="100000"/>
        <a:buFont typeface="Times New Roman" pitchFamily="18" charset="0"/>
        <a:defRPr sz="4400">
          <a:solidFill>
            <a:srgbClr val="000000"/>
          </a:solidFill>
          <a:latin typeface="Times New Roman" pitchFamily="18" charset="0"/>
        </a:defRPr>
      </a:lvl9pPr>
    </p:titleStyle>
    <p:bodyStyle>
      <a:lvl1pPr marL="341313" indent="-341313" algn="l" defTabSz="449263" rtl="0" eaLnBrk="0" fontAlgn="base" hangingPunct="0">
        <a:spcBef>
          <a:spcPts val="738"/>
        </a:spcBef>
        <a:spcAft>
          <a:spcPct val="0"/>
        </a:spcAft>
        <a:buClr>
          <a:srgbClr val="CC3300"/>
        </a:buClr>
        <a:buSzPct val="65000"/>
        <a:buFont typeface="Wingdings" pitchFamily="2" charset="2"/>
        <a:buChar char=""/>
        <a:defRPr sz="3000">
          <a:solidFill>
            <a:srgbClr val="FFFFFF"/>
          </a:solidFill>
          <a:latin typeface="+mn-lt"/>
          <a:ea typeface="+mn-ea"/>
          <a:cs typeface="+mn-cs"/>
        </a:defRPr>
      </a:lvl1pPr>
      <a:lvl2pPr marL="668338" indent="-325438" algn="l" defTabSz="449263" rtl="0" eaLnBrk="0" fontAlgn="base" hangingPunct="0">
        <a:spcBef>
          <a:spcPts val="638"/>
        </a:spcBef>
        <a:spcAft>
          <a:spcPct val="0"/>
        </a:spcAft>
        <a:buClr>
          <a:srgbClr val="CC9900"/>
        </a:buClr>
        <a:buSzPct val="60000"/>
        <a:buFont typeface="Wingdings" pitchFamily="2" charset="2"/>
        <a:buChar char=""/>
        <a:defRPr sz="2600">
          <a:solidFill>
            <a:srgbClr val="FFFFFF"/>
          </a:solidFill>
          <a:latin typeface="+mn-lt"/>
        </a:defRPr>
      </a:lvl2pPr>
      <a:lvl3pPr marL="1020763" indent="-349250" algn="l" defTabSz="449263" rtl="0" eaLnBrk="0" fontAlgn="base" hangingPunct="0">
        <a:spcBef>
          <a:spcPts val="538"/>
        </a:spcBef>
        <a:spcAft>
          <a:spcPct val="0"/>
        </a:spcAft>
        <a:buClr>
          <a:srgbClr val="CC3300"/>
        </a:buClr>
        <a:buSzPct val="65000"/>
        <a:buFont typeface="Wingdings" pitchFamily="2" charset="2"/>
        <a:buChar char=""/>
        <a:defRPr sz="2200">
          <a:solidFill>
            <a:srgbClr val="FFFFFF"/>
          </a:solidFill>
          <a:latin typeface="+mn-lt"/>
        </a:defRPr>
      </a:lvl3pPr>
      <a:lvl4pPr marL="1338263" indent="-314325" algn="l" defTabSz="449263" rtl="0" eaLnBrk="0" fontAlgn="base" hangingPunct="0">
        <a:spcBef>
          <a:spcPts val="488"/>
        </a:spcBef>
        <a:spcAft>
          <a:spcPct val="0"/>
        </a:spcAft>
        <a:buClr>
          <a:srgbClr val="CC9900"/>
        </a:buClr>
        <a:buSzPct val="70000"/>
        <a:buFont typeface="Wingdings" pitchFamily="2" charset="2"/>
        <a:buChar char=""/>
        <a:defRPr sz="2000">
          <a:solidFill>
            <a:srgbClr val="FFFFFF"/>
          </a:solidFill>
          <a:latin typeface="+mn-lt"/>
        </a:defRPr>
      </a:lvl4pPr>
      <a:lvl5pPr marL="1679575" indent="-338138" algn="l" defTabSz="449263" rtl="0" eaLnBrk="0" fontAlgn="base" hangingPunct="0">
        <a:spcBef>
          <a:spcPts val="488"/>
        </a:spcBef>
        <a:spcAft>
          <a:spcPct val="0"/>
        </a:spcAft>
        <a:buClr>
          <a:srgbClr val="CC9900"/>
        </a:buClr>
        <a:buSzPct val="75000"/>
        <a:buFont typeface="Wingdings" pitchFamily="2" charset="2"/>
        <a:buChar char=""/>
        <a:defRPr sz="2000">
          <a:solidFill>
            <a:srgbClr val="FFFFFF"/>
          </a:solidFill>
          <a:latin typeface="+mn-lt"/>
        </a:defRPr>
      </a:lvl5pPr>
      <a:lvl6pPr marL="2136775" indent="-338138" algn="l" defTabSz="449263" rtl="0" fontAlgn="base">
        <a:spcBef>
          <a:spcPts val="488"/>
        </a:spcBef>
        <a:spcAft>
          <a:spcPct val="0"/>
        </a:spcAft>
        <a:buClr>
          <a:srgbClr val="CC9900"/>
        </a:buClr>
        <a:buSzPct val="75000"/>
        <a:buFont typeface="Wingdings" pitchFamily="2" charset="2"/>
        <a:buChar char=""/>
        <a:defRPr sz="2000">
          <a:solidFill>
            <a:srgbClr val="FFFFFF"/>
          </a:solidFill>
          <a:latin typeface="+mn-lt"/>
        </a:defRPr>
      </a:lvl6pPr>
      <a:lvl7pPr marL="2593975" indent="-338138" algn="l" defTabSz="449263" rtl="0" fontAlgn="base">
        <a:spcBef>
          <a:spcPts val="488"/>
        </a:spcBef>
        <a:spcAft>
          <a:spcPct val="0"/>
        </a:spcAft>
        <a:buClr>
          <a:srgbClr val="CC9900"/>
        </a:buClr>
        <a:buSzPct val="75000"/>
        <a:buFont typeface="Wingdings" pitchFamily="2" charset="2"/>
        <a:buChar char=""/>
        <a:defRPr sz="2000">
          <a:solidFill>
            <a:srgbClr val="FFFFFF"/>
          </a:solidFill>
          <a:latin typeface="+mn-lt"/>
        </a:defRPr>
      </a:lvl7pPr>
      <a:lvl8pPr marL="3051175" indent="-338138" algn="l" defTabSz="449263" rtl="0" fontAlgn="base">
        <a:spcBef>
          <a:spcPts val="488"/>
        </a:spcBef>
        <a:spcAft>
          <a:spcPct val="0"/>
        </a:spcAft>
        <a:buClr>
          <a:srgbClr val="CC9900"/>
        </a:buClr>
        <a:buSzPct val="75000"/>
        <a:buFont typeface="Wingdings" pitchFamily="2" charset="2"/>
        <a:buChar char=""/>
        <a:defRPr sz="2000">
          <a:solidFill>
            <a:srgbClr val="FFFFFF"/>
          </a:solidFill>
          <a:latin typeface="+mn-lt"/>
        </a:defRPr>
      </a:lvl8pPr>
      <a:lvl9pPr marL="3508375" indent="-338138" algn="l" defTabSz="449263" rtl="0" fontAlgn="base">
        <a:spcBef>
          <a:spcPts val="488"/>
        </a:spcBef>
        <a:spcAft>
          <a:spcPct val="0"/>
        </a:spcAft>
        <a:buClr>
          <a:srgbClr val="CC9900"/>
        </a:buClr>
        <a:buSzPct val="75000"/>
        <a:buFont typeface="Wingdings" pitchFamily="2" charset="2"/>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21000" y="-627743"/>
            <a:ext cx="36434026" cy="9601200"/>
          </a:xfrm>
        </p:spPr>
      </p:pic>
      <p:sp>
        <p:nvSpPr>
          <p:cNvPr id="7171" name="Rectangle 7"/>
          <p:cNvSpPr>
            <a:spLocks noChangeArrowheads="1"/>
          </p:cNvSpPr>
          <p:nvPr/>
        </p:nvSpPr>
        <p:spPr bwMode="auto">
          <a:xfrm>
            <a:off x="-297543" y="685800"/>
            <a:ext cx="906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defTabSz="449263" eaLnBrk="1" hangingPunct="1">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600" dirty="0" smtClean="0">
                <a:solidFill>
                  <a:srgbClr val="FFFF00"/>
                </a:solidFill>
                <a:effectLst>
                  <a:outerShdw blurRad="38100" dist="38100" dir="2700000" algn="tl">
                    <a:srgbClr val="000000">
                      <a:alpha val="43137"/>
                    </a:srgbClr>
                  </a:outerShdw>
                </a:effectLst>
                <a:latin typeface="Garamond" pitchFamily="18" charset="0"/>
              </a:rPr>
              <a:t>MALT90</a:t>
            </a:r>
          </a:p>
          <a:p>
            <a:pPr algn="ctr" defTabSz="449263" eaLnBrk="1" hangingPunct="1">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600" dirty="0" smtClean="0">
                <a:solidFill>
                  <a:srgbClr val="FFFF00"/>
                </a:solidFill>
                <a:effectLst>
                  <a:outerShdw blurRad="38100" dist="38100" dir="2700000" algn="tl">
                    <a:srgbClr val="000000">
                      <a:alpha val="43137"/>
                    </a:srgbClr>
                  </a:outerShdw>
                </a:effectLst>
                <a:latin typeface="Garamond" pitchFamily="18" charset="0"/>
              </a:rPr>
              <a:t>The Millimetre Astronomy Legacy Team 90 GHz Survey</a:t>
            </a:r>
          </a:p>
        </p:txBody>
      </p:sp>
      <p:sp>
        <p:nvSpPr>
          <p:cNvPr id="7172" name="Rectangle 9"/>
          <p:cNvSpPr>
            <a:spLocks noChangeArrowheads="1"/>
          </p:cNvSpPr>
          <p:nvPr/>
        </p:nvSpPr>
        <p:spPr bwMode="auto">
          <a:xfrm>
            <a:off x="1948543" y="4172857"/>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defTabSz="449263" eaLnBrk="1" hangingPunct="1">
              <a:lnSpc>
                <a:spcPct val="96000"/>
              </a:lnSpc>
              <a:spcBef>
                <a:spcPts val="688"/>
              </a:spcBef>
              <a:buClr>
                <a:srgbClr val="CC33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rgbClr val="FFFF00"/>
                </a:solidFill>
                <a:effectLst>
                  <a:outerShdw blurRad="38100" dist="38100" dir="2700000" algn="tl">
                    <a:srgbClr val="000000">
                      <a:alpha val="43137"/>
                    </a:srgbClr>
                  </a:outerShdw>
                </a:effectLst>
                <a:latin typeface="Arial" charset="0"/>
              </a:rPr>
              <a:t>James Jackson </a:t>
            </a:r>
          </a:p>
          <a:p>
            <a:pPr algn="ctr" defTabSz="449263" eaLnBrk="1" hangingPunct="1">
              <a:lnSpc>
                <a:spcPct val="96000"/>
              </a:lnSpc>
              <a:spcBef>
                <a:spcPts val="688"/>
              </a:spcBef>
              <a:buClr>
                <a:srgbClr val="CC33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rgbClr val="FFFF00"/>
                </a:solidFill>
                <a:effectLst>
                  <a:outerShdw blurRad="38100" dist="38100" dir="2700000" algn="tl">
                    <a:srgbClr val="000000">
                      <a:alpha val="43137"/>
                    </a:srgbClr>
                  </a:outerShdw>
                </a:effectLst>
                <a:latin typeface="Arial" charset="0"/>
              </a:rPr>
              <a:t>University of Newcastle</a:t>
            </a:r>
            <a:endParaRPr lang="en-GB" dirty="0">
              <a:solidFill>
                <a:srgbClr val="FFFF00"/>
              </a:solidFill>
              <a:effectLst>
                <a:outerShdw blurRad="38100" dist="38100" dir="2700000" algn="tl">
                  <a:srgbClr val="000000">
                    <a:alpha val="43137"/>
                  </a:srgbClr>
                </a:outerShdw>
              </a:effectLst>
              <a:latin typeface="Arial" charset="0"/>
            </a:endParaRPr>
          </a:p>
          <a:p>
            <a:pPr algn="l" defTabSz="449263" eaLnBrk="1" hangingPunct="1">
              <a:lnSpc>
                <a:spcPct val="96000"/>
              </a:lnSpc>
              <a:spcBef>
                <a:spcPts val="688"/>
              </a:spcBef>
              <a:buClr>
                <a:srgbClr val="CC3300"/>
              </a:buClr>
              <a:buSzPct val="65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effectLst>
                  <a:outerShdw blurRad="38100" dist="38100" dir="2700000" algn="tl">
                    <a:srgbClr val="000000">
                      <a:alpha val="43137"/>
                    </a:srgbClr>
                  </a:outerShdw>
                </a:effectLst>
                <a:latin typeface="Arial" charset="0"/>
              </a:rPr>
              <a:t> </a:t>
            </a:r>
            <a:endParaRPr lang="en-GB" dirty="0">
              <a:solidFill>
                <a:schemeClr val="bg1"/>
              </a:solidFill>
              <a:effectLst>
                <a:outerShdw blurRad="38100" dist="38100" dir="2700000" algn="tl">
                  <a:srgbClr val="000000">
                    <a:alpha val="43137"/>
                  </a:srgbClr>
                </a:outerShdw>
              </a:effectLst>
              <a:latin typeface="Arial" charset="0"/>
            </a:endParaRPr>
          </a:p>
        </p:txBody>
      </p:sp>
      <p:sp>
        <p:nvSpPr>
          <p:cNvPr id="7173" name="Text Box 10"/>
          <p:cNvSpPr txBox="1">
            <a:spLocks noChangeArrowheads="1"/>
          </p:cNvSpPr>
          <p:nvPr/>
        </p:nvSpPr>
        <p:spPr bwMode="auto">
          <a:xfrm>
            <a:off x="-685800" y="6383197"/>
            <a:ext cx="9323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FF"/>
                </a:solidFill>
                <a:latin typeface="Times New Roman" pitchFamily="18" charset="0"/>
              </a:defRPr>
            </a:lvl1pPr>
            <a:lvl2pPr marL="742950" indent="-285750">
              <a:defRPr sz="2400">
                <a:solidFill>
                  <a:srgbClr val="FFFFFF"/>
                </a:solidFill>
                <a:latin typeface="Times New Roman" pitchFamily="18" charset="0"/>
              </a:defRPr>
            </a:lvl2pPr>
            <a:lvl3pPr marL="1143000" indent="-228600">
              <a:defRPr sz="2400">
                <a:solidFill>
                  <a:srgbClr val="FFFFFF"/>
                </a:solidFill>
                <a:latin typeface="Times New Roman" pitchFamily="18" charset="0"/>
              </a:defRPr>
            </a:lvl3pPr>
            <a:lvl4pPr marL="1600200" indent="-228600">
              <a:defRPr sz="2400">
                <a:solidFill>
                  <a:srgbClr val="FFFFFF"/>
                </a:solidFill>
                <a:latin typeface="Times New Roman" pitchFamily="18" charset="0"/>
              </a:defRPr>
            </a:lvl4pPr>
            <a:lvl5pPr marL="2057400" indent="-228600">
              <a:defRPr sz="2400">
                <a:solidFill>
                  <a:srgbClr val="FFFFFF"/>
                </a:solidFill>
                <a:latin typeface="Times New Roman" pitchFamily="18" charset="0"/>
              </a:defRPr>
            </a:lvl5pPr>
            <a:lvl6pPr marL="2514600" indent="-228600" algn="r" eaLnBrk="0" fontAlgn="base" hangingPunct="0">
              <a:spcBef>
                <a:spcPct val="0"/>
              </a:spcBef>
              <a:spcAft>
                <a:spcPct val="0"/>
              </a:spcAft>
              <a:defRPr sz="2400">
                <a:solidFill>
                  <a:srgbClr val="FFFFFF"/>
                </a:solidFill>
                <a:latin typeface="Times New Roman" pitchFamily="18" charset="0"/>
              </a:defRPr>
            </a:lvl6pPr>
            <a:lvl7pPr marL="2971800" indent="-228600" algn="r" eaLnBrk="0" fontAlgn="base" hangingPunct="0">
              <a:spcBef>
                <a:spcPct val="0"/>
              </a:spcBef>
              <a:spcAft>
                <a:spcPct val="0"/>
              </a:spcAft>
              <a:defRPr sz="2400">
                <a:solidFill>
                  <a:srgbClr val="FFFFFF"/>
                </a:solidFill>
                <a:latin typeface="Times New Roman" pitchFamily="18" charset="0"/>
              </a:defRPr>
            </a:lvl7pPr>
            <a:lvl8pPr marL="3429000" indent="-228600" algn="r" eaLnBrk="0" fontAlgn="base" hangingPunct="0">
              <a:spcBef>
                <a:spcPct val="0"/>
              </a:spcBef>
              <a:spcAft>
                <a:spcPct val="0"/>
              </a:spcAft>
              <a:defRPr sz="2400">
                <a:solidFill>
                  <a:srgbClr val="FFFFFF"/>
                </a:solidFill>
                <a:latin typeface="Times New Roman" pitchFamily="18" charset="0"/>
              </a:defRPr>
            </a:lvl8pPr>
            <a:lvl9pPr marL="3886200" indent="-228600" algn="r" eaLnBrk="0" fontAlgn="base" hangingPunct="0">
              <a:spcBef>
                <a:spcPct val="0"/>
              </a:spcBef>
              <a:spcAft>
                <a:spcPct val="0"/>
              </a:spcAft>
              <a:defRPr sz="2400">
                <a:solidFill>
                  <a:srgbClr val="FFFFFF"/>
                </a:solidFill>
                <a:latin typeface="Times New Roman" pitchFamily="18" charset="0"/>
              </a:defRPr>
            </a:lvl9pPr>
          </a:lstStyle>
          <a:p>
            <a:pPr>
              <a:spcBef>
                <a:spcPct val="50000"/>
              </a:spcBef>
            </a:pPr>
            <a:r>
              <a:rPr lang="en-US" dirty="0" smtClean="0">
                <a:effectLst>
                  <a:outerShdw blurRad="38100" dist="38100" dir="2700000" algn="tl">
                    <a:srgbClr val="000000">
                      <a:alpha val="43137"/>
                    </a:srgbClr>
                  </a:outerShdw>
                </a:effectLst>
                <a:latin typeface="Bookman Old Style" pitchFamily="18" charset="0"/>
              </a:rPr>
              <a:t>CTA Workshop; UWS </a:t>
            </a:r>
            <a:r>
              <a:rPr lang="en-US" dirty="0" err="1" smtClean="0">
                <a:effectLst>
                  <a:outerShdw blurRad="38100" dist="38100" dir="2700000" algn="tl">
                    <a:srgbClr val="000000">
                      <a:alpha val="43137"/>
                    </a:srgbClr>
                  </a:outerShdw>
                </a:effectLst>
                <a:latin typeface="Bookman Old Style" pitchFamily="18" charset="0"/>
              </a:rPr>
              <a:t>Penrith</a:t>
            </a:r>
            <a:r>
              <a:rPr lang="en-US" dirty="0" smtClean="0">
                <a:effectLst>
                  <a:outerShdw blurRad="38100" dist="38100" dir="2700000" algn="tl">
                    <a:srgbClr val="000000">
                      <a:alpha val="43137"/>
                    </a:srgbClr>
                  </a:outerShdw>
                </a:effectLst>
                <a:latin typeface="Bookman Old Style" pitchFamily="18" charset="0"/>
              </a:rPr>
              <a:t> Observatory; 11 April 2017</a:t>
            </a:r>
            <a:endParaRPr lang="en-US" dirty="0">
              <a:effectLst>
                <a:outerShdw blurRad="38100" dist="38100" dir="2700000" algn="tl">
                  <a:srgbClr val="000000">
                    <a:alpha val="43137"/>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Text Box 2"/>
          <p:cNvSpPr txBox="1">
            <a:spLocks noChangeArrowheads="1"/>
          </p:cNvSpPr>
          <p:nvPr/>
        </p:nvSpPr>
        <p:spPr bwMode="auto">
          <a:xfrm>
            <a:off x="4267200" y="6477000"/>
            <a:ext cx="4876800" cy="336550"/>
          </a:xfrm>
          <a:prstGeom prst="rect">
            <a:avLst/>
          </a:prstGeom>
          <a:noFill/>
          <a:ln w="9525">
            <a:noFill/>
            <a:miter lim="800000"/>
            <a:headEnd/>
            <a:tailEnd/>
          </a:ln>
          <a:effectLst/>
        </p:spPr>
        <p:txBody>
          <a:bodyPr>
            <a:spAutoFit/>
          </a:bodyPr>
          <a:lstStyle/>
          <a:p>
            <a:pPr algn="r">
              <a:spcBef>
                <a:spcPct val="50000"/>
              </a:spcBef>
            </a:pPr>
            <a:r>
              <a:rPr lang="en-US" sz="1600">
                <a:latin typeface="Times New Roman" pitchFamily="18" charset="0"/>
              </a:rPr>
              <a:t>Image credit: NASA/JPL-Caltech/Univ. of Wisconsin</a:t>
            </a:r>
          </a:p>
        </p:txBody>
      </p:sp>
      <p:sp>
        <p:nvSpPr>
          <p:cNvPr id="711683" name="Text Box 3"/>
          <p:cNvSpPr txBox="1">
            <a:spLocks noChangeArrowheads="1"/>
          </p:cNvSpPr>
          <p:nvPr/>
        </p:nvSpPr>
        <p:spPr bwMode="auto">
          <a:xfrm>
            <a:off x="0" y="6553200"/>
            <a:ext cx="4343400" cy="214313"/>
          </a:xfrm>
          <a:prstGeom prst="rect">
            <a:avLst/>
          </a:prstGeom>
          <a:solidFill>
            <a:schemeClr val="tx2"/>
          </a:solidFill>
          <a:ln w="9525">
            <a:noFill/>
            <a:miter lim="800000"/>
            <a:headEnd/>
            <a:tailEnd/>
          </a:ln>
          <a:effectLst/>
        </p:spPr>
        <p:txBody>
          <a:bodyPr>
            <a:spAutoFit/>
          </a:bodyPr>
          <a:lstStyle/>
          <a:p>
            <a:pPr algn="l">
              <a:lnSpc>
                <a:spcPct val="50000"/>
              </a:lnSpc>
              <a:spcBef>
                <a:spcPct val="50000"/>
              </a:spcBef>
            </a:pPr>
            <a:r>
              <a:rPr lang="en-US" sz="1600" i="1" dirty="0">
                <a:solidFill>
                  <a:srgbClr val="FFFFFF"/>
                </a:solidFill>
                <a:latin typeface="Times New Roman" pitchFamily="18" charset="0"/>
              </a:rPr>
              <a:t>Blue - 3.6</a:t>
            </a:r>
            <a:r>
              <a:rPr lang="en-US" sz="1600" i="1" dirty="0">
                <a:solidFill>
                  <a:srgbClr val="FFFFFF"/>
                </a:solidFill>
                <a:latin typeface="Symbol" pitchFamily="18" charset="2"/>
                <a:sym typeface="Symbol" pitchFamily="18" charset="2"/>
              </a:rPr>
              <a:t></a:t>
            </a:r>
            <a:r>
              <a:rPr lang="en-US" sz="1600" i="1" dirty="0">
                <a:solidFill>
                  <a:srgbClr val="FFFFFF"/>
                </a:solidFill>
                <a:latin typeface="Times New Roman" pitchFamily="18" charset="0"/>
              </a:rPr>
              <a:t>m, Green  - 8</a:t>
            </a:r>
            <a:r>
              <a:rPr lang="en-US" sz="1600" i="1" dirty="0">
                <a:solidFill>
                  <a:srgbClr val="FFFFFF"/>
                </a:solidFill>
                <a:latin typeface="Symbol" pitchFamily="18" charset="2"/>
                <a:sym typeface="Symbol" pitchFamily="18" charset="2"/>
              </a:rPr>
              <a:t></a:t>
            </a:r>
            <a:r>
              <a:rPr lang="en-US" sz="1600" i="1" dirty="0">
                <a:solidFill>
                  <a:srgbClr val="FFFFFF"/>
                </a:solidFill>
                <a:latin typeface="Times New Roman" pitchFamily="18" charset="0"/>
              </a:rPr>
              <a:t>m,  Red - 24</a:t>
            </a:r>
            <a:r>
              <a:rPr lang="en-US" sz="1600" i="1" dirty="0">
                <a:solidFill>
                  <a:srgbClr val="FFFFFF"/>
                </a:solidFill>
                <a:latin typeface="Symbol" pitchFamily="18" charset="2"/>
                <a:sym typeface="Symbol" pitchFamily="18" charset="2"/>
              </a:rPr>
              <a:t></a:t>
            </a:r>
            <a:r>
              <a:rPr lang="en-US" sz="1600" i="1" dirty="0">
                <a:solidFill>
                  <a:srgbClr val="FFFFFF"/>
                </a:solidFill>
                <a:latin typeface="Times New Roman" pitchFamily="18" charset="0"/>
              </a:rPr>
              <a:t>m</a:t>
            </a:r>
          </a:p>
        </p:txBody>
      </p:sp>
      <p:sp>
        <p:nvSpPr>
          <p:cNvPr id="711684" name="Rectangle 4"/>
          <p:cNvSpPr>
            <a:spLocks noGrp="1" noChangeArrowheads="1"/>
          </p:cNvSpPr>
          <p:nvPr>
            <p:ph type="title"/>
          </p:nvPr>
        </p:nvSpPr>
        <p:spPr/>
        <p:txBody>
          <a:bodyPr/>
          <a:lstStyle/>
          <a:p>
            <a:r>
              <a:rPr lang="en-US" dirty="0" err="1" smtClean="0"/>
              <a:t>Photodissociation</a:t>
            </a:r>
            <a:r>
              <a:rPr lang="en-US" dirty="0" smtClean="0"/>
              <a:t> Region (PDR)</a:t>
            </a:r>
            <a:endParaRPr lang="en-US" dirty="0"/>
          </a:p>
        </p:txBody>
      </p:sp>
      <p:pic>
        <p:nvPicPr>
          <p:cNvPr id="711686" name="Picture 6" descr="long-irdc2"/>
          <p:cNvPicPr>
            <a:picLocks noChangeAspect="1" noChangeArrowheads="1"/>
          </p:cNvPicPr>
          <p:nvPr/>
        </p:nvPicPr>
        <p:blipFill>
          <a:blip r:embed="rId4" cstate="print"/>
          <a:srcRect r="755"/>
          <a:stretch>
            <a:fillRect/>
          </a:stretch>
        </p:blipFill>
        <p:spPr bwMode="auto">
          <a:xfrm>
            <a:off x="381000" y="1600200"/>
            <a:ext cx="8610600" cy="2517775"/>
          </a:xfrm>
          <a:prstGeom prst="rect">
            <a:avLst/>
          </a:prstGeom>
          <a:noFill/>
        </p:spPr>
      </p:pic>
      <p:sp>
        <p:nvSpPr>
          <p:cNvPr id="711694" name="Rectangle 14"/>
          <p:cNvSpPr>
            <a:spLocks noChangeArrowheads="1"/>
          </p:cNvSpPr>
          <p:nvPr/>
        </p:nvSpPr>
        <p:spPr bwMode="auto">
          <a:xfrm>
            <a:off x="8153400" y="2667000"/>
            <a:ext cx="685800" cy="685800"/>
          </a:xfrm>
          <a:prstGeom prst="rect">
            <a:avLst/>
          </a:prstGeom>
          <a:noFill/>
          <a:ln w="47625">
            <a:solidFill>
              <a:srgbClr val="FF0B20"/>
            </a:solidFill>
            <a:miter lim="800000"/>
            <a:headEnd/>
            <a:tailEnd/>
          </a:ln>
          <a:effectLst/>
        </p:spPr>
        <p:txBody>
          <a:bodyPr wrap="none" anchor="ctr"/>
          <a:lstStyle/>
          <a:p>
            <a:endParaRPr lang="en-US"/>
          </a:p>
        </p:txBody>
      </p:sp>
      <p:sp>
        <p:nvSpPr>
          <p:cNvPr id="711701" name="Text Box 21"/>
          <p:cNvSpPr txBox="1">
            <a:spLocks noChangeArrowheads="1"/>
          </p:cNvSpPr>
          <p:nvPr/>
        </p:nvSpPr>
        <p:spPr bwMode="auto">
          <a:xfrm>
            <a:off x="152400" y="4953000"/>
            <a:ext cx="4267200" cy="1015663"/>
          </a:xfrm>
          <a:prstGeom prst="rect">
            <a:avLst/>
          </a:prstGeom>
          <a:noFill/>
          <a:ln w="47625" algn="ctr">
            <a:noFill/>
            <a:miter lim="800000"/>
            <a:headEnd/>
            <a:tailEnd/>
          </a:ln>
          <a:effectLst/>
        </p:spPr>
        <p:txBody>
          <a:bodyPr wrap="square">
            <a:spAutoFit/>
          </a:bodyPr>
          <a:lstStyle/>
          <a:p>
            <a:pPr>
              <a:spcBef>
                <a:spcPct val="50000"/>
              </a:spcBef>
            </a:pPr>
            <a:r>
              <a:rPr lang="en-US" dirty="0" smtClean="0"/>
              <a:t>Latest stage</a:t>
            </a:r>
          </a:p>
          <a:p>
            <a:pPr>
              <a:spcBef>
                <a:spcPct val="50000"/>
              </a:spcBef>
            </a:pPr>
            <a:r>
              <a:rPr lang="en-US" dirty="0" err="1" smtClean="0"/>
              <a:t>Photodissociation</a:t>
            </a:r>
            <a:r>
              <a:rPr lang="en-US" dirty="0" smtClean="0"/>
              <a:t> region (PDR)</a:t>
            </a:r>
            <a:endParaRPr lang="en-US" dirty="0"/>
          </a:p>
        </p:txBody>
      </p:sp>
      <p:grpSp>
        <p:nvGrpSpPr>
          <p:cNvPr id="2" name="Group 1"/>
          <p:cNvGrpSpPr/>
          <p:nvPr/>
        </p:nvGrpSpPr>
        <p:grpSpPr>
          <a:xfrm>
            <a:off x="4495800" y="3200400"/>
            <a:ext cx="2895600" cy="3101040"/>
            <a:chOff x="5410200" y="3200400"/>
            <a:chExt cx="2895600" cy="3101040"/>
          </a:xfrm>
        </p:grpSpPr>
        <p:pic>
          <p:nvPicPr>
            <p:cNvPr id="12" name="Picture 6" descr="long-irdc2"/>
            <p:cNvPicPr>
              <a:picLocks noChangeAspect="1" noChangeArrowheads="1"/>
            </p:cNvPicPr>
            <p:nvPr/>
          </p:nvPicPr>
          <p:blipFill rotWithShape="1">
            <a:blip r:embed="rId4" cstate="print"/>
            <a:srcRect l="86364" t="28111" r="755" b="23186"/>
            <a:stretch/>
          </p:blipFill>
          <p:spPr bwMode="auto">
            <a:xfrm>
              <a:off x="5410200" y="3200400"/>
              <a:ext cx="2895600" cy="3093447"/>
            </a:xfrm>
            <a:prstGeom prst="rect">
              <a:avLst/>
            </a:prstGeom>
            <a:noFill/>
          </p:spPr>
        </p:pic>
        <p:sp>
          <p:nvSpPr>
            <p:cNvPr id="13" name="Rectangle 14"/>
            <p:cNvSpPr>
              <a:spLocks noChangeArrowheads="1"/>
            </p:cNvSpPr>
            <p:nvPr/>
          </p:nvSpPr>
          <p:spPr bwMode="auto">
            <a:xfrm>
              <a:off x="5410200" y="3200400"/>
              <a:ext cx="2895600" cy="3101040"/>
            </a:xfrm>
            <a:prstGeom prst="rect">
              <a:avLst/>
            </a:prstGeom>
            <a:noFill/>
            <a:ln w="47625">
              <a:solidFill>
                <a:srgbClr val="FF0B20"/>
              </a:solidFill>
              <a:miter lim="800000"/>
              <a:headEnd/>
              <a:tailEnd/>
            </a:ln>
            <a:effectLst/>
          </p:spPr>
          <p:txBody>
            <a:bodyPr wrap="none" anchor="ctr"/>
            <a:lstStyle/>
            <a:p>
              <a:endParaRPr lang="en-US"/>
            </a:p>
          </p:txBody>
        </p:sp>
      </p:grpSp>
    </p:spTree>
    <p:custDataLst>
      <p:tags r:id="rId1"/>
    </p:custDataLst>
    <p:extLst>
      <p:ext uri="{BB962C8B-B14F-4D97-AF65-F5344CB8AC3E}">
        <p14:creationId xmlns:p14="http://schemas.microsoft.com/office/powerpoint/2010/main" val="1621420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381000" y="277813"/>
            <a:ext cx="8915400" cy="1208087"/>
          </a:xfrm>
        </p:spPr>
        <p:txBody>
          <a:bodyPr/>
          <a:lstStyle/>
          <a:p>
            <a:r>
              <a:rPr lang="en-US" sz="3800" dirty="0" smtClean="0"/>
              <a:t>The Millimeter Astronomy Legacy Team 90 GHz (MALT 90) Survey</a:t>
            </a:r>
            <a:endParaRPr lang="en-US" sz="3800" dirty="0"/>
          </a:p>
        </p:txBody>
      </p:sp>
      <p:sp>
        <p:nvSpPr>
          <p:cNvPr id="661507" name="Rectangle 3"/>
          <p:cNvSpPr>
            <a:spLocks noGrp="1" noChangeArrowheads="1"/>
          </p:cNvSpPr>
          <p:nvPr>
            <p:ph type="body" idx="1"/>
          </p:nvPr>
        </p:nvSpPr>
        <p:spPr>
          <a:xfrm>
            <a:off x="428223" y="1485900"/>
            <a:ext cx="8229600" cy="4114800"/>
          </a:xfrm>
        </p:spPr>
        <p:txBody>
          <a:bodyPr/>
          <a:lstStyle/>
          <a:p>
            <a:pPr>
              <a:buFont typeface="Wingdings" pitchFamily="2" charset="2"/>
              <a:buNone/>
            </a:pPr>
            <a:r>
              <a:rPr lang="en-US" dirty="0" smtClean="0">
                <a:solidFill>
                  <a:srgbClr val="FF0000"/>
                </a:solidFill>
              </a:rPr>
              <a:t>Science goal:  How do high-mass star-forming molecular clumps evolve?</a:t>
            </a:r>
          </a:p>
          <a:p>
            <a:pPr>
              <a:buFont typeface="Wingdings" pitchFamily="2" charset="2"/>
              <a:buNone/>
            </a:pPr>
            <a:r>
              <a:rPr lang="en-US" dirty="0" smtClean="0"/>
              <a:t>MALT 90 probes the dense</a:t>
            </a:r>
          </a:p>
          <a:p>
            <a:pPr>
              <a:buFont typeface="Wingdings" pitchFamily="2" charset="2"/>
              <a:buNone/>
            </a:pPr>
            <a:r>
              <a:rPr lang="en-US" dirty="0" smtClean="0"/>
              <a:t>Star-forming gas.</a:t>
            </a:r>
            <a:endParaRPr lang="en-US" dirty="0"/>
          </a:p>
        </p:txBody>
      </p:sp>
      <p:pic>
        <p:nvPicPr>
          <p:cNvPr id="4" name="Picture 4"/>
          <p:cNvPicPr>
            <a:picLocks noChangeAspect="1" noChangeArrowheads="1"/>
          </p:cNvPicPr>
          <p:nvPr/>
        </p:nvPicPr>
        <p:blipFill>
          <a:blip r:embed="rId3" cstate="print"/>
          <a:srcRect/>
          <a:stretch>
            <a:fillRect/>
          </a:stretch>
        </p:blipFill>
        <p:spPr>
          <a:xfrm>
            <a:off x="5351136" y="2164813"/>
            <a:ext cx="3306687" cy="2286000"/>
          </a:xfrm>
          <a:prstGeom prst="rect">
            <a:avLst/>
          </a:prstGeom>
          <a:ln/>
        </p:spPr>
      </p:pic>
      <p:sp>
        <p:nvSpPr>
          <p:cNvPr id="5" name="Text Box 6"/>
          <p:cNvSpPr txBox="1">
            <a:spLocks noChangeArrowheads="1"/>
          </p:cNvSpPr>
          <p:nvPr/>
        </p:nvSpPr>
        <p:spPr bwMode="auto">
          <a:xfrm>
            <a:off x="5105400" y="4419600"/>
            <a:ext cx="2971800" cy="488950"/>
          </a:xfrm>
          <a:prstGeom prst="rect">
            <a:avLst/>
          </a:prstGeom>
          <a:noFill/>
          <a:ln w="47625" algn="ctr">
            <a:noFill/>
            <a:miter lim="800000"/>
            <a:headEnd/>
            <a:tailEnd/>
          </a:ln>
          <a:effectLst/>
        </p:spPr>
        <p:txBody>
          <a:bodyPr>
            <a:spAutoFit/>
          </a:bodyPr>
          <a:lstStyle/>
          <a:p>
            <a:pPr>
              <a:spcBef>
                <a:spcPct val="50000"/>
              </a:spcBef>
            </a:pPr>
            <a:r>
              <a:rPr lang="en-US" dirty="0">
                <a:solidFill>
                  <a:srgbClr val="00B0F0"/>
                </a:solidFill>
                <a:latin typeface="+mj-lt"/>
              </a:rPr>
              <a:t>ATNF Mopra 22 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56" y="4069864"/>
            <a:ext cx="3894363" cy="1188421"/>
          </a:xfrm>
          <a:prstGeom prst="rect">
            <a:avLst/>
          </a:prstGeom>
        </p:spPr>
      </p:pic>
    </p:spTree>
    <p:extLst>
      <p:ext uri="{BB962C8B-B14F-4D97-AF65-F5344CB8AC3E}">
        <p14:creationId xmlns:p14="http://schemas.microsoft.com/office/powerpoint/2010/main" val="804566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US"/>
              <a:t>Why 90 GHz ?</a:t>
            </a:r>
          </a:p>
        </p:txBody>
      </p:sp>
      <p:sp>
        <p:nvSpPr>
          <p:cNvPr id="630787" name="Rectangle 3"/>
          <p:cNvSpPr>
            <a:spLocks noGrp="1" noChangeArrowheads="1"/>
          </p:cNvSpPr>
          <p:nvPr>
            <p:ph type="body" idx="1"/>
          </p:nvPr>
        </p:nvSpPr>
        <p:spPr>
          <a:xfrm>
            <a:off x="380999" y="1219200"/>
            <a:ext cx="4855877" cy="4800600"/>
          </a:xfrm>
        </p:spPr>
        <p:txBody>
          <a:bodyPr/>
          <a:lstStyle/>
          <a:p>
            <a:r>
              <a:rPr lang="en-US" dirty="0"/>
              <a:t>Molecular lines at ~90 GHz </a:t>
            </a:r>
            <a:r>
              <a:rPr lang="en-US" dirty="0" smtClean="0"/>
              <a:t>usually have high dipole moments, and thus require </a:t>
            </a:r>
            <a:r>
              <a:rPr lang="en-US" dirty="0"/>
              <a:t>high densities </a:t>
            </a:r>
            <a:r>
              <a:rPr lang="en-US" sz="3200" dirty="0"/>
              <a:t>(n &gt; 10</a:t>
            </a:r>
            <a:r>
              <a:rPr lang="en-US" sz="3200" baseline="30000" dirty="0"/>
              <a:t>5</a:t>
            </a:r>
            <a:r>
              <a:rPr lang="en-US" sz="3200" dirty="0"/>
              <a:t> </a:t>
            </a:r>
            <a:r>
              <a:rPr lang="en-US" sz="3200" dirty="0" smtClean="0"/>
              <a:t>cm</a:t>
            </a:r>
            <a:r>
              <a:rPr lang="en-US" sz="3200" baseline="30000" dirty="0" smtClean="0"/>
              <a:t>-3</a:t>
            </a:r>
            <a:r>
              <a:rPr lang="en-US" sz="3200" dirty="0" smtClean="0"/>
              <a:t>) </a:t>
            </a:r>
            <a:r>
              <a:rPr lang="en-US" dirty="0" smtClean="0"/>
              <a:t>for </a:t>
            </a:r>
            <a:r>
              <a:rPr lang="en-US" dirty="0"/>
              <a:t>their </a:t>
            </a:r>
            <a:r>
              <a:rPr lang="en-US" dirty="0" smtClean="0"/>
              <a:t>excitation</a:t>
            </a:r>
          </a:p>
          <a:p>
            <a:r>
              <a:rPr lang="en-US" sz="2800" dirty="0" smtClean="0"/>
              <a:t>These </a:t>
            </a:r>
            <a:r>
              <a:rPr lang="en-US" sz="2800" dirty="0"/>
              <a:t>lines are therefore sensitive ONLY to dense star-forming </a:t>
            </a:r>
            <a:r>
              <a:rPr lang="en-US" sz="2800" dirty="0" smtClean="0"/>
              <a:t>clumps</a:t>
            </a:r>
            <a:r>
              <a:rPr lang="en-US" sz="2800" dirty="0"/>
              <a:t>.</a:t>
            </a:r>
          </a:p>
        </p:txBody>
      </p:sp>
      <p:grpSp>
        <p:nvGrpSpPr>
          <p:cNvPr id="630788" name="Group 8"/>
          <p:cNvGrpSpPr>
            <a:grpSpLocks/>
          </p:cNvGrpSpPr>
          <p:nvPr/>
        </p:nvGrpSpPr>
        <p:grpSpPr bwMode="auto">
          <a:xfrm>
            <a:off x="5334000" y="228600"/>
            <a:ext cx="3581400" cy="6629400"/>
            <a:chOff x="3979" y="45"/>
            <a:chExt cx="2065" cy="3938"/>
          </a:xfrm>
        </p:grpSpPr>
        <p:pic>
          <p:nvPicPr>
            <p:cNvPr id="630789" name="Picture 9"/>
            <p:cNvPicPr>
              <a:picLocks noChangeAspect="1" noChangeArrowheads="1"/>
            </p:cNvPicPr>
            <p:nvPr/>
          </p:nvPicPr>
          <p:blipFill>
            <a:blip r:embed="rId3" cstate="print"/>
            <a:srcRect/>
            <a:stretch>
              <a:fillRect/>
            </a:stretch>
          </p:blipFill>
          <p:spPr bwMode="auto">
            <a:xfrm>
              <a:off x="3979" y="45"/>
              <a:ext cx="2065" cy="3938"/>
            </a:xfrm>
            <a:prstGeom prst="rect">
              <a:avLst/>
            </a:prstGeom>
            <a:noFill/>
            <a:ln w="9525">
              <a:solidFill>
                <a:schemeClr val="tx1"/>
              </a:solidFill>
              <a:round/>
              <a:headEnd/>
              <a:tailEnd/>
            </a:ln>
          </p:spPr>
        </p:pic>
        <p:sp>
          <p:nvSpPr>
            <p:cNvPr id="630790" name="Text Box 10"/>
            <p:cNvSpPr txBox="1">
              <a:spLocks noChangeArrowheads="1"/>
            </p:cNvSpPr>
            <p:nvPr/>
          </p:nvSpPr>
          <p:spPr bwMode="auto">
            <a:xfrm>
              <a:off x="4734" y="2799"/>
              <a:ext cx="556" cy="89"/>
            </a:xfrm>
            <a:prstGeom prst="rect">
              <a:avLst/>
            </a:prstGeom>
            <a:noFill/>
            <a:ln w="9525">
              <a:noFill/>
              <a:round/>
              <a:headEnd/>
              <a:tailEnd/>
            </a:ln>
          </p:spPr>
          <p:txBody>
            <a:bodyPr lIns="0" tIns="0" rIns="0" bIns="0" anchor="ctr">
              <a:spAutoFit/>
            </a:bodyPr>
            <a:lstStyle/>
            <a:p>
              <a:pPr algn="l" defTabSz="457200" eaLnBrk="1">
                <a:lnSpc>
                  <a:spcPct val="81000"/>
                </a:lnSpc>
                <a:buClr>
                  <a:srgbClr val="000000"/>
                </a:buClr>
                <a:buSzPct val="45000"/>
                <a:buFont typeface="Gill Sans" pitchFamily="2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dirty="0">
                  <a:solidFill>
                    <a:srgbClr val="000000"/>
                  </a:solidFill>
                  <a:latin typeface="Gill Sans" pitchFamily="28" charset="0"/>
                </a:rPr>
                <a:t>Dense </a:t>
              </a:r>
              <a:r>
                <a:rPr lang="en-GB" sz="1200" dirty="0" smtClean="0">
                  <a:solidFill>
                    <a:srgbClr val="000000"/>
                  </a:solidFill>
                  <a:latin typeface="Gill Sans" pitchFamily="28" charset="0"/>
                </a:rPr>
                <a:t>clump</a:t>
              </a:r>
              <a:endParaRPr lang="en-GB" sz="1200" dirty="0">
                <a:solidFill>
                  <a:srgbClr val="000000"/>
                </a:solidFill>
                <a:latin typeface="Gill Sans" pitchFamily="28" charset="0"/>
              </a:endParaRPr>
            </a:p>
          </p:txBody>
        </p:sp>
        <p:sp>
          <p:nvSpPr>
            <p:cNvPr id="630791" name="Text Box 11"/>
            <p:cNvSpPr txBox="1">
              <a:spLocks noChangeArrowheads="1"/>
            </p:cNvSpPr>
            <p:nvPr/>
          </p:nvSpPr>
          <p:spPr bwMode="auto">
            <a:xfrm>
              <a:off x="5520" y="240"/>
              <a:ext cx="432" cy="122"/>
            </a:xfrm>
            <a:prstGeom prst="rect">
              <a:avLst/>
            </a:prstGeom>
            <a:noFill/>
            <a:ln w="9525">
              <a:noFill/>
              <a:miter lim="800000"/>
              <a:headEnd/>
              <a:tailEnd/>
            </a:ln>
          </p:spPr>
          <p:txBody>
            <a:bodyPr>
              <a:spAutoFit/>
            </a:bodyPr>
            <a:lstStyle/>
            <a:p>
              <a:pPr algn="l" eaLnBrk="1">
                <a:lnSpc>
                  <a:spcPct val="62000"/>
                </a:lnSpc>
                <a:spcBef>
                  <a:spcPct val="50000"/>
                </a:spcBef>
                <a:buClr>
                  <a:srgbClr val="000000"/>
                </a:buClr>
                <a:buSzPct val="45000"/>
                <a:buFont typeface="Gill Sans" pitchFamily="28" charset="0"/>
                <a:buNone/>
              </a:pPr>
              <a:r>
                <a:rPr lang="en-US" sz="1200" baseline="30000">
                  <a:solidFill>
                    <a:srgbClr val="000000"/>
                  </a:solidFill>
                  <a:latin typeface="Gill Sans" pitchFamily="28" charset="0"/>
                </a:rPr>
                <a:t>13</a:t>
              </a:r>
              <a:r>
                <a:rPr lang="en-US" sz="1200">
                  <a:solidFill>
                    <a:srgbClr val="000000"/>
                  </a:solidFill>
                  <a:latin typeface="Gill Sans" pitchFamily="28" charset="0"/>
                </a:rPr>
                <a:t>CO</a:t>
              </a:r>
              <a:endParaRPr lang="en-US" sz="1200" baseline="30000">
                <a:solidFill>
                  <a:srgbClr val="000000"/>
                </a:solidFill>
                <a:latin typeface="Gill Sans" pitchFamily="28" charset="0"/>
              </a:endParaRPr>
            </a:p>
          </p:txBody>
        </p:sp>
        <p:sp>
          <p:nvSpPr>
            <p:cNvPr id="630792" name="Text Box 12"/>
            <p:cNvSpPr txBox="1">
              <a:spLocks noChangeArrowheads="1"/>
            </p:cNvSpPr>
            <p:nvPr/>
          </p:nvSpPr>
          <p:spPr bwMode="auto">
            <a:xfrm>
              <a:off x="5507" y="1502"/>
              <a:ext cx="432" cy="122"/>
            </a:xfrm>
            <a:prstGeom prst="rect">
              <a:avLst/>
            </a:prstGeom>
            <a:noFill/>
            <a:ln w="9525">
              <a:noFill/>
              <a:miter lim="800000"/>
              <a:headEnd/>
              <a:tailEnd/>
            </a:ln>
          </p:spPr>
          <p:txBody>
            <a:bodyPr>
              <a:spAutoFit/>
            </a:bodyPr>
            <a:lstStyle/>
            <a:p>
              <a:pPr algn="l" eaLnBrk="1">
                <a:lnSpc>
                  <a:spcPct val="62000"/>
                </a:lnSpc>
                <a:spcBef>
                  <a:spcPct val="50000"/>
                </a:spcBef>
                <a:buClr>
                  <a:srgbClr val="000000"/>
                </a:buClr>
                <a:buSzPct val="45000"/>
                <a:buFont typeface="Gill Sans" pitchFamily="28" charset="0"/>
                <a:buNone/>
              </a:pPr>
              <a:r>
                <a:rPr lang="en-US" sz="1200">
                  <a:solidFill>
                    <a:srgbClr val="000000"/>
                  </a:solidFill>
                  <a:latin typeface="Gill Sans" pitchFamily="28" charset="0"/>
                </a:rPr>
                <a:t>C</a:t>
              </a:r>
              <a:r>
                <a:rPr lang="en-US" sz="1200" baseline="30000">
                  <a:solidFill>
                    <a:srgbClr val="000000"/>
                  </a:solidFill>
                  <a:latin typeface="Gill Sans" pitchFamily="28" charset="0"/>
                </a:rPr>
                <a:t>18</a:t>
              </a:r>
              <a:r>
                <a:rPr lang="en-US" sz="1200">
                  <a:solidFill>
                    <a:srgbClr val="000000"/>
                  </a:solidFill>
                  <a:latin typeface="Gill Sans" pitchFamily="28" charset="0"/>
                </a:rPr>
                <a:t>O</a:t>
              </a:r>
            </a:p>
          </p:txBody>
        </p:sp>
        <p:sp>
          <p:nvSpPr>
            <p:cNvPr id="630793" name="Text Box 13"/>
            <p:cNvSpPr txBox="1">
              <a:spLocks noChangeArrowheads="1"/>
            </p:cNvSpPr>
            <p:nvPr/>
          </p:nvSpPr>
          <p:spPr bwMode="auto">
            <a:xfrm>
              <a:off x="5556" y="2784"/>
              <a:ext cx="432" cy="122"/>
            </a:xfrm>
            <a:prstGeom prst="rect">
              <a:avLst/>
            </a:prstGeom>
            <a:noFill/>
            <a:ln w="9525">
              <a:noFill/>
              <a:miter lim="800000"/>
              <a:headEnd/>
              <a:tailEnd/>
            </a:ln>
          </p:spPr>
          <p:txBody>
            <a:bodyPr>
              <a:spAutoFit/>
            </a:bodyPr>
            <a:lstStyle/>
            <a:p>
              <a:pPr algn="l" eaLnBrk="1">
                <a:lnSpc>
                  <a:spcPct val="62000"/>
                </a:lnSpc>
                <a:spcBef>
                  <a:spcPct val="50000"/>
                </a:spcBef>
                <a:buClr>
                  <a:srgbClr val="000000"/>
                </a:buClr>
                <a:buSzPct val="45000"/>
                <a:buFont typeface="Gill Sans" pitchFamily="28" charset="0"/>
                <a:buNone/>
              </a:pPr>
              <a:r>
                <a:rPr lang="en-US" sz="1200">
                  <a:solidFill>
                    <a:srgbClr val="000000"/>
                  </a:solidFill>
                  <a:latin typeface="Gill Sans" pitchFamily="28" charset="0"/>
                </a:rPr>
                <a:t>CS</a:t>
              </a:r>
              <a:endParaRPr lang="en-US" sz="1200" baseline="30000">
                <a:solidFill>
                  <a:srgbClr val="000000"/>
                </a:solidFill>
                <a:latin typeface="Gill Sans" pitchFamily="28" charset="0"/>
              </a:endParaRPr>
            </a:p>
          </p:txBody>
        </p:sp>
      </p:grpSp>
    </p:spTree>
    <p:extLst>
      <p:ext uri="{BB962C8B-B14F-4D97-AF65-F5344CB8AC3E}">
        <p14:creationId xmlns:p14="http://schemas.microsoft.com/office/powerpoint/2010/main" val="1305425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en-US" sz="3800"/>
              <a:t>MALT 90 Survey Observing Parameters</a:t>
            </a:r>
          </a:p>
        </p:txBody>
      </p:sp>
      <p:sp>
        <p:nvSpPr>
          <p:cNvPr id="632835" name="Rectangle 3"/>
          <p:cNvSpPr>
            <a:spLocks noGrp="1" noChangeArrowheads="1"/>
          </p:cNvSpPr>
          <p:nvPr>
            <p:ph type="body" sz="half" idx="1"/>
          </p:nvPr>
        </p:nvSpPr>
        <p:spPr>
          <a:xfrm>
            <a:off x="487680" y="1143000"/>
            <a:ext cx="4038600" cy="4529138"/>
          </a:xfrm>
        </p:spPr>
        <p:txBody>
          <a:bodyPr/>
          <a:lstStyle/>
          <a:p>
            <a:pPr marL="533400" indent="-533400">
              <a:spcBef>
                <a:spcPct val="20000"/>
              </a:spcBef>
              <a:buClr>
                <a:srgbClr val="000000"/>
              </a:buClr>
              <a:buSzPct val="100000"/>
              <a:buFont typeface="Times New Roman" pitchFamily="18" charset="0"/>
              <a:buNone/>
            </a:pPr>
            <a:r>
              <a:rPr lang="en-US" sz="2800" dirty="0">
                <a:solidFill>
                  <a:schemeClr val="bg1"/>
                </a:solidFill>
                <a:latin typeface="Times New Roman" pitchFamily="18" charset="0"/>
              </a:rPr>
              <a:t>16 lines </a:t>
            </a:r>
          </a:p>
          <a:p>
            <a:pPr marL="533400" indent="-533400">
              <a:spcBef>
                <a:spcPct val="20000"/>
              </a:spcBef>
              <a:buClr>
                <a:srgbClr val="000000"/>
              </a:buClr>
              <a:buSzPct val="100000"/>
              <a:buFont typeface="Times New Roman" pitchFamily="18" charset="0"/>
              <a:buNone/>
            </a:pPr>
            <a:r>
              <a:rPr lang="en-US" sz="2800" dirty="0">
                <a:solidFill>
                  <a:schemeClr val="bg1"/>
                </a:solidFill>
                <a:latin typeface="Times New Roman" pitchFamily="18" charset="0"/>
              </a:rPr>
              <a:t>3’ x 3’ maps </a:t>
            </a:r>
          </a:p>
          <a:p>
            <a:pPr marL="533400" indent="-533400">
              <a:spcBef>
                <a:spcPct val="20000"/>
              </a:spcBef>
              <a:buClr>
                <a:srgbClr val="000000"/>
              </a:buClr>
              <a:buSzPct val="100000"/>
              <a:buFont typeface="Times New Roman" pitchFamily="18" charset="0"/>
              <a:buNone/>
            </a:pPr>
            <a:r>
              <a:rPr lang="en-US" sz="2800" dirty="0">
                <a:solidFill>
                  <a:schemeClr val="bg1"/>
                </a:solidFill>
                <a:latin typeface="Times New Roman" pitchFamily="18" charset="0"/>
              </a:rPr>
              <a:t>Two orthogonally scanned “on-the-fly” maps for each source</a:t>
            </a:r>
          </a:p>
          <a:p>
            <a:pPr marL="533400" indent="-533400">
              <a:spcBef>
                <a:spcPct val="20000"/>
              </a:spcBef>
              <a:buClr>
                <a:srgbClr val="000000"/>
              </a:buClr>
              <a:buSzPct val="100000"/>
              <a:buFont typeface="Times New Roman" pitchFamily="18" charset="0"/>
              <a:buNone/>
            </a:pPr>
            <a:r>
              <a:rPr lang="en-US" sz="2800" dirty="0">
                <a:solidFill>
                  <a:schemeClr val="bg1"/>
                </a:solidFill>
                <a:latin typeface="Times New Roman" pitchFamily="18" charset="0"/>
              </a:rPr>
              <a:t>38” angular resolution</a:t>
            </a:r>
          </a:p>
          <a:p>
            <a:pPr marL="533400" indent="-533400">
              <a:spcBef>
                <a:spcPct val="20000"/>
              </a:spcBef>
              <a:buClr>
                <a:srgbClr val="000000"/>
              </a:buClr>
              <a:buSzPct val="100000"/>
              <a:buFont typeface="Times New Roman" pitchFamily="18" charset="0"/>
              <a:buNone/>
            </a:pPr>
            <a:r>
              <a:rPr lang="en-US" sz="2800" dirty="0">
                <a:solidFill>
                  <a:schemeClr val="bg1"/>
                </a:solidFill>
                <a:latin typeface="Times New Roman" pitchFamily="18" charset="0"/>
              </a:rPr>
              <a:t>0.05 K sensitivity</a:t>
            </a:r>
          </a:p>
          <a:p>
            <a:pPr marL="533400" indent="-533400">
              <a:spcBef>
                <a:spcPct val="20000"/>
              </a:spcBef>
              <a:buClr>
                <a:srgbClr val="000000"/>
              </a:buClr>
              <a:buSzPct val="100000"/>
              <a:buFont typeface="Times New Roman" pitchFamily="18" charset="0"/>
              <a:buNone/>
            </a:pPr>
            <a:r>
              <a:rPr lang="en-US" sz="2800" dirty="0">
                <a:solidFill>
                  <a:schemeClr val="bg1"/>
                </a:solidFill>
                <a:latin typeface="Times New Roman" pitchFamily="18" charset="0"/>
              </a:rPr>
              <a:t>0.1 km s</a:t>
            </a:r>
            <a:r>
              <a:rPr lang="en-US" sz="2800" baseline="30000" dirty="0">
                <a:solidFill>
                  <a:schemeClr val="bg1"/>
                </a:solidFill>
                <a:latin typeface="Times New Roman" pitchFamily="18" charset="0"/>
              </a:rPr>
              <a:t>-1</a:t>
            </a:r>
            <a:r>
              <a:rPr lang="en-US" sz="2800" dirty="0">
                <a:solidFill>
                  <a:schemeClr val="bg1"/>
                </a:solidFill>
                <a:latin typeface="Times New Roman" pitchFamily="18" charset="0"/>
              </a:rPr>
              <a:t> spectral </a:t>
            </a:r>
            <a:r>
              <a:rPr lang="en-US" sz="2800" dirty="0" smtClean="0">
                <a:solidFill>
                  <a:schemeClr val="bg1"/>
                </a:solidFill>
                <a:latin typeface="Times New Roman" pitchFamily="18" charset="0"/>
              </a:rPr>
              <a:t>resolution</a:t>
            </a:r>
          </a:p>
          <a:p>
            <a:pPr marL="533400" indent="-533400">
              <a:spcBef>
                <a:spcPct val="20000"/>
              </a:spcBef>
              <a:buClr>
                <a:srgbClr val="000000"/>
              </a:buClr>
              <a:buSzPct val="100000"/>
              <a:buFont typeface="Times New Roman" pitchFamily="18" charset="0"/>
              <a:buNone/>
            </a:pPr>
            <a:r>
              <a:rPr lang="en-US" sz="2800" dirty="0" smtClean="0">
                <a:solidFill>
                  <a:schemeClr val="bg1"/>
                </a:solidFill>
                <a:latin typeface="Times New Roman" pitchFamily="18" charset="0"/>
              </a:rPr>
              <a:t>Targets: ATLASGAL 870 </a:t>
            </a:r>
            <a:r>
              <a:rPr lang="en-US" sz="2800" dirty="0" smtClean="0">
                <a:solidFill>
                  <a:schemeClr val="bg1"/>
                </a:solidFill>
                <a:latin typeface="Symbol" panose="05050102010706020507" pitchFamily="18" charset="2"/>
              </a:rPr>
              <a:t>m</a:t>
            </a:r>
            <a:r>
              <a:rPr lang="en-US" sz="2800" dirty="0" smtClean="0">
                <a:solidFill>
                  <a:schemeClr val="bg1"/>
                </a:solidFill>
                <a:latin typeface="Times New Roman" pitchFamily="18" charset="0"/>
              </a:rPr>
              <a:t>m clumps</a:t>
            </a:r>
            <a:endParaRPr lang="en-US" sz="2800" dirty="0">
              <a:solidFill>
                <a:schemeClr val="bg1"/>
              </a:solidFill>
              <a:latin typeface="Times New Roman" pitchFamily="18" charset="0"/>
            </a:endParaRPr>
          </a:p>
          <a:p>
            <a:pPr marL="914400" lvl="1" indent="-457200">
              <a:spcBef>
                <a:spcPct val="20000"/>
              </a:spcBef>
              <a:buClr>
                <a:srgbClr val="000000"/>
              </a:buClr>
              <a:buSzPct val="100000"/>
              <a:buFont typeface="Times New Roman" pitchFamily="18" charset="0"/>
              <a:buNone/>
            </a:pPr>
            <a:endParaRPr lang="en-US" sz="3200" dirty="0">
              <a:solidFill>
                <a:schemeClr val="bg1"/>
              </a:solidFill>
              <a:latin typeface="Times New Roman" pitchFamily="18" charset="0"/>
            </a:endParaRPr>
          </a:p>
          <a:p>
            <a:pPr marL="914400" lvl="1" indent="-457200">
              <a:spcBef>
                <a:spcPct val="20000"/>
              </a:spcBef>
              <a:buClr>
                <a:srgbClr val="000000"/>
              </a:buClr>
              <a:buSzPct val="100000"/>
              <a:buFont typeface="Times New Roman" pitchFamily="18" charset="0"/>
              <a:buNone/>
            </a:pPr>
            <a:endParaRPr lang="en-US" sz="3200" dirty="0">
              <a:solidFill>
                <a:srgbClr val="9999FF"/>
              </a:solidFill>
              <a:latin typeface="Times New Roman" pitchFamily="18" charset="0"/>
            </a:endParaRPr>
          </a:p>
        </p:txBody>
      </p:sp>
      <p:pic>
        <p:nvPicPr>
          <p:cNvPr id="632836" name="Picture 4"/>
          <p:cNvPicPr>
            <a:picLocks noGrp="1" noChangeAspect="1" noChangeArrowheads="1"/>
          </p:cNvPicPr>
          <p:nvPr>
            <p:ph sz="half" idx="2"/>
          </p:nvPr>
        </p:nvPicPr>
        <p:blipFill>
          <a:blip r:embed="rId3" cstate="print"/>
          <a:srcRect/>
          <a:stretch>
            <a:fillRect/>
          </a:stretch>
        </p:blipFill>
        <p:spPr>
          <a:xfrm>
            <a:off x="4800600" y="1828800"/>
            <a:ext cx="3733800" cy="2581275"/>
          </a:xfrm>
          <a:ln/>
        </p:spPr>
      </p:pic>
      <p:sp>
        <p:nvSpPr>
          <p:cNvPr id="632838" name="Text Box 6"/>
          <p:cNvSpPr txBox="1">
            <a:spLocks noChangeArrowheads="1"/>
          </p:cNvSpPr>
          <p:nvPr/>
        </p:nvSpPr>
        <p:spPr bwMode="auto">
          <a:xfrm>
            <a:off x="5105400" y="4724400"/>
            <a:ext cx="2971800" cy="488950"/>
          </a:xfrm>
          <a:prstGeom prst="rect">
            <a:avLst/>
          </a:prstGeom>
          <a:noFill/>
          <a:ln w="47625" algn="ctr">
            <a:noFill/>
            <a:miter lim="800000"/>
            <a:headEnd/>
            <a:tailEnd/>
          </a:ln>
          <a:effectLst/>
        </p:spPr>
        <p:txBody>
          <a:bodyPr>
            <a:spAutoFit/>
          </a:bodyPr>
          <a:lstStyle/>
          <a:p>
            <a:pPr>
              <a:spcBef>
                <a:spcPct val="50000"/>
              </a:spcBef>
            </a:pPr>
            <a:r>
              <a:rPr lang="en-US" dirty="0"/>
              <a:t>ATNF Mopra 22 m</a:t>
            </a:r>
          </a:p>
        </p:txBody>
      </p:sp>
      <p:sp>
        <p:nvSpPr>
          <p:cNvPr id="6" name="Text Box 3"/>
          <p:cNvSpPr txBox="1">
            <a:spLocks noChangeArrowheads="1"/>
          </p:cNvSpPr>
          <p:nvPr/>
        </p:nvSpPr>
        <p:spPr bwMode="auto">
          <a:xfrm>
            <a:off x="6629400" y="6491288"/>
            <a:ext cx="25908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rgbClr val="FFFFFF"/>
                </a:solidFill>
                <a:latin typeface="Times New Roman" pitchFamily="18" charset="0"/>
              </a:defRPr>
            </a:lvl1pPr>
            <a:lvl2pPr marL="742950" indent="-285750">
              <a:defRPr sz="2400">
                <a:solidFill>
                  <a:srgbClr val="FFFFFF"/>
                </a:solidFill>
                <a:latin typeface="Times New Roman" pitchFamily="18" charset="0"/>
              </a:defRPr>
            </a:lvl2pPr>
            <a:lvl3pPr marL="1143000" indent="-228600">
              <a:defRPr sz="2400">
                <a:solidFill>
                  <a:srgbClr val="FFFFFF"/>
                </a:solidFill>
                <a:latin typeface="Times New Roman" pitchFamily="18" charset="0"/>
              </a:defRPr>
            </a:lvl3pPr>
            <a:lvl4pPr marL="1600200" indent="-228600">
              <a:defRPr sz="2400">
                <a:solidFill>
                  <a:srgbClr val="FFFFFF"/>
                </a:solidFill>
                <a:latin typeface="Times New Roman" pitchFamily="18" charset="0"/>
              </a:defRPr>
            </a:lvl4pPr>
            <a:lvl5pPr marL="2057400" indent="-228600">
              <a:defRPr sz="2400">
                <a:solidFill>
                  <a:srgbClr val="FFFFFF"/>
                </a:solidFill>
                <a:latin typeface="Times New Roman" pitchFamily="18" charset="0"/>
              </a:defRPr>
            </a:lvl5pPr>
            <a:lvl6pPr marL="2514600" indent="-228600" algn="r" eaLnBrk="0" fontAlgn="base" hangingPunct="0">
              <a:spcBef>
                <a:spcPct val="0"/>
              </a:spcBef>
              <a:spcAft>
                <a:spcPct val="0"/>
              </a:spcAft>
              <a:defRPr sz="2400">
                <a:solidFill>
                  <a:srgbClr val="FFFFFF"/>
                </a:solidFill>
                <a:latin typeface="Times New Roman" pitchFamily="18" charset="0"/>
              </a:defRPr>
            </a:lvl6pPr>
            <a:lvl7pPr marL="2971800" indent="-228600" algn="r" eaLnBrk="0" fontAlgn="base" hangingPunct="0">
              <a:spcBef>
                <a:spcPct val="0"/>
              </a:spcBef>
              <a:spcAft>
                <a:spcPct val="0"/>
              </a:spcAft>
              <a:defRPr sz="2400">
                <a:solidFill>
                  <a:srgbClr val="FFFFFF"/>
                </a:solidFill>
                <a:latin typeface="Times New Roman" pitchFamily="18" charset="0"/>
              </a:defRPr>
            </a:lvl7pPr>
            <a:lvl8pPr marL="3429000" indent="-228600" algn="r" eaLnBrk="0" fontAlgn="base" hangingPunct="0">
              <a:spcBef>
                <a:spcPct val="0"/>
              </a:spcBef>
              <a:spcAft>
                <a:spcPct val="0"/>
              </a:spcAft>
              <a:defRPr sz="2400">
                <a:solidFill>
                  <a:srgbClr val="FFFFFF"/>
                </a:solidFill>
                <a:latin typeface="Times New Roman" pitchFamily="18" charset="0"/>
              </a:defRPr>
            </a:lvl8pPr>
            <a:lvl9pPr marL="3886200" indent="-228600" algn="r" eaLnBrk="0" fontAlgn="base" hangingPunct="0">
              <a:spcBef>
                <a:spcPct val="0"/>
              </a:spcBef>
              <a:spcAft>
                <a:spcPct val="0"/>
              </a:spcAft>
              <a:defRPr sz="2400">
                <a:solidFill>
                  <a:srgbClr val="FFFFFF"/>
                </a:solidFill>
                <a:latin typeface="Times New Roman" pitchFamily="18" charset="0"/>
              </a:defRPr>
            </a:lvl9pPr>
          </a:lstStyle>
          <a:p>
            <a:pPr algn="l">
              <a:spcBef>
                <a:spcPts val="1100"/>
              </a:spcBef>
            </a:pPr>
            <a:r>
              <a:rPr lang="en-GB" sz="1600" dirty="0" smtClean="0">
                <a:latin typeface="Arial" charset="0"/>
              </a:rPr>
              <a:t>Jackson </a:t>
            </a:r>
            <a:r>
              <a:rPr lang="en-GB" sz="1600" dirty="0">
                <a:latin typeface="Arial" charset="0"/>
              </a:rPr>
              <a:t>et al. </a:t>
            </a:r>
            <a:r>
              <a:rPr lang="en-GB" sz="1600" dirty="0" smtClean="0">
                <a:latin typeface="Arial" charset="0"/>
              </a:rPr>
              <a:t>2013</a:t>
            </a:r>
            <a:endParaRPr lang="en-GB" sz="1600" dirty="0">
              <a:latin typeface="Arial" charset="0"/>
            </a:endParaRPr>
          </a:p>
        </p:txBody>
      </p:sp>
    </p:spTree>
    <p:extLst>
      <p:ext uri="{BB962C8B-B14F-4D97-AF65-F5344CB8AC3E}">
        <p14:creationId xmlns:p14="http://schemas.microsoft.com/office/powerpoint/2010/main" val="5911629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457200" y="277813"/>
            <a:ext cx="6618288" cy="1138237"/>
          </a:xfrm>
        </p:spPr>
        <p:txBody>
          <a:bodyPr/>
          <a:lstStyle/>
          <a:p>
            <a:r>
              <a:rPr lang="en-US" dirty="0" smtClean="0">
                <a:solidFill>
                  <a:schemeClr val="bg1"/>
                </a:solidFill>
              </a:rPr>
              <a:t>Selected </a:t>
            </a:r>
            <a:r>
              <a:rPr lang="en-US" dirty="0">
                <a:solidFill>
                  <a:schemeClr val="bg1"/>
                </a:solidFill>
              </a:rPr>
              <a:t>lines</a:t>
            </a:r>
          </a:p>
        </p:txBody>
      </p:sp>
      <p:graphicFrame>
        <p:nvGraphicFramePr>
          <p:cNvPr id="620743" name="Group 199"/>
          <p:cNvGraphicFramePr>
            <a:graphicFrameLocks noGrp="1"/>
          </p:cNvGraphicFramePr>
          <p:nvPr>
            <p:extLst>
              <p:ext uri="{D42A27DB-BD31-4B8C-83A1-F6EECF244321}">
                <p14:modId xmlns:p14="http://schemas.microsoft.com/office/powerpoint/2010/main" val="2883943147"/>
              </p:ext>
            </p:extLst>
          </p:nvPr>
        </p:nvGraphicFramePr>
        <p:xfrm>
          <a:off x="1295400" y="1143000"/>
          <a:ext cx="6858000" cy="5127312"/>
        </p:xfrm>
        <a:graphic>
          <a:graphicData uri="http://schemas.openxmlformats.org/drawingml/2006/table">
            <a:tbl>
              <a:tblPr/>
              <a:tblGrid>
                <a:gridCol w="762000"/>
                <a:gridCol w="1371600"/>
                <a:gridCol w="1219200"/>
                <a:gridCol w="3505200"/>
              </a:tblGrid>
              <a:tr h="573088">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1" i="0" u="none" strike="noStrike" cap="none" normalizeH="0" baseline="0" smtClean="0">
                          <a:ln>
                            <a:noFill/>
                          </a:ln>
                          <a:solidFill>
                            <a:schemeClr val="bg1"/>
                          </a:solidFill>
                          <a:effectLst/>
                          <a:latin typeface="Arial" charset="0"/>
                        </a:rPr>
                        <a:t>IF </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1" i="0" u="none" strike="noStrike" cap="none" normalizeH="0" baseline="0" smtClean="0">
                          <a:ln>
                            <a:noFill/>
                          </a:ln>
                          <a:solidFill>
                            <a:schemeClr val="bg1"/>
                          </a:solidFill>
                          <a:effectLst/>
                          <a:latin typeface="Arial" charset="0"/>
                        </a:rPr>
                        <a:t>Line</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1" i="0" u="none" strike="noStrike" cap="none" normalizeH="0" baseline="0" smtClean="0">
                          <a:ln>
                            <a:noFill/>
                          </a:ln>
                          <a:solidFill>
                            <a:schemeClr val="bg1"/>
                          </a:solidFill>
                          <a:effectLst/>
                          <a:latin typeface="Arial" charset="0"/>
                        </a:rPr>
                        <a:t>Frequency </a:t>
                      </a:r>
                    </a:p>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1" i="0" u="none" strike="noStrike" cap="none" normalizeH="0" baseline="0" smtClean="0">
                          <a:ln>
                            <a:noFill/>
                          </a:ln>
                          <a:solidFill>
                            <a:schemeClr val="bg1"/>
                          </a:solidFill>
                          <a:effectLst/>
                          <a:latin typeface="Arial" charset="0"/>
                        </a:rPr>
                        <a:t>(MHz)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endParaRPr kumimoji="0" lang="en-US" sz="1200" b="1" i="0" u="none" strike="noStrike" cap="none" normalizeH="0" baseline="0" smtClean="0">
                        <a:ln>
                          <a:noFill/>
                        </a:ln>
                        <a:solidFill>
                          <a:schemeClr val="bg1"/>
                        </a:solidFill>
                        <a:effectLst/>
                        <a:latin typeface="Arial" charset="0"/>
                      </a:endParaRPr>
                    </a:p>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1" i="0" u="none" strike="noStrike" cap="none" normalizeH="0" baseline="0" smtClean="0">
                          <a:ln>
                            <a:noFill/>
                          </a:ln>
                          <a:solidFill>
                            <a:schemeClr val="bg1"/>
                          </a:solidFill>
                          <a:effectLst/>
                          <a:latin typeface="Arial" charset="0"/>
                        </a:rPr>
                        <a:t>Tracer</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5750">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N</a:t>
                      </a:r>
                      <a:r>
                        <a:rPr kumimoji="0" lang="en-US" sz="1200" b="0" i="0" u="none" strike="noStrike" cap="none" normalizeH="0" baseline="-25000" smtClean="0">
                          <a:ln>
                            <a:noFill/>
                          </a:ln>
                          <a:solidFill>
                            <a:schemeClr val="bg1"/>
                          </a:solidFill>
                          <a:effectLst/>
                          <a:latin typeface="Georgia" pitchFamily="18" charset="0"/>
                        </a:rPr>
                        <a:t>2</a:t>
                      </a:r>
                      <a:r>
                        <a:rPr kumimoji="0" lang="en-US" sz="1200" b="0" i="0" u="none" strike="noStrike" cap="none" normalizeH="0" baseline="0" smtClean="0">
                          <a:ln>
                            <a:noFill/>
                          </a:ln>
                          <a:solidFill>
                            <a:schemeClr val="bg1"/>
                          </a:solidFill>
                          <a:effectLst/>
                          <a:latin typeface="Georgia" pitchFamily="18" charset="0"/>
                        </a:rPr>
                        <a:t>H</a:t>
                      </a:r>
                      <a:r>
                        <a:rPr kumimoji="0" lang="en-US" sz="1200" b="0" i="0" u="none" strike="noStrike" cap="none" normalizeH="0" baseline="30000" smtClean="0">
                          <a:ln>
                            <a:noFill/>
                          </a:ln>
                          <a:solidFill>
                            <a:schemeClr val="bg1"/>
                          </a:solidFill>
                          <a:effectLst/>
                          <a:latin typeface="Georgia" pitchFamily="18" charset="0"/>
                        </a:rPr>
                        <a:t>+</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93,173.772</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Density, chemically robust</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4163">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30000" smtClean="0">
                          <a:ln>
                            <a:noFill/>
                          </a:ln>
                          <a:solidFill>
                            <a:schemeClr val="bg1"/>
                          </a:solidFill>
                          <a:effectLst/>
                          <a:latin typeface="Georgia" pitchFamily="18" charset="0"/>
                        </a:rPr>
                        <a:t>13</a:t>
                      </a:r>
                      <a:r>
                        <a:rPr kumimoji="0" lang="en-US" sz="1200" b="0" i="0" u="none" strike="noStrike" cap="none" normalizeH="0" baseline="0" smtClean="0">
                          <a:ln>
                            <a:noFill/>
                          </a:ln>
                          <a:solidFill>
                            <a:schemeClr val="bg1"/>
                          </a:solidFill>
                          <a:effectLst/>
                          <a:latin typeface="Georgia" pitchFamily="18" charset="0"/>
                        </a:rPr>
                        <a:t>CS</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92,494.303</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Optical depth, Column density, V</a:t>
                      </a:r>
                      <a:r>
                        <a:rPr kumimoji="0" lang="en-US" sz="1200" b="0" i="0" u="none" strike="noStrike" cap="none" normalizeH="0" baseline="-25000" smtClean="0">
                          <a:ln>
                            <a:noFill/>
                          </a:ln>
                          <a:solidFill>
                            <a:schemeClr val="bg1"/>
                          </a:solidFill>
                          <a:effectLst/>
                          <a:latin typeface="Georgia" pitchFamily="18" charset="0"/>
                        </a:rPr>
                        <a:t>LSR</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H41</a:t>
                      </a:r>
                      <a:r>
                        <a:rPr kumimoji="0" lang="en-US" sz="1200" b="0" i="0" u="none" strike="noStrike" cap="none" normalizeH="0" baseline="0" smtClean="0">
                          <a:ln>
                            <a:noFill/>
                          </a:ln>
                          <a:solidFill>
                            <a:schemeClr val="bg1"/>
                          </a:solidFill>
                          <a:effectLst/>
                          <a:latin typeface="Symbol" pitchFamily="18" charset="2"/>
                          <a:sym typeface="Symbol" pitchFamily="18" charset="2"/>
                        </a:rPr>
                        <a:t></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92,034.475</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Ionized gas</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2575">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CH</a:t>
                      </a:r>
                      <a:r>
                        <a:rPr kumimoji="0" lang="en-US" sz="1200" b="0" i="0" u="none" strike="noStrike" cap="none" normalizeH="0" baseline="-25000" smtClean="0">
                          <a:ln>
                            <a:noFill/>
                          </a:ln>
                          <a:solidFill>
                            <a:schemeClr val="bg1"/>
                          </a:solidFill>
                          <a:effectLst/>
                          <a:latin typeface="Georgia" pitchFamily="18" charset="0"/>
                        </a:rPr>
                        <a:t>3</a:t>
                      </a:r>
                      <a:r>
                        <a:rPr kumimoji="0" lang="en-US" sz="1200" b="0" i="0" u="none" strike="noStrike" cap="none" normalizeH="0" baseline="0" smtClean="0">
                          <a:ln>
                            <a:noFill/>
                          </a:ln>
                          <a:solidFill>
                            <a:schemeClr val="bg1"/>
                          </a:solidFill>
                          <a:effectLst/>
                          <a:latin typeface="Georgia" pitchFamily="18" charset="0"/>
                        </a:rPr>
                        <a:t>CN</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91,985.316</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Hot core</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5750">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HC</a:t>
                      </a:r>
                      <a:r>
                        <a:rPr kumimoji="0" lang="en-US" sz="1200" b="0" i="0" u="none" strike="noStrike" cap="none" normalizeH="0" baseline="-25000" smtClean="0">
                          <a:ln>
                            <a:noFill/>
                          </a:ln>
                          <a:solidFill>
                            <a:schemeClr val="bg1"/>
                          </a:solidFill>
                          <a:effectLst/>
                          <a:latin typeface="Georgia" pitchFamily="18" charset="0"/>
                        </a:rPr>
                        <a:t>3</a:t>
                      </a:r>
                      <a:r>
                        <a:rPr kumimoji="0" lang="en-US" sz="1200" b="0" i="0" u="none" strike="noStrike" cap="none" normalizeH="0" baseline="0" smtClean="0">
                          <a:ln>
                            <a:noFill/>
                          </a:ln>
                          <a:solidFill>
                            <a:schemeClr val="bg1"/>
                          </a:solidFill>
                          <a:effectLst/>
                          <a:latin typeface="Georgia" pitchFamily="18" charset="0"/>
                        </a:rPr>
                        <a:t>N</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91,199.796</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Hot core</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30000" smtClean="0">
                          <a:ln>
                            <a:noFill/>
                          </a:ln>
                          <a:solidFill>
                            <a:schemeClr val="bg1"/>
                          </a:solidFill>
                          <a:effectLst/>
                          <a:latin typeface="Georgia" pitchFamily="18" charset="0"/>
                        </a:rPr>
                        <a:t>13</a:t>
                      </a:r>
                      <a:r>
                        <a:rPr kumimoji="0" lang="en-US" sz="1200" b="0" i="0" u="none" strike="noStrike" cap="none" normalizeH="0" baseline="0" smtClean="0">
                          <a:ln>
                            <a:noFill/>
                          </a:ln>
                          <a:solidFill>
                            <a:schemeClr val="bg1"/>
                          </a:solidFill>
                          <a:effectLst/>
                          <a:latin typeface="Georgia" pitchFamily="18" charset="0"/>
                        </a:rPr>
                        <a:t>C</a:t>
                      </a:r>
                      <a:r>
                        <a:rPr kumimoji="0" lang="en-US" sz="1200" b="0" i="0" u="none" strike="noStrike" cap="none" normalizeH="0" baseline="30000" smtClean="0">
                          <a:ln>
                            <a:noFill/>
                          </a:ln>
                          <a:solidFill>
                            <a:schemeClr val="bg1"/>
                          </a:solidFill>
                          <a:effectLst/>
                          <a:latin typeface="Georgia" pitchFamily="18" charset="0"/>
                        </a:rPr>
                        <a:t>34</a:t>
                      </a:r>
                      <a:r>
                        <a:rPr kumimoji="0" lang="en-US" sz="1200" b="0" i="0" u="none" strike="noStrike" cap="none" normalizeH="0" baseline="0" smtClean="0">
                          <a:ln>
                            <a:noFill/>
                          </a:ln>
                          <a:solidFill>
                            <a:schemeClr val="bg1"/>
                          </a:solidFill>
                          <a:effectLst/>
                          <a:latin typeface="Georgia" pitchFamily="18" charset="0"/>
                        </a:rPr>
                        <a:t>S</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90,926.036</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Optical depth, Column density, V</a:t>
                      </a:r>
                      <a:r>
                        <a:rPr kumimoji="0" lang="en-US" sz="1200" b="0" i="0" u="none" strike="noStrike" cap="none" normalizeH="0" baseline="-25000" smtClean="0">
                          <a:ln>
                            <a:noFill/>
                          </a:ln>
                          <a:solidFill>
                            <a:schemeClr val="bg1"/>
                          </a:solidFill>
                          <a:effectLst/>
                          <a:latin typeface="Georgia" pitchFamily="18" charset="0"/>
                        </a:rPr>
                        <a:t>LSR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4163">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HNC</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90,663.572</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Density; cold chemistry</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4163">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HC</a:t>
                      </a:r>
                      <a:r>
                        <a:rPr kumimoji="0" lang="en-US" sz="1200" b="0" i="0" u="none" strike="noStrike" cap="none" normalizeH="0" baseline="30000" smtClean="0">
                          <a:ln>
                            <a:noFill/>
                          </a:ln>
                          <a:solidFill>
                            <a:schemeClr val="bg1"/>
                          </a:solidFill>
                          <a:effectLst/>
                          <a:latin typeface="Georgia" pitchFamily="18" charset="0"/>
                        </a:rPr>
                        <a:t>13</a:t>
                      </a:r>
                      <a:r>
                        <a:rPr kumimoji="0" lang="en-US" sz="1200" b="0" i="0" u="none" strike="noStrike" cap="none" normalizeH="0" baseline="0" smtClean="0">
                          <a:ln>
                            <a:noFill/>
                          </a:ln>
                          <a:solidFill>
                            <a:schemeClr val="bg1"/>
                          </a:solidFill>
                          <a:effectLst/>
                          <a:latin typeface="Georgia" pitchFamily="18" charset="0"/>
                        </a:rPr>
                        <a:t>CCN</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90,593.059</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Hot core</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5750">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HCO+</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89,188.526</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Density</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5750">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HCN</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88,631.847</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Density</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4163">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HNCO 4</a:t>
                      </a:r>
                      <a:r>
                        <a:rPr kumimoji="0" lang="en-US" sz="1200" b="0" i="0" u="none" strike="noStrike" cap="none" normalizeH="0" baseline="-25000" smtClean="0">
                          <a:ln>
                            <a:noFill/>
                          </a:ln>
                          <a:solidFill>
                            <a:schemeClr val="bg1"/>
                          </a:solidFill>
                          <a:effectLst/>
                          <a:latin typeface="Georgia" pitchFamily="18" charset="0"/>
                        </a:rPr>
                        <a:t>13</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88,239.027</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Hot core</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5750">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HNCO 4</a:t>
                      </a:r>
                      <a:r>
                        <a:rPr kumimoji="0" lang="en-US" sz="1200" b="0" i="0" u="none" strike="noStrike" cap="none" normalizeH="0" baseline="-25000" smtClean="0">
                          <a:ln>
                            <a:noFill/>
                          </a:ln>
                          <a:solidFill>
                            <a:schemeClr val="bg1"/>
                          </a:solidFill>
                          <a:effectLst/>
                          <a:latin typeface="Georgia" pitchFamily="18" charset="0"/>
                        </a:rPr>
                        <a:t>04</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87,925.238</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Hot core</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5750">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C</a:t>
                      </a:r>
                      <a:r>
                        <a:rPr kumimoji="0" lang="en-US" sz="1200" b="0" i="0" u="none" strike="noStrike" cap="none" normalizeH="0" baseline="-25000" smtClean="0">
                          <a:ln>
                            <a:noFill/>
                          </a:ln>
                          <a:solidFill>
                            <a:schemeClr val="bg1"/>
                          </a:solidFill>
                          <a:effectLst/>
                          <a:latin typeface="Georgia" pitchFamily="18" charset="0"/>
                        </a:rPr>
                        <a:t>2</a:t>
                      </a:r>
                      <a:r>
                        <a:rPr kumimoji="0" lang="en-US" sz="1200" b="0" i="0" u="none" strike="noStrike" cap="none" normalizeH="0" baseline="0" smtClean="0">
                          <a:ln>
                            <a:noFill/>
                          </a:ln>
                          <a:solidFill>
                            <a:schemeClr val="bg1"/>
                          </a:solidFill>
                          <a:effectLst/>
                          <a:latin typeface="Georgia" pitchFamily="18" charset="0"/>
                        </a:rPr>
                        <a:t>H</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87,316.925</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Photodissociation region</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4163">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SiO</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86,847.010</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Shock/outflow </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H</a:t>
                      </a:r>
                      <a:r>
                        <a:rPr kumimoji="0" lang="en-US" sz="1200" b="0" i="0" u="none" strike="noStrike" cap="none" normalizeH="0" baseline="30000" smtClean="0">
                          <a:ln>
                            <a:noFill/>
                          </a:ln>
                          <a:solidFill>
                            <a:schemeClr val="bg1"/>
                          </a:solidFill>
                          <a:effectLst/>
                          <a:latin typeface="Georgia" pitchFamily="18" charset="0"/>
                        </a:rPr>
                        <a:t>13</a:t>
                      </a:r>
                      <a:r>
                        <a:rPr kumimoji="0" lang="en-US" sz="1200" b="0" i="0" u="none" strike="noStrike" cap="none" normalizeH="0" baseline="0" smtClean="0">
                          <a:ln>
                            <a:noFill/>
                          </a:ln>
                          <a:solidFill>
                            <a:schemeClr val="bg1"/>
                          </a:solidFill>
                          <a:effectLst/>
                          <a:latin typeface="Georgia" pitchFamily="18" charset="0"/>
                        </a:rPr>
                        <a:t>CO</a:t>
                      </a:r>
                      <a:r>
                        <a:rPr kumimoji="0" lang="en-US" sz="1200" b="0" i="0" u="none" strike="noStrike" cap="none" normalizeH="0" baseline="30000" smtClean="0">
                          <a:ln>
                            <a:noFill/>
                          </a:ln>
                          <a:solidFill>
                            <a:schemeClr val="bg1"/>
                          </a:solidFill>
                          <a:effectLst/>
                          <a:latin typeface="Georgia" pitchFamily="18" charset="0"/>
                        </a:rPr>
                        <a:t>+</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86,754.330</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Optical depth, Column density, V</a:t>
                      </a:r>
                      <a:r>
                        <a:rPr kumimoji="0" lang="en-US" sz="1200" b="0" i="0" u="none" strike="noStrike" cap="none" normalizeH="0" baseline="-25000" smtClean="0">
                          <a:ln>
                            <a:noFill/>
                          </a:ln>
                          <a:solidFill>
                            <a:schemeClr val="bg1"/>
                          </a:solidFill>
                          <a:effectLst/>
                          <a:latin typeface="Georgia" pitchFamily="18" charset="0"/>
                        </a:rPr>
                        <a:t>LSR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80975">
                <a:tc>
                  <a:txBody>
                    <a:bodyPr/>
                    <a:lstStyle/>
                    <a:p>
                      <a:pPr marL="0" marR="0" lvl="0" indent="0" algn="l"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Arial"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dirty="0" smtClean="0">
                          <a:ln>
                            <a:noFill/>
                          </a:ln>
                          <a:solidFill>
                            <a:schemeClr val="bg1"/>
                          </a:solidFill>
                          <a:effectLst/>
                          <a:latin typeface="Georgia" pitchFamily="18" charset="0"/>
                        </a:rPr>
                        <a:t>HN</a:t>
                      </a:r>
                      <a:r>
                        <a:rPr kumimoji="0" lang="en-US" sz="1200" b="0" i="0" u="none" strike="noStrike" cap="none" normalizeH="0" baseline="30000" dirty="0" smtClean="0">
                          <a:ln>
                            <a:noFill/>
                          </a:ln>
                          <a:solidFill>
                            <a:schemeClr val="bg1"/>
                          </a:solidFill>
                          <a:effectLst/>
                          <a:latin typeface="Georgia" pitchFamily="18" charset="0"/>
                        </a:rPr>
                        <a:t>13</a:t>
                      </a:r>
                      <a:r>
                        <a:rPr kumimoji="0" lang="en-US" sz="1200" b="0" i="0" u="none" strike="noStrike" cap="none" normalizeH="0" baseline="0" dirty="0" smtClean="0">
                          <a:ln>
                            <a:noFill/>
                          </a:ln>
                          <a:solidFill>
                            <a:schemeClr val="bg1"/>
                          </a:solidFill>
                          <a:effectLst/>
                          <a:latin typeface="Georgia" pitchFamily="18" charset="0"/>
                        </a:rPr>
                        <a:t>C</a:t>
                      </a:r>
                      <a:endParaRPr kumimoji="0" lang="en-US" sz="12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smtClean="0">
                          <a:ln>
                            <a:noFill/>
                          </a:ln>
                          <a:solidFill>
                            <a:schemeClr val="bg1"/>
                          </a:solidFill>
                          <a:effectLst/>
                          <a:latin typeface="Georgia" pitchFamily="18" charset="0"/>
                        </a:rPr>
                        <a:t>86,340.167</a:t>
                      </a:r>
                      <a:endParaRPr kumimoji="0" lang="en-US" sz="1200" b="0" i="0" u="none" strike="noStrike" cap="none" normalizeH="0" baseline="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100000"/>
                        </a:lnSpc>
                        <a:spcBef>
                          <a:spcPts val="738"/>
                        </a:spcBef>
                        <a:spcAft>
                          <a:spcPct val="0"/>
                        </a:spcAft>
                        <a:buClr>
                          <a:srgbClr val="CC3300"/>
                        </a:buClr>
                        <a:buSzPct val="65000"/>
                        <a:buFont typeface="Wingdings" pitchFamily="2" charset="2"/>
                        <a:buNone/>
                        <a:tabLst/>
                      </a:pPr>
                      <a:r>
                        <a:rPr kumimoji="0" lang="en-US" sz="1200" b="0" i="0" u="none" strike="noStrike" cap="none" normalizeH="0" baseline="0" dirty="0" smtClean="0">
                          <a:ln>
                            <a:noFill/>
                          </a:ln>
                          <a:solidFill>
                            <a:schemeClr val="bg1"/>
                          </a:solidFill>
                          <a:effectLst/>
                          <a:latin typeface="Georgia" pitchFamily="18" charset="0"/>
                        </a:rPr>
                        <a:t>Optical depth, Column density, V</a:t>
                      </a:r>
                      <a:r>
                        <a:rPr kumimoji="0" lang="en-US" sz="1200" b="0" i="0" u="none" strike="noStrike" cap="none" normalizeH="0" baseline="-25000" dirty="0" smtClean="0">
                          <a:ln>
                            <a:noFill/>
                          </a:ln>
                          <a:solidFill>
                            <a:schemeClr val="bg1"/>
                          </a:solidFill>
                          <a:effectLst/>
                          <a:latin typeface="Georgia" pitchFamily="18" charset="0"/>
                        </a:rPr>
                        <a:t>LSR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pSp>
        <p:nvGrpSpPr>
          <p:cNvPr id="620765" name="Group 221"/>
          <p:cNvGrpSpPr>
            <a:grpSpLocks/>
          </p:cNvGrpSpPr>
          <p:nvPr/>
        </p:nvGrpSpPr>
        <p:grpSpPr bwMode="auto">
          <a:xfrm>
            <a:off x="1905000" y="1676400"/>
            <a:ext cx="4800600" cy="2895600"/>
            <a:chOff x="1200" y="1056"/>
            <a:chExt cx="3024" cy="1824"/>
          </a:xfrm>
        </p:grpSpPr>
        <p:grpSp>
          <p:nvGrpSpPr>
            <p:cNvPr id="620721" name="Group 177"/>
            <p:cNvGrpSpPr>
              <a:grpSpLocks/>
            </p:cNvGrpSpPr>
            <p:nvPr/>
          </p:nvGrpSpPr>
          <p:grpSpPr bwMode="auto">
            <a:xfrm>
              <a:off x="1200" y="1056"/>
              <a:ext cx="624" cy="1824"/>
              <a:chOff x="1200" y="1056"/>
              <a:chExt cx="624" cy="1824"/>
            </a:xfrm>
          </p:grpSpPr>
          <p:grpSp>
            <p:nvGrpSpPr>
              <p:cNvPr id="620718" name="Group 174"/>
              <p:cNvGrpSpPr>
                <a:grpSpLocks/>
              </p:cNvGrpSpPr>
              <p:nvPr/>
            </p:nvGrpSpPr>
            <p:grpSpPr bwMode="auto">
              <a:xfrm>
                <a:off x="1200" y="1056"/>
                <a:ext cx="624" cy="1824"/>
                <a:chOff x="1200" y="1056"/>
                <a:chExt cx="624" cy="1824"/>
              </a:xfrm>
            </p:grpSpPr>
            <p:sp>
              <p:nvSpPr>
                <p:cNvPr id="620712" name="Oval 168"/>
                <p:cNvSpPr>
                  <a:spLocks noChangeArrowheads="1"/>
                </p:cNvSpPr>
                <p:nvPr/>
              </p:nvSpPr>
              <p:spPr bwMode="auto">
                <a:xfrm>
                  <a:off x="1200" y="1056"/>
                  <a:ext cx="624" cy="192"/>
                </a:xfrm>
                <a:prstGeom prst="ellipse">
                  <a:avLst/>
                </a:prstGeom>
                <a:noFill/>
                <a:ln w="28575">
                  <a:solidFill>
                    <a:srgbClr val="993300"/>
                  </a:solidFill>
                  <a:round/>
                  <a:headEnd/>
                  <a:tailEnd/>
                </a:ln>
                <a:effectLst/>
              </p:spPr>
              <p:txBody>
                <a:bodyPr wrap="none" anchor="ctr"/>
                <a:lstStyle/>
                <a:p>
                  <a:endParaRPr lang="en-US"/>
                </a:p>
              </p:txBody>
            </p:sp>
            <p:sp>
              <p:nvSpPr>
                <p:cNvPr id="620713" name="Oval 169"/>
                <p:cNvSpPr>
                  <a:spLocks noChangeArrowheads="1"/>
                </p:cNvSpPr>
                <p:nvPr/>
              </p:nvSpPr>
              <p:spPr bwMode="auto">
                <a:xfrm>
                  <a:off x="1200" y="2496"/>
                  <a:ext cx="624" cy="192"/>
                </a:xfrm>
                <a:prstGeom prst="ellipse">
                  <a:avLst/>
                </a:prstGeom>
                <a:noFill/>
                <a:ln w="28575">
                  <a:solidFill>
                    <a:srgbClr val="993300"/>
                  </a:solidFill>
                  <a:round/>
                  <a:headEnd/>
                  <a:tailEnd/>
                </a:ln>
                <a:effectLst/>
              </p:spPr>
              <p:txBody>
                <a:bodyPr wrap="none" anchor="ctr"/>
                <a:lstStyle/>
                <a:p>
                  <a:endParaRPr lang="en-US"/>
                </a:p>
              </p:txBody>
            </p:sp>
            <p:sp>
              <p:nvSpPr>
                <p:cNvPr id="620714" name="Oval 170"/>
                <p:cNvSpPr>
                  <a:spLocks noChangeArrowheads="1"/>
                </p:cNvSpPr>
                <p:nvPr/>
              </p:nvSpPr>
              <p:spPr bwMode="auto">
                <a:xfrm>
                  <a:off x="1200" y="2688"/>
                  <a:ext cx="624" cy="192"/>
                </a:xfrm>
                <a:prstGeom prst="ellipse">
                  <a:avLst/>
                </a:prstGeom>
                <a:noFill/>
                <a:ln w="28575">
                  <a:solidFill>
                    <a:srgbClr val="993300"/>
                  </a:solidFill>
                  <a:round/>
                  <a:headEnd/>
                  <a:tailEnd/>
                </a:ln>
                <a:effectLst/>
              </p:spPr>
              <p:txBody>
                <a:bodyPr wrap="none" anchor="ctr"/>
                <a:lstStyle/>
                <a:p>
                  <a:endParaRPr lang="en-US"/>
                </a:p>
              </p:txBody>
            </p:sp>
          </p:grpSp>
          <p:sp>
            <p:nvSpPr>
              <p:cNvPr id="620720" name="Oval 176"/>
              <p:cNvSpPr>
                <a:spLocks noChangeArrowheads="1"/>
              </p:cNvSpPr>
              <p:nvPr/>
            </p:nvSpPr>
            <p:spPr bwMode="auto">
              <a:xfrm>
                <a:off x="1200" y="2160"/>
                <a:ext cx="624" cy="192"/>
              </a:xfrm>
              <a:prstGeom prst="ellipse">
                <a:avLst/>
              </a:prstGeom>
              <a:noFill/>
              <a:ln w="28575">
                <a:solidFill>
                  <a:srgbClr val="993300"/>
                </a:solidFill>
                <a:round/>
                <a:headEnd/>
                <a:tailEnd/>
              </a:ln>
              <a:effectLst/>
            </p:spPr>
            <p:txBody>
              <a:bodyPr wrap="none" anchor="ctr"/>
              <a:lstStyle/>
              <a:p>
                <a:endParaRPr lang="en-US"/>
              </a:p>
            </p:txBody>
          </p:sp>
        </p:grpSp>
        <p:grpSp>
          <p:nvGrpSpPr>
            <p:cNvPr id="620744" name="Group 200"/>
            <p:cNvGrpSpPr>
              <a:grpSpLocks/>
            </p:cNvGrpSpPr>
            <p:nvPr/>
          </p:nvGrpSpPr>
          <p:grpSpPr bwMode="auto">
            <a:xfrm>
              <a:off x="2832" y="1056"/>
              <a:ext cx="1392" cy="1824"/>
              <a:chOff x="1200" y="1056"/>
              <a:chExt cx="624" cy="1824"/>
            </a:xfrm>
          </p:grpSpPr>
          <p:grpSp>
            <p:nvGrpSpPr>
              <p:cNvPr id="620745" name="Group 201"/>
              <p:cNvGrpSpPr>
                <a:grpSpLocks/>
              </p:cNvGrpSpPr>
              <p:nvPr/>
            </p:nvGrpSpPr>
            <p:grpSpPr bwMode="auto">
              <a:xfrm>
                <a:off x="1200" y="1056"/>
                <a:ext cx="624" cy="1824"/>
                <a:chOff x="1200" y="1056"/>
                <a:chExt cx="624" cy="1824"/>
              </a:xfrm>
            </p:grpSpPr>
            <p:sp>
              <p:nvSpPr>
                <p:cNvPr id="620746" name="Oval 202"/>
                <p:cNvSpPr>
                  <a:spLocks noChangeArrowheads="1"/>
                </p:cNvSpPr>
                <p:nvPr/>
              </p:nvSpPr>
              <p:spPr bwMode="auto">
                <a:xfrm>
                  <a:off x="1200" y="1056"/>
                  <a:ext cx="624" cy="192"/>
                </a:xfrm>
                <a:prstGeom prst="ellipse">
                  <a:avLst/>
                </a:prstGeom>
                <a:noFill/>
                <a:ln w="28575">
                  <a:solidFill>
                    <a:srgbClr val="993300"/>
                  </a:solidFill>
                  <a:round/>
                  <a:headEnd/>
                  <a:tailEnd/>
                </a:ln>
                <a:effectLst/>
              </p:spPr>
              <p:txBody>
                <a:bodyPr wrap="none" anchor="ctr"/>
                <a:lstStyle/>
                <a:p>
                  <a:endParaRPr lang="en-US"/>
                </a:p>
              </p:txBody>
            </p:sp>
            <p:sp>
              <p:nvSpPr>
                <p:cNvPr id="620747" name="Oval 203"/>
                <p:cNvSpPr>
                  <a:spLocks noChangeArrowheads="1"/>
                </p:cNvSpPr>
                <p:nvPr/>
              </p:nvSpPr>
              <p:spPr bwMode="auto">
                <a:xfrm>
                  <a:off x="1200" y="2496"/>
                  <a:ext cx="624" cy="192"/>
                </a:xfrm>
                <a:prstGeom prst="ellipse">
                  <a:avLst/>
                </a:prstGeom>
                <a:noFill/>
                <a:ln w="28575">
                  <a:solidFill>
                    <a:srgbClr val="993300"/>
                  </a:solidFill>
                  <a:round/>
                  <a:headEnd/>
                  <a:tailEnd/>
                </a:ln>
                <a:effectLst/>
              </p:spPr>
              <p:txBody>
                <a:bodyPr wrap="none" anchor="ctr"/>
                <a:lstStyle/>
                <a:p>
                  <a:endParaRPr lang="en-US"/>
                </a:p>
              </p:txBody>
            </p:sp>
            <p:sp>
              <p:nvSpPr>
                <p:cNvPr id="620748" name="Oval 204"/>
                <p:cNvSpPr>
                  <a:spLocks noChangeArrowheads="1"/>
                </p:cNvSpPr>
                <p:nvPr/>
              </p:nvSpPr>
              <p:spPr bwMode="auto">
                <a:xfrm>
                  <a:off x="1200" y="2688"/>
                  <a:ext cx="624" cy="192"/>
                </a:xfrm>
                <a:prstGeom prst="ellipse">
                  <a:avLst/>
                </a:prstGeom>
                <a:noFill/>
                <a:ln w="28575">
                  <a:solidFill>
                    <a:srgbClr val="993300"/>
                  </a:solidFill>
                  <a:round/>
                  <a:headEnd/>
                  <a:tailEnd/>
                </a:ln>
                <a:effectLst/>
              </p:spPr>
              <p:txBody>
                <a:bodyPr wrap="none" anchor="ctr"/>
                <a:lstStyle/>
                <a:p>
                  <a:endParaRPr lang="en-US"/>
                </a:p>
              </p:txBody>
            </p:sp>
          </p:grpSp>
          <p:sp>
            <p:nvSpPr>
              <p:cNvPr id="620749" name="Oval 205"/>
              <p:cNvSpPr>
                <a:spLocks noChangeArrowheads="1"/>
              </p:cNvSpPr>
              <p:nvPr/>
            </p:nvSpPr>
            <p:spPr bwMode="auto">
              <a:xfrm>
                <a:off x="1200" y="2160"/>
                <a:ext cx="624" cy="192"/>
              </a:xfrm>
              <a:prstGeom prst="ellipse">
                <a:avLst/>
              </a:prstGeom>
              <a:noFill/>
              <a:ln w="28575">
                <a:solidFill>
                  <a:srgbClr val="993300"/>
                </a:solidFill>
                <a:round/>
                <a:headEnd/>
                <a:tailEnd/>
              </a:ln>
              <a:effectLst/>
            </p:spPr>
            <p:txBody>
              <a:bodyPr wrap="none" anchor="ctr"/>
              <a:lstStyle/>
              <a:p>
                <a:endParaRPr lang="en-US"/>
              </a:p>
            </p:txBody>
          </p:sp>
        </p:grpSp>
      </p:grpSp>
      <p:grpSp>
        <p:nvGrpSpPr>
          <p:cNvPr id="620766" name="Group 222"/>
          <p:cNvGrpSpPr>
            <a:grpSpLocks/>
          </p:cNvGrpSpPr>
          <p:nvPr/>
        </p:nvGrpSpPr>
        <p:grpSpPr bwMode="auto">
          <a:xfrm>
            <a:off x="1905000" y="1981200"/>
            <a:ext cx="5486400" cy="4343400"/>
            <a:chOff x="1200" y="1248"/>
            <a:chExt cx="3456" cy="2736"/>
          </a:xfrm>
        </p:grpSpPr>
        <p:grpSp>
          <p:nvGrpSpPr>
            <p:cNvPr id="620728" name="Group 184"/>
            <p:cNvGrpSpPr>
              <a:grpSpLocks/>
            </p:cNvGrpSpPr>
            <p:nvPr/>
          </p:nvGrpSpPr>
          <p:grpSpPr bwMode="auto">
            <a:xfrm>
              <a:off x="1200" y="1248"/>
              <a:ext cx="624" cy="2736"/>
              <a:chOff x="1200" y="1248"/>
              <a:chExt cx="624" cy="2736"/>
            </a:xfrm>
          </p:grpSpPr>
          <p:sp>
            <p:nvSpPr>
              <p:cNvPr id="620723" name="Oval 179"/>
              <p:cNvSpPr>
                <a:spLocks noChangeArrowheads="1"/>
              </p:cNvSpPr>
              <p:nvPr/>
            </p:nvSpPr>
            <p:spPr bwMode="auto">
              <a:xfrm>
                <a:off x="1200" y="1968"/>
                <a:ext cx="624" cy="192"/>
              </a:xfrm>
              <a:prstGeom prst="ellipse">
                <a:avLst/>
              </a:prstGeom>
              <a:noFill/>
              <a:ln w="28575">
                <a:solidFill>
                  <a:srgbClr val="993300"/>
                </a:solidFill>
                <a:round/>
                <a:headEnd/>
                <a:tailEnd/>
              </a:ln>
              <a:effectLst/>
            </p:spPr>
            <p:txBody>
              <a:bodyPr wrap="none" anchor="ctr"/>
              <a:lstStyle/>
              <a:p>
                <a:endParaRPr lang="en-US"/>
              </a:p>
            </p:txBody>
          </p:sp>
          <p:sp>
            <p:nvSpPr>
              <p:cNvPr id="620725" name="Oval 181"/>
              <p:cNvSpPr>
                <a:spLocks noChangeArrowheads="1"/>
              </p:cNvSpPr>
              <p:nvPr/>
            </p:nvSpPr>
            <p:spPr bwMode="auto">
              <a:xfrm>
                <a:off x="1200" y="3600"/>
                <a:ext cx="624" cy="192"/>
              </a:xfrm>
              <a:prstGeom prst="ellipse">
                <a:avLst/>
              </a:prstGeom>
              <a:noFill/>
              <a:ln w="28575">
                <a:solidFill>
                  <a:srgbClr val="993300"/>
                </a:solidFill>
                <a:round/>
                <a:headEnd/>
                <a:tailEnd/>
              </a:ln>
              <a:effectLst/>
            </p:spPr>
            <p:txBody>
              <a:bodyPr wrap="none" anchor="ctr"/>
              <a:lstStyle/>
              <a:p>
                <a:endParaRPr lang="en-US"/>
              </a:p>
            </p:txBody>
          </p:sp>
          <p:sp>
            <p:nvSpPr>
              <p:cNvPr id="620726" name="Oval 182"/>
              <p:cNvSpPr>
                <a:spLocks noChangeArrowheads="1"/>
              </p:cNvSpPr>
              <p:nvPr/>
            </p:nvSpPr>
            <p:spPr bwMode="auto">
              <a:xfrm>
                <a:off x="1200" y="1248"/>
                <a:ext cx="624" cy="192"/>
              </a:xfrm>
              <a:prstGeom prst="ellipse">
                <a:avLst/>
              </a:prstGeom>
              <a:noFill/>
              <a:ln w="28575">
                <a:solidFill>
                  <a:srgbClr val="993300"/>
                </a:solidFill>
                <a:round/>
                <a:headEnd/>
                <a:tailEnd/>
              </a:ln>
              <a:effectLst/>
            </p:spPr>
            <p:txBody>
              <a:bodyPr wrap="none" anchor="ctr"/>
              <a:lstStyle/>
              <a:p>
                <a:endParaRPr lang="en-US"/>
              </a:p>
            </p:txBody>
          </p:sp>
          <p:sp>
            <p:nvSpPr>
              <p:cNvPr id="620727" name="Oval 183"/>
              <p:cNvSpPr>
                <a:spLocks noChangeArrowheads="1"/>
              </p:cNvSpPr>
              <p:nvPr/>
            </p:nvSpPr>
            <p:spPr bwMode="auto">
              <a:xfrm>
                <a:off x="1200" y="3792"/>
                <a:ext cx="624" cy="192"/>
              </a:xfrm>
              <a:prstGeom prst="ellipse">
                <a:avLst/>
              </a:prstGeom>
              <a:noFill/>
              <a:ln w="28575">
                <a:solidFill>
                  <a:srgbClr val="993300"/>
                </a:solidFill>
                <a:round/>
                <a:headEnd/>
                <a:tailEnd/>
              </a:ln>
              <a:effectLst/>
            </p:spPr>
            <p:txBody>
              <a:bodyPr wrap="none" anchor="ctr"/>
              <a:lstStyle/>
              <a:p>
                <a:endParaRPr lang="en-US"/>
              </a:p>
            </p:txBody>
          </p:sp>
        </p:grpSp>
        <p:grpSp>
          <p:nvGrpSpPr>
            <p:cNvPr id="620750" name="Group 206"/>
            <p:cNvGrpSpPr>
              <a:grpSpLocks/>
            </p:cNvGrpSpPr>
            <p:nvPr/>
          </p:nvGrpSpPr>
          <p:grpSpPr bwMode="auto">
            <a:xfrm>
              <a:off x="2832" y="1248"/>
              <a:ext cx="1824" cy="2736"/>
              <a:chOff x="1200" y="1248"/>
              <a:chExt cx="624" cy="2736"/>
            </a:xfrm>
          </p:grpSpPr>
          <p:sp>
            <p:nvSpPr>
              <p:cNvPr id="620751" name="Oval 207"/>
              <p:cNvSpPr>
                <a:spLocks noChangeArrowheads="1"/>
              </p:cNvSpPr>
              <p:nvPr/>
            </p:nvSpPr>
            <p:spPr bwMode="auto">
              <a:xfrm>
                <a:off x="1200" y="1968"/>
                <a:ext cx="624" cy="192"/>
              </a:xfrm>
              <a:prstGeom prst="ellipse">
                <a:avLst/>
              </a:prstGeom>
              <a:noFill/>
              <a:ln w="28575">
                <a:solidFill>
                  <a:srgbClr val="993300"/>
                </a:solidFill>
                <a:round/>
                <a:headEnd/>
                <a:tailEnd/>
              </a:ln>
              <a:effectLst/>
            </p:spPr>
            <p:txBody>
              <a:bodyPr wrap="none" anchor="ctr"/>
              <a:lstStyle/>
              <a:p>
                <a:endParaRPr lang="en-US"/>
              </a:p>
            </p:txBody>
          </p:sp>
          <p:sp>
            <p:nvSpPr>
              <p:cNvPr id="620752" name="Oval 208"/>
              <p:cNvSpPr>
                <a:spLocks noChangeArrowheads="1"/>
              </p:cNvSpPr>
              <p:nvPr/>
            </p:nvSpPr>
            <p:spPr bwMode="auto">
              <a:xfrm>
                <a:off x="1200" y="3600"/>
                <a:ext cx="624" cy="192"/>
              </a:xfrm>
              <a:prstGeom prst="ellipse">
                <a:avLst/>
              </a:prstGeom>
              <a:noFill/>
              <a:ln w="28575">
                <a:solidFill>
                  <a:srgbClr val="993300"/>
                </a:solidFill>
                <a:round/>
                <a:headEnd/>
                <a:tailEnd/>
              </a:ln>
              <a:effectLst/>
            </p:spPr>
            <p:txBody>
              <a:bodyPr wrap="none" anchor="ctr"/>
              <a:lstStyle/>
              <a:p>
                <a:endParaRPr lang="en-US"/>
              </a:p>
            </p:txBody>
          </p:sp>
          <p:sp>
            <p:nvSpPr>
              <p:cNvPr id="620753" name="Oval 209"/>
              <p:cNvSpPr>
                <a:spLocks noChangeArrowheads="1"/>
              </p:cNvSpPr>
              <p:nvPr/>
            </p:nvSpPr>
            <p:spPr bwMode="auto">
              <a:xfrm>
                <a:off x="1200" y="1248"/>
                <a:ext cx="624" cy="192"/>
              </a:xfrm>
              <a:prstGeom prst="ellipse">
                <a:avLst/>
              </a:prstGeom>
              <a:noFill/>
              <a:ln w="28575">
                <a:solidFill>
                  <a:srgbClr val="993300"/>
                </a:solidFill>
                <a:round/>
                <a:headEnd/>
                <a:tailEnd/>
              </a:ln>
              <a:effectLst/>
            </p:spPr>
            <p:txBody>
              <a:bodyPr wrap="none" anchor="ctr"/>
              <a:lstStyle/>
              <a:p>
                <a:endParaRPr lang="en-US"/>
              </a:p>
            </p:txBody>
          </p:sp>
          <p:sp>
            <p:nvSpPr>
              <p:cNvPr id="620754" name="Oval 210"/>
              <p:cNvSpPr>
                <a:spLocks noChangeArrowheads="1"/>
              </p:cNvSpPr>
              <p:nvPr/>
            </p:nvSpPr>
            <p:spPr bwMode="auto">
              <a:xfrm>
                <a:off x="1200" y="3792"/>
                <a:ext cx="624" cy="192"/>
              </a:xfrm>
              <a:prstGeom prst="ellipse">
                <a:avLst/>
              </a:prstGeom>
              <a:noFill/>
              <a:ln w="28575">
                <a:solidFill>
                  <a:srgbClr val="993300"/>
                </a:solidFill>
                <a:round/>
                <a:headEnd/>
                <a:tailEnd/>
              </a:ln>
              <a:effectLst/>
            </p:spPr>
            <p:txBody>
              <a:bodyPr wrap="none" anchor="ctr"/>
              <a:lstStyle/>
              <a:p>
                <a:endParaRPr lang="en-US"/>
              </a:p>
            </p:txBody>
          </p:sp>
        </p:grpSp>
      </p:grpSp>
      <p:grpSp>
        <p:nvGrpSpPr>
          <p:cNvPr id="620767" name="Group 223"/>
          <p:cNvGrpSpPr>
            <a:grpSpLocks/>
          </p:cNvGrpSpPr>
          <p:nvPr/>
        </p:nvGrpSpPr>
        <p:grpSpPr bwMode="auto">
          <a:xfrm>
            <a:off x="1905000" y="2590800"/>
            <a:ext cx="3657600" cy="2590800"/>
            <a:chOff x="1200" y="1632"/>
            <a:chExt cx="2304" cy="1632"/>
          </a:xfrm>
        </p:grpSpPr>
        <p:grpSp>
          <p:nvGrpSpPr>
            <p:cNvPr id="620733" name="Group 189"/>
            <p:cNvGrpSpPr>
              <a:grpSpLocks/>
            </p:cNvGrpSpPr>
            <p:nvPr/>
          </p:nvGrpSpPr>
          <p:grpSpPr bwMode="auto">
            <a:xfrm>
              <a:off x="1200" y="1632"/>
              <a:ext cx="672" cy="1632"/>
              <a:chOff x="1200" y="1632"/>
              <a:chExt cx="672" cy="1632"/>
            </a:xfrm>
          </p:grpSpPr>
          <p:sp>
            <p:nvSpPr>
              <p:cNvPr id="620724" name="Oval 180"/>
              <p:cNvSpPr>
                <a:spLocks noChangeArrowheads="1"/>
              </p:cNvSpPr>
              <p:nvPr/>
            </p:nvSpPr>
            <p:spPr bwMode="auto">
              <a:xfrm>
                <a:off x="1200" y="1632"/>
                <a:ext cx="624" cy="192"/>
              </a:xfrm>
              <a:prstGeom prst="ellipse">
                <a:avLst/>
              </a:prstGeom>
              <a:noFill/>
              <a:ln w="28575">
                <a:solidFill>
                  <a:srgbClr val="993300"/>
                </a:solidFill>
                <a:round/>
                <a:headEnd/>
                <a:tailEnd/>
              </a:ln>
              <a:effectLst/>
            </p:spPr>
            <p:txBody>
              <a:bodyPr wrap="none" anchor="ctr"/>
              <a:lstStyle/>
              <a:p>
                <a:endParaRPr lang="en-US"/>
              </a:p>
            </p:txBody>
          </p:sp>
          <p:sp>
            <p:nvSpPr>
              <p:cNvPr id="620729" name="Oval 185"/>
              <p:cNvSpPr>
                <a:spLocks noChangeArrowheads="1"/>
              </p:cNvSpPr>
              <p:nvPr/>
            </p:nvSpPr>
            <p:spPr bwMode="auto">
              <a:xfrm>
                <a:off x="1200" y="1776"/>
                <a:ext cx="624" cy="192"/>
              </a:xfrm>
              <a:prstGeom prst="ellipse">
                <a:avLst/>
              </a:prstGeom>
              <a:noFill/>
              <a:ln w="28575">
                <a:solidFill>
                  <a:srgbClr val="993300"/>
                </a:solidFill>
                <a:round/>
                <a:headEnd/>
                <a:tailEnd/>
              </a:ln>
              <a:effectLst/>
            </p:spPr>
            <p:txBody>
              <a:bodyPr wrap="none" anchor="ctr"/>
              <a:lstStyle/>
              <a:p>
                <a:endParaRPr lang="en-US"/>
              </a:p>
            </p:txBody>
          </p:sp>
          <p:sp>
            <p:nvSpPr>
              <p:cNvPr id="620730" name="Oval 186"/>
              <p:cNvSpPr>
                <a:spLocks noChangeArrowheads="1"/>
              </p:cNvSpPr>
              <p:nvPr/>
            </p:nvSpPr>
            <p:spPr bwMode="auto">
              <a:xfrm>
                <a:off x="1200" y="2352"/>
                <a:ext cx="624" cy="192"/>
              </a:xfrm>
              <a:prstGeom prst="ellipse">
                <a:avLst/>
              </a:prstGeom>
              <a:noFill/>
              <a:ln w="28575">
                <a:solidFill>
                  <a:srgbClr val="993300"/>
                </a:solidFill>
                <a:round/>
                <a:headEnd/>
                <a:tailEnd/>
              </a:ln>
              <a:effectLst/>
            </p:spPr>
            <p:txBody>
              <a:bodyPr wrap="none" anchor="ctr"/>
              <a:lstStyle/>
              <a:p>
                <a:endParaRPr lang="en-US"/>
              </a:p>
            </p:txBody>
          </p:sp>
          <p:sp>
            <p:nvSpPr>
              <p:cNvPr id="620731" name="Oval 187"/>
              <p:cNvSpPr>
                <a:spLocks noChangeArrowheads="1"/>
              </p:cNvSpPr>
              <p:nvPr/>
            </p:nvSpPr>
            <p:spPr bwMode="auto">
              <a:xfrm>
                <a:off x="1248" y="2880"/>
                <a:ext cx="624" cy="192"/>
              </a:xfrm>
              <a:prstGeom prst="ellipse">
                <a:avLst/>
              </a:prstGeom>
              <a:noFill/>
              <a:ln w="28575">
                <a:solidFill>
                  <a:srgbClr val="993300"/>
                </a:solidFill>
                <a:round/>
                <a:headEnd/>
                <a:tailEnd/>
              </a:ln>
              <a:effectLst/>
            </p:spPr>
            <p:txBody>
              <a:bodyPr wrap="none" anchor="ctr"/>
              <a:lstStyle/>
              <a:p>
                <a:endParaRPr lang="en-US"/>
              </a:p>
            </p:txBody>
          </p:sp>
          <p:sp>
            <p:nvSpPr>
              <p:cNvPr id="620732" name="Oval 188"/>
              <p:cNvSpPr>
                <a:spLocks noChangeArrowheads="1"/>
              </p:cNvSpPr>
              <p:nvPr/>
            </p:nvSpPr>
            <p:spPr bwMode="auto">
              <a:xfrm>
                <a:off x="1248" y="3072"/>
                <a:ext cx="624" cy="192"/>
              </a:xfrm>
              <a:prstGeom prst="ellipse">
                <a:avLst/>
              </a:prstGeom>
              <a:noFill/>
              <a:ln w="28575">
                <a:solidFill>
                  <a:srgbClr val="993300"/>
                </a:solidFill>
                <a:round/>
                <a:headEnd/>
                <a:tailEnd/>
              </a:ln>
              <a:effectLst/>
            </p:spPr>
            <p:txBody>
              <a:bodyPr wrap="none" anchor="ctr"/>
              <a:lstStyle/>
              <a:p>
                <a:endParaRPr lang="en-US"/>
              </a:p>
            </p:txBody>
          </p:sp>
        </p:grpSp>
        <p:grpSp>
          <p:nvGrpSpPr>
            <p:cNvPr id="620755" name="Group 211"/>
            <p:cNvGrpSpPr>
              <a:grpSpLocks/>
            </p:cNvGrpSpPr>
            <p:nvPr/>
          </p:nvGrpSpPr>
          <p:grpSpPr bwMode="auto">
            <a:xfrm>
              <a:off x="2832" y="1632"/>
              <a:ext cx="672" cy="1632"/>
              <a:chOff x="1200" y="1632"/>
              <a:chExt cx="672" cy="1632"/>
            </a:xfrm>
          </p:grpSpPr>
          <p:sp>
            <p:nvSpPr>
              <p:cNvPr id="620756" name="Oval 212"/>
              <p:cNvSpPr>
                <a:spLocks noChangeArrowheads="1"/>
              </p:cNvSpPr>
              <p:nvPr/>
            </p:nvSpPr>
            <p:spPr bwMode="auto">
              <a:xfrm>
                <a:off x="1200" y="1632"/>
                <a:ext cx="624" cy="192"/>
              </a:xfrm>
              <a:prstGeom prst="ellipse">
                <a:avLst/>
              </a:prstGeom>
              <a:noFill/>
              <a:ln w="28575">
                <a:solidFill>
                  <a:srgbClr val="993300"/>
                </a:solidFill>
                <a:round/>
                <a:headEnd/>
                <a:tailEnd/>
              </a:ln>
              <a:effectLst/>
            </p:spPr>
            <p:txBody>
              <a:bodyPr wrap="none" anchor="ctr"/>
              <a:lstStyle/>
              <a:p>
                <a:endParaRPr lang="en-US"/>
              </a:p>
            </p:txBody>
          </p:sp>
          <p:sp>
            <p:nvSpPr>
              <p:cNvPr id="620757" name="Oval 213"/>
              <p:cNvSpPr>
                <a:spLocks noChangeArrowheads="1"/>
              </p:cNvSpPr>
              <p:nvPr/>
            </p:nvSpPr>
            <p:spPr bwMode="auto">
              <a:xfrm>
                <a:off x="1200" y="1776"/>
                <a:ext cx="624" cy="192"/>
              </a:xfrm>
              <a:prstGeom prst="ellipse">
                <a:avLst/>
              </a:prstGeom>
              <a:noFill/>
              <a:ln w="28575">
                <a:solidFill>
                  <a:srgbClr val="993300"/>
                </a:solidFill>
                <a:round/>
                <a:headEnd/>
                <a:tailEnd/>
              </a:ln>
              <a:effectLst/>
            </p:spPr>
            <p:txBody>
              <a:bodyPr wrap="none" anchor="ctr"/>
              <a:lstStyle/>
              <a:p>
                <a:endParaRPr lang="en-US"/>
              </a:p>
            </p:txBody>
          </p:sp>
          <p:sp>
            <p:nvSpPr>
              <p:cNvPr id="620758" name="Oval 214"/>
              <p:cNvSpPr>
                <a:spLocks noChangeArrowheads="1"/>
              </p:cNvSpPr>
              <p:nvPr/>
            </p:nvSpPr>
            <p:spPr bwMode="auto">
              <a:xfrm>
                <a:off x="1200" y="2352"/>
                <a:ext cx="624" cy="192"/>
              </a:xfrm>
              <a:prstGeom prst="ellipse">
                <a:avLst/>
              </a:prstGeom>
              <a:noFill/>
              <a:ln w="28575">
                <a:solidFill>
                  <a:srgbClr val="993300"/>
                </a:solidFill>
                <a:round/>
                <a:headEnd/>
                <a:tailEnd/>
              </a:ln>
              <a:effectLst/>
            </p:spPr>
            <p:txBody>
              <a:bodyPr wrap="none" anchor="ctr"/>
              <a:lstStyle/>
              <a:p>
                <a:endParaRPr lang="en-US"/>
              </a:p>
            </p:txBody>
          </p:sp>
          <p:sp>
            <p:nvSpPr>
              <p:cNvPr id="620759" name="Oval 215"/>
              <p:cNvSpPr>
                <a:spLocks noChangeArrowheads="1"/>
              </p:cNvSpPr>
              <p:nvPr/>
            </p:nvSpPr>
            <p:spPr bwMode="auto">
              <a:xfrm>
                <a:off x="1248" y="2880"/>
                <a:ext cx="624" cy="192"/>
              </a:xfrm>
              <a:prstGeom prst="ellipse">
                <a:avLst/>
              </a:prstGeom>
              <a:noFill/>
              <a:ln w="28575">
                <a:solidFill>
                  <a:srgbClr val="993300"/>
                </a:solidFill>
                <a:round/>
                <a:headEnd/>
                <a:tailEnd/>
              </a:ln>
              <a:effectLst/>
            </p:spPr>
            <p:txBody>
              <a:bodyPr wrap="none" anchor="ctr"/>
              <a:lstStyle/>
              <a:p>
                <a:endParaRPr lang="en-US"/>
              </a:p>
            </p:txBody>
          </p:sp>
          <p:sp>
            <p:nvSpPr>
              <p:cNvPr id="620760" name="Oval 216"/>
              <p:cNvSpPr>
                <a:spLocks noChangeArrowheads="1"/>
              </p:cNvSpPr>
              <p:nvPr/>
            </p:nvSpPr>
            <p:spPr bwMode="auto">
              <a:xfrm>
                <a:off x="1248" y="3072"/>
                <a:ext cx="624" cy="192"/>
              </a:xfrm>
              <a:prstGeom prst="ellipse">
                <a:avLst/>
              </a:prstGeom>
              <a:noFill/>
              <a:ln w="28575">
                <a:solidFill>
                  <a:srgbClr val="993300"/>
                </a:solidFill>
                <a:round/>
                <a:headEnd/>
                <a:tailEnd/>
              </a:ln>
              <a:effectLst/>
            </p:spPr>
            <p:txBody>
              <a:bodyPr wrap="none" anchor="ctr"/>
              <a:lstStyle/>
              <a:p>
                <a:endParaRPr lang="en-US"/>
              </a:p>
            </p:txBody>
          </p:sp>
        </p:grpSp>
      </p:grpSp>
      <p:grpSp>
        <p:nvGrpSpPr>
          <p:cNvPr id="620768" name="Group 224"/>
          <p:cNvGrpSpPr>
            <a:grpSpLocks/>
          </p:cNvGrpSpPr>
          <p:nvPr/>
        </p:nvGrpSpPr>
        <p:grpSpPr bwMode="auto">
          <a:xfrm>
            <a:off x="1905000" y="2286000"/>
            <a:ext cx="4800600" cy="3429000"/>
            <a:chOff x="1200" y="1440"/>
            <a:chExt cx="3024" cy="2160"/>
          </a:xfrm>
        </p:grpSpPr>
        <p:grpSp>
          <p:nvGrpSpPr>
            <p:cNvPr id="620739" name="Group 195"/>
            <p:cNvGrpSpPr>
              <a:grpSpLocks/>
            </p:cNvGrpSpPr>
            <p:nvPr/>
          </p:nvGrpSpPr>
          <p:grpSpPr bwMode="auto">
            <a:xfrm>
              <a:off x="1200" y="1440"/>
              <a:ext cx="624" cy="2160"/>
              <a:chOff x="1200" y="1440"/>
              <a:chExt cx="624" cy="2160"/>
            </a:xfrm>
          </p:grpSpPr>
          <p:sp>
            <p:nvSpPr>
              <p:cNvPr id="620734" name="Oval 190"/>
              <p:cNvSpPr>
                <a:spLocks noChangeArrowheads="1"/>
              </p:cNvSpPr>
              <p:nvPr/>
            </p:nvSpPr>
            <p:spPr bwMode="auto">
              <a:xfrm>
                <a:off x="1200" y="1440"/>
                <a:ext cx="624" cy="192"/>
              </a:xfrm>
              <a:prstGeom prst="ellipse">
                <a:avLst/>
              </a:prstGeom>
              <a:noFill/>
              <a:ln w="28575">
                <a:solidFill>
                  <a:srgbClr val="993300"/>
                </a:solidFill>
                <a:round/>
                <a:headEnd/>
                <a:tailEnd/>
              </a:ln>
              <a:effectLst/>
            </p:spPr>
            <p:txBody>
              <a:bodyPr wrap="none" anchor="ctr"/>
              <a:lstStyle/>
              <a:p>
                <a:endParaRPr lang="en-US"/>
              </a:p>
            </p:txBody>
          </p:sp>
          <p:sp>
            <p:nvSpPr>
              <p:cNvPr id="620737" name="Oval 193"/>
              <p:cNvSpPr>
                <a:spLocks noChangeArrowheads="1"/>
              </p:cNvSpPr>
              <p:nvPr/>
            </p:nvSpPr>
            <p:spPr bwMode="auto">
              <a:xfrm>
                <a:off x="1200" y="3216"/>
                <a:ext cx="624" cy="192"/>
              </a:xfrm>
              <a:prstGeom prst="ellipse">
                <a:avLst/>
              </a:prstGeom>
              <a:noFill/>
              <a:ln w="28575">
                <a:solidFill>
                  <a:srgbClr val="993300"/>
                </a:solidFill>
                <a:round/>
                <a:headEnd/>
                <a:tailEnd/>
              </a:ln>
              <a:effectLst/>
            </p:spPr>
            <p:txBody>
              <a:bodyPr wrap="none" anchor="ctr"/>
              <a:lstStyle/>
              <a:p>
                <a:endParaRPr lang="en-US"/>
              </a:p>
            </p:txBody>
          </p:sp>
          <p:sp>
            <p:nvSpPr>
              <p:cNvPr id="620738" name="Oval 194"/>
              <p:cNvSpPr>
                <a:spLocks noChangeArrowheads="1"/>
              </p:cNvSpPr>
              <p:nvPr/>
            </p:nvSpPr>
            <p:spPr bwMode="auto">
              <a:xfrm>
                <a:off x="1200" y="3408"/>
                <a:ext cx="624" cy="192"/>
              </a:xfrm>
              <a:prstGeom prst="ellipse">
                <a:avLst/>
              </a:prstGeom>
              <a:noFill/>
              <a:ln w="28575">
                <a:solidFill>
                  <a:srgbClr val="993300"/>
                </a:solidFill>
                <a:round/>
                <a:headEnd/>
                <a:tailEnd/>
              </a:ln>
              <a:effectLst/>
            </p:spPr>
            <p:txBody>
              <a:bodyPr wrap="none" anchor="ctr"/>
              <a:lstStyle/>
              <a:p>
                <a:endParaRPr lang="en-US"/>
              </a:p>
            </p:txBody>
          </p:sp>
        </p:grpSp>
        <p:grpSp>
          <p:nvGrpSpPr>
            <p:cNvPr id="620761" name="Group 217"/>
            <p:cNvGrpSpPr>
              <a:grpSpLocks/>
            </p:cNvGrpSpPr>
            <p:nvPr/>
          </p:nvGrpSpPr>
          <p:grpSpPr bwMode="auto">
            <a:xfrm>
              <a:off x="2832" y="1440"/>
              <a:ext cx="1392" cy="2160"/>
              <a:chOff x="1200" y="1440"/>
              <a:chExt cx="624" cy="2160"/>
            </a:xfrm>
          </p:grpSpPr>
          <p:sp>
            <p:nvSpPr>
              <p:cNvPr id="620762" name="Oval 218"/>
              <p:cNvSpPr>
                <a:spLocks noChangeArrowheads="1"/>
              </p:cNvSpPr>
              <p:nvPr/>
            </p:nvSpPr>
            <p:spPr bwMode="auto">
              <a:xfrm>
                <a:off x="1200" y="1440"/>
                <a:ext cx="624" cy="192"/>
              </a:xfrm>
              <a:prstGeom prst="ellipse">
                <a:avLst/>
              </a:prstGeom>
              <a:noFill/>
              <a:ln w="28575">
                <a:solidFill>
                  <a:srgbClr val="993300"/>
                </a:solidFill>
                <a:round/>
                <a:headEnd/>
                <a:tailEnd/>
              </a:ln>
              <a:effectLst/>
            </p:spPr>
            <p:txBody>
              <a:bodyPr wrap="none" anchor="ctr"/>
              <a:lstStyle/>
              <a:p>
                <a:endParaRPr lang="en-US"/>
              </a:p>
            </p:txBody>
          </p:sp>
          <p:sp>
            <p:nvSpPr>
              <p:cNvPr id="620763" name="Oval 219"/>
              <p:cNvSpPr>
                <a:spLocks noChangeArrowheads="1"/>
              </p:cNvSpPr>
              <p:nvPr/>
            </p:nvSpPr>
            <p:spPr bwMode="auto">
              <a:xfrm>
                <a:off x="1200" y="3216"/>
                <a:ext cx="624" cy="192"/>
              </a:xfrm>
              <a:prstGeom prst="ellipse">
                <a:avLst/>
              </a:prstGeom>
              <a:noFill/>
              <a:ln w="28575">
                <a:solidFill>
                  <a:srgbClr val="993300"/>
                </a:solidFill>
                <a:round/>
                <a:headEnd/>
                <a:tailEnd/>
              </a:ln>
              <a:effectLst/>
            </p:spPr>
            <p:txBody>
              <a:bodyPr wrap="none" anchor="ctr"/>
              <a:lstStyle/>
              <a:p>
                <a:endParaRPr lang="en-US"/>
              </a:p>
            </p:txBody>
          </p:sp>
          <p:sp>
            <p:nvSpPr>
              <p:cNvPr id="620764" name="Oval 220"/>
              <p:cNvSpPr>
                <a:spLocks noChangeArrowheads="1"/>
              </p:cNvSpPr>
              <p:nvPr/>
            </p:nvSpPr>
            <p:spPr bwMode="auto">
              <a:xfrm>
                <a:off x="1200" y="3408"/>
                <a:ext cx="624" cy="192"/>
              </a:xfrm>
              <a:prstGeom prst="ellipse">
                <a:avLst/>
              </a:prstGeom>
              <a:noFill/>
              <a:ln w="28575">
                <a:solidFill>
                  <a:srgbClr val="993300"/>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1094373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765"/>
                                        </p:tgtEl>
                                        <p:attrNameLst>
                                          <p:attrName>style.visibility</p:attrName>
                                        </p:attrNameLst>
                                      </p:cBhvr>
                                      <p:to>
                                        <p:strVal val="visible"/>
                                      </p:to>
                                    </p:set>
                                  </p:childTnLst>
                                  <p:subTnLst>
                                    <p:set>
                                      <p:cBhvr override="childStyle">
                                        <p:cTn dur="1" fill="hold" display="0" masterRel="nextClick" afterEffect="1"/>
                                        <p:tgtEl>
                                          <p:spTgt spid="62076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0766"/>
                                        </p:tgtEl>
                                        <p:attrNameLst>
                                          <p:attrName>style.visibility</p:attrName>
                                        </p:attrNameLst>
                                      </p:cBhvr>
                                      <p:to>
                                        <p:strVal val="visible"/>
                                      </p:to>
                                    </p:set>
                                  </p:childTnLst>
                                  <p:subTnLst>
                                    <p:set>
                                      <p:cBhvr override="childStyle">
                                        <p:cTn dur="1" fill="hold" display="0" masterRel="nextClick" afterEffect="1"/>
                                        <p:tgtEl>
                                          <p:spTgt spid="62076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0767"/>
                                        </p:tgtEl>
                                        <p:attrNameLst>
                                          <p:attrName>style.visibility</p:attrName>
                                        </p:attrNameLst>
                                      </p:cBhvr>
                                      <p:to>
                                        <p:strVal val="visible"/>
                                      </p:to>
                                    </p:set>
                                  </p:childTnLst>
                                  <p:subTnLst>
                                    <p:set>
                                      <p:cBhvr override="childStyle">
                                        <p:cTn dur="1" fill="hold" display="0" masterRel="nextClick" afterEffect="1"/>
                                        <p:tgtEl>
                                          <p:spTgt spid="62076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0768"/>
                                        </p:tgtEl>
                                        <p:attrNameLst>
                                          <p:attrName>style.visibility</p:attrName>
                                        </p:attrNameLst>
                                      </p:cBhvr>
                                      <p:to>
                                        <p:strVal val="visible"/>
                                      </p:to>
                                    </p:set>
                                  </p:childTnLst>
                                  <p:subTnLst>
                                    <p:set>
                                      <p:cBhvr override="childStyle">
                                        <p:cTn dur="1" fill="hold" display="0" masterRel="nextClick" afterEffect="1"/>
                                        <p:tgtEl>
                                          <p:spTgt spid="62076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Deep MOPS integration G305</a:t>
            </a:r>
          </a:p>
        </p:txBody>
      </p:sp>
      <p:pic>
        <p:nvPicPr>
          <p:cNvPr id="29699" name="Picture 4" descr="G301cal_full_goo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09600" y="914400"/>
            <a:ext cx="7696200" cy="5513388"/>
          </a:xfrm>
        </p:spPr>
      </p:pic>
    </p:spTree>
    <p:extLst>
      <p:ext uri="{BB962C8B-B14F-4D97-AF65-F5344CB8AC3E}">
        <p14:creationId xmlns:p14="http://schemas.microsoft.com/office/powerpoint/2010/main" val="20100551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839200" cy="1138237"/>
          </a:xfrm>
        </p:spPr>
        <p:txBody>
          <a:bodyPr/>
          <a:lstStyle/>
          <a:p>
            <a:r>
              <a:rPr lang="en-US" sz="4000" dirty="0" smtClean="0"/>
              <a:t>Kinematic Distances: Longitude and velocity of MALT 90 clumps</a:t>
            </a:r>
            <a:endParaRPr lang="en-US" sz="40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2486" b="8148"/>
          <a:stretch/>
        </p:blipFill>
        <p:spPr>
          <a:xfrm>
            <a:off x="1295400" y="1524000"/>
            <a:ext cx="6553200" cy="4898571"/>
          </a:xfrm>
          <a:prstGeom prst="rect">
            <a:avLst/>
          </a:prstGeom>
        </p:spPr>
      </p:pic>
      <p:sp>
        <p:nvSpPr>
          <p:cNvPr id="7" name="Text Box 3"/>
          <p:cNvSpPr txBox="1">
            <a:spLocks noChangeArrowheads="1"/>
          </p:cNvSpPr>
          <p:nvPr/>
        </p:nvSpPr>
        <p:spPr bwMode="auto">
          <a:xfrm>
            <a:off x="6629400" y="6491288"/>
            <a:ext cx="25908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rgbClr val="FFFFFF"/>
                </a:solidFill>
                <a:latin typeface="Times New Roman" pitchFamily="18" charset="0"/>
              </a:defRPr>
            </a:lvl1pPr>
            <a:lvl2pPr marL="742950" indent="-285750">
              <a:defRPr sz="2400">
                <a:solidFill>
                  <a:srgbClr val="FFFFFF"/>
                </a:solidFill>
                <a:latin typeface="Times New Roman" pitchFamily="18" charset="0"/>
              </a:defRPr>
            </a:lvl2pPr>
            <a:lvl3pPr marL="1143000" indent="-228600">
              <a:defRPr sz="2400">
                <a:solidFill>
                  <a:srgbClr val="FFFFFF"/>
                </a:solidFill>
                <a:latin typeface="Times New Roman" pitchFamily="18" charset="0"/>
              </a:defRPr>
            </a:lvl3pPr>
            <a:lvl4pPr marL="1600200" indent="-228600">
              <a:defRPr sz="2400">
                <a:solidFill>
                  <a:srgbClr val="FFFFFF"/>
                </a:solidFill>
                <a:latin typeface="Times New Roman" pitchFamily="18" charset="0"/>
              </a:defRPr>
            </a:lvl4pPr>
            <a:lvl5pPr marL="2057400" indent="-228600">
              <a:defRPr sz="2400">
                <a:solidFill>
                  <a:srgbClr val="FFFFFF"/>
                </a:solidFill>
                <a:latin typeface="Times New Roman" pitchFamily="18" charset="0"/>
              </a:defRPr>
            </a:lvl5pPr>
            <a:lvl6pPr marL="2514600" indent="-228600" algn="r" eaLnBrk="0" fontAlgn="base" hangingPunct="0">
              <a:spcBef>
                <a:spcPct val="0"/>
              </a:spcBef>
              <a:spcAft>
                <a:spcPct val="0"/>
              </a:spcAft>
              <a:defRPr sz="2400">
                <a:solidFill>
                  <a:srgbClr val="FFFFFF"/>
                </a:solidFill>
                <a:latin typeface="Times New Roman" pitchFamily="18" charset="0"/>
              </a:defRPr>
            </a:lvl6pPr>
            <a:lvl7pPr marL="2971800" indent="-228600" algn="r" eaLnBrk="0" fontAlgn="base" hangingPunct="0">
              <a:spcBef>
                <a:spcPct val="0"/>
              </a:spcBef>
              <a:spcAft>
                <a:spcPct val="0"/>
              </a:spcAft>
              <a:defRPr sz="2400">
                <a:solidFill>
                  <a:srgbClr val="FFFFFF"/>
                </a:solidFill>
                <a:latin typeface="Times New Roman" pitchFamily="18" charset="0"/>
              </a:defRPr>
            </a:lvl7pPr>
            <a:lvl8pPr marL="3429000" indent="-228600" algn="r" eaLnBrk="0" fontAlgn="base" hangingPunct="0">
              <a:spcBef>
                <a:spcPct val="0"/>
              </a:spcBef>
              <a:spcAft>
                <a:spcPct val="0"/>
              </a:spcAft>
              <a:defRPr sz="2400">
                <a:solidFill>
                  <a:srgbClr val="FFFFFF"/>
                </a:solidFill>
                <a:latin typeface="Times New Roman" pitchFamily="18" charset="0"/>
              </a:defRPr>
            </a:lvl8pPr>
            <a:lvl9pPr marL="3886200" indent="-228600" algn="r" eaLnBrk="0" fontAlgn="base" hangingPunct="0">
              <a:spcBef>
                <a:spcPct val="0"/>
              </a:spcBef>
              <a:spcAft>
                <a:spcPct val="0"/>
              </a:spcAft>
              <a:defRPr sz="2400">
                <a:solidFill>
                  <a:srgbClr val="FFFFFF"/>
                </a:solidFill>
                <a:latin typeface="Times New Roman" pitchFamily="18" charset="0"/>
              </a:defRPr>
            </a:lvl9pPr>
          </a:lstStyle>
          <a:p>
            <a:pPr algn="l">
              <a:spcBef>
                <a:spcPts val="1100"/>
              </a:spcBef>
            </a:pPr>
            <a:r>
              <a:rPr lang="en-GB" sz="1600" dirty="0" smtClean="0">
                <a:latin typeface="Arial" charset="0"/>
              </a:rPr>
              <a:t>Whitaker </a:t>
            </a:r>
            <a:r>
              <a:rPr lang="en-GB" sz="1600" dirty="0">
                <a:latin typeface="Arial" charset="0"/>
              </a:rPr>
              <a:t>et al. </a:t>
            </a:r>
            <a:r>
              <a:rPr lang="en-GB" sz="1600" dirty="0" smtClean="0">
                <a:latin typeface="Arial" charset="0"/>
              </a:rPr>
              <a:t>2014</a:t>
            </a:r>
            <a:endParaRPr lang="en-GB" sz="1600" dirty="0">
              <a:latin typeface="Arial" charset="0"/>
            </a:endParaRPr>
          </a:p>
        </p:txBody>
      </p:sp>
      <p:sp>
        <p:nvSpPr>
          <p:cNvPr id="9" name="Text Box 6"/>
          <p:cNvSpPr txBox="1">
            <a:spLocks noChangeArrowheads="1"/>
          </p:cNvSpPr>
          <p:nvPr/>
        </p:nvSpPr>
        <p:spPr bwMode="auto">
          <a:xfrm>
            <a:off x="457200" y="6553200"/>
            <a:ext cx="6019800" cy="246221"/>
          </a:xfrm>
          <a:prstGeom prst="rect">
            <a:avLst/>
          </a:prstGeom>
          <a:solidFill>
            <a:schemeClr val="tx2"/>
          </a:solidFill>
          <a:ln w="9525">
            <a:noFill/>
            <a:miter lim="800000"/>
            <a:headEnd/>
            <a:tailEnd/>
          </a:ln>
          <a:effectLst/>
        </p:spPr>
        <p:txBody>
          <a:bodyPr wrap="square">
            <a:spAutoFit/>
          </a:bodyPr>
          <a:lstStyle/>
          <a:p>
            <a:pPr algn="l">
              <a:lnSpc>
                <a:spcPct val="50000"/>
              </a:lnSpc>
              <a:spcBef>
                <a:spcPct val="50000"/>
              </a:spcBef>
            </a:pPr>
            <a:r>
              <a:rPr lang="en-US" sz="2000" i="1" dirty="0">
                <a:solidFill>
                  <a:srgbClr val="FFFFFF"/>
                </a:solidFill>
                <a:latin typeface="Times New Roman" pitchFamily="18" charset="0"/>
              </a:rPr>
              <a:t>Source: </a:t>
            </a:r>
            <a:r>
              <a:rPr lang="en-US" sz="2000" i="1" dirty="0" err="1">
                <a:solidFill>
                  <a:srgbClr val="FFFFFF"/>
                </a:solidFill>
                <a:latin typeface="Times New Roman" pitchFamily="18" charset="0"/>
              </a:rPr>
              <a:t>CfA</a:t>
            </a:r>
            <a:r>
              <a:rPr lang="en-US" sz="2000" i="1" dirty="0">
                <a:solidFill>
                  <a:srgbClr val="FFFFFF"/>
                </a:solidFill>
                <a:latin typeface="Times New Roman" pitchFamily="18" charset="0"/>
              </a:rPr>
              <a:t>-Columbia CO </a:t>
            </a:r>
            <a:r>
              <a:rPr lang="en-US" sz="2000" i="1" dirty="0" smtClean="0">
                <a:solidFill>
                  <a:srgbClr val="FFFFFF"/>
                </a:solidFill>
                <a:latin typeface="Times New Roman" pitchFamily="18" charset="0"/>
              </a:rPr>
              <a:t>survey   Dame et al. 2001</a:t>
            </a:r>
            <a:endParaRPr lang="en-US" sz="2000" i="1" dirty="0">
              <a:solidFill>
                <a:srgbClr val="FFFFFF"/>
              </a:solidFill>
              <a:latin typeface="Times New Roman" pitchFamily="18" charset="0"/>
            </a:endParaRPr>
          </a:p>
        </p:txBody>
      </p:sp>
      <p:grpSp>
        <p:nvGrpSpPr>
          <p:cNvPr id="11" name="Group 10"/>
          <p:cNvGrpSpPr/>
          <p:nvPr/>
        </p:nvGrpSpPr>
        <p:grpSpPr>
          <a:xfrm>
            <a:off x="4724400" y="2113002"/>
            <a:ext cx="1981200" cy="630198"/>
            <a:chOff x="2438400" y="1932801"/>
            <a:chExt cx="1981200" cy="630198"/>
          </a:xfrm>
        </p:grpSpPr>
        <p:cxnSp>
          <p:nvCxnSpPr>
            <p:cNvPr id="12" name="Straight Connector 11"/>
            <p:cNvCxnSpPr/>
            <p:nvPr/>
          </p:nvCxnSpPr>
          <p:spPr bwMode="auto">
            <a:xfrm>
              <a:off x="2438400" y="2057400"/>
              <a:ext cx="609600" cy="0"/>
            </a:xfrm>
            <a:prstGeom prst="line">
              <a:avLst/>
            </a:prstGeom>
            <a:solidFill>
              <a:srgbClr val="00B8FF"/>
            </a:solidFill>
            <a:ln w="9525" cap="flat" cmpd="sng" algn="ctr">
              <a:solidFill>
                <a:srgbClr val="3333CC"/>
              </a:solidFill>
              <a:prstDash val="solid"/>
              <a:round/>
              <a:headEnd type="none" w="med" len="med"/>
              <a:tailEnd type="none" w="med" len="med"/>
            </a:ln>
            <a:effectLst/>
          </p:spPr>
        </p:cxnSp>
        <p:cxnSp>
          <p:nvCxnSpPr>
            <p:cNvPr id="13" name="Straight Connector 12"/>
            <p:cNvCxnSpPr/>
            <p:nvPr/>
          </p:nvCxnSpPr>
          <p:spPr bwMode="auto">
            <a:xfrm>
              <a:off x="2438400" y="2438400"/>
              <a:ext cx="609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2743200" y="1932801"/>
              <a:ext cx="1219200" cy="276999"/>
            </a:xfrm>
            <a:prstGeom prst="rect">
              <a:avLst/>
            </a:prstGeom>
            <a:noFill/>
          </p:spPr>
          <p:txBody>
            <a:bodyPr wrap="square" rtlCol="0">
              <a:spAutoFit/>
            </a:bodyPr>
            <a:lstStyle/>
            <a:p>
              <a:r>
                <a:rPr lang="en-US" sz="1200" dirty="0" smtClean="0">
                  <a:solidFill>
                    <a:srgbClr val="3333CC"/>
                  </a:solidFill>
                </a:rPr>
                <a:t>MALT 90</a:t>
              </a:r>
              <a:endParaRPr lang="en-US" sz="1200" dirty="0">
                <a:solidFill>
                  <a:srgbClr val="3333CC"/>
                </a:solidFill>
              </a:endParaRPr>
            </a:p>
          </p:txBody>
        </p:sp>
        <p:sp>
          <p:nvSpPr>
            <p:cNvPr id="15" name="TextBox 14"/>
            <p:cNvSpPr txBox="1"/>
            <p:nvPr/>
          </p:nvSpPr>
          <p:spPr>
            <a:xfrm>
              <a:off x="3200400" y="2286000"/>
              <a:ext cx="1219200" cy="276999"/>
            </a:xfrm>
            <a:prstGeom prst="rect">
              <a:avLst/>
            </a:prstGeom>
            <a:noFill/>
          </p:spPr>
          <p:txBody>
            <a:bodyPr wrap="square" rtlCol="0">
              <a:spAutoFit/>
            </a:bodyPr>
            <a:lstStyle/>
            <a:p>
              <a:pPr algn="l"/>
              <a:r>
                <a:rPr lang="en-US" sz="1200" dirty="0" smtClean="0">
                  <a:solidFill>
                    <a:schemeClr val="tx1"/>
                  </a:solidFill>
                </a:rPr>
                <a:t>CO</a:t>
              </a:r>
              <a:endParaRPr lang="en-US" sz="1200" dirty="0">
                <a:solidFill>
                  <a:schemeClr val="tx1"/>
                </a:solidFill>
              </a:endParaRPr>
            </a:p>
          </p:txBody>
        </p:sp>
      </p:grpSp>
    </p:spTree>
    <p:extLst>
      <p:ext uri="{BB962C8B-B14F-4D97-AF65-F5344CB8AC3E}">
        <p14:creationId xmlns:p14="http://schemas.microsoft.com/office/powerpoint/2010/main" val="359558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Galactic Distribution: MALT 90</a:t>
            </a:r>
            <a:endParaRPr lang="en-US" dirty="0"/>
          </a:p>
        </p:txBody>
      </p:sp>
      <p:sp>
        <p:nvSpPr>
          <p:cNvPr id="6" name="TextBox 5"/>
          <p:cNvSpPr txBox="1"/>
          <p:nvPr/>
        </p:nvSpPr>
        <p:spPr>
          <a:xfrm>
            <a:off x="4419600" y="1371600"/>
            <a:ext cx="4419600" cy="4524315"/>
          </a:xfrm>
          <a:prstGeom prst="rect">
            <a:avLst/>
          </a:prstGeom>
          <a:noFill/>
        </p:spPr>
        <p:txBody>
          <a:bodyPr wrap="square" rtlCol="0">
            <a:spAutoFit/>
          </a:bodyPr>
          <a:lstStyle/>
          <a:p>
            <a:pPr algn="l"/>
            <a:r>
              <a:rPr lang="en-US" sz="3200" b="1" dirty="0" smtClean="0">
                <a:solidFill>
                  <a:srgbClr val="FF0000"/>
                </a:solidFill>
                <a:latin typeface="+mn-lt"/>
              </a:rPr>
              <a:t>Velocities yield </a:t>
            </a:r>
            <a:r>
              <a:rPr lang="en-US" sz="3200" b="1" u="sng" dirty="0" smtClean="0">
                <a:solidFill>
                  <a:srgbClr val="FF0000"/>
                </a:solidFill>
                <a:latin typeface="+mn-lt"/>
              </a:rPr>
              <a:t>kinematic distances.</a:t>
            </a:r>
          </a:p>
          <a:p>
            <a:pPr algn="l"/>
            <a:r>
              <a:rPr lang="en-US" sz="3200" b="1" dirty="0" smtClean="0">
                <a:solidFill>
                  <a:srgbClr val="FF0000"/>
                </a:solidFill>
                <a:latin typeface="+mn-lt"/>
              </a:rPr>
              <a:t>The clumps are associated with spiral arms, possibly including the “far” portions of Norma and Scutum-Centaurus</a:t>
            </a:r>
            <a:r>
              <a:rPr lang="en-US" sz="3200" dirty="0" smtClean="0">
                <a:latin typeface="+mn-lt"/>
              </a:rPr>
              <a:t>.</a:t>
            </a:r>
          </a:p>
        </p:txBody>
      </p:sp>
      <p:sp>
        <p:nvSpPr>
          <p:cNvPr id="7" name="Text Box 4"/>
          <p:cNvSpPr txBox="1">
            <a:spLocks noChangeArrowheads="1"/>
          </p:cNvSpPr>
          <p:nvPr/>
        </p:nvSpPr>
        <p:spPr bwMode="auto">
          <a:xfrm>
            <a:off x="5181600" y="6502400"/>
            <a:ext cx="4343400" cy="36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5pPr>
            <a:lvl6pPr marL="25146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6pPr>
            <a:lvl7pPr marL="29718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7pPr>
            <a:lvl8pPr marL="34290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8pPr>
            <a:lvl9pPr marL="38862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9pPr>
          </a:lstStyle>
          <a:p>
            <a:pPr algn="l" eaLnBrk="1" hangingPunct="1">
              <a:lnSpc>
                <a:spcPct val="96000"/>
              </a:lnSpc>
              <a:spcBef>
                <a:spcPts val="1113"/>
              </a:spcBef>
              <a:buClr>
                <a:srgbClr val="FFFFFF"/>
              </a:buClr>
              <a:buSzPct val="100000"/>
              <a:buFont typeface="Times New Roman" pitchFamily="18" charset="0"/>
              <a:buNone/>
            </a:pPr>
            <a:r>
              <a:rPr lang="en-GB" sz="1800" dirty="0" smtClean="0">
                <a:latin typeface="Arial" charset="0"/>
              </a:rPr>
              <a:t>Whitaker </a:t>
            </a:r>
            <a:r>
              <a:rPr lang="en-GB" sz="1800" dirty="0">
                <a:latin typeface="Arial" charset="0"/>
              </a:rPr>
              <a:t>et al. </a:t>
            </a:r>
            <a:r>
              <a:rPr lang="en-GB" sz="1800" dirty="0" smtClean="0">
                <a:latin typeface="Arial" charset="0"/>
              </a:rPr>
              <a:t>2017</a:t>
            </a:r>
            <a:endParaRPr lang="en-GB" sz="1800" dirty="0">
              <a:latin typeface="Arial"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161" t="10815" r="18093" b="5155"/>
          <a:stretch/>
        </p:blipFill>
        <p:spPr>
          <a:xfrm>
            <a:off x="533400" y="891100"/>
            <a:ext cx="3886200" cy="5890282"/>
          </a:xfrm>
        </p:spPr>
      </p:pic>
    </p:spTree>
    <p:extLst>
      <p:ext uri="{BB962C8B-B14F-4D97-AF65-F5344CB8AC3E}">
        <p14:creationId xmlns:p14="http://schemas.microsoft.com/office/powerpoint/2010/main" val="12160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Collapse motions </a:t>
            </a:r>
            <a:endParaRPr lang="en-US" dirty="0"/>
          </a:p>
        </p:txBody>
      </p:sp>
      <p:sp>
        <p:nvSpPr>
          <p:cNvPr id="3" name="Content Placeholder 2"/>
          <p:cNvSpPr>
            <a:spLocks noGrp="1"/>
          </p:cNvSpPr>
          <p:nvPr>
            <p:ph idx="1"/>
          </p:nvPr>
        </p:nvSpPr>
        <p:spPr/>
        <p:txBody>
          <a:bodyPr/>
          <a:lstStyle/>
          <a:p>
            <a:r>
              <a:rPr lang="en-US" dirty="0" smtClean="0"/>
              <a:t>Collapsing clouds that are heated internally often show an asymmetric line profile in optically thick lines.</a:t>
            </a:r>
          </a:p>
          <a:p>
            <a:r>
              <a:rPr lang="en-US" dirty="0" smtClean="0"/>
              <a:t>The “blue” side (motion toward the observer) is brighter than the “red” side (motion away from the observer).</a:t>
            </a:r>
          </a:p>
          <a:p>
            <a:r>
              <a:rPr lang="en-US" dirty="0" smtClean="0"/>
              <a:t>Line profiles with the “blue-red asymmetry” are often interpreted as a sign of collapse.</a:t>
            </a:r>
            <a:endParaRPr lang="en-US" dirty="0"/>
          </a:p>
        </p:txBody>
      </p:sp>
    </p:spTree>
    <p:extLst>
      <p:ext uri="{BB962C8B-B14F-4D97-AF65-F5344CB8AC3E}">
        <p14:creationId xmlns:p14="http://schemas.microsoft.com/office/powerpoint/2010/main" val="256408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collapsing cloud with a cold exterior and a warm interior</a:t>
            </a:r>
            <a:endParaRPr lang="en-US" dirty="0"/>
          </a:p>
        </p:txBody>
      </p:sp>
      <p:grpSp>
        <p:nvGrpSpPr>
          <p:cNvPr id="16" name="Group 15"/>
          <p:cNvGrpSpPr/>
          <p:nvPr/>
        </p:nvGrpSpPr>
        <p:grpSpPr>
          <a:xfrm>
            <a:off x="2667000" y="1600200"/>
            <a:ext cx="4419600" cy="4572000"/>
            <a:chOff x="2286000" y="1600200"/>
            <a:chExt cx="4419600" cy="4572000"/>
          </a:xfrm>
        </p:grpSpPr>
        <p:sp>
          <p:nvSpPr>
            <p:cNvPr id="4" name="Oval 3"/>
            <p:cNvSpPr/>
            <p:nvPr/>
          </p:nvSpPr>
          <p:spPr bwMode="auto">
            <a:xfrm>
              <a:off x="2286000" y="1600200"/>
              <a:ext cx="4419600" cy="4572000"/>
            </a:xfrm>
            <a:prstGeom prst="ellipse">
              <a:avLst/>
            </a:prstGeom>
            <a:gradFill flip="none" rotWithShape="1">
              <a:gsLst>
                <a:gs pos="99000">
                  <a:srgbClr val="3333CC"/>
                </a:gs>
                <a:gs pos="67000">
                  <a:srgbClr val="66008F"/>
                </a:gs>
                <a:gs pos="46000">
                  <a:srgbClr val="BA0066"/>
                </a:gs>
                <a:gs pos="28000">
                  <a:srgbClr val="FF0000"/>
                </a:gs>
                <a:gs pos="1000">
                  <a:srgbClr val="FF8200"/>
                </a:gs>
              </a:gsLst>
              <a:path path="shap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FF"/>
                </a:solidFill>
                <a:effectLst/>
                <a:latin typeface="Times New Roman" pitchFamily="18" charset="0"/>
              </a:endParaRPr>
            </a:p>
          </p:txBody>
        </p:sp>
        <p:cxnSp>
          <p:nvCxnSpPr>
            <p:cNvPr id="6" name="Straight Arrow Connector 5"/>
            <p:cNvCxnSpPr/>
            <p:nvPr/>
          </p:nvCxnSpPr>
          <p:spPr bwMode="auto">
            <a:xfrm>
              <a:off x="2362200" y="3886200"/>
              <a:ext cx="685800" cy="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8" name="Straight Arrow Connector 7"/>
            <p:cNvCxnSpPr/>
            <p:nvPr/>
          </p:nvCxnSpPr>
          <p:spPr bwMode="auto">
            <a:xfrm flipH="1">
              <a:off x="5943600" y="3886200"/>
              <a:ext cx="685800" cy="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10" name="Straight Arrow Connector 9"/>
            <p:cNvCxnSpPr/>
            <p:nvPr/>
          </p:nvCxnSpPr>
          <p:spPr bwMode="auto">
            <a:xfrm>
              <a:off x="4495800" y="1676400"/>
              <a:ext cx="0" cy="68580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11" name="Straight Arrow Connector 10"/>
            <p:cNvCxnSpPr/>
            <p:nvPr/>
          </p:nvCxnSpPr>
          <p:spPr bwMode="auto">
            <a:xfrm flipH="1" flipV="1">
              <a:off x="4495800" y="5410200"/>
              <a:ext cx="19050" cy="68580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grpSp>
      <p:grpSp>
        <p:nvGrpSpPr>
          <p:cNvPr id="30" name="Group 29"/>
          <p:cNvGrpSpPr/>
          <p:nvPr/>
        </p:nvGrpSpPr>
        <p:grpSpPr>
          <a:xfrm>
            <a:off x="-76200" y="3232104"/>
            <a:ext cx="1066800" cy="1568496"/>
            <a:chOff x="-76200" y="3232104"/>
            <a:chExt cx="1066800" cy="1568496"/>
          </a:xfrm>
        </p:grpSpPr>
        <p:grpSp>
          <p:nvGrpSpPr>
            <p:cNvPr id="31" name="Group 30"/>
            <p:cNvGrpSpPr/>
            <p:nvPr/>
          </p:nvGrpSpPr>
          <p:grpSpPr>
            <a:xfrm>
              <a:off x="-76200" y="3232104"/>
              <a:ext cx="1028700" cy="1568496"/>
              <a:chOff x="152400" y="2819400"/>
              <a:chExt cx="1028700" cy="1568496"/>
            </a:xfrm>
          </p:grpSpPr>
          <p:sp>
            <p:nvSpPr>
              <p:cNvPr id="33" name="Arc 32"/>
              <p:cNvSpPr/>
              <p:nvPr/>
            </p:nvSpPr>
            <p:spPr>
              <a:xfrm flipV="1">
                <a:off x="152400" y="2819400"/>
                <a:ext cx="914400" cy="685800"/>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4502640" flipV="1">
                <a:off x="381000" y="3587796"/>
                <a:ext cx="914400" cy="685800"/>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flipV="1">
                <a:off x="990600" y="3276599"/>
                <a:ext cx="152400" cy="408057"/>
              </a:xfrm>
              <a:prstGeom prst="arc">
                <a:avLst>
                  <a:gd name="adj1" fmla="val 16200000"/>
                  <a:gd name="adj2" fmla="val 5154863"/>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Oval 31"/>
            <p:cNvSpPr/>
            <p:nvPr/>
          </p:nvSpPr>
          <p:spPr>
            <a:xfrm>
              <a:off x="838201" y="3771900"/>
              <a:ext cx="152399" cy="190500"/>
            </a:xfrm>
            <a:prstGeom prst="ellipse">
              <a:avLst/>
            </a:prstGeom>
            <a:gradFill flip="none" rotWithShape="1">
              <a:gsLst>
                <a:gs pos="0">
                  <a:srgbClr val="03D4A8"/>
                </a:gs>
                <a:gs pos="25000">
                  <a:srgbClr val="21D6E0"/>
                </a:gs>
                <a:gs pos="75000">
                  <a:srgbClr val="0087E6"/>
                </a:gs>
                <a:gs pos="100000">
                  <a:srgbClr val="005CB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1506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Collaborators (partial list)</a:t>
            </a:r>
          </a:p>
        </p:txBody>
      </p:sp>
      <p:sp>
        <p:nvSpPr>
          <p:cNvPr id="8195" name="Rectangle 4"/>
          <p:cNvSpPr>
            <a:spLocks noGrp="1" noChangeArrowheads="1"/>
          </p:cNvSpPr>
          <p:nvPr>
            <p:ph type="body" idx="1"/>
          </p:nvPr>
        </p:nvSpPr>
        <p:spPr>
          <a:xfrm>
            <a:off x="381000" y="1143000"/>
            <a:ext cx="8382000" cy="4800600"/>
          </a:xfrm>
        </p:spPr>
        <p:txBody>
          <a:bodyPr/>
          <a:lstStyle/>
          <a:p>
            <a:pPr marL="0" indent="0" eaLnBrk="1" hangingPunct="1">
              <a:lnSpc>
                <a:spcPct val="96000"/>
              </a:lnSpc>
              <a:spcBef>
                <a:spcPts val="68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Jill Rathborne  		</a:t>
            </a:r>
            <a:r>
              <a:rPr lang="en-GB" dirty="0" smtClean="0"/>
              <a:t>CSIRO</a:t>
            </a:r>
          </a:p>
          <a:p>
            <a:pPr marL="0" indent="0" eaLnBrk="1" hangingPunct="1">
              <a:lnSpc>
                <a:spcPct val="96000"/>
              </a:lnSpc>
              <a:spcBef>
                <a:spcPts val="68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Yanett</a:t>
            </a:r>
            <a:r>
              <a:rPr lang="en-GB" dirty="0"/>
              <a:t> Contreras	Leiden</a:t>
            </a:r>
          </a:p>
          <a:p>
            <a:pPr marL="0" indent="0" eaLnBrk="1" hangingPunct="1">
              <a:lnSpc>
                <a:spcPct val="96000"/>
              </a:lnSpc>
              <a:spcBef>
                <a:spcPts val="688"/>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Scott Whitaker		Boston University</a:t>
            </a:r>
          </a:p>
          <a:p>
            <a:pPr marL="0" indent="0" eaLnBrk="1" hangingPunct="1">
              <a:lnSpc>
                <a:spcPct val="96000"/>
              </a:lnSpc>
              <a:spcBef>
                <a:spcPts val="688"/>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Ian Stephens		Harvard/Smithsonian </a:t>
            </a:r>
            <a:r>
              <a:rPr lang="en-GB" dirty="0" err="1" smtClean="0"/>
              <a:t>CfA</a:t>
            </a:r>
            <a:endParaRPr lang="en-GB" dirty="0" smtClean="0"/>
          </a:p>
          <a:p>
            <a:pPr marL="0" indent="0" eaLnBrk="1" hangingPunct="1">
              <a:lnSpc>
                <a:spcPct val="96000"/>
              </a:lnSpc>
              <a:spcBef>
                <a:spcPts val="688"/>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Patricio Sanhueza	Natl. </a:t>
            </a:r>
            <a:r>
              <a:rPr lang="en-GB" dirty="0" err="1" smtClean="0"/>
              <a:t>Ast</a:t>
            </a:r>
            <a:r>
              <a:rPr lang="en-GB" dirty="0" smtClean="0"/>
              <a:t>. Obs. Japan</a:t>
            </a:r>
          </a:p>
          <a:p>
            <a:pPr marL="0" indent="0" eaLnBrk="1" hangingPunct="1">
              <a:lnSpc>
                <a:spcPct val="96000"/>
              </a:lnSpc>
              <a:spcBef>
                <a:spcPts val="68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Steve Longmore	</a:t>
            </a:r>
            <a:r>
              <a:rPr lang="en-GB" dirty="0"/>
              <a:t>Liverpool John </a:t>
            </a:r>
            <a:r>
              <a:rPr lang="en-GB" dirty="0" err="1"/>
              <a:t>Moores</a:t>
            </a:r>
            <a:r>
              <a:rPr lang="en-GB" dirty="0"/>
              <a:t> U</a:t>
            </a:r>
            <a:r>
              <a:rPr lang="en-GB" dirty="0" smtClean="0"/>
              <a:t>.</a:t>
            </a:r>
          </a:p>
          <a:p>
            <a:pPr marL="0" indent="0" eaLnBrk="1" hangingPunct="1">
              <a:lnSpc>
                <a:spcPct val="96000"/>
              </a:lnSpc>
              <a:spcBef>
                <a:spcPts val="68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Taylor Hogge		Boston University</a:t>
            </a:r>
          </a:p>
          <a:p>
            <a:pPr marL="0" indent="0" eaLnBrk="1" hangingPunct="1">
              <a:lnSpc>
                <a:spcPct val="96000"/>
              </a:lnSpc>
              <a:spcBef>
                <a:spcPts val="688"/>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Friedrich Wyrowski	Max Planck </a:t>
            </a:r>
            <a:r>
              <a:rPr lang="en-GB" dirty="0" err="1" smtClean="0"/>
              <a:t>Institut</a:t>
            </a:r>
            <a:endParaRPr lang="en-GB" dirty="0" smtClean="0"/>
          </a:p>
          <a:p>
            <a:pPr marL="0" indent="0" eaLnBrk="1" hangingPunct="1">
              <a:lnSpc>
                <a:spcPct val="96000"/>
              </a:lnSpc>
              <a:spcBef>
                <a:spcPts val="688"/>
              </a:spcBef>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Andres Guzman	U. Chile</a:t>
            </a:r>
          </a:p>
          <a:p>
            <a:pPr marL="0" indent="0" eaLnBrk="1" hangingPunct="1">
              <a:lnSpc>
                <a:spcPct val="96000"/>
              </a:lnSpc>
              <a:spcBef>
                <a:spcPts val="688"/>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a:p>
            <a:pPr marL="0" indent="0" eaLnBrk="1" hangingPunct="1">
              <a:lnSpc>
                <a:spcPct val="96000"/>
              </a:lnSpc>
              <a:spcBef>
                <a:spcPts val="688"/>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an optically thick line, at any given velocity we see only the </a:t>
            </a:r>
            <a:r>
              <a:rPr lang="en-US" dirty="0" smtClean="0">
                <a:latin typeface="Symbol" pitchFamily="18" charset="2"/>
              </a:rPr>
              <a:t>t</a:t>
            </a:r>
            <a:r>
              <a:rPr lang="en-US" dirty="0" smtClean="0"/>
              <a:t> = 1 surface</a:t>
            </a:r>
            <a:endParaRPr lang="en-US" dirty="0"/>
          </a:p>
        </p:txBody>
      </p:sp>
      <p:grpSp>
        <p:nvGrpSpPr>
          <p:cNvPr id="16" name="Group 15"/>
          <p:cNvGrpSpPr/>
          <p:nvPr/>
        </p:nvGrpSpPr>
        <p:grpSpPr>
          <a:xfrm>
            <a:off x="2667000" y="1600200"/>
            <a:ext cx="4419600" cy="4572000"/>
            <a:chOff x="2286000" y="1600200"/>
            <a:chExt cx="4419600" cy="4572000"/>
          </a:xfrm>
        </p:grpSpPr>
        <p:sp>
          <p:nvSpPr>
            <p:cNvPr id="4" name="Oval 3"/>
            <p:cNvSpPr/>
            <p:nvPr/>
          </p:nvSpPr>
          <p:spPr bwMode="auto">
            <a:xfrm>
              <a:off x="2286000" y="1600200"/>
              <a:ext cx="4419600" cy="4572000"/>
            </a:xfrm>
            <a:prstGeom prst="ellipse">
              <a:avLst/>
            </a:prstGeom>
            <a:gradFill flip="none" rotWithShape="1">
              <a:gsLst>
                <a:gs pos="99000">
                  <a:srgbClr val="3333CC"/>
                </a:gs>
                <a:gs pos="67000">
                  <a:srgbClr val="66008F"/>
                </a:gs>
                <a:gs pos="46000">
                  <a:srgbClr val="BA0066"/>
                </a:gs>
                <a:gs pos="28000">
                  <a:srgbClr val="FF0000"/>
                </a:gs>
                <a:gs pos="1000">
                  <a:srgbClr val="FF8200"/>
                </a:gs>
              </a:gsLst>
              <a:path path="shap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FF"/>
                </a:solidFill>
                <a:effectLst/>
                <a:latin typeface="Times New Roman" pitchFamily="18" charset="0"/>
              </a:endParaRPr>
            </a:p>
          </p:txBody>
        </p:sp>
        <p:cxnSp>
          <p:nvCxnSpPr>
            <p:cNvPr id="6" name="Straight Arrow Connector 5"/>
            <p:cNvCxnSpPr/>
            <p:nvPr/>
          </p:nvCxnSpPr>
          <p:spPr bwMode="auto">
            <a:xfrm>
              <a:off x="2362200" y="3886200"/>
              <a:ext cx="685800" cy="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8" name="Straight Arrow Connector 7"/>
            <p:cNvCxnSpPr/>
            <p:nvPr/>
          </p:nvCxnSpPr>
          <p:spPr bwMode="auto">
            <a:xfrm flipH="1">
              <a:off x="5943600" y="3886200"/>
              <a:ext cx="685800" cy="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10" name="Straight Arrow Connector 9"/>
            <p:cNvCxnSpPr/>
            <p:nvPr/>
          </p:nvCxnSpPr>
          <p:spPr bwMode="auto">
            <a:xfrm>
              <a:off x="4495800" y="1676400"/>
              <a:ext cx="0" cy="68580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11" name="Straight Arrow Connector 10"/>
            <p:cNvCxnSpPr/>
            <p:nvPr/>
          </p:nvCxnSpPr>
          <p:spPr bwMode="auto">
            <a:xfrm flipH="1" flipV="1">
              <a:off x="4495800" y="5410200"/>
              <a:ext cx="19050" cy="68580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grpSp>
      <p:cxnSp>
        <p:nvCxnSpPr>
          <p:cNvPr id="5" name="Straight Arrow Connector 4"/>
          <p:cNvCxnSpPr/>
          <p:nvPr/>
        </p:nvCxnSpPr>
        <p:spPr bwMode="auto">
          <a:xfrm>
            <a:off x="1828800" y="2980871"/>
            <a:ext cx="838200" cy="905329"/>
          </a:xfrm>
          <a:prstGeom prst="straightConnector1">
            <a:avLst/>
          </a:prstGeom>
          <a:solidFill>
            <a:srgbClr val="00B8FF"/>
          </a:solidFill>
          <a:ln w="50800" cap="flat" cmpd="sng" algn="ctr">
            <a:solidFill>
              <a:srgbClr val="FF0000"/>
            </a:solidFill>
            <a:prstDash val="solid"/>
            <a:round/>
            <a:headEnd type="none" w="med" len="med"/>
            <a:tailEnd type="arrow"/>
          </a:ln>
          <a:effectLst/>
        </p:spPr>
      </p:cxnSp>
      <p:sp>
        <p:nvSpPr>
          <p:cNvPr id="7" name="TextBox 6"/>
          <p:cNvSpPr txBox="1"/>
          <p:nvPr/>
        </p:nvSpPr>
        <p:spPr>
          <a:xfrm>
            <a:off x="236220" y="1676400"/>
            <a:ext cx="2659380" cy="1200329"/>
          </a:xfrm>
          <a:prstGeom prst="rect">
            <a:avLst/>
          </a:prstGeom>
          <a:noFill/>
        </p:spPr>
        <p:txBody>
          <a:bodyPr wrap="square" rtlCol="0">
            <a:spAutoFit/>
          </a:bodyPr>
          <a:lstStyle/>
          <a:p>
            <a:r>
              <a:rPr lang="en-US" dirty="0" smtClean="0"/>
              <a:t>Red-shifted side: moving away: </a:t>
            </a:r>
          </a:p>
          <a:p>
            <a:r>
              <a:rPr lang="en-US" dirty="0" smtClean="0">
                <a:latin typeface="Symbol" pitchFamily="18" charset="2"/>
              </a:rPr>
              <a:t>t</a:t>
            </a:r>
            <a:r>
              <a:rPr lang="en-US" dirty="0" smtClean="0"/>
              <a:t> =1 surface is cold</a:t>
            </a:r>
            <a:endParaRPr lang="en-US" dirty="0"/>
          </a:p>
        </p:txBody>
      </p:sp>
      <p:grpSp>
        <p:nvGrpSpPr>
          <p:cNvPr id="19" name="Group 18"/>
          <p:cNvGrpSpPr/>
          <p:nvPr/>
        </p:nvGrpSpPr>
        <p:grpSpPr>
          <a:xfrm>
            <a:off x="-76200" y="3232104"/>
            <a:ext cx="1066800" cy="1568496"/>
            <a:chOff x="-76200" y="3232104"/>
            <a:chExt cx="1066800" cy="1568496"/>
          </a:xfrm>
        </p:grpSpPr>
        <p:grpSp>
          <p:nvGrpSpPr>
            <p:cNvPr id="22" name="Group 21"/>
            <p:cNvGrpSpPr/>
            <p:nvPr/>
          </p:nvGrpSpPr>
          <p:grpSpPr>
            <a:xfrm>
              <a:off x="-76200" y="3232104"/>
              <a:ext cx="1028700" cy="1568496"/>
              <a:chOff x="152400" y="2819400"/>
              <a:chExt cx="1028700" cy="1568496"/>
            </a:xfrm>
          </p:grpSpPr>
          <p:sp>
            <p:nvSpPr>
              <p:cNvPr id="24" name="Arc 23"/>
              <p:cNvSpPr/>
              <p:nvPr/>
            </p:nvSpPr>
            <p:spPr>
              <a:xfrm flipV="1">
                <a:off x="152400" y="2819400"/>
                <a:ext cx="914400" cy="685800"/>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14502640" flipV="1">
                <a:off x="381000" y="3587796"/>
                <a:ext cx="914400" cy="685800"/>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flipV="1">
                <a:off x="990600" y="3276599"/>
                <a:ext cx="152400" cy="408057"/>
              </a:xfrm>
              <a:prstGeom prst="arc">
                <a:avLst>
                  <a:gd name="adj1" fmla="val 16200000"/>
                  <a:gd name="adj2" fmla="val 5154863"/>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Oval 22"/>
            <p:cNvSpPr/>
            <p:nvPr/>
          </p:nvSpPr>
          <p:spPr>
            <a:xfrm>
              <a:off x="838201" y="3771900"/>
              <a:ext cx="152399" cy="190500"/>
            </a:xfrm>
            <a:prstGeom prst="ellipse">
              <a:avLst/>
            </a:prstGeom>
            <a:gradFill flip="none" rotWithShape="1">
              <a:gsLst>
                <a:gs pos="0">
                  <a:srgbClr val="03D4A8"/>
                </a:gs>
                <a:gs pos="25000">
                  <a:srgbClr val="21D6E0"/>
                </a:gs>
                <a:gs pos="75000">
                  <a:srgbClr val="0087E6"/>
                </a:gs>
                <a:gs pos="100000">
                  <a:srgbClr val="005CB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809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an optically thick line, at any given velocity we see only the </a:t>
            </a:r>
            <a:r>
              <a:rPr lang="en-US" dirty="0">
                <a:latin typeface="Symbol" pitchFamily="18" charset="2"/>
              </a:rPr>
              <a:t>t</a:t>
            </a:r>
            <a:r>
              <a:rPr lang="en-US" dirty="0"/>
              <a:t> = 1 surface</a:t>
            </a:r>
          </a:p>
        </p:txBody>
      </p:sp>
      <p:grpSp>
        <p:nvGrpSpPr>
          <p:cNvPr id="16" name="Group 15"/>
          <p:cNvGrpSpPr/>
          <p:nvPr/>
        </p:nvGrpSpPr>
        <p:grpSpPr>
          <a:xfrm>
            <a:off x="2667000" y="1600200"/>
            <a:ext cx="4419600" cy="4572000"/>
            <a:chOff x="2286000" y="1600200"/>
            <a:chExt cx="4419600" cy="4572000"/>
          </a:xfrm>
        </p:grpSpPr>
        <p:sp>
          <p:nvSpPr>
            <p:cNvPr id="4" name="Oval 3"/>
            <p:cNvSpPr/>
            <p:nvPr/>
          </p:nvSpPr>
          <p:spPr bwMode="auto">
            <a:xfrm>
              <a:off x="2286000" y="1600200"/>
              <a:ext cx="4419600" cy="4572000"/>
            </a:xfrm>
            <a:prstGeom prst="ellipse">
              <a:avLst/>
            </a:prstGeom>
            <a:gradFill flip="none" rotWithShape="1">
              <a:gsLst>
                <a:gs pos="99000">
                  <a:srgbClr val="3333CC"/>
                </a:gs>
                <a:gs pos="67000">
                  <a:srgbClr val="66008F"/>
                </a:gs>
                <a:gs pos="46000">
                  <a:srgbClr val="BA0066"/>
                </a:gs>
                <a:gs pos="28000">
                  <a:srgbClr val="FF0000"/>
                </a:gs>
                <a:gs pos="1000">
                  <a:srgbClr val="FF8200"/>
                </a:gs>
              </a:gsLst>
              <a:path path="shap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FF"/>
                </a:solidFill>
                <a:effectLst/>
                <a:latin typeface="Times New Roman" pitchFamily="18" charset="0"/>
              </a:endParaRPr>
            </a:p>
          </p:txBody>
        </p:sp>
        <p:cxnSp>
          <p:nvCxnSpPr>
            <p:cNvPr id="6" name="Straight Arrow Connector 5"/>
            <p:cNvCxnSpPr/>
            <p:nvPr/>
          </p:nvCxnSpPr>
          <p:spPr bwMode="auto">
            <a:xfrm>
              <a:off x="2362200" y="3886200"/>
              <a:ext cx="685800" cy="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8" name="Straight Arrow Connector 7"/>
            <p:cNvCxnSpPr/>
            <p:nvPr/>
          </p:nvCxnSpPr>
          <p:spPr bwMode="auto">
            <a:xfrm flipH="1">
              <a:off x="5943600" y="3886200"/>
              <a:ext cx="685800" cy="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10" name="Straight Arrow Connector 9"/>
            <p:cNvCxnSpPr/>
            <p:nvPr/>
          </p:nvCxnSpPr>
          <p:spPr bwMode="auto">
            <a:xfrm>
              <a:off x="4495800" y="1676400"/>
              <a:ext cx="0" cy="68580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11" name="Straight Arrow Connector 10"/>
            <p:cNvCxnSpPr/>
            <p:nvPr/>
          </p:nvCxnSpPr>
          <p:spPr bwMode="auto">
            <a:xfrm flipH="1" flipV="1">
              <a:off x="4495800" y="5410200"/>
              <a:ext cx="19050" cy="68580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grpSp>
      <p:sp>
        <p:nvSpPr>
          <p:cNvPr id="13" name="TextBox 12"/>
          <p:cNvSpPr txBox="1"/>
          <p:nvPr/>
        </p:nvSpPr>
        <p:spPr>
          <a:xfrm>
            <a:off x="6400800" y="5167813"/>
            <a:ext cx="2659380" cy="1200329"/>
          </a:xfrm>
          <a:prstGeom prst="rect">
            <a:avLst/>
          </a:prstGeom>
          <a:noFill/>
        </p:spPr>
        <p:txBody>
          <a:bodyPr wrap="square" rtlCol="0">
            <a:spAutoFit/>
          </a:bodyPr>
          <a:lstStyle/>
          <a:p>
            <a:r>
              <a:rPr lang="en-US" dirty="0" smtClean="0"/>
              <a:t>Blue-shifted side: moving toward: </a:t>
            </a:r>
          </a:p>
          <a:p>
            <a:r>
              <a:rPr lang="en-US" dirty="0" smtClean="0">
                <a:latin typeface="Symbol" pitchFamily="18" charset="2"/>
              </a:rPr>
              <a:t>t</a:t>
            </a:r>
            <a:r>
              <a:rPr lang="en-US" dirty="0" smtClean="0"/>
              <a:t> =1 surface is hot</a:t>
            </a:r>
            <a:endParaRPr lang="en-US" dirty="0"/>
          </a:p>
        </p:txBody>
      </p:sp>
      <p:cxnSp>
        <p:nvCxnSpPr>
          <p:cNvPr id="14" name="Straight Arrow Connector 13"/>
          <p:cNvCxnSpPr/>
          <p:nvPr/>
        </p:nvCxnSpPr>
        <p:spPr bwMode="auto">
          <a:xfrm flipH="1" flipV="1">
            <a:off x="5029200" y="3915430"/>
            <a:ext cx="1371600" cy="1951971"/>
          </a:xfrm>
          <a:prstGeom prst="straightConnector1">
            <a:avLst/>
          </a:prstGeom>
          <a:solidFill>
            <a:srgbClr val="00B8FF"/>
          </a:solidFill>
          <a:ln w="50800" cap="flat" cmpd="sng" algn="ctr">
            <a:solidFill>
              <a:srgbClr val="00B0F0"/>
            </a:solidFill>
            <a:prstDash val="solid"/>
            <a:round/>
            <a:headEnd type="none" w="med" len="med"/>
            <a:tailEnd type="arrow"/>
          </a:ln>
          <a:effectLst/>
        </p:spPr>
      </p:cxnSp>
      <p:grpSp>
        <p:nvGrpSpPr>
          <p:cNvPr id="19" name="Group 18"/>
          <p:cNvGrpSpPr/>
          <p:nvPr/>
        </p:nvGrpSpPr>
        <p:grpSpPr>
          <a:xfrm>
            <a:off x="-76200" y="3232104"/>
            <a:ext cx="1066800" cy="1568496"/>
            <a:chOff x="-76200" y="3232104"/>
            <a:chExt cx="1066800" cy="1568496"/>
          </a:xfrm>
        </p:grpSpPr>
        <p:grpSp>
          <p:nvGrpSpPr>
            <p:cNvPr id="22" name="Group 21"/>
            <p:cNvGrpSpPr/>
            <p:nvPr/>
          </p:nvGrpSpPr>
          <p:grpSpPr>
            <a:xfrm>
              <a:off x="-76200" y="3232104"/>
              <a:ext cx="1028700" cy="1568496"/>
              <a:chOff x="152400" y="2819400"/>
              <a:chExt cx="1028700" cy="1568496"/>
            </a:xfrm>
          </p:grpSpPr>
          <p:sp>
            <p:nvSpPr>
              <p:cNvPr id="24" name="Arc 23"/>
              <p:cNvSpPr/>
              <p:nvPr/>
            </p:nvSpPr>
            <p:spPr>
              <a:xfrm flipV="1">
                <a:off x="152400" y="2819400"/>
                <a:ext cx="914400" cy="685800"/>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14502640" flipV="1">
                <a:off x="381000" y="3587796"/>
                <a:ext cx="914400" cy="685800"/>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flipV="1">
                <a:off x="990600" y="3276599"/>
                <a:ext cx="152400" cy="408057"/>
              </a:xfrm>
              <a:prstGeom prst="arc">
                <a:avLst>
                  <a:gd name="adj1" fmla="val 16200000"/>
                  <a:gd name="adj2" fmla="val 5154863"/>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Oval 22"/>
            <p:cNvSpPr/>
            <p:nvPr/>
          </p:nvSpPr>
          <p:spPr>
            <a:xfrm>
              <a:off x="838201" y="3771900"/>
              <a:ext cx="152399" cy="190500"/>
            </a:xfrm>
            <a:prstGeom prst="ellipse">
              <a:avLst/>
            </a:prstGeom>
            <a:gradFill flip="none" rotWithShape="1">
              <a:gsLst>
                <a:gs pos="0">
                  <a:srgbClr val="03D4A8"/>
                </a:gs>
                <a:gs pos="25000">
                  <a:srgbClr val="21D6E0"/>
                </a:gs>
                <a:gs pos="75000">
                  <a:srgbClr val="0087E6"/>
                </a:gs>
                <a:gs pos="100000">
                  <a:srgbClr val="005CB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7561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8013" cy="1138237"/>
          </a:xfrm>
        </p:spPr>
        <p:txBody>
          <a:bodyPr/>
          <a:lstStyle/>
          <a:p>
            <a:r>
              <a:rPr lang="en-US" dirty="0" smtClean="0"/>
              <a:t>The blue-red asymmetry in a collapsing cloud with a warm interior</a:t>
            </a:r>
            <a:endParaRPr lang="en-US" dirty="0"/>
          </a:p>
        </p:txBody>
      </p:sp>
      <p:grpSp>
        <p:nvGrpSpPr>
          <p:cNvPr id="5" name="Group 4"/>
          <p:cNvGrpSpPr/>
          <p:nvPr/>
        </p:nvGrpSpPr>
        <p:grpSpPr>
          <a:xfrm>
            <a:off x="5257800" y="1676400"/>
            <a:ext cx="3424238" cy="3962400"/>
            <a:chOff x="5257800" y="1676400"/>
            <a:chExt cx="3424238" cy="3962400"/>
          </a:xfrm>
        </p:grpSpPr>
        <p:grpSp>
          <p:nvGrpSpPr>
            <p:cNvPr id="13" name="Group 12"/>
            <p:cNvGrpSpPr/>
            <p:nvPr/>
          </p:nvGrpSpPr>
          <p:grpSpPr>
            <a:xfrm>
              <a:off x="5638800" y="2057400"/>
              <a:ext cx="3043238" cy="3048000"/>
              <a:chOff x="5943600" y="1905000"/>
              <a:chExt cx="3043238" cy="3048000"/>
            </a:xfrm>
          </p:grpSpPr>
          <p:cxnSp>
            <p:nvCxnSpPr>
              <p:cNvPr id="14" name="Straight Connector 13"/>
              <p:cNvCxnSpPr/>
              <p:nvPr/>
            </p:nvCxnSpPr>
            <p:spPr>
              <a:xfrm>
                <a:off x="5943600" y="1905000"/>
                <a:ext cx="76200" cy="304800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19800" y="4953000"/>
                <a:ext cx="2819400"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6086475" y="2132641"/>
                <a:ext cx="2900363" cy="2796547"/>
              </a:xfrm>
              <a:custGeom>
                <a:avLst/>
                <a:gdLst>
                  <a:gd name="connsiteX0" fmla="*/ 0 w 2900363"/>
                  <a:gd name="connsiteY0" fmla="*/ 2796547 h 2796547"/>
                  <a:gd name="connsiteX1" fmla="*/ 528638 w 2900363"/>
                  <a:gd name="connsiteY1" fmla="*/ 2653672 h 2796547"/>
                  <a:gd name="connsiteX2" fmla="*/ 742950 w 2900363"/>
                  <a:gd name="connsiteY2" fmla="*/ 2225047 h 2796547"/>
                  <a:gd name="connsiteX3" fmla="*/ 857250 w 2900363"/>
                  <a:gd name="connsiteY3" fmla="*/ 1310647 h 2796547"/>
                  <a:gd name="connsiteX4" fmla="*/ 942975 w 2900363"/>
                  <a:gd name="connsiteY4" fmla="*/ 324809 h 2796547"/>
                  <a:gd name="connsiteX5" fmla="*/ 1085850 w 2900363"/>
                  <a:gd name="connsiteY5" fmla="*/ 10484 h 2796547"/>
                  <a:gd name="connsiteX6" fmla="*/ 1257300 w 2900363"/>
                  <a:gd name="connsiteY6" fmla="*/ 639134 h 2796547"/>
                  <a:gd name="connsiteX7" fmla="*/ 1357313 w 2900363"/>
                  <a:gd name="connsiteY7" fmla="*/ 1139197 h 2796547"/>
                  <a:gd name="connsiteX8" fmla="*/ 1485900 w 2900363"/>
                  <a:gd name="connsiteY8" fmla="*/ 1610684 h 2796547"/>
                  <a:gd name="connsiteX9" fmla="*/ 1657350 w 2900363"/>
                  <a:gd name="connsiteY9" fmla="*/ 1524959 h 2796547"/>
                  <a:gd name="connsiteX10" fmla="*/ 1728788 w 2900363"/>
                  <a:gd name="connsiteY10" fmla="*/ 1239209 h 2796547"/>
                  <a:gd name="connsiteX11" fmla="*/ 1771650 w 2900363"/>
                  <a:gd name="connsiteY11" fmla="*/ 1010609 h 2796547"/>
                  <a:gd name="connsiteX12" fmla="*/ 1900238 w 2900363"/>
                  <a:gd name="connsiteY12" fmla="*/ 853447 h 2796547"/>
                  <a:gd name="connsiteX13" fmla="*/ 2043113 w 2900363"/>
                  <a:gd name="connsiteY13" fmla="*/ 1224922 h 2796547"/>
                  <a:gd name="connsiteX14" fmla="*/ 2171700 w 2900363"/>
                  <a:gd name="connsiteY14" fmla="*/ 1596397 h 2796547"/>
                  <a:gd name="connsiteX15" fmla="*/ 2386013 w 2900363"/>
                  <a:gd name="connsiteY15" fmla="*/ 2439359 h 2796547"/>
                  <a:gd name="connsiteX16" fmla="*/ 2643188 w 2900363"/>
                  <a:gd name="connsiteY16" fmla="*/ 2753684 h 2796547"/>
                  <a:gd name="connsiteX17" fmla="*/ 2900363 w 2900363"/>
                  <a:gd name="connsiteY17" fmla="*/ 2782259 h 2796547"/>
                  <a:gd name="connsiteX18" fmla="*/ 2900363 w 2900363"/>
                  <a:gd name="connsiteY18" fmla="*/ 2782259 h 2796547"/>
                  <a:gd name="connsiteX0" fmla="*/ 0 w 2900363"/>
                  <a:gd name="connsiteY0" fmla="*/ 2796547 h 2796547"/>
                  <a:gd name="connsiteX1" fmla="*/ 528638 w 2900363"/>
                  <a:gd name="connsiteY1" fmla="*/ 2653672 h 2796547"/>
                  <a:gd name="connsiteX2" fmla="*/ 742950 w 2900363"/>
                  <a:gd name="connsiteY2" fmla="*/ 2225047 h 2796547"/>
                  <a:gd name="connsiteX3" fmla="*/ 857250 w 2900363"/>
                  <a:gd name="connsiteY3" fmla="*/ 1310647 h 2796547"/>
                  <a:gd name="connsiteX4" fmla="*/ 942975 w 2900363"/>
                  <a:gd name="connsiteY4" fmla="*/ 324809 h 2796547"/>
                  <a:gd name="connsiteX5" fmla="*/ 1085850 w 2900363"/>
                  <a:gd name="connsiteY5" fmla="*/ 10484 h 2796547"/>
                  <a:gd name="connsiteX6" fmla="*/ 1257300 w 2900363"/>
                  <a:gd name="connsiteY6" fmla="*/ 639134 h 2796547"/>
                  <a:gd name="connsiteX7" fmla="*/ 1357313 w 2900363"/>
                  <a:gd name="connsiteY7" fmla="*/ 1139197 h 2796547"/>
                  <a:gd name="connsiteX8" fmla="*/ 1485900 w 2900363"/>
                  <a:gd name="connsiteY8" fmla="*/ 1610684 h 2796547"/>
                  <a:gd name="connsiteX9" fmla="*/ 1657350 w 2900363"/>
                  <a:gd name="connsiteY9" fmla="*/ 1524959 h 2796547"/>
                  <a:gd name="connsiteX10" fmla="*/ 1728788 w 2900363"/>
                  <a:gd name="connsiteY10" fmla="*/ 1239209 h 2796547"/>
                  <a:gd name="connsiteX11" fmla="*/ 1771650 w 2900363"/>
                  <a:gd name="connsiteY11" fmla="*/ 1010609 h 2796547"/>
                  <a:gd name="connsiteX12" fmla="*/ 1900238 w 2900363"/>
                  <a:gd name="connsiteY12" fmla="*/ 853447 h 2796547"/>
                  <a:gd name="connsiteX13" fmla="*/ 2043113 w 2900363"/>
                  <a:gd name="connsiteY13" fmla="*/ 1224922 h 2796547"/>
                  <a:gd name="connsiteX14" fmla="*/ 2143125 w 2900363"/>
                  <a:gd name="connsiteY14" fmla="*/ 1724985 h 2796547"/>
                  <a:gd name="connsiteX15" fmla="*/ 2386013 w 2900363"/>
                  <a:gd name="connsiteY15" fmla="*/ 2439359 h 2796547"/>
                  <a:gd name="connsiteX16" fmla="*/ 2643188 w 2900363"/>
                  <a:gd name="connsiteY16" fmla="*/ 2753684 h 2796547"/>
                  <a:gd name="connsiteX17" fmla="*/ 2900363 w 2900363"/>
                  <a:gd name="connsiteY17" fmla="*/ 2782259 h 2796547"/>
                  <a:gd name="connsiteX18" fmla="*/ 2900363 w 2900363"/>
                  <a:gd name="connsiteY18" fmla="*/ 2782259 h 279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00363" h="2796547">
                    <a:moveTo>
                      <a:pt x="0" y="2796547"/>
                    </a:moveTo>
                    <a:cubicBezTo>
                      <a:pt x="202406" y="2772734"/>
                      <a:pt x="404813" y="2748922"/>
                      <a:pt x="528638" y="2653672"/>
                    </a:cubicBezTo>
                    <a:cubicBezTo>
                      <a:pt x="652463" y="2558422"/>
                      <a:pt x="688181" y="2448884"/>
                      <a:pt x="742950" y="2225047"/>
                    </a:cubicBezTo>
                    <a:cubicBezTo>
                      <a:pt x="797719" y="2001209"/>
                      <a:pt x="823913" y="1627353"/>
                      <a:pt x="857250" y="1310647"/>
                    </a:cubicBezTo>
                    <a:cubicBezTo>
                      <a:pt x="890587" y="993941"/>
                      <a:pt x="904875" y="541503"/>
                      <a:pt x="942975" y="324809"/>
                    </a:cubicBezTo>
                    <a:cubicBezTo>
                      <a:pt x="981075" y="108115"/>
                      <a:pt x="1033463" y="-41903"/>
                      <a:pt x="1085850" y="10484"/>
                    </a:cubicBezTo>
                    <a:cubicBezTo>
                      <a:pt x="1138237" y="62871"/>
                      <a:pt x="1212056" y="451015"/>
                      <a:pt x="1257300" y="639134"/>
                    </a:cubicBezTo>
                    <a:cubicBezTo>
                      <a:pt x="1302544" y="827253"/>
                      <a:pt x="1319213" y="977272"/>
                      <a:pt x="1357313" y="1139197"/>
                    </a:cubicBezTo>
                    <a:cubicBezTo>
                      <a:pt x="1395413" y="1301122"/>
                      <a:pt x="1435894" y="1546390"/>
                      <a:pt x="1485900" y="1610684"/>
                    </a:cubicBezTo>
                    <a:cubicBezTo>
                      <a:pt x="1535906" y="1674978"/>
                      <a:pt x="1616869" y="1586871"/>
                      <a:pt x="1657350" y="1524959"/>
                    </a:cubicBezTo>
                    <a:cubicBezTo>
                      <a:pt x="1697831" y="1463047"/>
                      <a:pt x="1709738" y="1324934"/>
                      <a:pt x="1728788" y="1239209"/>
                    </a:cubicBezTo>
                    <a:cubicBezTo>
                      <a:pt x="1747838" y="1153484"/>
                      <a:pt x="1743075" y="1074903"/>
                      <a:pt x="1771650" y="1010609"/>
                    </a:cubicBezTo>
                    <a:cubicBezTo>
                      <a:pt x="1800225" y="946315"/>
                      <a:pt x="1854994" y="817728"/>
                      <a:pt x="1900238" y="853447"/>
                    </a:cubicBezTo>
                    <a:cubicBezTo>
                      <a:pt x="1945482" y="889166"/>
                      <a:pt x="2002632" y="1079666"/>
                      <a:pt x="2043113" y="1224922"/>
                    </a:cubicBezTo>
                    <a:cubicBezTo>
                      <a:pt x="2083594" y="1370178"/>
                      <a:pt x="2085975" y="1522579"/>
                      <a:pt x="2143125" y="1724985"/>
                    </a:cubicBezTo>
                    <a:cubicBezTo>
                      <a:pt x="2200275" y="1927391"/>
                      <a:pt x="2302669" y="2267909"/>
                      <a:pt x="2386013" y="2439359"/>
                    </a:cubicBezTo>
                    <a:cubicBezTo>
                      <a:pt x="2469357" y="2610809"/>
                      <a:pt x="2557463" y="2696534"/>
                      <a:pt x="2643188" y="2753684"/>
                    </a:cubicBezTo>
                    <a:cubicBezTo>
                      <a:pt x="2728913" y="2810834"/>
                      <a:pt x="2900363" y="2782259"/>
                      <a:pt x="2900363" y="2782259"/>
                    </a:cubicBezTo>
                    <a:lnTo>
                      <a:pt x="2900363" y="2782259"/>
                    </a:lnTo>
                  </a:path>
                </a:pathLst>
              </a:cu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096000" y="5181600"/>
              <a:ext cx="1752600" cy="457200"/>
            </a:xfrm>
            <a:prstGeom prst="rect">
              <a:avLst/>
            </a:prstGeom>
            <a:noFill/>
          </p:spPr>
          <p:txBody>
            <a:bodyPr wrap="square" rtlCol="0">
              <a:spAutoFit/>
            </a:bodyPr>
            <a:lstStyle/>
            <a:p>
              <a:r>
                <a:rPr lang="en-US" dirty="0" smtClean="0"/>
                <a:t>velocity</a:t>
              </a:r>
              <a:endParaRPr lang="en-US" dirty="0"/>
            </a:p>
          </p:txBody>
        </p:sp>
        <p:sp>
          <p:nvSpPr>
            <p:cNvPr id="22" name="TextBox 21"/>
            <p:cNvSpPr txBox="1"/>
            <p:nvPr/>
          </p:nvSpPr>
          <p:spPr>
            <a:xfrm rot="16200000">
              <a:off x="4610100" y="3390901"/>
              <a:ext cx="1752600" cy="457200"/>
            </a:xfrm>
            <a:prstGeom prst="rect">
              <a:avLst/>
            </a:prstGeom>
            <a:noFill/>
          </p:spPr>
          <p:txBody>
            <a:bodyPr wrap="square" rtlCol="0">
              <a:spAutoFit/>
            </a:bodyPr>
            <a:lstStyle/>
            <a:p>
              <a:r>
                <a:rPr lang="en-US" dirty="0" smtClean="0"/>
                <a:t>Intensity</a:t>
              </a:r>
              <a:endParaRPr lang="en-US" dirty="0"/>
            </a:p>
          </p:txBody>
        </p:sp>
        <p:sp>
          <p:nvSpPr>
            <p:cNvPr id="23" name="TextBox 22"/>
            <p:cNvSpPr txBox="1"/>
            <p:nvPr/>
          </p:nvSpPr>
          <p:spPr>
            <a:xfrm>
              <a:off x="5562600" y="1676400"/>
              <a:ext cx="1752600" cy="457200"/>
            </a:xfrm>
            <a:prstGeom prst="rect">
              <a:avLst/>
            </a:prstGeom>
            <a:noFill/>
          </p:spPr>
          <p:txBody>
            <a:bodyPr wrap="square" rtlCol="0">
              <a:spAutoFit/>
            </a:bodyPr>
            <a:lstStyle/>
            <a:p>
              <a:r>
                <a:rPr lang="en-US" dirty="0" smtClean="0">
                  <a:latin typeface="+mn-lt"/>
                </a:rPr>
                <a:t>Hot, blue</a:t>
              </a:r>
              <a:endParaRPr lang="en-US" dirty="0">
                <a:latin typeface="+mn-lt"/>
              </a:endParaRPr>
            </a:p>
          </p:txBody>
        </p:sp>
        <p:sp>
          <p:nvSpPr>
            <p:cNvPr id="24" name="TextBox 23"/>
            <p:cNvSpPr txBox="1"/>
            <p:nvPr/>
          </p:nvSpPr>
          <p:spPr>
            <a:xfrm>
              <a:off x="6705600" y="2514600"/>
              <a:ext cx="1752600" cy="457200"/>
            </a:xfrm>
            <a:prstGeom prst="rect">
              <a:avLst/>
            </a:prstGeom>
            <a:noFill/>
          </p:spPr>
          <p:txBody>
            <a:bodyPr wrap="square" rtlCol="0">
              <a:spAutoFit/>
            </a:bodyPr>
            <a:lstStyle/>
            <a:p>
              <a:r>
                <a:rPr lang="en-US" dirty="0" smtClean="0">
                  <a:latin typeface="+mn-lt"/>
                </a:rPr>
                <a:t>Cold, red</a:t>
              </a:r>
              <a:endParaRPr lang="en-US" dirty="0">
                <a:latin typeface="+mn-lt"/>
              </a:endParaRPr>
            </a:p>
          </p:txBody>
        </p:sp>
      </p:grpSp>
      <p:grpSp>
        <p:nvGrpSpPr>
          <p:cNvPr id="18" name="Group 17"/>
          <p:cNvGrpSpPr/>
          <p:nvPr/>
        </p:nvGrpSpPr>
        <p:grpSpPr>
          <a:xfrm>
            <a:off x="457200" y="1589314"/>
            <a:ext cx="4419600" cy="4572000"/>
            <a:chOff x="1828800" y="1600200"/>
            <a:chExt cx="4419600" cy="4572000"/>
          </a:xfrm>
        </p:grpSpPr>
        <p:sp>
          <p:nvSpPr>
            <p:cNvPr id="20" name="Oval 19"/>
            <p:cNvSpPr/>
            <p:nvPr/>
          </p:nvSpPr>
          <p:spPr bwMode="auto">
            <a:xfrm>
              <a:off x="1828800" y="1600200"/>
              <a:ext cx="4419600" cy="4572000"/>
            </a:xfrm>
            <a:prstGeom prst="ellipse">
              <a:avLst/>
            </a:prstGeom>
            <a:gradFill flip="none" rotWithShape="1">
              <a:gsLst>
                <a:gs pos="99000">
                  <a:srgbClr val="3333CC"/>
                </a:gs>
                <a:gs pos="67000">
                  <a:srgbClr val="66008F"/>
                </a:gs>
                <a:gs pos="46000">
                  <a:srgbClr val="BA0066"/>
                </a:gs>
                <a:gs pos="28000">
                  <a:srgbClr val="FF0000"/>
                </a:gs>
                <a:gs pos="1000">
                  <a:srgbClr val="FF8200"/>
                </a:gs>
              </a:gsLst>
              <a:path path="shap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FF"/>
                </a:solidFill>
                <a:effectLst/>
                <a:latin typeface="Times New Roman" pitchFamily="18" charset="0"/>
              </a:endParaRPr>
            </a:p>
          </p:txBody>
        </p:sp>
        <p:cxnSp>
          <p:nvCxnSpPr>
            <p:cNvPr id="21" name="Straight Arrow Connector 20"/>
            <p:cNvCxnSpPr/>
            <p:nvPr/>
          </p:nvCxnSpPr>
          <p:spPr bwMode="auto">
            <a:xfrm>
              <a:off x="1828800" y="3886200"/>
              <a:ext cx="685800" cy="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25" name="Straight Arrow Connector 24"/>
            <p:cNvCxnSpPr/>
            <p:nvPr/>
          </p:nvCxnSpPr>
          <p:spPr bwMode="auto">
            <a:xfrm flipH="1">
              <a:off x="5562600" y="3886200"/>
              <a:ext cx="685800" cy="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26" name="Straight Arrow Connector 25"/>
            <p:cNvCxnSpPr/>
            <p:nvPr/>
          </p:nvCxnSpPr>
          <p:spPr bwMode="auto">
            <a:xfrm>
              <a:off x="4032250" y="1610127"/>
              <a:ext cx="0" cy="68580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cxnSp>
          <p:nvCxnSpPr>
            <p:cNvPr id="27" name="Straight Arrow Connector 26"/>
            <p:cNvCxnSpPr/>
            <p:nvPr/>
          </p:nvCxnSpPr>
          <p:spPr bwMode="auto">
            <a:xfrm flipH="1" flipV="1">
              <a:off x="4038600" y="5486400"/>
              <a:ext cx="19050" cy="685800"/>
            </a:xfrm>
            <a:prstGeom prst="straightConnector1">
              <a:avLst/>
            </a:prstGeom>
            <a:solidFill>
              <a:srgbClr val="00B8FF"/>
            </a:solidFill>
            <a:ln w="38100" cap="flat" cmpd="sng" algn="ctr">
              <a:solidFill>
                <a:schemeClr val="accent2">
                  <a:lumMod val="75000"/>
                </a:schemeClr>
              </a:solidFill>
              <a:prstDash val="solid"/>
              <a:round/>
              <a:headEnd type="none" w="med" len="med"/>
              <a:tailEnd type="arrow"/>
            </a:ln>
            <a:effectLst/>
          </p:spPr>
        </p:cxnSp>
      </p:grpSp>
    </p:spTree>
    <p:extLst>
      <p:ext uri="{BB962C8B-B14F-4D97-AF65-F5344CB8AC3E}">
        <p14:creationId xmlns:p14="http://schemas.microsoft.com/office/powerpoint/2010/main" val="3908736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Asymmetry Index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7114" y="990600"/>
                <a:ext cx="7618413" cy="4529138"/>
              </a:xfrm>
            </p:spPr>
            <p:txBody>
              <a:bodyPr/>
              <a:lstStyle/>
              <a:p>
                <a:pPr marL="0" indent="0">
                  <a:buNone/>
                </a:pPr>
                <a14:m>
                  <m:oMathPara xmlns:m="http://schemas.openxmlformats.org/officeDocument/2006/math">
                    <m:oMathParaPr>
                      <m:jc m:val="centerGroup"/>
                    </m:oMathParaPr>
                    <m:oMath xmlns:m="http://schemas.openxmlformats.org/officeDocument/2006/math">
                      <m:r>
                        <a:rPr lang="en-US" sz="6000" b="0" i="0" smtClean="0">
                          <a:latin typeface="Cambria Math"/>
                        </a:rPr>
                        <m:t> </m:t>
                      </m:r>
                      <m:r>
                        <a:rPr lang="en-US" sz="6000" b="0" i="1" smtClean="0">
                          <a:latin typeface="Cambria Math"/>
                          <a:ea typeface="Cambria Math"/>
                        </a:rPr>
                        <m:t>𝛼</m:t>
                      </m:r>
                      <m:r>
                        <a:rPr lang="en-US" sz="6000" i="1" smtClean="0">
                          <a:latin typeface="Cambria Math"/>
                        </a:rPr>
                        <m:t>=</m:t>
                      </m:r>
                      <m:f>
                        <m:fPr>
                          <m:ctrlPr>
                            <a:rPr lang="en-US" sz="6000" i="1" smtClean="0">
                              <a:latin typeface="Cambria Math" panose="02040503050406030204" pitchFamily="18" charset="0"/>
                            </a:rPr>
                          </m:ctrlPr>
                        </m:fPr>
                        <m:num>
                          <m:sSub>
                            <m:sSubPr>
                              <m:ctrlPr>
                                <a:rPr lang="en-US" sz="6000" b="0" i="1" smtClean="0">
                                  <a:latin typeface="Cambria Math" panose="02040503050406030204" pitchFamily="18" charset="0"/>
                                </a:rPr>
                              </m:ctrlPr>
                            </m:sSubPr>
                            <m:e>
                              <m:r>
                                <a:rPr lang="en-US" sz="6000" b="0" i="1" smtClean="0">
                                  <a:latin typeface="Cambria Math"/>
                                </a:rPr>
                                <m:t>𝐼</m:t>
                              </m:r>
                            </m:e>
                            <m:sub>
                              <m:r>
                                <a:rPr lang="en-US" sz="6000" b="0" i="1" smtClean="0">
                                  <a:latin typeface="Cambria Math"/>
                                </a:rPr>
                                <m:t>𝑏𝑙𝑢𝑒</m:t>
                              </m:r>
                            </m:sub>
                          </m:sSub>
                          <m:r>
                            <a:rPr lang="en-US" sz="6000" b="0" i="1" smtClean="0">
                              <a:latin typeface="Cambria Math"/>
                            </a:rPr>
                            <m:t>−</m:t>
                          </m:r>
                          <m:sSub>
                            <m:sSubPr>
                              <m:ctrlPr>
                                <a:rPr lang="en-US" sz="6000" b="0" i="1" smtClean="0">
                                  <a:latin typeface="Cambria Math" panose="02040503050406030204" pitchFamily="18" charset="0"/>
                                </a:rPr>
                              </m:ctrlPr>
                            </m:sSubPr>
                            <m:e>
                              <m:r>
                                <a:rPr lang="en-US" sz="6000" b="0" i="1" smtClean="0">
                                  <a:latin typeface="Cambria Math"/>
                                </a:rPr>
                                <m:t>𝐼</m:t>
                              </m:r>
                            </m:e>
                            <m:sub>
                              <m:r>
                                <a:rPr lang="en-US" sz="6000" b="0" i="1" smtClean="0">
                                  <a:latin typeface="Cambria Math"/>
                                </a:rPr>
                                <m:t>𝑟𝑒𝑑</m:t>
                              </m:r>
                            </m:sub>
                          </m:sSub>
                        </m:num>
                        <m:den>
                          <m:sSub>
                            <m:sSubPr>
                              <m:ctrlPr>
                                <a:rPr lang="en-US" sz="6000" i="1">
                                  <a:latin typeface="Cambria Math" panose="02040503050406030204" pitchFamily="18" charset="0"/>
                                </a:rPr>
                              </m:ctrlPr>
                            </m:sSubPr>
                            <m:e>
                              <m:r>
                                <a:rPr lang="en-US" sz="6000" i="1">
                                  <a:latin typeface="Cambria Math"/>
                                </a:rPr>
                                <m:t>𝐼</m:t>
                              </m:r>
                            </m:e>
                            <m:sub>
                              <m:r>
                                <a:rPr lang="en-US" sz="6000" b="0" i="1" smtClean="0">
                                  <a:latin typeface="Cambria Math"/>
                                </a:rPr>
                                <m:t>𝑏𝑙𝑢𝑒</m:t>
                              </m:r>
                            </m:sub>
                          </m:sSub>
                          <m:r>
                            <a:rPr lang="en-US" sz="6000" b="0" i="1" smtClean="0">
                              <a:latin typeface="Cambria Math"/>
                            </a:rPr>
                            <m:t>+</m:t>
                          </m:r>
                          <m:sSub>
                            <m:sSubPr>
                              <m:ctrlPr>
                                <a:rPr lang="en-US" sz="6000" i="1">
                                  <a:latin typeface="Cambria Math" panose="02040503050406030204" pitchFamily="18" charset="0"/>
                                </a:rPr>
                              </m:ctrlPr>
                            </m:sSubPr>
                            <m:e>
                              <m:r>
                                <a:rPr lang="en-US" sz="6000" i="1">
                                  <a:latin typeface="Cambria Math"/>
                                </a:rPr>
                                <m:t>𝐼</m:t>
                              </m:r>
                            </m:e>
                            <m:sub>
                              <m:r>
                                <a:rPr lang="en-US" sz="6000" b="0" i="1" smtClean="0">
                                  <a:latin typeface="Cambria Math"/>
                                </a:rPr>
                                <m:t>𝑟𝑒𝑑</m:t>
                              </m:r>
                            </m:sub>
                          </m:sSub>
                        </m:den>
                      </m:f>
                    </m:oMath>
                  </m:oMathPara>
                </a14:m>
                <a:endParaRPr lang="en-US" sz="6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7114" y="990600"/>
                <a:ext cx="7618413" cy="4529138"/>
              </a:xfrm>
              <a:blipFill rotWithShape="1">
                <a:blip r:embed="rId2"/>
                <a:stretch>
                  <a:fillRect/>
                </a:stretch>
              </a:blipFill>
            </p:spPr>
            <p:txBody>
              <a:bodyPr/>
              <a:lstStyle/>
              <a:p>
                <a:r>
                  <a:rPr lang="en-US">
                    <a:noFill/>
                  </a:rPr>
                  <a:t> </a:t>
                </a:r>
              </a:p>
            </p:txBody>
          </p:sp>
        </mc:Fallback>
      </mc:AlternateContent>
      <p:grpSp>
        <p:nvGrpSpPr>
          <p:cNvPr id="5" name="Group 4"/>
          <p:cNvGrpSpPr/>
          <p:nvPr/>
        </p:nvGrpSpPr>
        <p:grpSpPr>
          <a:xfrm>
            <a:off x="228600" y="3208892"/>
            <a:ext cx="4288242" cy="2923805"/>
            <a:chOff x="228600" y="3208892"/>
            <a:chExt cx="4288242" cy="2923805"/>
          </a:xfrm>
        </p:grpSpPr>
        <p:grpSp>
          <p:nvGrpSpPr>
            <p:cNvPr id="9" name="Group 8"/>
            <p:cNvGrpSpPr/>
            <p:nvPr/>
          </p:nvGrpSpPr>
          <p:grpSpPr>
            <a:xfrm>
              <a:off x="228600" y="3208892"/>
              <a:ext cx="4288242" cy="2923805"/>
              <a:chOff x="2362200" y="3429000"/>
              <a:chExt cx="4288242" cy="2923805"/>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3805" t="37419" r="37230" b="44953"/>
              <a:stretch/>
            </p:blipFill>
            <p:spPr bwMode="auto">
              <a:xfrm>
                <a:off x="2362200" y="3429000"/>
                <a:ext cx="4288242" cy="292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2753721" y="3882571"/>
                <a:ext cx="1752600" cy="2286000"/>
              </a:xfrm>
              <a:prstGeom prst="rect">
                <a:avLst/>
              </a:prstGeom>
              <a:solidFill>
                <a:srgbClr val="00B8FF">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FF"/>
                  </a:solidFill>
                  <a:effectLst/>
                  <a:latin typeface="Times New Roman" pitchFamily="18" charset="0"/>
                </a:endParaRPr>
              </a:p>
            </p:txBody>
          </p:sp>
          <p:sp>
            <p:nvSpPr>
              <p:cNvPr id="8" name="Rectangle 7"/>
              <p:cNvSpPr/>
              <p:nvPr/>
            </p:nvSpPr>
            <p:spPr bwMode="auto">
              <a:xfrm>
                <a:off x="4495800" y="3886200"/>
                <a:ext cx="1752600" cy="2286000"/>
              </a:xfrm>
              <a:prstGeom prst="rect">
                <a:avLst/>
              </a:prstGeom>
              <a:solidFill>
                <a:srgbClr val="FF000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FF"/>
                  </a:solidFill>
                  <a:effectLst/>
                  <a:latin typeface="Times New Roman" pitchFamily="18" charset="0"/>
                </a:endParaRPr>
              </a:p>
            </p:txBody>
          </p:sp>
        </p:grpSp>
        <p:cxnSp>
          <p:nvCxnSpPr>
            <p:cNvPr id="6" name="Straight Connector 5"/>
            <p:cNvCxnSpPr/>
            <p:nvPr/>
          </p:nvCxnSpPr>
          <p:spPr bwMode="auto">
            <a:xfrm>
              <a:off x="2395728" y="3662463"/>
              <a:ext cx="0" cy="2286000"/>
            </a:xfrm>
            <a:prstGeom prst="line">
              <a:avLst/>
            </a:prstGeom>
            <a:solidFill>
              <a:srgbClr val="00B8FF"/>
            </a:solidFill>
            <a:ln w="50800" cap="flat" cmpd="sng" algn="ctr">
              <a:solidFill>
                <a:srgbClr val="00B050"/>
              </a:solidFill>
              <a:prstDash val="solid"/>
              <a:round/>
              <a:headEnd type="none" w="med" len="med"/>
              <a:tailEnd type="none" w="med" len="med"/>
            </a:ln>
            <a:effectLst/>
          </p:spPr>
        </p:cxnSp>
      </p:grpSp>
      <p:sp>
        <p:nvSpPr>
          <p:cNvPr id="11" name="TextBox 10"/>
          <p:cNvSpPr txBox="1"/>
          <p:nvPr/>
        </p:nvSpPr>
        <p:spPr>
          <a:xfrm>
            <a:off x="4516842" y="3352800"/>
            <a:ext cx="4855758" cy="3416320"/>
          </a:xfrm>
          <a:prstGeom prst="rect">
            <a:avLst/>
          </a:prstGeom>
          <a:noFill/>
        </p:spPr>
        <p:txBody>
          <a:bodyPr wrap="square" rtlCol="0">
            <a:spAutoFit/>
          </a:bodyPr>
          <a:lstStyle/>
          <a:p>
            <a:pPr algn="l"/>
            <a:r>
              <a:rPr lang="en-US" sz="3600" dirty="0" smtClean="0">
                <a:solidFill>
                  <a:srgbClr val="00B050"/>
                </a:solidFill>
              </a:rPr>
              <a:t>Systemic velocity from N</a:t>
            </a:r>
            <a:r>
              <a:rPr lang="en-US" sz="3600" baseline="-25000" dirty="0" smtClean="0">
                <a:solidFill>
                  <a:srgbClr val="00B050"/>
                </a:solidFill>
              </a:rPr>
              <a:t>2</a:t>
            </a:r>
            <a:r>
              <a:rPr lang="en-US" sz="3600" dirty="0" smtClean="0">
                <a:solidFill>
                  <a:srgbClr val="00B050"/>
                </a:solidFill>
              </a:rPr>
              <a:t>H</a:t>
            </a:r>
            <a:r>
              <a:rPr lang="en-US" sz="3600" baseline="30000" dirty="0" smtClean="0">
                <a:solidFill>
                  <a:srgbClr val="00B050"/>
                </a:solidFill>
              </a:rPr>
              <a:t>+</a:t>
            </a:r>
          </a:p>
          <a:p>
            <a:pPr algn="l"/>
            <a:r>
              <a:rPr lang="en-US" sz="3600" dirty="0" smtClean="0">
                <a:solidFill>
                  <a:schemeClr val="accent1">
                    <a:lumMod val="60000"/>
                    <a:lumOff val="40000"/>
                  </a:schemeClr>
                </a:solidFill>
              </a:rPr>
              <a:t>Blue asymmetry </a:t>
            </a:r>
            <a:r>
              <a:rPr lang="en-US" sz="3600" dirty="0" smtClean="0">
                <a:solidFill>
                  <a:schemeClr val="accent1">
                    <a:lumMod val="60000"/>
                    <a:lumOff val="40000"/>
                  </a:schemeClr>
                </a:solidFill>
                <a:latin typeface="Symbol" pitchFamily="18" charset="2"/>
              </a:rPr>
              <a:t>a</a:t>
            </a:r>
            <a:r>
              <a:rPr lang="en-US" sz="3600" dirty="0" smtClean="0">
                <a:solidFill>
                  <a:schemeClr val="accent1">
                    <a:lumMod val="60000"/>
                    <a:lumOff val="40000"/>
                  </a:schemeClr>
                </a:solidFill>
              </a:rPr>
              <a:t> &gt; 0</a:t>
            </a:r>
          </a:p>
          <a:p>
            <a:pPr algn="l"/>
            <a:r>
              <a:rPr lang="en-US" sz="3600" dirty="0" smtClean="0">
                <a:solidFill>
                  <a:srgbClr val="FF0000"/>
                </a:solidFill>
              </a:rPr>
              <a:t>Red </a:t>
            </a:r>
            <a:r>
              <a:rPr lang="en-US" sz="3600" dirty="0">
                <a:solidFill>
                  <a:srgbClr val="FF0000"/>
                </a:solidFill>
              </a:rPr>
              <a:t>asymmetry </a:t>
            </a:r>
            <a:r>
              <a:rPr lang="en-US" sz="3600" dirty="0">
                <a:solidFill>
                  <a:srgbClr val="FF0000"/>
                </a:solidFill>
                <a:latin typeface="Symbol" pitchFamily="18" charset="2"/>
              </a:rPr>
              <a:t>a</a:t>
            </a:r>
            <a:r>
              <a:rPr lang="en-US" sz="3600" dirty="0">
                <a:solidFill>
                  <a:srgbClr val="FF0000"/>
                </a:solidFill>
              </a:rPr>
              <a:t> </a:t>
            </a:r>
            <a:r>
              <a:rPr lang="en-US" sz="3600" dirty="0" smtClean="0">
                <a:solidFill>
                  <a:srgbClr val="FF0000"/>
                </a:solidFill>
              </a:rPr>
              <a:t>&lt; </a:t>
            </a:r>
            <a:r>
              <a:rPr lang="en-US" sz="3600" dirty="0">
                <a:solidFill>
                  <a:srgbClr val="FF0000"/>
                </a:solidFill>
              </a:rPr>
              <a:t>0</a:t>
            </a:r>
          </a:p>
          <a:p>
            <a:pPr marL="342900" indent="-342900" algn="l">
              <a:buFont typeface="Arial" pitchFamily="34" charset="0"/>
              <a:buChar char="•"/>
            </a:pPr>
            <a:endParaRPr lang="en-US" dirty="0" smtClean="0"/>
          </a:p>
          <a:p>
            <a:pPr marL="342900" indent="-342900" algn="l">
              <a:buFont typeface="Arial" pitchFamily="34" charset="0"/>
              <a:buChar char="•"/>
            </a:pPr>
            <a:endParaRPr lang="en-US" dirty="0" smtClean="0"/>
          </a:p>
          <a:p>
            <a:pPr marL="342900" indent="-342900" algn="l">
              <a:buFont typeface="Arial" pitchFamily="34" charset="0"/>
              <a:buChar char="•"/>
            </a:pPr>
            <a:endParaRPr lang="en-US" dirty="0"/>
          </a:p>
        </p:txBody>
      </p:sp>
    </p:spTree>
    <p:extLst>
      <p:ext uri="{BB962C8B-B14F-4D97-AF65-F5344CB8AC3E}">
        <p14:creationId xmlns:p14="http://schemas.microsoft.com/office/powerpoint/2010/main" val="1153687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ensemble of all MALT90 clumps exhibit the blue-red asymmetry.</a:t>
            </a:r>
            <a:endParaRPr lang="en-US" dirty="0"/>
          </a:p>
        </p:txBody>
      </p:sp>
      <p:grpSp>
        <p:nvGrpSpPr>
          <p:cNvPr id="18" name="Group 17"/>
          <p:cNvGrpSpPr/>
          <p:nvPr/>
        </p:nvGrpSpPr>
        <p:grpSpPr>
          <a:xfrm>
            <a:off x="963450" y="1600200"/>
            <a:ext cx="4536789" cy="4301290"/>
            <a:chOff x="0" y="0"/>
            <a:chExt cx="2972960" cy="2081644"/>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8422" b="6137"/>
            <a:stretch/>
          </p:blipFill>
          <p:spPr>
            <a:xfrm>
              <a:off x="0" y="0"/>
              <a:ext cx="2972960" cy="2081644"/>
            </a:xfrm>
            <a:prstGeom prst="rect">
              <a:avLst/>
            </a:prstGeom>
          </p:spPr>
        </p:pic>
        <p:sp>
          <p:nvSpPr>
            <p:cNvPr id="24" name="TextBox 18"/>
            <p:cNvSpPr txBox="1"/>
            <p:nvPr/>
          </p:nvSpPr>
          <p:spPr>
            <a:xfrm>
              <a:off x="263467" y="590795"/>
              <a:ext cx="914401" cy="461665"/>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Calibri"/>
                  <a:ea typeface="Times New Roman"/>
                  <a:cs typeface="Times New Roman"/>
                </a:rPr>
                <a:t>All</a:t>
              </a:r>
              <a:endParaRPr lang="en-US" sz="1200">
                <a:effectLst/>
                <a:latin typeface="Times New Roman"/>
                <a:ea typeface="Times New Roman"/>
              </a:endParaRPr>
            </a:p>
          </p:txBody>
        </p:sp>
      </p:grpSp>
      <p:sp>
        <p:nvSpPr>
          <p:cNvPr id="19" name="TextBox 20"/>
          <p:cNvSpPr txBox="1"/>
          <p:nvPr/>
        </p:nvSpPr>
        <p:spPr>
          <a:xfrm>
            <a:off x="1066800" y="1899500"/>
            <a:ext cx="2098907" cy="1529500"/>
          </a:xfrm>
          <a:prstGeom prst="rect">
            <a:avLst/>
          </a:prstGeom>
          <a:noFill/>
        </p:spPr>
        <p:txBody>
          <a:bodyPr wrap="square" rtlCol="0">
            <a:noAutofit/>
          </a:bodyPr>
          <a:lstStyle/>
          <a:p>
            <a:pPr marL="0" marR="0">
              <a:spcBef>
                <a:spcPts val="0"/>
              </a:spcBef>
              <a:spcAft>
                <a:spcPts val="0"/>
              </a:spcAft>
            </a:pPr>
            <a:r>
              <a:rPr lang="en-US" sz="2000" kern="1200" dirty="0">
                <a:solidFill>
                  <a:srgbClr val="000000"/>
                </a:solidFill>
                <a:effectLst/>
                <a:latin typeface="Calibri"/>
                <a:ea typeface="Times New Roman"/>
                <a:cs typeface="Times New Roman"/>
              </a:rPr>
              <a:t>Expand</a:t>
            </a:r>
            <a:endParaRPr lang="en-US" sz="2000" dirty="0">
              <a:effectLst/>
              <a:latin typeface="Times New Roman"/>
              <a:ea typeface="Times New Roman"/>
            </a:endParaRPr>
          </a:p>
        </p:txBody>
      </p:sp>
      <p:sp>
        <p:nvSpPr>
          <p:cNvPr id="20" name="TextBox 21"/>
          <p:cNvSpPr txBox="1"/>
          <p:nvPr/>
        </p:nvSpPr>
        <p:spPr>
          <a:xfrm>
            <a:off x="2743200" y="1887178"/>
            <a:ext cx="2012521" cy="975601"/>
          </a:xfrm>
          <a:prstGeom prst="rect">
            <a:avLst/>
          </a:prstGeom>
          <a:noFill/>
        </p:spPr>
        <p:txBody>
          <a:bodyPr wrap="square" rtlCol="0">
            <a:noAutofit/>
          </a:bodyPr>
          <a:lstStyle/>
          <a:p>
            <a:pPr marL="0" marR="0">
              <a:spcBef>
                <a:spcPts val="0"/>
              </a:spcBef>
              <a:spcAft>
                <a:spcPts val="0"/>
              </a:spcAft>
            </a:pPr>
            <a:r>
              <a:rPr lang="en-US" sz="2000" kern="1200" dirty="0">
                <a:solidFill>
                  <a:srgbClr val="000000"/>
                </a:solidFill>
                <a:effectLst/>
                <a:latin typeface="Calibri"/>
                <a:ea typeface="Times New Roman"/>
                <a:cs typeface="Times New Roman"/>
              </a:rPr>
              <a:t>Collapse</a:t>
            </a:r>
            <a:endParaRPr lang="en-US" sz="2000" dirty="0">
              <a:effectLst/>
              <a:latin typeface="Times New Roman"/>
              <a:ea typeface="Times New Roman"/>
            </a:endParaRPr>
          </a:p>
        </p:txBody>
      </p:sp>
      <p:cxnSp>
        <p:nvCxnSpPr>
          <p:cNvPr id="21" name="Straight Arrow Connector 20"/>
          <p:cNvCxnSpPr/>
          <p:nvPr/>
        </p:nvCxnSpPr>
        <p:spPr>
          <a:xfrm flipH="1">
            <a:off x="2587830" y="2333341"/>
            <a:ext cx="697698"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09516" y="2331986"/>
            <a:ext cx="70528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6" name="TextBox 2"/>
          <p:cNvSpPr txBox="1"/>
          <p:nvPr/>
        </p:nvSpPr>
        <p:spPr>
          <a:xfrm>
            <a:off x="1335362" y="5901490"/>
            <a:ext cx="4092557" cy="1534026"/>
          </a:xfrm>
          <a:prstGeom prst="rect">
            <a:avLst/>
          </a:prstGeom>
          <a:noFill/>
        </p:spPr>
        <p:txBody>
          <a:bodyPr wrap="square" rtlCol="0">
            <a:noAutofit/>
          </a:bodyPr>
          <a:lstStyle/>
          <a:p>
            <a:pPr marL="0" marR="0" algn="ctr" eaLnBrk="0" fontAlgn="base" hangingPunct="0">
              <a:spcBef>
                <a:spcPts val="0"/>
              </a:spcBef>
              <a:spcAft>
                <a:spcPts val="0"/>
              </a:spcAft>
            </a:pPr>
            <a:r>
              <a:rPr lang="en-US" sz="1800" kern="1200" dirty="0">
                <a:effectLst/>
                <a:latin typeface="Times New Roman"/>
                <a:ea typeface="Times New Roman"/>
                <a:cs typeface="Times New Roman"/>
              </a:rPr>
              <a:t>Asymmetry Index</a:t>
            </a:r>
            <a:endParaRPr lang="en-US" sz="1800" dirty="0">
              <a:effectLst/>
              <a:latin typeface="Times New Roman"/>
              <a:ea typeface="Times New Roman"/>
            </a:endParaRPr>
          </a:p>
          <a:p>
            <a:pPr marL="0" marR="0" algn="ctr" eaLnBrk="0" fontAlgn="base" hangingPunct="0">
              <a:spcBef>
                <a:spcPts val="0"/>
              </a:spcBef>
              <a:spcAft>
                <a:spcPts val="0"/>
              </a:spcAft>
            </a:pPr>
            <a:r>
              <a:rPr lang="en-US" sz="1800" kern="1200" dirty="0">
                <a:effectLst/>
                <a:latin typeface="Times New Roman"/>
                <a:ea typeface="Times New Roman"/>
                <a:cs typeface="Times New Roman"/>
              </a:rPr>
              <a:t>(</a:t>
            </a:r>
            <a:r>
              <a:rPr lang="en-US" sz="1800" kern="1200" dirty="0" err="1">
                <a:effectLst/>
                <a:latin typeface="Times New Roman"/>
                <a:ea typeface="Times New Roman"/>
                <a:cs typeface="Times New Roman"/>
              </a:rPr>
              <a:t>I</a:t>
            </a:r>
            <a:r>
              <a:rPr lang="en-US" sz="1800" kern="1200" baseline="-25000" dirty="0" err="1">
                <a:effectLst/>
                <a:latin typeface="Times New Roman"/>
                <a:ea typeface="Times New Roman"/>
                <a:cs typeface="Times New Roman"/>
              </a:rPr>
              <a:t>blue</a:t>
            </a:r>
            <a:r>
              <a:rPr lang="en-US" sz="1800" kern="1200" dirty="0" err="1">
                <a:effectLst/>
                <a:latin typeface="Times New Roman"/>
                <a:ea typeface="Times New Roman"/>
                <a:cs typeface="Times New Roman"/>
              </a:rPr>
              <a:t>-I</a:t>
            </a:r>
            <a:r>
              <a:rPr lang="en-US" sz="1800" kern="1200" baseline="-25000" dirty="0" err="1">
                <a:effectLst/>
                <a:latin typeface="Times New Roman"/>
                <a:ea typeface="Times New Roman"/>
                <a:cs typeface="Times New Roman"/>
              </a:rPr>
              <a:t>red</a:t>
            </a:r>
            <a:r>
              <a:rPr lang="en-US" sz="1800" kern="1200" dirty="0">
                <a:effectLst/>
                <a:latin typeface="Times New Roman"/>
                <a:ea typeface="Times New Roman"/>
                <a:cs typeface="Times New Roman"/>
              </a:rPr>
              <a:t>)/</a:t>
            </a:r>
            <a:r>
              <a:rPr lang="en-US" sz="1800" kern="1200" dirty="0" err="1" smtClean="0">
                <a:effectLst/>
                <a:latin typeface="Times New Roman"/>
                <a:ea typeface="Times New Roman"/>
                <a:cs typeface="Times New Roman"/>
              </a:rPr>
              <a:t>I</a:t>
            </a:r>
            <a:r>
              <a:rPr lang="en-US" sz="1800" kern="1200" baseline="-25000" dirty="0" err="1" smtClean="0">
                <a:effectLst/>
                <a:latin typeface="Times New Roman"/>
                <a:ea typeface="Times New Roman"/>
                <a:cs typeface="Times New Roman"/>
              </a:rPr>
              <a:t>tot</a:t>
            </a:r>
            <a:endParaRPr lang="en-US" sz="1800" dirty="0">
              <a:effectLst/>
              <a:latin typeface="Times New Roman"/>
              <a:ea typeface="Times New Roman"/>
            </a:endParaRPr>
          </a:p>
        </p:txBody>
      </p:sp>
      <p:sp>
        <p:nvSpPr>
          <p:cNvPr id="17" name="TextBox 21"/>
          <p:cNvSpPr txBox="1"/>
          <p:nvPr/>
        </p:nvSpPr>
        <p:spPr>
          <a:xfrm rot="16200000">
            <a:off x="-1168524" y="3501649"/>
            <a:ext cx="3954379" cy="855331"/>
          </a:xfrm>
          <a:prstGeom prst="rect">
            <a:avLst/>
          </a:prstGeom>
          <a:noFill/>
        </p:spPr>
        <p:txBody>
          <a:bodyPr wrap="square" rtlCol="0">
            <a:noAutofit/>
          </a:bodyPr>
          <a:lstStyle/>
          <a:p>
            <a:pPr marL="0" marR="0" algn="r" eaLnBrk="0" fontAlgn="base" hangingPunct="0">
              <a:spcBef>
                <a:spcPts val="0"/>
              </a:spcBef>
              <a:spcAft>
                <a:spcPts val="0"/>
              </a:spcAft>
            </a:pPr>
            <a:r>
              <a:rPr lang="en-US" sz="3200" kern="1200" dirty="0">
                <a:effectLst/>
                <a:latin typeface="Times New Roman"/>
                <a:ea typeface="Times New Roman"/>
                <a:cs typeface="Times New Roman"/>
              </a:rPr>
              <a:t># of Sources</a:t>
            </a:r>
            <a:endParaRPr lang="en-US" sz="3200" dirty="0">
              <a:effectLst/>
              <a:latin typeface="Times New Roman"/>
              <a:ea typeface="Times New Roman"/>
            </a:endParaRPr>
          </a:p>
        </p:txBody>
      </p:sp>
      <p:sp>
        <p:nvSpPr>
          <p:cNvPr id="33" name="TextBox 32"/>
          <p:cNvSpPr txBox="1"/>
          <p:nvPr/>
        </p:nvSpPr>
        <p:spPr>
          <a:xfrm>
            <a:off x="5873552" y="1785199"/>
            <a:ext cx="3118048" cy="4093428"/>
          </a:xfrm>
          <a:prstGeom prst="rect">
            <a:avLst/>
          </a:prstGeom>
          <a:noFill/>
        </p:spPr>
        <p:txBody>
          <a:bodyPr wrap="square" rtlCol="0">
            <a:spAutoFit/>
          </a:bodyPr>
          <a:lstStyle/>
          <a:p>
            <a:pPr algn="ctr"/>
            <a:r>
              <a:rPr lang="en-US" sz="4800" dirty="0" smtClean="0"/>
              <a:t>The clumps are </a:t>
            </a:r>
            <a:r>
              <a:rPr lang="en-US" sz="4800" b="1" dirty="0" smtClean="0"/>
              <a:t>collapsing</a:t>
            </a:r>
            <a:r>
              <a:rPr lang="en-US" sz="4400" dirty="0" smtClean="0"/>
              <a:t>!</a:t>
            </a:r>
          </a:p>
          <a:p>
            <a:pPr algn="ctr"/>
            <a:endParaRPr lang="en-US" sz="4400" dirty="0" smtClean="0"/>
          </a:p>
          <a:p>
            <a:pPr algn="ctr"/>
            <a:r>
              <a:rPr lang="en-US" dirty="0" smtClean="0"/>
              <a:t>As predicted by “competitive accretion” models</a:t>
            </a:r>
            <a:endParaRPr lang="en-US" dirty="0"/>
          </a:p>
        </p:txBody>
      </p:sp>
      <p:sp>
        <p:nvSpPr>
          <p:cNvPr id="34" name="Text Box 3"/>
          <p:cNvSpPr txBox="1">
            <a:spLocks noChangeArrowheads="1"/>
          </p:cNvSpPr>
          <p:nvPr/>
        </p:nvSpPr>
        <p:spPr bwMode="auto">
          <a:xfrm>
            <a:off x="6629400" y="6491288"/>
            <a:ext cx="25908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rgbClr val="FFFFFF"/>
                </a:solidFill>
                <a:latin typeface="Times New Roman" pitchFamily="18" charset="0"/>
              </a:defRPr>
            </a:lvl1pPr>
            <a:lvl2pPr marL="742950" indent="-285750">
              <a:defRPr sz="2400">
                <a:solidFill>
                  <a:srgbClr val="FFFFFF"/>
                </a:solidFill>
                <a:latin typeface="Times New Roman" pitchFamily="18" charset="0"/>
              </a:defRPr>
            </a:lvl2pPr>
            <a:lvl3pPr marL="1143000" indent="-228600">
              <a:defRPr sz="2400">
                <a:solidFill>
                  <a:srgbClr val="FFFFFF"/>
                </a:solidFill>
                <a:latin typeface="Times New Roman" pitchFamily="18" charset="0"/>
              </a:defRPr>
            </a:lvl3pPr>
            <a:lvl4pPr marL="1600200" indent="-228600">
              <a:defRPr sz="2400">
                <a:solidFill>
                  <a:srgbClr val="FFFFFF"/>
                </a:solidFill>
                <a:latin typeface="Times New Roman" pitchFamily="18" charset="0"/>
              </a:defRPr>
            </a:lvl4pPr>
            <a:lvl5pPr marL="2057400" indent="-228600">
              <a:defRPr sz="2400">
                <a:solidFill>
                  <a:srgbClr val="FFFFFF"/>
                </a:solidFill>
                <a:latin typeface="Times New Roman" pitchFamily="18" charset="0"/>
              </a:defRPr>
            </a:lvl5pPr>
            <a:lvl6pPr marL="2514600" indent="-228600" algn="r" eaLnBrk="0" fontAlgn="base" hangingPunct="0">
              <a:spcBef>
                <a:spcPct val="0"/>
              </a:spcBef>
              <a:spcAft>
                <a:spcPct val="0"/>
              </a:spcAft>
              <a:defRPr sz="2400">
                <a:solidFill>
                  <a:srgbClr val="FFFFFF"/>
                </a:solidFill>
                <a:latin typeface="Times New Roman" pitchFamily="18" charset="0"/>
              </a:defRPr>
            </a:lvl6pPr>
            <a:lvl7pPr marL="2971800" indent="-228600" algn="r" eaLnBrk="0" fontAlgn="base" hangingPunct="0">
              <a:spcBef>
                <a:spcPct val="0"/>
              </a:spcBef>
              <a:spcAft>
                <a:spcPct val="0"/>
              </a:spcAft>
              <a:defRPr sz="2400">
                <a:solidFill>
                  <a:srgbClr val="FFFFFF"/>
                </a:solidFill>
                <a:latin typeface="Times New Roman" pitchFamily="18" charset="0"/>
              </a:defRPr>
            </a:lvl7pPr>
            <a:lvl8pPr marL="3429000" indent="-228600" algn="r" eaLnBrk="0" fontAlgn="base" hangingPunct="0">
              <a:spcBef>
                <a:spcPct val="0"/>
              </a:spcBef>
              <a:spcAft>
                <a:spcPct val="0"/>
              </a:spcAft>
              <a:defRPr sz="2400">
                <a:solidFill>
                  <a:srgbClr val="FFFFFF"/>
                </a:solidFill>
                <a:latin typeface="Times New Roman" pitchFamily="18" charset="0"/>
              </a:defRPr>
            </a:lvl8pPr>
            <a:lvl9pPr marL="3886200" indent="-228600" algn="r" eaLnBrk="0" fontAlgn="base" hangingPunct="0">
              <a:spcBef>
                <a:spcPct val="0"/>
              </a:spcBef>
              <a:spcAft>
                <a:spcPct val="0"/>
              </a:spcAft>
              <a:defRPr sz="2400">
                <a:solidFill>
                  <a:srgbClr val="FFFFFF"/>
                </a:solidFill>
                <a:latin typeface="Times New Roman" pitchFamily="18" charset="0"/>
              </a:defRPr>
            </a:lvl9pPr>
          </a:lstStyle>
          <a:p>
            <a:pPr algn="l">
              <a:spcBef>
                <a:spcPts val="1100"/>
              </a:spcBef>
            </a:pPr>
            <a:r>
              <a:rPr lang="en-GB" sz="1600" dirty="0" smtClean="0">
                <a:latin typeface="Arial" charset="0"/>
              </a:rPr>
              <a:t>Jackson et </a:t>
            </a:r>
            <a:r>
              <a:rPr lang="en-GB" sz="1600" dirty="0">
                <a:latin typeface="Arial" charset="0"/>
              </a:rPr>
              <a:t>al. </a:t>
            </a:r>
            <a:r>
              <a:rPr lang="en-GB" sz="1600" dirty="0" smtClean="0">
                <a:latin typeface="Arial" charset="0"/>
              </a:rPr>
              <a:t>2014</a:t>
            </a:r>
            <a:endParaRPr lang="en-GB" sz="1600" dirty="0">
              <a:latin typeface="Arial" charset="0"/>
            </a:endParaRPr>
          </a:p>
        </p:txBody>
      </p:sp>
    </p:spTree>
    <p:extLst>
      <p:ext uri="{BB962C8B-B14F-4D97-AF65-F5344CB8AC3E}">
        <p14:creationId xmlns:p14="http://schemas.microsoft.com/office/powerpoint/2010/main" val="1033100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Blue-Red Asymmetry Evolves</a:t>
            </a:r>
            <a:endParaRPr lang="en-AU" dirty="0"/>
          </a:p>
        </p:txBody>
      </p:sp>
      <p:pic>
        <p:nvPicPr>
          <p:cNvPr id="4" name="Picture 3"/>
          <p:cNvPicPr>
            <a:picLocks noChangeAspect="1"/>
          </p:cNvPicPr>
          <p:nvPr/>
        </p:nvPicPr>
        <p:blipFill>
          <a:blip r:embed="rId2"/>
          <a:stretch>
            <a:fillRect/>
          </a:stretch>
        </p:blipFill>
        <p:spPr>
          <a:xfrm>
            <a:off x="708818" y="1219200"/>
            <a:ext cx="7724775" cy="5324475"/>
          </a:xfrm>
          <a:prstGeom prst="rect">
            <a:avLst/>
          </a:prstGeom>
        </p:spPr>
      </p:pic>
    </p:spTree>
    <p:extLst>
      <p:ext uri="{BB962C8B-B14F-4D97-AF65-F5344CB8AC3E}">
        <p14:creationId xmlns:p14="http://schemas.microsoft.com/office/powerpoint/2010/main" val="2379159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34400" cy="1138237"/>
          </a:xfrm>
        </p:spPr>
        <p:txBody>
          <a:bodyPr/>
          <a:lstStyle/>
          <a:p>
            <a:r>
              <a:rPr lang="en-US" dirty="0" smtClean="0"/>
              <a:t>Can we identify the early, cold progenitors to Young Massive Clusters?</a:t>
            </a:r>
            <a:endParaRPr lang="en-AU" dirty="0"/>
          </a:p>
        </p:txBody>
      </p:sp>
      <p:sp>
        <p:nvSpPr>
          <p:cNvPr id="3" name="Content Placeholder 2"/>
          <p:cNvSpPr>
            <a:spLocks noGrp="1"/>
          </p:cNvSpPr>
          <p:nvPr>
            <p:ph idx="1"/>
          </p:nvPr>
        </p:nvSpPr>
        <p:spPr/>
        <p:txBody>
          <a:bodyPr/>
          <a:lstStyle/>
          <a:p>
            <a:r>
              <a:rPr lang="en-US" dirty="0" smtClean="0"/>
              <a:t>With MALT90 kinematic distances and Herschel dust data, we can determine dust temperatures, column densities, and masses.</a:t>
            </a:r>
          </a:p>
          <a:p>
            <a:r>
              <a:rPr lang="en-US" dirty="0" smtClean="0"/>
              <a:t>Search for cold (T~10 K), high N, but high-mass (M~20,000 </a:t>
            </a:r>
            <a:r>
              <a:rPr lang="en-US" dirty="0" err="1" smtClean="0"/>
              <a:t>Msun</a:t>
            </a:r>
            <a:r>
              <a:rPr lang="en-US" dirty="0" smtClean="0"/>
              <a:t>) clumps.</a:t>
            </a:r>
          </a:p>
          <a:p>
            <a:r>
              <a:rPr lang="en-US" dirty="0" smtClean="0"/>
              <a:t>After an exhaustive search, we found….</a:t>
            </a:r>
            <a:endParaRPr lang="en-AU" dirty="0"/>
          </a:p>
        </p:txBody>
      </p:sp>
      <p:sp>
        <p:nvSpPr>
          <p:cNvPr id="4" name="Text Box 4"/>
          <p:cNvSpPr txBox="1">
            <a:spLocks noChangeArrowheads="1"/>
          </p:cNvSpPr>
          <p:nvPr/>
        </p:nvSpPr>
        <p:spPr bwMode="auto">
          <a:xfrm>
            <a:off x="5181600" y="6502400"/>
            <a:ext cx="4343400" cy="36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5pPr>
            <a:lvl6pPr marL="25146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6pPr>
            <a:lvl7pPr marL="29718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7pPr>
            <a:lvl8pPr marL="34290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8pPr>
            <a:lvl9pPr marL="38862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9pPr>
          </a:lstStyle>
          <a:p>
            <a:pPr algn="l" eaLnBrk="1" hangingPunct="1">
              <a:lnSpc>
                <a:spcPct val="96000"/>
              </a:lnSpc>
              <a:spcBef>
                <a:spcPts val="1113"/>
              </a:spcBef>
              <a:buClr>
                <a:srgbClr val="FFFFFF"/>
              </a:buClr>
              <a:buSzPct val="100000"/>
              <a:buFont typeface="Times New Roman" pitchFamily="18" charset="0"/>
              <a:buNone/>
            </a:pPr>
            <a:r>
              <a:rPr lang="en-GB" sz="1800" dirty="0" smtClean="0">
                <a:latin typeface="Arial" charset="0"/>
              </a:rPr>
              <a:t>Contreras </a:t>
            </a:r>
            <a:r>
              <a:rPr lang="en-GB" sz="1800" dirty="0">
                <a:latin typeface="Arial" charset="0"/>
              </a:rPr>
              <a:t>et al. </a:t>
            </a:r>
            <a:r>
              <a:rPr lang="en-GB" sz="1800" dirty="0" smtClean="0">
                <a:latin typeface="Arial" charset="0"/>
              </a:rPr>
              <a:t>2017</a:t>
            </a:r>
            <a:endParaRPr lang="en-GB" sz="1800" dirty="0">
              <a:latin typeface="Arial" charset="0"/>
            </a:endParaRPr>
          </a:p>
        </p:txBody>
      </p:sp>
    </p:spTree>
    <p:extLst>
      <p:ext uri="{BB962C8B-B14F-4D97-AF65-F5344CB8AC3E}">
        <p14:creationId xmlns:p14="http://schemas.microsoft.com/office/powerpoint/2010/main" val="3887302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Pebble:</a:t>
            </a:r>
            <a:br>
              <a:rPr lang="en-US" dirty="0" smtClean="0"/>
            </a:br>
            <a:r>
              <a:rPr lang="en-US" dirty="0" smtClean="0"/>
              <a:t>Cold </a:t>
            </a:r>
            <a:r>
              <a:rPr lang="en-US" dirty="0" err="1" smtClean="0"/>
              <a:t>T</a:t>
            </a:r>
            <a:r>
              <a:rPr lang="en-US" baseline="-25000" dirty="0" err="1" smtClean="0"/>
              <a:t>dust</a:t>
            </a:r>
            <a:r>
              <a:rPr lang="en-US" dirty="0" smtClean="0"/>
              <a:t>, large N(H</a:t>
            </a:r>
            <a:r>
              <a:rPr lang="en-US" baseline="-25000" dirty="0" smtClean="0"/>
              <a:t>2</a:t>
            </a:r>
            <a:r>
              <a:rPr lang="en-US" dirty="0" smtClean="0"/>
              <a:t>), large M</a:t>
            </a:r>
            <a:endParaRPr lang="en-AU" dirty="0"/>
          </a:p>
        </p:txBody>
      </p:sp>
      <p:pic>
        <p:nvPicPr>
          <p:cNvPr id="4" name="Picture 3"/>
          <p:cNvPicPr>
            <a:picLocks noChangeAspect="1"/>
          </p:cNvPicPr>
          <p:nvPr/>
        </p:nvPicPr>
        <p:blipFill>
          <a:blip r:embed="rId2"/>
          <a:stretch>
            <a:fillRect/>
          </a:stretch>
        </p:blipFill>
        <p:spPr>
          <a:xfrm>
            <a:off x="228600" y="1905000"/>
            <a:ext cx="8298439" cy="4222750"/>
          </a:xfrm>
          <a:prstGeom prst="rect">
            <a:avLst/>
          </a:prstGeom>
        </p:spPr>
      </p:pic>
      <p:sp>
        <p:nvSpPr>
          <p:cNvPr id="5" name="Text Box 4"/>
          <p:cNvSpPr txBox="1">
            <a:spLocks noChangeArrowheads="1"/>
          </p:cNvSpPr>
          <p:nvPr/>
        </p:nvSpPr>
        <p:spPr bwMode="auto">
          <a:xfrm>
            <a:off x="5181600" y="6502400"/>
            <a:ext cx="4343400" cy="36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5pPr>
            <a:lvl6pPr marL="25146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6pPr>
            <a:lvl7pPr marL="29718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7pPr>
            <a:lvl8pPr marL="34290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8pPr>
            <a:lvl9pPr marL="38862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9pPr>
          </a:lstStyle>
          <a:p>
            <a:pPr algn="l" eaLnBrk="1" hangingPunct="1">
              <a:lnSpc>
                <a:spcPct val="96000"/>
              </a:lnSpc>
              <a:spcBef>
                <a:spcPts val="1113"/>
              </a:spcBef>
              <a:buClr>
                <a:srgbClr val="FFFFFF"/>
              </a:buClr>
              <a:buSzPct val="100000"/>
              <a:buFont typeface="Times New Roman" pitchFamily="18" charset="0"/>
              <a:buNone/>
            </a:pPr>
            <a:r>
              <a:rPr lang="en-GB" sz="1800" dirty="0" smtClean="0">
                <a:latin typeface="Arial" charset="0"/>
              </a:rPr>
              <a:t>Jackson </a:t>
            </a:r>
            <a:r>
              <a:rPr lang="en-GB" sz="1800" dirty="0">
                <a:latin typeface="Arial" charset="0"/>
              </a:rPr>
              <a:t>et al. </a:t>
            </a:r>
            <a:r>
              <a:rPr lang="en-GB" sz="1800" dirty="0" smtClean="0">
                <a:latin typeface="Arial" charset="0"/>
              </a:rPr>
              <a:t>2017</a:t>
            </a:r>
            <a:endParaRPr lang="en-GB" sz="1800" dirty="0">
              <a:latin typeface="Arial" charset="0"/>
            </a:endParaRPr>
          </a:p>
        </p:txBody>
      </p:sp>
    </p:spTree>
    <p:extLst>
      <p:ext uri="{BB962C8B-B14F-4D97-AF65-F5344CB8AC3E}">
        <p14:creationId xmlns:p14="http://schemas.microsoft.com/office/powerpoint/2010/main" val="3541713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Pebble:</a:t>
            </a:r>
            <a:br>
              <a:rPr lang="en-US" dirty="0" smtClean="0"/>
            </a:br>
            <a:r>
              <a:rPr lang="en-US" dirty="0" smtClean="0"/>
              <a:t>But Large Linewidths</a:t>
            </a:r>
            <a:endParaRPr lang="en-AU" dirty="0"/>
          </a:p>
        </p:txBody>
      </p:sp>
      <p:pic>
        <p:nvPicPr>
          <p:cNvPr id="4" name="Picture 3"/>
          <p:cNvPicPr>
            <a:picLocks noChangeAspect="1"/>
          </p:cNvPicPr>
          <p:nvPr/>
        </p:nvPicPr>
        <p:blipFill>
          <a:blip r:embed="rId2"/>
          <a:stretch>
            <a:fillRect/>
          </a:stretch>
        </p:blipFill>
        <p:spPr>
          <a:xfrm>
            <a:off x="1981200" y="1600200"/>
            <a:ext cx="4938712" cy="4886862"/>
          </a:xfrm>
          <a:prstGeom prst="rect">
            <a:avLst/>
          </a:prstGeom>
        </p:spPr>
      </p:pic>
      <p:sp>
        <p:nvSpPr>
          <p:cNvPr id="5" name="Text Box 4"/>
          <p:cNvSpPr txBox="1">
            <a:spLocks noChangeArrowheads="1"/>
          </p:cNvSpPr>
          <p:nvPr/>
        </p:nvSpPr>
        <p:spPr bwMode="auto">
          <a:xfrm>
            <a:off x="5181600" y="6502400"/>
            <a:ext cx="4343400" cy="36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5pPr>
            <a:lvl6pPr marL="25146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6pPr>
            <a:lvl7pPr marL="29718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7pPr>
            <a:lvl8pPr marL="34290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8pPr>
            <a:lvl9pPr marL="38862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9pPr>
          </a:lstStyle>
          <a:p>
            <a:pPr algn="l" eaLnBrk="1" hangingPunct="1">
              <a:lnSpc>
                <a:spcPct val="96000"/>
              </a:lnSpc>
              <a:spcBef>
                <a:spcPts val="1113"/>
              </a:spcBef>
              <a:buClr>
                <a:srgbClr val="FFFFFF"/>
              </a:buClr>
              <a:buSzPct val="100000"/>
              <a:buFont typeface="Times New Roman" pitchFamily="18" charset="0"/>
              <a:buNone/>
            </a:pPr>
            <a:r>
              <a:rPr lang="en-GB" sz="1800" dirty="0" smtClean="0">
                <a:latin typeface="Arial" charset="0"/>
              </a:rPr>
              <a:t>Jackson </a:t>
            </a:r>
            <a:r>
              <a:rPr lang="en-GB" sz="1800" dirty="0">
                <a:latin typeface="Arial" charset="0"/>
              </a:rPr>
              <a:t>et al. </a:t>
            </a:r>
            <a:r>
              <a:rPr lang="en-GB" sz="1800" dirty="0" smtClean="0">
                <a:latin typeface="Arial" charset="0"/>
              </a:rPr>
              <a:t>2017</a:t>
            </a:r>
            <a:endParaRPr lang="en-GB" sz="1800" dirty="0">
              <a:latin typeface="Arial" charset="0"/>
            </a:endParaRPr>
          </a:p>
        </p:txBody>
      </p:sp>
    </p:spTree>
    <p:extLst>
      <p:ext uri="{BB962C8B-B14F-4D97-AF65-F5344CB8AC3E}">
        <p14:creationId xmlns:p14="http://schemas.microsoft.com/office/powerpoint/2010/main" val="2957086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Pebble is part of a larger structure with large linewidths throughout</a:t>
            </a:r>
            <a:endParaRPr lang="en-AU" dirty="0"/>
          </a:p>
        </p:txBody>
      </p:sp>
      <p:pic>
        <p:nvPicPr>
          <p:cNvPr id="1028" name="Picture 4" descr="https://pebble.baryonicmatter.net/context_hc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6" y="-10758488"/>
            <a:ext cx="6416992" cy="36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57200" y="1600200"/>
            <a:ext cx="8020050" cy="4895850"/>
          </a:xfrm>
          <a:prstGeom prst="rect">
            <a:avLst/>
          </a:prstGeom>
        </p:spPr>
      </p:pic>
    </p:spTree>
    <p:extLst>
      <p:ext uri="{BB962C8B-B14F-4D97-AF65-F5344CB8AC3E}">
        <p14:creationId xmlns:p14="http://schemas.microsoft.com/office/powerpoint/2010/main" val="646777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310218"/>
            <a:ext cx="8991600" cy="51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FFFFFF"/>
                </a:solidFill>
                <a:latin typeface="Times New Roman"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FFFFFF"/>
                </a:solidFill>
                <a:latin typeface="Times New Roman"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FFFFFF"/>
                </a:solidFill>
                <a:latin typeface="Times New Roman"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FFFFFF"/>
                </a:solidFill>
                <a:latin typeface="Times New Roman"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FFFFFF"/>
                </a:solidFill>
                <a:latin typeface="Times New Roman" pitchFamily="18" charset="0"/>
              </a:defRPr>
            </a:lvl5pPr>
            <a:lvl6pPr marL="25146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FFFFFF"/>
                </a:solidFill>
                <a:latin typeface="Times New Roman" pitchFamily="18" charset="0"/>
              </a:defRPr>
            </a:lvl6pPr>
            <a:lvl7pPr marL="29718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FFFFFF"/>
                </a:solidFill>
                <a:latin typeface="Times New Roman" pitchFamily="18" charset="0"/>
              </a:defRPr>
            </a:lvl7pPr>
            <a:lvl8pPr marL="34290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FFFFFF"/>
                </a:solidFill>
                <a:latin typeface="Times New Roman" pitchFamily="18" charset="0"/>
              </a:defRPr>
            </a:lvl8pPr>
            <a:lvl9pPr marL="38862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FFFFFF"/>
                </a:solidFill>
                <a:latin typeface="Times New Roman" pitchFamily="18" charset="0"/>
              </a:defRPr>
            </a:lvl9pPr>
          </a:lstStyle>
          <a:p>
            <a:pPr algn="ctr" eaLnBrk="1">
              <a:lnSpc>
                <a:spcPct val="76000"/>
              </a:lnSpc>
              <a:buClr>
                <a:srgbClr val="000000"/>
              </a:buClr>
              <a:buSzPct val="45000"/>
              <a:buFont typeface="Gill Sans" pitchFamily="28" charset="0"/>
              <a:buNone/>
            </a:pPr>
            <a:r>
              <a:rPr lang="en-GB" sz="4400" dirty="0" smtClean="0">
                <a:solidFill>
                  <a:schemeClr val="bg1"/>
                </a:solidFill>
                <a:latin typeface="Gill Sans" pitchFamily="28" charset="0"/>
              </a:rPr>
              <a:t>High-Mass Stars in Galaxies </a:t>
            </a:r>
            <a:endParaRPr lang="en-GB" sz="4400" dirty="0">
              <a:solidFill>
                <a:schemeClr val="bg1"/>
              </a:solidFill>
              <a:latin typeface="Gill Sans" pitchFamily="28" charset="0"/>
            </a:endParaRPr>
          </a:p>
        </p:txBody>
      </p:sp>
      <p:sp>
        <p:nvSpPr>
          <p:cNvPr id="26627" name="Text Box 7"/>
          <p:cNvSpPr txBox="1">
            <a:spLocks noChangeArrowheads="1"/>
          </p:cNvSpPr>
          <p:nvPr/>
        </p:nvSpPr>
        <p:spPr bwMode="auto">
          <a:xfrm>
            <a:off x="5410200" y="5943600"/>
            <a:ext cx="350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5pPr>
            <a:lvl6pPr marL="25146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6pPr>
            <a:lvl7pPr marL="29718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7pPr>
            <a:lvl8pPr marL="34290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8pPr>
            <a:lvl9pPr marL="38862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9pPr>
          </a:lstStyle>
          <a:p>
            <a:pPr algn="l" eaLnBrk="1">
              <a:lnSpc>
                <a:spcPct val="76000"/>
              </a:lnSpc>
              <a:buClr>
                <a:srgbClr val="000000"/>
              </a:buClr>
              <a:buSzPct val="45000"/>
              <a:buFont typeface="Gill Sans" pitchFamily="28" charset="0"/>
              <a:buNone/>
            </a:pPr>
            <a:r>
              <a:rPr lang="en-GB" sz="1200">
                <a:solidFill>
                  <a:schemeClr val="bg1"/>
                </a:solidFill>
                <a:latin typeface="Gill Sans" pitchFamily="28" charset="0"/>
              </a:rPr>
              <a:t>HST Image: NASA, ESA, and the Hubble Heritage (STScI/AURA)-ESA/Hubble Collaboration</a:t>
            </a:r>
          </a:p>
        </p:txBody>
      </p:sp>
      <p:sp>
        <p:nvSpPr>
          <p:cNvPr id="583688" name="Text Box 8"/>
          <p:cNvSpPr txBox="1">
            <a:spLocks noChangeArrowheads="1"/>
          </p:cNvSpPr>
          <p:nvPr/>
        </p:nvSpPr>
        <p:spPr bwMode="auto">
          <a:xfrm>
            <a:off x="381000" y="5596085"/>
            <a:ext cx="4587875" cy="652315"/>
          </a:xfrm>
          <a:prstGeom prst="rect">
            <a:avLst/>
          </a:prstGeom>
          <a:noFill/>
          <a:ln w="2844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5pPr>
            <a:lvl6pPr marL="25146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6pPr>
            <a:lvl7pPr marL="29718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7pPr>
            <a:lvl8pPr marL="34290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8pPr>
            <a:lvl9pPr marL="38862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9pPr>
          </a:lstStyle>
          <a:p>
            <a:pPr algn="l" eaLnBrk="1">
              <a:lnSpc>
                <a:spcPct val="76000"/>
              </a:lnSpc>
              <a:buClr>
                <a:srgbClr val="000000"/>
              </a:buClr>
              <a:buSzPct val="45000"/>
              <a:buFont typeface="Gill Sans" pitchFamily="28" charset="0"/>
              <a:buNone/>
            </a:pPr>
            <a:r>
              <a:rPr lang="en-GB" b="1" dirty="0" smtClean="0">
                <a:solidFill>
                  <a:schemeClr val="bg1"/>
                </a:solidFill>
                <a:latin typeface="Gill Sans" pitchFamily="28" charset="0"/>
              </a:rPr>
              <a:t>And yet their formation remains an open problem</a:t>
            </a:r>
            <a:endParaRPr lang="en-GB" b="1" dirty="0">
              <a:solidFill>
                <a:schemeClr val="bg1"/>
              </a:solidFill>
              <a:latin typeface="Gill Sans" pitchFamily="28" charset="0"/>
            </a:endParaRPr>
          </a:p>
        </p:txBody>
      </p:sp>
      <p:sp>
        <p:nvSpPr>
          <p:cNvPr id="26629" name="Text Box 9"/>
          <p:cNvSpPr txBox="1">
            <a:spLocks noChangeArrowheads="1"/>
          </p:cNvSpPr>
          <p:nvPr/>
        </p:nvSpPr>
        <p:spPr bwMode="auto">
          <a:xfrm>
            <a:off x="287338" y="1144588"/>
            <a:ext cx="4873625" cy="427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5pPr>
            <a:lvl6pPr marL="25146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6pPr>
            <a:lvl7pPr marL="29718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7pPr>
            <a:lvl8pPr marL="34290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8pPr>
            <a:lvl9pPr marL="3886200" indent="-228600" algn="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FFFFFF"/>
                </a:solidFill>
                <a:latin typeface="Times New Roman" pitchFamily="18" charset="0"/>
              </a:defRPr>
            </a:lvl9pPr>
          </a:lstStyle>
          <a:p>
            <a:pPr algn="l" eaLnBrk="1">
              <a:lnSpc>
                <a:spcPct val="85000"/>
              </a:lnSpc>
              <a:buClr>
                <a:srgbClr val="000000"/>
              </a:buClr>
              <a:buSzPct val="45000"/>
              <a:buFont typeface="Gill Sans" pitchFamily="28" charset="0"/>
              <a:buNone/>
            </a:pPr>
            <a:r>
              <a:rPr lang="en-GB" sz="3200" dirty="0" smtClean="0">
                <a:solidFill>
                  <a:schemeClr val="bg1"/>
                </a:solidFill>
                <a:latin typeface="Arial Unicode MS" pitchFamily="34" charset="-128"/>
              </a:rPr>
              <a:t>Dominate the luminosity</a:t>
            </a:r>
          </a:p>
          <a:p>
            <a:pPr algn="l" eaLnBrk="1">
              <a:lnSpc>
                <a:spcPct val="85000"/>
              </a:lnSpc>
              <a:buClr>
                <a:srgbClr val="000000"/>
              </a:buClr>
              <a:buSzPct val="45000"/>
              <a:buFont typeface="Gill Sans" pitchFamily="28" charset="0"/>
              <a:buNone/>
            </a:pPr>
            <a:endParaRPr lang="en-GB" sz="3200" dirty="0">
              <a:solidFill>
                <a:schemeClr val="bg1"/>
              </a:solidFill>
              <a:latin typeface="Arial Unicode MS" pitchFamily="34" charset="-128"/>
            </a:endParaRPr>
          </a:p>
          <a:p>
            <a:pPr algn="l" eaLnBrk="1">
              <a:lnSpc>
                <a:spcPct val="85000"/>
              </a:lnSpc>
              <a:buClr>
                <a:srgbClr val="000000"/>
              </a:buClr>
              <a:buSzPct val="45000"/>
              <a:buFont typeface="Gill Sans" pitchFamily="28" charset="0"/>
              <a:buNone/>
            </a:pPr>
            <a:r>
              <a:rPr lang="en-GB" sz="3200" dirty="0" smtClean="0">
                <a:solidFill>
                  <a:schemeClr val="bg1"/>
                </a:solidFill>
                <a:latin typeface="Arial Unicode MS" pitchFamily="34" charset="-128"/>
              </a:rPr>
              <a:t>Dominate the input of energy into the interstellar medium</a:t>
            </a:r>
          </a:p>
          <a:p>
            <a:pPr algn="l" eaLnBrk="1">
              <a:lnSpc>
                <a:spcPct val="85000"/>
              </a:lnSpc>
              <a:buClr>
                <a:srgbClr val="000000"/>
              </a:buClr>
              <a:buSzPct val="45000"/>
              <a:buFont typeface="Gill Sans" pitchFamily="28" charset="0"/>
              <a:buNone/>
            </a:pPr>
            <a:endParaRPr lang="en-GB" sz="3200" dirty="0">
              <a:solidFill>
                <a:schemeClr val="bg1"/>
              </a:solidFill>
              <a:latin typeface="Arial Unicode MS" pitchFamily="34" charset="-128"/>
            </a:endParaRPr>
          </a:p>
          <a:p>
            <a:pPr algn="l" eaLnBrk="1">
              <a:lnSpc>
                <a:spcPct val="85000"/>
              </a:lnSpc>
              <a:buClr>
                <a:srgbClr val="000000"/>
              </a:buClr>
              <a:buSzPct val="45000"/>
              <a:buFont typeface="Gill Sans" pitchFamily="28" charset="0"/>
              <a:buNone/>
            </a:pPr>
            <a:r>
              <a:rPr lang="en-GB" sz="3200" dirty="0" smtClean="0">
                <a:solidFill>
                  <a:schemeClr val="bg1"/>
                </a:solidFill>
                <a:latin typeface="Arial Unicode MS" pitchFamily="34" charset="-128"/>
              </a:rPr>
              <a:t>Produce and disperse the heavy elements</a:t>
            </a:r>
          </a:p>
          <a:p>
            <a:pPr algn="l" eaLnBrk="1">
              <a:lnSpc>
                <a:spcPct val="85000"/>
              </a:lnSpc>
              <a:buClr>
                <a:srgbClr val="000000"/>
              </a:buClr>
              <a:buSzPct val="45000"/>
              <a:buFont typeface="Gill Sans" pitchFamily="28" charset="0"/>
              <a:buNone/>
            </a:pPr>
            <a:endParaRPr lang="en-GB" sz="3200" dirty="0">
              <a:solidFill>
                <a:schemeClr val="bg1"/>
              </a:solidFill>
              <a:latin typeface="Arial Unicode MS" pitchFamily="34" charset="-128"/>
            </a:endParaRPr>
          </a:p>
          <a:p>
            <a:pPr algn="l" eaLnBrk="1">
              <a:lnSpc>
                <a:spcPct val="85000"/>
              </a:lnSpc>
              <a:buClr>
                <a:srgbClr val="000000"/>
              </a:buClr>
              <a:buSzPct val="45000"/>
              <a:buFont typeface="Gill Sans" pitchFamily="28" charset="0"/>
              <a:buNone/>
            </a:pPr>
            <a:r>
              <a:rPr lang="en-GB" sz="3200" dirty="0" smtClean="0">
                <a:solidFill>
                  <a:schemeClr val="bg1"/>
                </a:solidFill>
                <a:latin typeface="Arial Unicode MS" pitchFamily="34" charset="-128"/>
              </a:rPr>
              <a:t>Dominate the chemistry</a:t>
            </a:r>
            <a:endParaRPr lang="en-GB" sz="3200" dirty="0">
              <a:solidFill>
                <a:schemeClr val="bg1"/>
              </a:solidFill>
              <a:latin typeface="Arial Unicode MS" pitchFamily="34" charset="-128"/>
            </a:endParaRPr>
          </a:p>
        </p:txBody>
      </p:sp>
      <p:sp>
        <p:nvSpPr>
          <p:cNvPr id="26630" name="Text Box 10"/>
          <p:cNvSpPr txBox="1">
            <a:spLocks noChangeArrowheads="1"/>
          </p:cNvSpPr>
          <p:nvPr/>
        </p:nvSpPr>
        <p:spPr bwMode="auto">
          <a:xfrm>
            <a:off x="5376863" y="5645150"/>
            <a:ext cx="8588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FFFF"/>
                </a:solidFill>
                <a:latin typeface="Times New Roman" pitchFamily="18" charset="0"/>
              </a:defRPr>
            </a:lvl1pPr>
            <a:lvl2pPr marL="742950" indent="-285750">
              <a:defRPr sz="2400">
                <a:solidFill>
                  <a:srgbClr val="FFFFFF"/>
                </a:solidFill>
                <a:latin typeface="Times New Roman" pitchFamily="18" charset="0"/>
              </a:defRPr>
            </a:lvl2pPr>
            <a:lvl3pPr marL="1143000" indent="-228600">
              <a:defRPr sz="2400">
                <a:solidFill>
                  <a:srgbClr val="FFFFFF"/>
                </a:solidFill>
                <a:latin typeface="Times New Roman" pitchFamily="18" charset="0"/>
              </a:defRPr>
            </a:lvl3pPr>
            <a:lvl4pPr marL="1600200" indent="-228600">
              <a:defRPr sz="2400">
                <a:solidFill>
                  <a:srgbClr val="FFFFFF"/>
                </a:solidFill>
                <a:latin typeface="Times New Roman" pitchFamily="18" charset="0"/>
              </a:defRPr>
            </a:lvl4pPr>
            <a:lvl5pPr marL="2057400" indent="-228600">
              <a:defRPr sz="2400">
                <a:solidFill>
                  <a:srgbClr val="FFFFFF"/>
                </a:solidFill>
                <a:latin typeface="Times New Roman" pitchFamily="18" charset="0"/>
              </a:defRPr>
            </a:lvl5pPr>
            <a:lvl6pPr marL="2514600" indent="-228600" algn="r" eaLnBrk="0" fontAlgn="base" hangingPunct="0">
              <a:spcBef>
                <a:spcPct val="0"/>
              </a:spcBef>
              <a:spcAft>
                <a:spcPct val="0"/>
              </a:spcAft>
              <a:defRPr sz="2400">
                <a:solidFill>
                  <a:srgbClr val="FFFFFF"/>
                </a:solidFill>
                <a:latin typeface="Times New Roman" pitchFamily="18" charset="0"/>
              </a:defRPr>
            </a:lvl6pPr>
            <a:lvl7pPr marL="2971800" indent="-228600" algn="r" eaLnBrk="0" fontAlgn="base" hangingPunct="0">
              <a:spcBef>
                <a:spcPct val="0"/>
              </a:spcBef>
              <a:spcAft>
                <a:spcPct val="0"/>
              </a:spcAft>
              <a:defRPr sz="2400">
                <a:solidFill>
                  <a:srgbClr val="FFFFFF"/>
                </a:solidFill>
                <a:latin typeface="Times New Roman" pitchFamily="18" charset="0"/>
              </a:defRPr>
            </a:lvl7pPr>
            <a:lvl8pPr marL="3429000" indent="-228600" algn="r" eaLnBrk="0" fontAlgn="base" hangingPunct="0">
              <a:spcBef>
                <a:spcPct val="0"/>
              </a:spcBef>
              <a:spcAft>
                <a:spcPct val="0"/>
              </a:spcAft>
              <a:defRPr sz="2400">
                <a:solidFill>
                  <a:srgbClr val="FFFFFF"/>
                </a:solidFill>
                <a:latin typeface="Times New Roman" pitchFamily="18" charset="0"/>
              </a:defRPr>
            </a:lvl8pPr>
            <a:lvl9pPr marL="3886200" indent="-228600" algn="r" eaLnBrk="0" fontAlgn="base" hangingPunct="0">
              <a:spcBef>
                <a:spcPct val="0"/>
              </a:spcBef>
              <a:spcAft>
                <a:spcPct val="0"/>
              </a:spcAft>
              <a:defRPr sz="2400">
                <a:solidFill>
                  <a:srgbClr val="FFFFFF"/>
                </a:solidFill>
                <a:latin typeface="Times New Roman" pitchFamily="18" charset="0"/>
              </a:defRPr>
            </a:lvl9pPr>
          </a:lstStyle>
          <a:p>
            <a:pPr algn="l" eaLnBrk="1">
              <a:lnSpc>
                <a:spcPct val="62000"/>
              </a:lnSpc>
              <a:spcBef>
                <a:spcPct val="50000"/>
              </a:spcBef>
              <a:buClr>
                <a:srgbClr val="000000"/>
              </a:buClr>
              <a:buSzPct val="45000"/>
              <a:buFont typeface="Gill Sans" pitchFamily="28" charset="0"/>
              <a:buNone/>
            </a:pPr>
            <a:r>
              <a:rPr lang="en-US">
                <a:solidFill>
                  <a:schemeClr val="bg1"/>
                </a:solidFill>
                <a:latin typeface="Gill Sans" pitchFamily="28" charset="0"/>
              </a:rPr>
              <a:t>M74</a:t>
            </a:r>
          </a:p>
        </p:txBody>
      </p:sp>
      <p:pic>
        <p:nvPicPr>
          <p:cNvPr id="26631" name="Picture 11" descr="m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113" y="1066800"/>
            <a:ext cx="39258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492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688"/>
                                        </p:tgtEl>
                                        <p:attrNameLst>
                                          <p:attrName>style.visibility</p:attrName>
                                        </p:attrNameLst>
                                      </p:cBhvr>
                                      <p:to>
                                        <p:strVal val="visible"/>
                                      </p:to>
                                    </p:set>
                                    <p:anim calcmode="lin" valueType="num">
                                      <p:cBhvr>
                                        <p:cTn id="7" dur="500" fill="hold"/>
                                        <p:tgtEl>
                                          <p:spTgt spid="583688"/>
                                        </p:tgtEl>
                                        <p:attrNameLst>
                                          <p:attrName>ppt_x</p:attrName>
                                        </p:attrNameLst>
                                      </p:cBhvr>
                                      <p:tavLst>
                                        <p:tav tm="100000">
                                          <p:val>
                                            <p:strVal val="#ppt_x"/>
                                          </p:val>
                                        </p:tav>
                                        <p:tav>
                                          <p:val>
                                            <p:strVal val="#ppt_x"/>
                                          </p:val>
                                        </p:tav>
                                      </p:tavLst>
                                    </p:anim>
                                    <p:anim calcmode="lin" valueType="num">
                                      <p:cBhvr>
                                        <p:cTn id="8" dur="500" fill="hold"/>
                                        <p:tgtEl>
                                          <p:spTgt spid="58368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mbol" panose="05050102010706020507" pitchFamily="18" charset="2"/>
              </a:rPr>
              <a:t>D</a:t>
            </a:r>
            <a:r>
              <a:rPr lang="en-US" dirty="0" smtClean="0"/>
              <a:t>V</a:t>
            </a:r>
            <a:endParaRPr lang="en-AU" dirty="0"/>
          </a:p>
        </p:txBody>
      </p:sp>
      <p:pic>
        <p:nvPicPr>
          <p:cNvPr id="4" name="Picture 3"/>
          <p:cNvPicPr>
            <a:picLocks noChangeAspect="1"/>
          </p:cNvPicPr>
          <p:nvPr/>
        </p:nvPicPr>
        <p:blipFill>
          <a:blip r:embed="rId2"/>
          <a:stretch>
            <a:fillRect/>
          </a:stretch>
        </p:blipFill>
        <p:spPr>
          <a:xfrm>
            <a:off x="1423193" y="685800"/>
            <a:ext cx="6296025" cy="6057900"/>
          </a:xfrm>
          <a:prstGeom prst="rect">
            <a:avLst/>
          </a:prstGeom>
        </p:spPr>
      </p:pic>
    </p:spTree>
    <p:extLst>
      <p:ext uri="{BB962C8B-B14F-4D97-AF65-F5344CB8AC3E}">
        <p14:creationId xmlns:p14="http://schemas.microsoft.com/office/powerpoint/2010/main" val="3675570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MALT90+</a:t>
            </a:r>
            <a:endParaRPr lang="en-AU" dirty="0"/>
          </a:p>
        </p:txBody>
      </p:sp>
      <p:sp>
        <p:nvSpPr>
          <p:cNvPr id="3" name="Content Placeholder 2"/>
          <p:cNvSpPr>
            <a:spLocks noGrp="1"/>
          </p:cNvSpPr>
          <p:nvPr>
            <p:ph idx="1"/>
          </p:nvPr>
        </p:nvSpPr>
        <p:spPr>
          <a:xfrm>
            <a:off x="761999" y="1143000"/>
            <a:ext cx="7618413" cy="4529138"/>
          </a:xfrm>
        </p:spPr>
        <p:txBody>
          <a:bodyPr/>
          <a:lstStyle/>
          <a:p>
            <a:r>
              <a:rPr lang="en-US" dirty="0" smtClean="0"/>
              <a:t>To move forward, we want to examine the larger scale structures.</a:t>
            </a:r>
          </a:p>
          <a:p>
            <a:r>
              <a:rPr lang="en-US" dirty="0" smtClean="0"/>
              <a:t>Are filaments collapsing toward clumps or all along the filament (toward the axis)?</a:t>
            </a:r>
          </a:p>
          <a:p>
            <a:r>
              <a:rPr lang="en-US" dirty="0" smtClean="0"/>
              <a:t>What is the connection between young massive clumps?</a:t>
            </a:r>
          </a:p>
          <a:p>
            <a:r>
              <a:rPr lang="en-US" dirty="0" smtClean="0"/>
              <a:t>What is the large-scale distribution of dense gas?</a:t>
            </a:r>
          </a:p>
          <a:p>
            <a:r>
              <a:rPr lang="en-US" dirty="0" err="1" smtClean="0"/>
              <a:t>Mopra</a:t>
            </a:r>
            <a:r>
              <a:rPr lang="en-US" dirty="0" smtClean="0"/>
              <a:t> observations targeting entire filaments can address these questions.</a:t>
            </a:r>
          </a:p>
          <a:p>
            <a:endParaRPr lang="en-AU" dirty="0"/>
          </a:p>
        </p:txBody>
      </p:sp>
    </p:spTree>
    <p:extLst>
      <p:ext uri="{BB962C8B-B14F-4D97-AF65-F5344CB8AC3E}">
        <p14:creationId xmlns:p14="http://schemas.microsoft.com/office/powerpoint/2010/main" val="926180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2" name="Text Placeholder 1"/>
          <p:cNvSpPr>
            <a:spLocks noGrp="1"/>
          </p:cNvSpPr>
          <p:nvPr>
            <p:ph idx="1"/>
          </p:nvPr>
        </p:nvSpPr>
        <p:spPr>
          <a:xfrm>
            <a:off x="761999" y="1416050"/>
            <a:ext cx="7618413" cy="4529138"/>
          </a:xfrm>
        </p:spPr>
        <p:txBody>
          <a:bodyPr/>
          <a:lstStyle/>
          <a:p>
            <a:r>
              <a:rPr lang="en-US" dirty="0" smtClean="0"/>
              <a:t>MALT90 has detected dense gas toward ~3,000 clumps</a:t>
            </a:r>
          </a:p>
          <a:p>
            <a:r>
              <a:rPr lang="en-US" dirty="0" smtClean="0"/>
              <a:t>MALT90 has established velocities and kinematic distances for this sample.</a:t>
            </a:r>
          </a:p>
          <a:p>
            <a:r>
              <a:rPr lang="en-US" dirty="0" smtClean="0"/>
              <a:t>The “blue-red” asymmetry indicates that clumps are collapsing.</a:t>
            </a:r>
          </a:p>
          <a:p>
            <a:r>
              <a:rPr lang="en-US" dirty="0" smtClean="0"/>
              <a:t>MALT90 has identified one potential progenitor to a Young Massive Clusters.</a:t>
            </a:r>
          </a:p>
          <a:p>
            <a:r>
              <a:rPr lang="en-US" dirty="0" smtClean="0"/>
              <a:t>MALT90+ aims to fill in the MALT90 gaps explore large-scale filamentary structure.</a:t>
            </a:r>
          </a:p>
        </p:txBody>
      </p:sp>
    </p:spTree>
    <p:extLst>
      <p:ext uri="{BB962C8B-B14F-4D97-AF65-F5344CB8AC3E}">
        <p14:creationId xmlns:p14="http://schemas.microsoft.com/office/powerpoint/2010/main" val="295617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t>High-Mass Star Formation is poorly understood</a:t>
            </a:r>
          </a:p>
        </p:txBody>
      </p:sp>
      <p:sp>
        <p:nvSpPr>
          <p:cNvPr id="9219" name="Rectangle 3"/>
          <p:cNvSpPr>
            <a:spLocks noGrp="1" noChangeArrowheads="1"/>
          </p:cNvSpPr>
          <p:nvPr>
            <p:ph type="body" sz="half" idx="1"/>
          </p:nvPr>
        </p:nvSpPr>
        <p:spPr>
          <a:xfrm>
            <a:off x="76200" y="1795463"/>
            <a:ext cx="4572000" cy="4529137"/>
          </a:xfrm>
        </p:spPr>
        <p:txBody>
          <a:bodyPr/>
          <a:lstStyle/>
          <a:p>
            <a:pPr marL="342900" indent="-34290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solidFill>
                  <a:schemeClr val="bg1"/>
                </a:solidFill>
                <a:latin typeface="Times New Roman" pitchFamily="18" charset="0"/>
                <a:cs typeface="Times New Roman" pitchFamily="18" charset="0"/>
              </a:rPr>
              <a:t>• Time scales are 	short</a:t>
            </a:r>
          </a:p>
          <a:p>
            <a:pPr marL="342900" indent="-34290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solidFill>
                  <a:schemeClr val="bg1"/>
                </a:solidFill>
                <a:latin typeface="Times New Roman" pitchFamily="18" charset="0"/>
                <a:cs typeface="Times New Roman" pitchFamily="18" charset="0"/>
              </a:rPr>
              <a:t>• High-mass stars are  	rare</a:t>
            </a:r>
          </a:p>
          <a:p>
            <a:pPr marL="342900" indent="-34290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solidFill>
                  <a:schemeClr val="bg1"/>
                </a:solidFill>
                <a:latin typeface="Times New Roman" pitchFamily="18" charset="0"/>
                <a:cs typeface="Times New Roman" pitchFamily="18" charset="0"/>
              </a:rPr>
              <a:t>• </a:t>
            </a:r>
            <a:r>
              <a:rPr lang="en-GB" sz="3200" smtClean="0">
                <a:solidFill>
                  <a:schemeClr val="bg1"/>
                </a:solidFill>
                <a:latin typeface="Times New Roman" pitchFamily="18" charset="0"/>
              </a:rPr>
              <a:t>High-mass stars are 	disruptive</a:t>
            </a:r>
          </a:p>
          <a:p>
            <a:pPr marL="342900" indent="-34290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smtClean="0">
                <a:solidFill>
                  <a:schemeClr val="bg1"/>
                </a:solidFill>
                <a:latin typeface="Times New Roman" pitchFamily="18" charset="0"/>
                <a:cs typeface="Times New Roman" pitchFamily="18" charset="0"/>
              </a:rPr>
              <a:t>• </a:t>
            </a:r>
            <a:r>
              <a:rPr lang="en-GB" sz="3200" smtClean="0">
                <a:solidFill>
                  <a:schemeClr val="bg1"/>
                </a:solidFill>
                <a:latin typeface="Times New Roman" pitchFamily="18" charset="0"/>
              </a:rPr>
              <a:t>Deeply embedded 	in 	molecular clouds</a:t>
            </a:r>
          </a:p>
          <a:p>
            <a:pPr marL="342900" indent="-342900" eaLnBrk="1" hangingPunct="1">
              <a:spcBef>
                <a:spcPct val="20000"/>
              </a:spcBef>
              <a:buClr>
                <a:srgbClr val="000000"/>
              </a:buClr>
              <a:buSzPct val="100000"/>
              <a:buFont typeface="Times New Roman" pitchFamily="18"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smtClean="0">
              <a:solidFill>
                <a:schemeClr val="bg1"/>
              </a:solidFill>
              <a:latin typeface="Times New Roman" pitchFamily="18" charset="0"/>
            </a:endParaRPr>
          </a:p>
        </p:txBody>
      </p:sp>
      <p:sp>
        <p:nvSpPr>
          <p:cNvPr id="9221" name="Text Box 6"/>
          <p:cNvSpPr txBox="1">
            <a:spLocks noChangeArrowheads="1"/>
          </p:cNvSpPr>
          <p:nvPr/>
        </p:nvSpPr>
        <p:spPr bwMode="auto">
          <a:xfrm>
            <a:off x="4876800" y="6400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FFFF"/>
                </a:solidFill>
                <a:latin typeface="Times New Roman" pitchFamily="18" charset="0"/>
              </a:defRPr>
            </a:lvl1pPr>
            <a:lvl2pPr marL="742950" indent="-285750">
              <a:defRPr sz="2400">
                <a:solidFill>
                  <a:srgbClr val="FFFFFF"/>
                </a:solidFill>
                <a:latin typeface="Times New Roman" pitchFamily="18" charset="0"/>
              </a:defRPr>
            </a:lvl2pPr>
            <a:lvl3pPr marL="1143000" indent="-228600">
              <a:defRPr sz="2400">
                <a:solidFill>
                  <a:srgbClr val="FFFFFF"/>
                </a:solidFill>
                <a:latin typeface="Times New Roman" pitchFamily="18" charset="0"/>
              </a:defRPr>
            </a:lvl3pPr>
            <a:lvl4pPr marL="1600200" indent="-228600">
              <a:defRPr sz="2400">
                <a:solidFill>
                  <a:srgbClr val="FFFFFF"/>
                </a:solidFill>
                <a:latin typeface="Times New Roman" pitchFamily="18" charset="0"/>
              </a:defRPr>
            </a:lvl4pPr>
            <a:lvl5pPr marL="2057400" indent="-228600">
              <a:defRPr sz="2400">
                <a:solidFill>
                  <a:srgbClr val="FFFFFF"/>
                </a:solidFill>
                <a:latin typeface="Times New Roman" pitchFamily="18" charset="0"/>
              </a:defRPr>
            </a:lvl5pPr>
            <a:lvl6pPr marL="2514600" indent="-228600" algn="r" eaLnBrk="0" fontAlgn="base" hangingPunct="0">
              <a:spcBef>
                <a:spcPct val="0"/>
              </a:spcBef>
              <a:spcAft>
                <a:spcPct val="0"/>
              </a:spcAft>
              <a:defRPr sz="2400">
                <a:solidFill>
                  <a:srgbClr val="FFFFFF"/>
                </a:solidFill>
                <a:latin typeface="Times New Roman" pitchFamily="18" charset="0"/>
              </a:defRPr>
            </a:lvl6pPr>
            <a:lvl7pPr marL="2971800" indent="-228600" algn="r" eaLnBrk="0" fontAlgn="base" hangingPunct="0">
              <a:spcBef>
                <a:spcPct val="0"/>
              </a:spcBef>
              <a:spcAft>
                <a:spcPct val="0"/>
              </a:spcAft>
              <a:defRPr sz="2400">
                <a:solidFill>
                  <a:srgbClr val="FFFFFF"/>
                </a:solidFill>
                <a:latin typeface="Times New Roman" pitchFamily="18" charset="0"/>
              </a:defRPr>
            </a:lvl7pPr>
            <a:lvl8pPr marL="3429000" indent="-228600" algn="r" eaLnBrk="0" fontAlgn="base" hangingPunct="0">
              <a:spcBef>
                <a:spcPct val="0"/>
              </a:spcBef>
              <a:spcAft>
                <a:spcPct val="0"/>
              </a:spcAft>
              <a:defRPr sz="2400">
                <a:solidFill>
                  <a:srgbClr val="FFFFFF"/>
                </a:solidFill>
                <a:latin typeface="Times New Roman" pitchFamily="18" charset="0"/>
              </a:defRPr>
            </a:lvl8pPr>
            <a:lvl9pPr marL="3886200" indent="-228600" algn="r" eaLnBrk="0" fontAlgn="base" hangingPunct="0">
              <a:spcBef>
                <a:spcPct val="0"/>
              </a:spcBef>
              <a:spcAft>
                <a:spcPct val="0"/>
              </a:spcAft>
              <a:defRPr sz="2400">
                <a:solidFill>
                  <a:srgbClr val="FFFFFF"/>
                </a:solidFill>
                <a:latin typeface="Times New Roman" pitchFamily="18" charset="0"/>
              </a:defRPr>
            </a:lvl9pPr>
          </a:lstStyle>
          <a:p>
            <a:pPr algn="ctr">
              <a:spcBef>
                <a:spcPct val="50000"/>
              </a:spcBef>
            </a:pPr>
            <a:r>
              <a:rPr lang="en-US" dirty="0" smtClean="0"/>
              <a:t>M17, near-IR (ESO)</a:t>
            </a:r>
            <a:endParaRPr lang="en-US" dirty="0"/>
          </a:p>
        </p:txBody>
      </p:sp>
      <p:pic>
        <p:nvPicPr>
          <p:cNvPr id="28674" name="Picture 2" descr="http://www.eso.org/public/archives/images/newsfeature/eso0416a.jpg"/>
          <p:cNvPicPr>
            <a:picLocks noChangeAspect="1" noChangeArrowheads="1"/>
          </p:cNvPicPr>
          <p:nvPr/>
        </p:nvPicPr>
        <p:blipFill rotWithShape="1">
          <a:blip r:embed="rId3">
            <a:extLst>
              <a:ext uri="{28A0092B-C50C-407E-A947-70E740481C1C}">
                <a14:useLocalDpi xmlns:a14="http://schemas.microsoft.com/office/drawing/2010/main" val="0"/>
              </a:ext>
            </a:extLst>
          </a:blip>
          <a:srcRect l="24055" t="-26984" r="-3366"/>
          <a:stretch/>
        </p:blipFill>
        <p:spPr bwMode="auto">
          <a:xfrm rot="5400000">
            <a:off x="4497614" y="1868714"/>
            <a:ext cx="5537198" cy="3628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686800" cy="1138237"/>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t>All (high-mass) stars form in clusters or groups from a single molecular “clump”</a:t>
            </a:r>
          </a:p>
        </p:txBody>
      </p:sp>
      <p:sp>
        <p:nvSpPr>
          <p:cNvPr id="10243" name="Rectangle 3"/>
          <p:cNvSpPr>
            <a:spLocks noGrp="1" noChangeArrowheads="1"/>
          </p:cNvSpPr>
          <p:nvPr>
            <p:ph type="body" sz="half" idx="1"/>
          </p:nvPr>
        </p:nvSpPr>
        <p:spPr>
          <a:xfrm>
            <a:off x="-228600" y="1752600"/>
            <a:ext cx="4724400" cy="4800600"/>
          </a:xfrm>
        </p:spPr>
        <p:txBody>
          <a:bodyPr/>
          <a:lstStyle/>
          <a:p>
            <a:pPr marL="342900" indent="-34290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smtClean="0">
                <a:solidFill>
                  <a:schemeClr val="bg1"/>
                </a:solidFill>
                <a:latin typeface="Times New Roman" pitchFamily="18" charset="0"/>
              </a:rPr>
              <a:t>Orion Trapezium cluster</a:t>
            </a:r>
          </a:p>
          <a:p>
            <a:pPr marL="742950" lvl="1" indent="-28575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chemeClr val="bg1"/>
                </a:solidFill>
                <a:latin typeface="Times New Roman" pitchFamily="18" charset="0"/>
              </a:rPr>
              <a:t>4 high mass stars;</a:t>
            </a:r>
          </a:p>
          <a:p>
            <a:pPr marL="742950" lvl="1" indent="-28575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chemeClr val="bg1"/>
                </a:solidFill>
                <a:latin typeface="Times New Roman" pitchFamily="18" charset="0"/>
              </a:rPr>
              <a:t> ~3500 total stars</a:t>
            </a:r>
          </a:p>
          <a:p>
            <a:pPr marL="742950" lvl="1" indent="-28575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chemeClr val="bg1"/>
                </a:solidFill>
                <a:latin typeface="Times New Roman" pitchFamily="18" charset="0"/>
              </a:rPr>
              <a:t>2 pc molecular clump</a:t>
            </a:r>
          </a:p>
          <a:p>
            <a:pPr marL="742950" lvl="1" indent="-28575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chemeClr val="bg1"/>
                </a:solidFill>
                <a:latin typeface="Times New Roman" pitchFamily="18" charset="0"/>
              </a:rPr>
              <a:t>4500 M</a:t>
            </a:r>
            <a:r>
              <a:rPr lang="en-GB" sz="2800" baseline="-25000" dirty="0" smtClean="0">
                <a:solidFill>
                  <a:schemeClr val="bg1"/>
                </a:solidFill>
                <a:latin typeface="Wingdings" pitchFamily="2" charset="2"/>
              </a:rPr>
              <a:t></a:t>
            </a:r>
            <a:r>
              <a:rPr lang="en-GB" sz="2800" dirty="0" smtClean="0">
                <a:solidFill>
                  <a:schemeClr val="bg1"/>
                </a:solidFill>
                <a:latin typeface="Times New Roman" pitchFamily="18" charset="0"/>
              </a:rPr>
              <a:t> gas mass</a:t>
            </a:r>
          </a:p>
          <a:p>
            <a:pPr marL="457200" lvl="1" indent="0" eaLnBrk="1" hangingPunct="1">
              <a:spcBef>
                <a:spcPct val="2000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chemeClr val="bg1"/>
                </a:solidFill>
                <a:latin typeface="Times New Roman" pitchFamily="18" charset="0"/>
              </a:rPr>
              <a:t> </a:t>
            </a:r>
            <a:r>
              <a:rPr lang="en-GB" sz="2800" dirty="0" smtClean="0">
                <a:solidFill>
                  <a:schemeClr val="bg1"/>
                </a:solidFill>
                <a:latin typeface="Times New Roman" pitchFamily="18" charset="0"/>
              </a:rPr>
              <a:t>  n ~ 10</a:t>
            </a:r>
            <a:r>
              <a:rPr lang="en-GB" sz="2800" baseline="30000" dirty="0" smtClean="0">
                <a:solidFill>
                  <a:schemeClr val="bg1"/>
                </a:solidFill>
                <a:latin typeface="Times New Roman" pitchFamily="18" charset="0"/>
              </a:rPr>
              <a:t>4</a:t>
            </a:r>
            <a:r>
              <a:rPr lang="en-GB" sz="2800" dirty="0" smtClean="0">
                <a:solidFill>
                  <a:schemeClr val="bg1"/>
                </a:solidFill>
                <a:latin typeface="Times New Roman" pitchFamily="18" charset="0"/>
              </a:rPr>
              <a:t> cm</a:t>
            </a:r>
            <a:r>
              <a:rPr lang="en-GB" sz="2800" baseline="30000" dirty="0" smtClean="0">
                <a:solidFill>
                  <a:schemeClr val="bg1"/>
                </a:solidFill>
                <a:latin typeface="Times New Roman" pitchFamily="18" charset="0"/>
              </a:rPr>
              <a:t>-3</a:t>
            </a:r>
          </a:p>
          <a:p>
            <a:pPr marL="742950" lvl="1" indent="-28575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dirty="0">
              <a:solidFill>
                <a:schemeClr val="bg1"/>
              </a:solidFill>
              <a:latin typeface="Times New Roman" pitchFamily="18" charset="0"/>
            </a:endParaRPr>
          </a:p>
          <a:p>
            <a:pPr marL="742950" lvl="1" indent="-28575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chemeClr val="bg1"/>
                </a:solidFill>
                <a:latin typeface="Times New Roman" pitchFamily="18" charset="0"/>
              </a:rPr>
              <a:t>The </a:t>
            </a:r>
            <a:r>
              <a:rPr lang="en-GB" sz="2800" b="1" dirty="0" smtClean="0">
                <a:solidFill>
                  <a:schemeClr val="bg1"/>
                </a:solidFill>
                <a:latin typeface="Times New Roman" pitchFamily="18" charset="0"/>
              </a:rPr>
              <a:t>clump</a:t>
            </a:r>
            <a:r>
              <a:rPr lang="en-GB" sz="2800" dirty="0" smtClean="0">
                <a:solidFill>
                  <a:schemeClr val="bg1"/>
                </a:solidFill>
                <a:latin typeface="Times New Roman" pitchFamily="18" charset="0"/>
              </a:rPr>
              <a:t> is the </a:t>
            </a:r>
          </a:p>
          <a:p>
            <a:pPr marL="742950" lvl="1" indent="-28575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chemeClr val="bg1"/>
                </a:solidFill>
                <a:latin typeface="Times New Roman" pitchFamily="18" charset="0"/>
              </a:rPr>
              <a:t>fundamental unit of </a:t>
            </a:r>
          </a:p>
          <a:p>
            <a:pPr marL="742950" lvl="1" indent="-285750" eaLnBrk="1" hangingPunct="1">
              <a:spcBef>
                <a:spcPct val="20000"/>
              </a:spcBef>
              <a:buClr>
                <a:srgbClr val="000000"/>
              </a:buClr>
              <a:buSzPct val="100000"/>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solidFill>
                  <a:schemeClr val="bg1"/>
                </a:solidFill>
                <a:latin typeface="Times New Roman" pitchFamily="18" charset="0"/>
              </a:rPr>
              <a:t>cluster formation.</a:t>
            </a:r>
          </a:p>
        </p:txBody>
      </p:sp>
      <p:sp>
        <p:nvSpPr>
          <p:cNvPr id="10244" name="Text Box 4"/>
          <p:cNvSpPr txBox="1">
            <a:spLocks noChangeArrowheads="1"/>
          </p:cNvSpPr>
          <p:nvPr/>
        </p:nvSpPr>
        <p:spPr bwMode="auto">
          <a:xfrm>
            <a:off x="5181600" y="6502400"/>
            <a:ext cx="4343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5pPr>
            <a:lvl6pPr marL="25146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6pPr>
            <a:lvl7pPr marL="29718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7pPr>
            <a:lvl8pPr marL="34290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8pPr>
            <a:lvl9pPr marL="3886200" indent="-228600" algn="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Times New Roman" pitchFamily="18" charset="0"/>
              </a:defRPr>
            </a:lvl9pPr>
          </a:lstStyle>
          <a:p>
            <a:pPr algn="l" eaLnBrk="1" hangingPunct="1">
              <a:lnSpc>
                <a:spcPct val="96000"/>
              </a:lnSpc>
              <a:spcBef>
                <a:spcPts val="1113"/>
              </a:spcBef>
              <a:buClr>
                <a:srgbClr val="FFFFFF"/>
              </a:buClr>
              <a:buSzPct val="100000"/>
              <a:buFont typeface="Times New Roman" pitchFamily="18" charset="0"/>
              <a:buNone/>
            </a:pPr>
            <a:r>
              <a:rPr lang="en-GB" sz="1800">
                <a:latin typeface="Arial" charset="0"/>
              </a:rPr>
              <a:t>Lada et al. 1997, Lada &amp; Lada 2003</a:t>
            </a:r>
          </a:p>
        </p:txBody>
      </p:sp>
      <p:pic>
        <p:nvPicPr>
          <p:cNvPr id="27650" name="Picture 2" descr="http://spacefellowship.com/wp-content/uploads/2010/06/opo0019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28800"/>
            <a:ext cx="3657600" cy="2743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8200" y="4800599"/>
            <a:ext cx="3505200" cy="830997"/>
          </a:xfrm>
          <a:prstGeom prst="rect">
            <a:avLst/>
          </a:prstGeom>
          <a:noFill/>
        </p:spPr>
        <p:txBody>
          <a:bodyPr wrap="square" rtlCol="0">
            <a:spAutoFit/>
          </a:bodyPr>
          <a:lstStyle/>
          <a:p>
            <a:pPr algn="ctr"/>
            <a:r>
              <a:rPr lang="en-US" dirty="0" smtClean="0"/>
              <a:t>Hubble Space Telescope; near-IR</a:t>
            </a: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41" name="Text Box 5"/>
          <p:cNvSpPr txBox="1">
            <a:spLocks noChangeArrowheads="1"/>
          </p:cNvSpPr>
          <p:nvPr/>
        </p:nvSpPr>
        <p:spPr bwMode="auto">
          <a:xfrm>
            <a:off x="4267200" y="6477000"/>
            <a:ext cx="4876800" cy="336550"/>
          </a:xfrm>
          <a:prstGeom prst="rect">
            <a:avLst/>
          </a:prstGeom>
          <a:noFill/>
          <a:ln w="9525">
            <a:noFill/>
            <a:miter lim="800000"/>
            <a:headEnd/>
            <a:tailEnd/>
          </a:ln>
          <a:effectLst/>
        </p:spPr>
        <p:txBody>
          <a:bodyPr>
            <a:spAutoFit/>
          </a:bodyPr>
          <a:lstStyle/>
          <a:p>
            <a:pPr algn="r">
              <a:spcBef>
                <a:spcPct val="50000"/>
              </a:spcBef>
            </a:pPr>
            <a:r>
              <a:rPr lang="en-US" sz="1600">
                <a:latin typeface="Times New Roman" pitchFamily="18" charset="0"/>
              </a:rPr>
              <a:t>Image credit: NASA/JPL-Caltech/Univ. of Wisconsin</a:t>
            </a:r>
          </a:p>
        </p:txBody>
      </p:sp>
      <p:sp>
        <p:nvSpPr>
          <p:cNvPr id="628742" name="Text Box 6"/>
          <p:cNvSpPr txBox="1">
            <a:spLocks noChangeArrowheads="1"/>
          </p:cNvSpPr>
          <p:nvPr/>
        </p:nvSpPr>
        <p:spPr bwMode="auto">
          <a:xfrm>
            <a:off x="0" y="6553200"/>
            <a:ext cx="4343400" cy="214313"/>
          </a:xfrm>
          <a:prstGeom prst="rect">
            <a:avLst/>
          </a:prstGeom>
          <a:solidFill>
            <a:schemeClr val="tx2"/>
          </a:solidFill>
          <a:ln w="9525">
            <a:noFill/>
            <a:miter lim="800000"/>
            <a:headEnd/>
            <a:tailEnd/>
          </a:ln>
          <a:effectLst/>
        </p:spPr>
        <p:txBody>
          <a:bodyPr>
            <a:spAutoFit/>
          </a:bodyPr>
          <a:lstStyle/>
          <a:p>
            <a:pPr algn="l">
              <a:lnSpc>
                <a:spcPct val="50000"/>
              </a:lnSpc>
              <a:spcBef>
                <a:spcPct val="50000"/>
              </a:spcBef>
            </a:pPr>
            <a:r>
              <a:rPr lang="en-US" sz="1600" i="1">
                <a:solidFill>
                  <a:srgbClr val="FFFFFF"/>
                </a:solidFill>
                <a:latin typeface="Times New Roman" pitchFamily="18" charset="0"/>
              </a:rPr>
              <a:t>Blue - 3.6</a:t>
            </a:r>
            <a:r>
              <a:rPr lang="en-US" sz="1600" i="1">
                <a:solidFill>
                  <a:srgbClr val="FFFFFF"/>
                </a:solidFill>
                <a:latin typeface="Symbol" pitchFamily="18" charset="2"/>
                <a:sym typeface="Symbol" pitchFamily="18" charset="2"/>
              </a:rPr>
              <a:t></a:t>
            </a:r>
            <a:r>
              <a:rPr lang="en-US" sz="1600" i="1">
                <a:solidFill>
                  <a:srgbClr val="FFFFFF"/>
                </a:solidFill>
                <a:latin typeface="Times New Roman" pitchFamily="18" charset="0"/>
              </a:rPr>
              <a:t>m, Green  - 8</a:t>
            </a:r>
            <a:r>
              <a:rPr lang="en-US" sz="1600" i="1">
                <a:solidFill>
                  <a:srgbClr val="FFFFFF"/>
                </a:solidFill>
                <a:latin typeface="Symbol" pitchFamily="18" charset="2"/>
                <a:sym typeface="Symbol" pitchFamily="18" charset="2"/>
              </a:rPr>
              <a:t></a:t>
            </a:r>
            <a:r>
              <a:rPr lang="en-US" sz="1600" i="1">
                <a:solidFill>
                  <a:srgbClr val="FFFFFF"/>
                </a:solidFill>
                <a:latin typeface="Times New Roman" pitchFamily="18" charset="0"/>
              </a:rPr>
              <a:t>m,  Red - 24</a:t>
            </a:r>
            <a:r>
              <a:rPr lang="en-US" sz="1600" i="1">
                <a:solidFill>
                  <a:srgbClr val="FFFFFF"/>
                </a:solidFill>
                <a:latin typeface="Symbol" pitchFamily="18" charset="2"/>
                <a:sym typeface="Symbol" pitchFamily="18" charset="2"/>
              </a:rPr>
              <a:t></a:t>
            </a:r>
            <a:r>
              <a:rPr lang="en-US" sz="1600" i="1">
                <a:solidFill>
                  <a:srgbClr val="FFFFFF"/>
                </a:solidFill>
                <a:latin typeface="Times New Roman" pitchFamily="18" charset="0"/>
              </a:rPr>
              <a:t>m</a:t>
            </a:r>
          </a:p>
        </p:txBody>
      </p:sp>
      <p:grpSp>
        <p:nvGrpSpPr>
          <p:cNvPr id="628754" name="Group 18"/>
          <p:cNvGrpSpPr>
            <a:grpSpLocks/>
          </p:cNvGrpSpPr>
          <p:nvPr/>
        </p:nvGrpSpPr>
        <p:grpSpPr bwMode="auto">
          <a:xfrm>
            <a:off x="-76200" y="1600200"/>
            <a:ext cx="9067800" cy="2974975"/>
            <a:chOff x="-48" y="1342"/>
            <a:chExt cx="5712" cy="1874"/>
          </a:xfrm>
        </p:grpSpPr>
        <p:pic>
          <p:nvPicPr>
            <p:cNvPr id="628740" name="Picture 4" descr="long-irdc2"/>
            <p:cNvPicPr>
              <a:picLocks noChangeAspect="1" noChangeArrowheads="1"/>
            </p:cNvPicPr>
            <p:nvPr/>
          </p:nvPicPr>
          <p:blipFill>
            <a:blip r:embed="rId4" cstate="print"/>
            <a:srcRect r="755"/>
            <a:stretch>
              <a:fillRect/>
            </a:stretch>
          </p:blipFill>
          <p:spPr bwMode="auto">
            <a:xfrm>
              <a:off x="240" y="1342"/>
              <a:ext cx="5424" cy="1586"/>
            </a:xfrm>
            <a:prstGeom prst="rect">
              <a:avLst/>
            </a:prstGeom>
            <a:noFill/>
          </p:spPr>
        </p:pic>
        <p:grpSp>
          <p:nvGrpSpPr>
            <p:cNvPr id="628743" name="Group 7"/>
            <p:cNvGrpSpPr>
              <a:grpSpLocks/>
            </p:cNvGrpSpPr>
            <p:nvPr/>
          </p:nvGrpSpPr>
          <p:grpSpPr bwMode="auto">
            <a:xfrm>
              <a:off x="144" y="2928"/>
              <a:ext cx="5424" cy="288"/>
              <a:chOff x="192" y="2857"/>
              <a:chExt cx="5424" cy="288"/>
            </a:xfrm>
          </p:grpSpPr>
          <p:sp>
            <p:nvSpPr>
              <p:cNvPr id="628744" name="Rectangle 8"/>
              <p:cNvSpPr>
                <a:spLocks noChangeArrowheads="1"/>
              </p:cNvSpPr>
              <p:nvPr/>
            </p:nvSpPr>
            <p:spPr bwMode="auto">
              <a:xfrm>
                <a:off x="2418" y="2857"/>
                <a:ext cx="990" cy="288"/>
              </a:xfrm>
              <a:prstGeom prst="rect">
                <a:avLst/>
              </a:prstGeom>
              <a:noFill/>
              <a:ln w="9525">
                <a:noFill/>
                <a:miter lim="800000"/>
                <a:headEnd/>
                <a:tailEnd/>
              </a:ln>
              <a:effectLst/>
            </p:spPr>
            <p:txBody>
              <a:bodyPr wrap="none">
                <a:spAutoFit/>
              </a:bodyPr>
              <a:lstStyle/>
              <a:p>
                <a:pPr algn="r"/>
                <a:r>
                  <a:rPr lang="en-US" sz="2400">
                    <a:solidFill>
                      <a:srgbClr val="FFFFFF"/>
                    </a:solidFill>
                    <a:latin typeface="Times New Roman" pitchFamily="18" charset="0"/>
                  </a:rPr>
                  <a:t>1.2 degrees</a:t>
                </a:r>
              </a:p>
            </p:txBody>
          </p:sp>
          <p:sp>
            <p:nvSpPr>
              <p:cNvPr id="628745" name="Line 9"/>
              <p:cNvSpPr>
                <a:spLocks noChangeShapeType="1"/>
              </p:cNvSpPr>
              <p:nvPr/>
            </p:nvSpPr>
            <p:spPr bwMode="auto">
              <a:xfrm>
                <a:off x="3408" y="3024"/>
                <a:ext cx="2208" cy="0"/>
              </a:xfrm>
              <a:prstGeom prst="line">
                <a:avLst/>
              </a:prstGeom>
              <a:noFill/>
              <a:ln w="28575">
                <a:solidFill>
                  <a:schemeClr val="bg1"/>
                </a:solidFill>
                <a:round/>
                <a:headEnd/>
                <a:tailEnd type="triangle" w="med" len="med"/>
              </a:ln>
              <a:effectLst/>
            </p:spPr>
            <p:txBody>
              <a:bodyPr wrap="none" anchor="ctr"/>
              <a:lstStyle/>
              <a:p>
                <a:endParaRPr lang="en-US"/>
              </a:p>
            </p:txBody>
          </p:sp>
          <p:sp>
            <p:nvSpPr>
              <p:cNvPr id="628746" name="Line 10"/>
              <p:cNvSpPr>
                <a:spLocks noChangeShapeType="1"/>
              </p:cNvSpPr>
              <p:nvPr/>
            </p:nvSpPr>
            <p:spPr bwMode="auto">
              <a:xfrm flipH="1" flipV="1">
                <a:off x="192" y="3024"/>
                <a:ext cx="2208" cy="0"/>
              </a:xfrm>
              <a:prstGeom prst="line">
                <a:avLst/>
              </a:prstGeom>
              <a:noFill/>
              <a:ln w="28575">
                <a:solidFill>
                  <a:schemeClr val="bg1"/>
                </a:solidFill>
                <a:round/>
                <a:headEnd/>
                <a:tailEnd type="triangle" w="med" len="med"/>
              </a:ln>
              <a:effectLst/>
            </p:spPr>
            <p:txBody>
              <a:bodyPr wrap="none" anchor="ctr"/>
              <a:lstStyle/>
              <a:p>
                <a:endParaRPr lang="en-US"/>
              </a:p>
            </p:txBody>
          </p:sp>
        </p:grpSp>
        <p:sp>
          <p:nvSpPr>
            <p:cNvPr id="628747" name="Rectangle 11"/>
            <p:cNvSpPr>
              <a:spLocks noChangeArrowheads="1"/>
            </p:cNvSpPr>
            <p:nvPr/>
          </p:nvSpPr>
          <p:spPr bwMode="auto">
            <a:xfrm rot="-5400000">
              <a:off x="-399" y="1915"/>
              <a:ext cx="990" cy="288"/>
            </a:xfrm>
            <a:prstGeom prst="rect">
              <a:avLst/>
            </a:prstGeom>
            <a:noFill/>
            <a:ln w="9525">
              <a:noFill/>
              <a:miter lim="800000"/>
              <a:headEnd/>
              <a:tailEnd/>
            </a:ln>
            <a:effectLst/>
          </p:spPr>
          <p:txBody>
            <a:bodyPr wrap="none">
              <a:spAutoFit/>
            </a:bodyPr>
            <a:lstStyle/>
            <a:p>
              <a:pPr algn="r"/>
              <a:r>
                <a:rPr lang="en-US" sz="2400">
                  <a:solidFill>
                    <a:srgbClr val="FFFFFF"/>
                  </a:solidFill>
                  <a:latin typeface="Times New Roman" pitchFamily="18" charset="0"/>
                </a:rPr>
                <a:t>0.2 degrees</a:t>
              </a:r>
            </a:p>
          </p:txBody>
        </p:sp>
        <p:sp>
          <p:nvSpPr>
            <p:cNvPr id="628749" name="Line 13"/>
            <p:cNvSpPr>
              <a:spLocks noChangeShapeType="1"/>
            </p:cNvSpPr>
            <p:nvPr/>
          </p:nvSpPr>
          <p:spPr bwMode="auto">
            <a:xfrm rot="-5400000" flipH="1" flipV="1">
              <a:off x="-48" y="2736"/>
              <a:ext cx="288" cy="0"/>
            </a:xfrm>
            <a:prstGeom prst="line">
              <a:avLst/>
            </a:prstGeom>
            <a:noFill/>
            <a:ln w="28575">
              <a:solidFill>
                <a:schemeClr val="bg1"/>
              </a:solidFill>
              <a:round/>
              <a:headEnd/>
              <a:tailEnd type="triangle" w="med" len="med"/>
            </a:ln>
            <a:effectLst/>
          </p:spPr>
          <p:txBody>
            <a:bodyPr wrap="none" anchor="ctr"/>
            <a:lstStyle/>
            <a:p>
              <a:endParaRPr lang="en-US"/>
            </a:p>
          </p:txBody>
        </p:sp>
        <p:sp>
          <p:nvSpPr>
            <p:cNvPr id="628750" name="Line 14"/>
            <p:cNvSpPr>
              <a:spLocks noChangeShapeType="1"/>
            </p:cNvSpPr>
            <p:nvPr/>
          </p:nvSpPr>
          <p:spPr bwMode="auto">
            <a:xfrm rot="5400000" flipH="1">
              <a:off x="-48" y="1488"/>
              <a:ext cx="288" cy="0"/>
            </a:xfrm>
            <a:prstGeom prst="line">
              <a:avLst/>
            </a:prstGeom>
            <a:noFill/>
            <a:ln w="28575">
              <a:solidFill>
                <a:schemeClr val="bg1"/>
              </a:solidFill>
              <a:round/>
              <a:headEnd/>
              <a:tailEnd type="triangle" w="med" len="med"/>
            </a:ln>
            <a:effectLst/>
          </p:spPr>
          <p:txBody>
            <a:bodyPr wrap="none" anchor="ctr"/>
            <a:lstStyle/>
            <a:p>
              <a:endParaRPr lang="en-US"/>
            </a:p>
          </p:txBody>
        </p:sp>
      </p:grpSp>
      <p:sp>
        <p:nvSpPr>
          <p:cNvPr id="628752" name="Rectangle 16"/>
          <p:cNvSpPr>
            <a:spLocks noGrp="1" noChangeArrowheads="1"/>
          </p:cNvSpPr>
          <p:nvPr>
            <p:ph type="title"/>
          </p:nvPr>
        </p:nvSpPr>
        <p:spPr/>
        <p:txBody>
          <a:bodyPr/>
          <a:lstStyle/>
          <a:p>
            <a:r>
              <a:rPr lang="en-US" dirty="0" smtClean="0"/>
              <a:t>The evolutionary phases of high-mass star forming clumps</a:t>
            </a:r>
            <a:endParaRPr lang="en-US" dirty="0"/>
          </a:p>
        </p:txBody>
      </p:sp>
      <p:sp>
        <p:nvSpPr>
          <p:cNvPr id="14" name="TextBox 13"/>
          <p:cNvSpPr txBox="1"/>
          <p:nvPr/>
        </p:nvSpPr>
        <p:spPr>
          <a:xfrm>
            <a:off x="2590800" y="4800600"/>
            <a:ext cx="3962400" cy="830997"/>
          </a:xfrm>
          <a:prstGeom prst="rect">
            <a:avLst/>
          </a:prstGeom>
          <a:noFill/>
        </p:spPr>
        <p:txBody>
          <a:bodyPr wrap="square" rtlCol="0">
            <a:spAutoFit/>
          </a:bodyPr>
          <a:lstStyle/>
          <a:p>
            <a:r>
              <a:rPr lang="en-US" dirty="0" smtClean="0">
                <a:latin typeface="+mj-lt"/>
              </a:rPr>
              <a:t>The “Nessie” Nebula</a:t>
            </a:r>
          </a:p>
          <a:p>
            <a:r>
              <a:rPr lang="en-US" dirty="0" smtClean="0">
                <a:latin typeface="+mj-lt"/>
              </a:rPr>
              <a:t>Jackson et al. 2010 </a:t>
            </a:r>
            <a:r>
              <a:rPr lang="en-US" dirty="0" err="1" smtClean="0">
                <a:latin typeface="+mj-lt"/>
              </a:rPr>
              <a:t>ApJ</a:t>
            </a:r>
            <a:r>
              <a:rPr lang="en-US" dirty="0" smtClean="0">
                <a:latin typeface="+mj-lt"/>
              </a:rPr>
              <a:t> Letters</a:t>
            </a:r>
            <a:endParaRPr lang="en-US" dirty="0">
              <a:latin typeface="+mj-lt"/>
            </a:endParaRPr>
          </a:p>
        </p:txBody>
      </p:sp>
    </p:spTree>
    <p:custDataLst>
      <p:tags r:id="rId1"/>
    </p:custDataLst>
    <p:extLst>
      <p:ext uri="{BB962C8B-B14F-4D97-AF65-F5344CB8AC3E}">
        <p14:creationId xmlns:p14="http://schemas.microsoft.com/office/powerpoint/2010/main" val="20123506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ext Box 2"/>
          <p:cNvSpPr txBox="1">
            <a:spLocks noChangeArrowheads="1"/>
          </p:cNvSpPr>
          <p:nvPr/>
        </p:nvSpPr>
        <p:spPr bwMode="auto">
          <a:xfrm>
            <a:off x="4267200" y="6477000"/>
            <a:ext cx="4876800" cy="336550"/>
          </a:xfrm>
          <a:prstGeom prst="rect">
            <a:avLst/>
          </a:prstGeom>
          <a:noFill/>
          <a:ln w="9525">
            <a:noFill/>
            <a:miter lim="800000"/>
            <a:headEnd/>
            <a:tailEnd/>
          </a:ln>
          <a:effectLst/>
        </p:spPr>
        <p:txBody>
          <a:bodyPr>
            <a:spAutoFit/>
          </a:bodyPr>
          <a:lstStyle/>
          <a:p>
            <a:pPr algn="r">
              <a:spcBef>
                <a:spcPct val="50000"/>
              </a:spcBef>
            </a:pPr>
            <a:r>
              <a:rPr lang="en-US" sz="1600">
                <a:latin typeface="Times New Roman" pitchFamily="18" charset="0"/>
              </a:rPr>
              <a:t>Image credit: NASA/JPL-Caltech/Univ. of Wisconsin</a:t>
            </a:r>
          </a:p>
        </p:txBody>
      </p:sp>
      <p:sp>
        <p:nvSpPr>
          <p:cNvPr id="706563" name="Text Box 3"/>
          <p:cNvSpPr txBox="1">
            <a:spLocks noChangeArrowheads="1"/>
          </p:cNvSpPr>
          <p:nvPr/>
        </p:nvSpPr>
        <p:spPr bwMode="auto">
          <a:xfrm>
            <a:off x="0" y="6553200"/>
            <a:ext cx="4343400" cy="214313"/>
          </a:xfrm>
          <a:prstGeom prst="rect">
            <a:avLst/>
          </a:prstGeom>
          <a:solidFill>
            <a:schemeClr val="tx2"/>
          </a:solidFill>
          <a:ln w="9525">
            <a:noFill/>
            <a:miter lim="800000"/>
            <a:headEnd/>
            <a:tailEnd/>
          </a:ln>
          <a:effectLst/>
        </p:spPr>
        <p:txBody>
          <a:bodyPr>
            <a:spAutoFit/>
          </a:bodyPr>
          <a:lstStyle/>
          <a:p>
            <a:pPr algn="l">
              <a:lnSpc>
                <a:spcPct val="50000"/>
              </a:lnSpc>
              <a:spcBef>
                <a:spcPct val="50000"/>
              </a:spcBef>
            </a:pPr>
            <a:r>
              <a:rPr lang="en-US" sz="1600" i="1">
                <a:solidFill>
                  <a:srgbClr val="FFFFFF"/>
                </a:solidFill>
                <a:latin typeface="Times New Roman" pitchFamily="18" charset="0"/>
              </a:rPr>
              <a:t>Blue - 3.6</a:t>
            </a:r>
            <a:r>
              <a:rPr lang="en-US" sz="1600" i="1">
                <a:solidFill>
                  <a:srgbClr val="FFFFFF"/>
                </a:solidFill>
                <a:latin typeface="Symbol" pitchFamily="18" charset="2"/>
                <a:sym typeface="Symbol" pitchFamily="18" charset="2"/>
              </a:rPr>
              <a:t></a:t>
            </a:r>
            <a:r>
              <a:rPr lang="en-US" sz="1600" i="1">
                <a:solidFill>
                  <a:srgbClr val="FFFFFF"/>
                </a:solidFill>
                <a:latin typeface="Times New Roman" pitchFamily="18" charset="0"/>
              </a:rPr>
              <a:t>m, Green  - 8</a:t>
            </a:r>
            <a:r>
              <a:rPr lang="en-US" sz="1600" i="1">
                <a:solidFill>
                  <a:srgbClr val="FFFFFF"/>
                </a:solidFill>
                <a:latin typeface="Symbol" pitchFamily="18" charset="2"/>
                <a:sym typeface="Symbol" pitchFamily="18" charset="2"/>
              </a:rPr>
              <a:t></a:t>
            </a:r>
            <a:r>
              <a:rPr lang="en-US" sz="1600" i="1">
                <a:solidFill>
                  <a:srgbClr val="FFFFFF"/>
                </a:solidFill>
                <a:latin typeface="Times New Roman" pitchFamily="18" charset="0"/>
              </a:rPr>
              <a:t>m,  Red - 24</a:t>
            </a:r>
            <a:r>
              <a:rPr lang="en-US" sz="1600" i="1">
                <a:solidFill>
                  <a:srgbClr val="FFFFFF"/>
                </a:solidFill>
                <a:latin typeface="Symbol" pitchFamily="18" charset="2"/>
                <a:sym typeface="Symbol" pitchFamily="18" charset="2"/>
              </a:rPr>
              <a:t></a:t>
            </a:r>
            <a:r>
              <a:rPr lang="en-US" sz="1600" i="1">
                <a:solidFill>
                  <a:srgbClr val="FFFFFF"/>
                </a:solidFill>
                <a:latin typeface="Times New Roman" pitchFamily="18" charset="0"/>
              </a:rPr>
              <a:t>m</a:t>
            </a:r>
          </a:p>
        </p:txBody>
      </p:sp>
      <p:sp>
        <p:nvSpPr>
          <p:cNvPr id="706573" name="Rectangle 13"/>
          <p:cNvSpPr>
            <a:spLocks noGrp="1" noChangeArrowheads="1"/>
          </p:cNvSpPr>
          <p:nvPr>
            <p:ph type="title"/>
          </p:nvPr>
        </p:nvSpPr>
        <p:spPr/>
        <p:txBody>
          <a:bodyPr/>
          <a:lstStyle/>
          <a:p>
            <a:r>
              <a:rPr lang="en-US" dirty="0" smtClean="0"/>
              <a:t>Pre-stellar</a:t>
            </a:r>
            <a:endParaRPr lang="en-US" dirty="0"/>
          </a:p>
        </p:txBody>
      </p:sp>
      <p:grpSp>
        <p:nvGrpSpPr>
          <p:cNvPr id="706579" name="Group 19"/>
          <p:cNvGrpSpPr>
            <a:grpSpLocks/>
          </p:cNvGrpSpPr>
          <p:nvPr/>
        </p:nvGrpSpPr>
        <p:grpSpPr bwMode="auto">
          <a:xfrm>
            <a:off x="381000" y="1600200"/>
            <a:ext cx="8610600" cy="2517775"/>
            <a:chOff x="240" y="1008"/>
            <a:chExt cx="5424" cy="1586"/>
          </a:xfrm>
        </p:grpSpPr>
        <p:pic>
          <p:nvPicPr>
            <p:cNvPr id="706565" name="Picture 5" descr="long-irdc2"/>
            <p:cNvPicPr>
              <a:picLocks noChangeAspect="1" noChangeArrowheads="1"/>
            </p:cNvPicPr>
            <p:nvPr/>
          </p:nvPicPr>
          <p:blipFill>
            <a:blip r:embed="rId4" cstate="print"/>
            <a:srcRect r="755"/>
            <a:stretch>
              <a:fillRect/>
            </a:stretch>
          </p:blipFill>
          <p:spPr bwMode="auto">
            <a:xfrm>
              <a:off x="240" y="1008"/>
              <a:ext cx="5424" cy="1586"/>
            </a:xfrm>
            <a:prstGeom prst="rect">
              <a:avLst/>
            </a:prstGeom>
            <a:noFill/>
          </p:spPr>
        </p:pic>
        <p:sp>
          <p:nvSpPr>
            <p:cNvPr id="706574" name="Rectangle 14"/>
            <p:cNvSpPr>
              <a:spLocks noChangeArrowheads="1"/>
            </p:cNvSpPr>
            <p:nvPr/>
          </p:nvSpPr>
          <p:spPr bwMode="auto">
            <a:xfrm>
              <a:off x="816" y="1728"/>
              <a:ext cx="384" cy="384"/>
            </a:xfrm>
            <a:prstGeom prst="rect">
              <a:avLst/>
            </a:prstGeom>
            <a:noFill/>
            <a:ln w="47625">
              <a:solidFill>
                <a:srgbClr val="FF0B20"/>
              </a:solidFill>
              <a:miter lim="800000"/>
              <a:headEnd/>
              <a:tailEnd/>
            </a:ln>
            <a:effectLst/>
          </p:spPr>
          <p:txBody>
            <a:bodyPr wrap="none" anchor="ctr"/>
            <a:lstStyle/>
            <a:p>
              <a:endParaRPr lang="en-US"/>
            </a:p>
          </p:txBody>
        </p:sp>
      </p:grpSp>
      <p:grpSp>
        <p:nvGrpSpPr>
          <p:cNvPr id="706578" name="Group 18"/>
          <p:cNvGrpSpPr>
            <a:grpSpLocks/>
          </p:cNvGrpSpPr>
          <p:nvPr/>
        </p:nvGrpSpPr>
        <p:grpSpPr bwMode="auto">
          <a:xfrm>
            <a:off x="4343400" y="2438400"/>
            <a:ext cx="3387725" cy="3505200"/>
            <a:chOff x="2592" y="1344"/>
            <a:chExt cx="2134" cy="2208"/>
          </a:xfrm>
        </p:grpSpPr>
        <p:pic>
          <p:nvPicPr>
            <p:cNvPr id="706575" name="Picture 15" descr="long-irdc2"/>
            <p:cNvPicPr>
              <a:picLocks noChangeAspect="1" noChangeArrowheads="1"/>
            </p:cNvPicPr>
            <p:nvPr/>
          </p:nvPicPr>
          <p:blipFill>
            <a:blip r:embed="rId4" cstate="print"/>
            <a:srcRect l="7603" t="28699" r="77560" b="18263"/>
            <a:stretch>
              <a:fillRect/>
            </a:stretch>
          </p:blipFill>
          <p:spPr bwMode="auto">
            <a:xfrm>
              <a:off x="2592" y="1344"/>
              <a:ext cx="2134" cy="2208"/>
            </a:xfrm>
            <a:prstGeom prst="rect">
              <a:avLst/>
            </a:prstGeom>
            <a:noFill/>
            <a:effectLst/>
          </p:spPr>
        </p:pic>
        <p:sp>
          <p:nvSpPr>
            <p:cNvPr id="706577" name="Rectangle 17"/>
            <p:cNvSpPr>
              <a:spLocks noChangeArrowheads="1"/>
            </p:cNvSpPr>
            <p:nvPr/>
          </p:nvSpPr>
          <p:spPr bwMode="auto">
            <a:xfrm>
              <a:off x="2592" y="1344"/>
              <a:ext cx="2112" cy="2208"/>
            </a:xfrm>
            <a:prstGeom prst="rect">
              <a:avLst/>
            </a:prstGeom>
            <a:noFill/>
            <a:ln w="47625">
              <a:solidFill>
                <a:srgbClr val="FF0B20"/>
              </a:solidFill>
              <a:miter lim="800000"/>
              <a:headEnd/>
              <a:tailEnd/>
            </a:ln>
            <a:effectLst/>
          </p:spPr>
          <p:txBody>
            <a:bodyPr wrap="none" anchor="ctr"/>
            <a:lstStyle/>
            <a:p>
              <a:endParaRPr lang="en-US"/>
            </a:p>
          </p:txBody>
        </p:sp>
      </p:grpSp>
      <p:sp>
        <p:nvSpPr>
          <p:cNvPr id="706580" name="Text Box 20"/>
          <p:cNvSpPr txBox="1">
            <a:spLocks noChangeArrowheads="1"/>
          </p:cNvSpPr>
          <p:nvPr/>
        </p:nvSpPr>
        <p:spPr bwMode="auto">
          <a:xfrm>
            <a:off x="533400" y="4800600"/>
            <a:ext cx="3657600" cy="1015663"/>
          </a:xfrm>
          <a:prstGeom prst="rect">
            <a:avLst/>
          </a:prstGeom>
          <a:noFill/>
          <a:ln w="47625" algn="ctr">
            <a:noFill/>
            <a:miter lim="800000"/>
            <a:headEnd/>
            <a:tailEnd/>
          </a:ln>
          <a:effectLst/>
        </p:spPr>
        <p:txBody>
          <a:bodyPr wrap="square">
            <a:spAutoFit/>
          </a:bodyPr>
          <a:lstStyle/>
          <a:p>
            <a:pPr>
              <a:spcBef>
                <a:spcPct val="50000"/>
              </a:spcBef>
            </a:pPr>
            <a:r>
              <a:rPr lang="en-US" dirty="0" smtClean="0"/>
              <a:t>Early stage</a:t>
            </a:r>
          </a:p>
          <a:p>
            <a:pPr>
              <a:spcBef>
                <a:spcPct val="50000"/>
              </a:spcBef>
            </a:pPr>
            <a:r>
              <a:rPr lang="en-US" dirty="0" smtClean="0"/>
              <a:t>Cold pre-stellar clump</a:t>
            </a:r>
            <a:endParaRPr lang="en-US" dirty="0"/>
          </a:p>
        </p:txBody>
      </p:sp>
    </p:spTree>
    <p:custDataLst>
      <p:tags r:id="rId1"/>
    </p:custDataLst>
    <p:extLst>
      <p:ext uri="{BB962C8B-B14F-4D97-AF65-F5344CB8AC3E}">
        <p14:creationId xmlns:p14="http://schemas.microsoft.com/office/powerpoint/2010/main" val="2018876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6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Text Box 2"/>
          <p:cNvSpPr txBox="1">
            <a:spLocks noChangeArrowheads="1"/>
          </p:cNvSpPr>
          <p:nvPr/>
        </p:nvSpPr>
        <p:spPr bwMode="auto">
          <a:xfrm>
            <a:off x="4267200" y="6477000"/>
            <a:ext cx="4876800" cy="336550"/>
          </a:xfrm>
          <a:prstGeom prst="rect">
            <a:avLst/>
          </a:prstGeom>
          <a:noFill/>
          <a:ln w="9525">
            <a:noFill/>
            <a:miter lim="800000"/>
            <a:headEnd/>
            <a:tailEnd/>
          </a:ln>
          <a:effectLst/>
        </p:spPr>
        <p:txBody>
          <a:bodyPr>
            <a:spAutoFit/>
          </a:bodyPr>
          <a:lstStyle/>
          <a:p>
            <a:pPr algn="r">
              <a:spcBef>
                <a:spcPct val="50000"/>
              </a:spcBef>
            </a:pPr>
            <a:r>
              <a:rPr lang="en-US" sz="1600">
                <a:latin typeface="Times New Roman" pitchFamily="18" charset="0"/>
              </a:rPr>
              <a:t>Image credit: NASA/JPL-Caltech/Univ. of Wisconsin</a:t>
            </a:r>
          </a:p>
        </p:txBody>
      </p:sp>
      <p:sp>
        <p:nvSpPr>
          <p:cNvPr id="713731" name="Text Box 3"/>
          <p:cNvSpPr txBox="1">
            <a:spLocks noChangeArrowheads="1"/>
          </p:cNvSpPr>
          <p:nvPr/>
        </p:nvSpPr>
        <p:spPr bwMode="auto">
          <a:xfrm>
            <a:off x="0" y="6553200"/>
            <a:ext cx="4343400" cy="214313"/>
          </a:xfrm>
          <a:prstGeom prst="rect">
            <a:avLst/>
          </a:prstGeom>
          <a:solidFill>
            <a:schemeClr val="tx2"/>
          </a:solidFill>
          <a:ln w="9525">
            <a:noFill/>
            <a:miter lim="800000"/>
            <a:headEnd/>
            <a:tailEnd/>
          </a:ln>
          <a:effectLst/>
        </p:spPr>
        <p:txBody>
          <a:bodyPr>
            <a:spAutoFit/>
          </a:bodyPr>
          <a:lstStyle/>
          <a:p>
            <a:pPr algn="l">
              <a:lnSpc>
                <a:spcPct val="50000"/>
              </a:lnSpc>
              <a:spcBef>
                <a:spcPct val="50000"/>
              </a:spcBef>
            </a:pPr>
            <a:r>
              <a:rPr lang="en-US" sz="1600" i="1">
                <a:solidFill>
                  <a:srgbClr val="FFFFFF"/>
                </a:solidFill>
                <a:latin typeface="Times New Roman" pitchFamily="18" charset="0"/>
              </a:rPr>
              <a:t>Blue - 3.6</a:t>
            </a:r>
            <a:r>
              <a:rPr lang="en-US" sz="1600" i="1">
                <a:solidFill>
                  <a:srgbClr val="FFFFFF"/>
                </a:solidFill>
                <a:latin typeface="Symbol" pitchFamily="18" charset="2"/>
                <a:sym typeface="Symbol" pitchFamily="18" charset="2"/>
              </a:rPr>
              <a:t></a:t>
            </a:r>
            <a:r>
              <a:rPr lang="en-US" sz="1600" i="1">
                <a:solidFill>
                  <a:srgbClr val="FFFFFF"/>
                </a:solidFill>
                <a:latin typeface="Times New Roman" pitchFamily="18" charset="0"/>
              </a:rPr>
              <a:t>m, Green  - 8</a:t>
            </a:r>
            <a:r>
              <a:rPr lang="en-US" sz="1600" i="1">
                <a:solidFill>
                  <a:srgbClr val="FFFFFF"/>
                </a:solidFill>
                <a:latin typeface="Symbol" pitchFamily="18" charset="2"/>
                <a:sym typeface="Symbol" pitchFamily="18" charset="2"/>
              </a:rPr>
              <a:t></a:t>
            </a:r>
            <a:r>
              <a:rPr lang="en-US" sz="1600" i="1">
                <a:solidFill>
                  <a:srgbClr val="FFFFFF"/>
                </a:solidFill>
                <a:latin typeface="Times New Roman" pitchFamily="18" charset="0"/>
              </a:rPr>
              <a:t>m,  Red - 24</a:t>
            </a:r>
            <a:r>
              <a:rPr lang="en-US" sz="1600" i="1">
                <a:solidFill>
                  <a:srgbClr val="FFFFFF"/>
                </a:solidFill>
                <a:latin typeface="Symbol" pitchFamily="18" charset="2"/>
                <a:sym typeface="Symbol" pitchFamily="18" charset="2"/>
              </a:rPr>
              <a:t></a:t>
            </a:r>
            <a:r>
              <a:rPr lang="en-US" sz="1600" i="1">
                <a:solidFill>
                  <a:srgbClr val="FFFFFF"/>
                </a:solidFill>
                <a:latin typeface="Times New Roman" pitchFamily="18" charset="0"/>
              </a:rPr>
              <a:t>m</a:t>
            </a:r>
          </a:p>
        </p:txBody>
      </p:sp>
      <p:sp>
        <p:nvSpPr>
          <p:cNvPr id="713732" name="Rectangle 4"/>
          <p:cNvSpPr>
            <a:spLocks noGrp="1" noChangeArrowheads="1"/>
          </p:cNvSpPr>
          <p:nvPr>
            <p:ph type="title"/>
          </p:nvPr>
        </p:nvSpPr>
        <p:spPr/>
        <p:txBody>
          <a:bodyPr/>
          <a:lstStyle/>
          <a:p>
            <a:r>
              <a:rPr lang="en-US" dirty="0" smtClean="0"/>
              <a:t>Protostellar</a:t>
            </a:r>
            <a:endParaRPr lang="en-US" dirty="0"/>
          </a:p>
        </p:txBody>
      </p:sp>
      <p:grpSp>
        <p:nvGrpSpPr>
          <p:cNvPr id="713749" name="Group 21"/>
          <p:cNvGrpSpPr>
            <a:grpSpLocks/>
          </p:cNvGrpSpPr>
          <p:nvPr/>
        </p:nvGrpSpPr>
        <p:grpSpPr bwMode="auto">
          <a:xfrm>
            <a:off x="381000" y="1600200"/>
            <a:ext cx="8610600" cy="2517775"/>
            <a:chOff x="240" y="1008"/>
            <a:chExt cx="5424" cy="1586"/>
          </a:xfrm>
        </p:grpSpPr>
        <p:pic>
          <p:nvPicPr>
            <p:cNvPr id="713734" name="Picture 6" descr="long-irdc2"/>
            <p:cNvPicPr>
              <a:picLocks noChangeAspect="1" noChangeArrowheads="1"/>
            </p:cNvPicPr>
            <p:nvPr/>
          </p:nvPicPr>
          <p:blipFill>
            <a:blip r:embed="rId4" cstate="print"/>
            <a:srcRect r="755"/>
            <a:stretch>
              <a:fillRect/>
            </a:stretch>
          </p:blipFill>
          <p:spPr bwMode="auto">
            <a:xfrm>
              <a:off x="240" y="1008"/>
              <a:ext cx="5424" cy="1586"/>
            </a:xfrm>
            <a:prstGeom prst="rect">
              <a:avLst/>
            </a:prstGeom>
            <a:noFill/>
          </p:spPr>
        </p:pic>
        <p:sp>
          <p:nvSpPr>
            <p:cNvPr id="713735" name="Rectangle 7"/>
            <p:cNvSpPr>
              <a:spLocks noChangeArrowheads="1"/>
            </p:cNvSpPr>
            <p:nvPr/>
          </p:nvSpPr>
          <p:spPr bwMode="auto">
            <a:xfrm>
              <a:off x="3552" y="1344"/>
              <a:ext cx="384" cy="384"/>
            </a:xfrm>
            <a:prstGeom prst="rect">
              <a:avLst/>
            </a:prstGeom>
            <a:noFill/>
            <a:ln w="47625">
              <a:solidFill>
                <a:srgbClr val="FF0B20"/>
              </a:solidFill>
              <a:miter lim="800000"/>
              <a:headEnd/>
              <a:tailEnd/>
            </a:ln>
            <a:effectLst/>
          </p:spPr>
          <p:txBody>
            <a:bodyPr wrap="none" anchor="ctr"/>
            <a:lstStyle/>
            <a:p>
              <a:endParaRPr lang="en-US"/>
            </a:p>
          </p:txBody>
        </p:sp>
      </p:grpSp>
      <p:sp>
        <p:nvSpPr>
          <p:cNvPr id="713739" name="Text Box 11"/>
          <p:cNvSpPr txBox="1">
            <a:spLocks noChangeArrowheads="1"/>
          </p:cNvSpPr>
          <p:nvPr/>
        </p:nvSpPr>
        <p:spPr bwMode="auto">
          <a:xfrm>
            <a:off x="1371600" y="4953000"/>
            <a:ext cx="3352800" cy="1015663"/>
          </a:xfrm>
          <a:prstGeom prst="rect">
            <a:avLst/>
          </a:prstGeom>
          <a:noFill/>
          <a:ln w="47625" algn="ctr">
            <a:noFill/>
            <a:miter lim="800000"/>
            <a:headEnd/>
            <a:tailEnd/>
          </a:ln>
          <a:effectLst/>
        </p:spPr>
        <p:txBody>
          <a:bodyPr wrap="square">
            <a:spAutoFit/>
          </a:bodyPr>
          <a:lstStyle/>
          <a:p>
            <a:pPr>
              <a:spcBef>
                <a:spcPct val="50000"/>
              </a:spcBef>
            </a:pPr>
            <a:r>
              <a:rPr lang="en-US" dirty="0" smtClean="0"/>
              <a:t>Intermediate stage</a:t>
            </a:r>
          </a:p>
          <a:p>
            <a:pPr>
              <a:spcBef>
                <a:spcPct val="50000"/>
              </a:spcBef>
            </a:pPr>
            <a:r>
              <a:rPr lang="en-US" dirty="0" smtClean="0"/>
              <a:t>Protostellar clump</a:t>
            </a:r>
            <a:endParaRPr lang="en-US" dirty="0"/>
          </a:p>
        </p:txBody>
      </p:sp>
      <p:grpSp>
        <p:nvGrpSpPr>
          <p:cNvPr id="713748" name="Group 20"/>
          <p:cNvGrpSpPr>
            <a:grpSpLocks/>
          </p:cNvGrpSpPr>
          <p:nvPr/>
        </p:nvGrpSpPr>
        <p:grpSpPr bwMode="auto">
          <a:xfrm>
            <a:off x="5029200" y="3124200"/>
            <a:ext cx="3048000" cy="2971800"/>
            <a:chOff x="3456" y="1968"/>
            <a:chExt cx="1920" cy="1872"/>
          </a:xfrm>
        </p:grpSpPr>
        <p:pic>
          <p:nvPicPr>
            <p:cNvPr id="713745" name="Picture 17" descr="long-irdc2"/>
            <p:cNvPicPr>
              <a:picLocks noChangeAspect="1" noChangeArrowheads="1"/>
            </p:cNvPicPr>
            <p:nvPr/>
          </p:nvPicPr>
          <p:blipFill>
            <a:blip r:embed="rId4" cstate="print"/>
            <a:srcRect l="60831" t="20872" r="31937" b="54790"/>
            <a:stretch>
              <a:fillRect/>
            </a:stretch>
          </p:blipFill>
          <p:spPr bwMode="auto">
            <a:xfrm>
              <a:off x="3456" y="1968"/>
              <a:ext cx="1920" cy="1865"/>
            </a:xfrm>
            <a:prstGeom prst="rect">
              <a:avLst/>
            </a:prstGeom>
            <a:noFill/>
            <a:effectLst/>
          </p:spPr>
        </p:pic>
        <p:sp>
          <p:nvSpPr>
            <p:cNvPr id="713747" name="Rectangle 19"/>
            <p:cNvSpPr>
              <a:spLocks noChangeArrowheads="1"/>
            </p:cNvSpPr>
            <p:nvPr/>
          </p:nvSpPr>
          <p:spPr bwMode="auto">
            <a:xfrm>
              <a:off x="3456" y="1968"/>
              <a:ext cx="1920" cy="1872"/>
            </a:xfrm>
            <a:prstGeom prst="rect">
              <a:avLst/>
            </a:prstGeom>
            <a:noFill/>
            <a:ln w="47625" algn="ctr">
              <a:solidFill>
                <a:srgbClr val="FF0B20"/>
              </a:solidFill>
              <a:miter lim="800000"/>
              <a:headEnd/>
              <a:tailEnd/>
            </a:ln>
            <a:effectLst/>
          </p:spPr>
          <p:txBody>
            <a:bodyPr wrap="none" anchor="ctr"/>
            <a:lstStyle/>
            <a:p>
              <a:endParaRPr lang="en-US"/>
            </a:p>
          </p:txBody>
        </p:sp>
      </p:grpSp>
    </p:spTree>
    <p:custDataLst>
      <p:tags r:id="rId1"/>
    </p:custDataLst>
    <p:extLst>
      <p:ext uri="{BB962C8B-B14F-4D97-AF65-F5344CB8AC3E}">
        <p14:creationId xmlns:p14="http://schemas.microsoft.com/office/powerpoint/2010/main" val="219638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3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3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Text Box 2"/>
          <p:cNvSpPr txBox="1">
            <a:spLocks noChangeArrowheads="1"/>
          </p:cNvSpPr>
          <p:nvPr/>
        </p:nvSpPr>
        <p:spPr bwMode="auto">
          <a:xfrm>
            <a:off x="4267200" y="6477000"/>
            <a:ext cx="4876800" cy="336550"/>
          </a:xfrm>
          <a:prstGeom prst="rect">
            <a:avLst/>
          </a:prstGeom>
          <a:noFill/>
          <a:ln w="9525">
            <a:noFill/>
            <a:miter lim="800000"/>
            <a:headEnd/>
            <a:tailEnd/>
          </a:ln>
          <a:effectLst/>
        </p:spPr>
        <p:txBody>
          <a:bodyPr>
            <a:spAutoFit/>
          </a:bodyPr>
          <a:lstStyle/>
          <a:p>
            <a:pPr algn="r">
              <a:spcBef>
                <a:spcPct val="50000"/>
              </a:spcBef>
            </a:pPr>
            <a:r>
              <a:rPr lang="en-US" sz="1600">
                <a:latin typeface="Times New Roman" pitchFamily="18" charset="0"/>
              </a:rPr>
              <a:t>Image credit: NASA/JPL-Caltech/Univ. of Wisconsin</a:t>
            </a:r>
          </a:p>
        </p:txBody>
      </p:sp>
      <p:sp>
        <p:nvSpPr>
          <p:cNvPr id="711683" name="Text Box 3"/>
          <p:cNvSpPr txBox="1">
            <a:spLocks noChangeArrowheads="1"/>
          </p:cNvSpPr>
          <p:nvPr/>
        </p:nvSpPr>
        <p:spPr bwMode="auto">
          <a:xfrm>
            <a:off x="0" y="6553200"/>
            <a:ext cx="4343400" cy="214313"/>
          </a:xfrm>
          <a:prstGeom prst="rect">
            <a:avLst/>
          </a:prstGeom>
          <a:solidFill>
            <a:schemeClr val="tx2"/>
          </a:solidFill>
          <a:ln w="9525">
            <a:noFill/>
            <a:miter lim="800000"/>
            <a:headEnd/>
            <a:tailEnd/>
          </a:ln>
          <a:effectLst/>
        </p:spPr>
        <p:txBody>
          <a:bodyPr>
            <a:spAutoFit/>
          </a:bodyPr>
          <a:lstStyle/>
          <a:p>
            <a:pPr algn="l">
              <a:lnSpc>
                <a:spcPct val="50000"/>
              </a:lnSpc>
              <a:spcBef>
                <a:spcPct val="50000"/>
              </a:spcBef>
            </a:pPr>
            <a:r>
              <a:rPr lang="en-US" sz="1600" i="1" dirty="0">
                <a:solidFill>
                  <a:srgbClr val="FFFFFF"/>
                </a:solidFill>
                <a:latin typeface="Times New Roman" pitchFamily="18" charset="0"/>
              </a:rPr>
              <a:t>Blue - 3.6</a:t>
            </a:r>
            <a:r>
              <a:rPr lang="en-US" sz="1600" i="1" dirty="0">
                <a:solidFill>
                  <a:srgbClr val="FFFFFF"/>
                </a:solidFill>
                <a:latin typeface="Symbol" pitchFamily="18" charset="2"/>
                <a:sym typeface="Symbol" pitchFamily="18" charset="2"/>
              </a:rPr>
              <a:t></a:t>
            </a:r>
            <a:r>
              <a:rPr lang="en-US" sz="1600" i="1" dirty="0">
                <a:solidFill>
                  <a:srgbClr val="FFFFFF"/>
                </a:solidFill>
                <a:latin typeface="Times New Roman" pitchFamily="18" charset="0"/>
              </a:rPr>
              <a:t>m, Green  - 8</a:t>
            </a:r>
            <a:r>
              <a:rPr lang="en-US" sz="1600" i="1" dirty="0">
                <a:solidFill>
                  <a:srgbClr val="FFFFFF"/>
                </a:solidFill>
                <a:latin typeface="Symbol" pitchFamily="18" charset="2"/>
                <a:sym typeface="Symbol" pitchFamily="18" charset="2"/>
              </a:rPr>
              <a:t></a:t>
            </a:r>
            <a:r>
              <a:rPr lang="en-US" sz="1600" i="1" dirty="0">
                <a:solidFill>
                  <a:srgbClr val="FFFFFF"/>
                </a:solidFill>
                <a:latin typeface="Times New Roman" pitchFamily="18" charset="0"/>
              </a:rPr>
              <a:t>m,  Red - 24</a:t>
            </a:r>
            <a:r>
              <a:rPr lang="en-US" sz="1600" i="1" dirty="0">
                <a:solidFill>
                  <a:srgbClr val="FFFFFF"/>
                </a:solidFill>
                <a:latin typeface="Symbol" pitchFamily="18" charset="2"/>
                <a:sym typeface="Symbol" pitchFamily="18" charset="2"/>
              </a:rPr>
              <a:t></a:t>
            </a:r>
            <a:r>
              <a:rPr lang="en-US" sz="1600" i="1" dirty="0">
                <a:solidFill>
                  <a:srgbClr val="FFFFFF"/>
                </a:solidFill>
                <a:latin typeface="Times New Roman" pitchFamily="18" charset="0"/>
              </a:rPr>
              <a:t>m</a:t>
            </a:r>
          </a:p>
        </p:txBody>
      </p:sp>
      <p:sp>
        <p:nvSpPr>
          <p:cNvPr id="711684" name="Rectangle 4"/>
          <p:cNvSpPr>
            <a:spLocks noGrp="1" noChangeArrowheads="1"/>
          </p:cNvSpPr>
          <p:nvPr>
            <p:ph type="title"/>
          </p:nvPr>
        </p:nvSpPr>
        <p:spPr/>
        <p:txBody>
          <a:bodyPr/>
          <a:lstStyle/>
          <a:p>
            <a:r>
              <a:rPr lang="en-US" dirty="0" smtClean="0"/>
              <a:t>H II region</a:t>
            </a:r>
            <a:endParaRPr lang="en-US" dirty="0"/>
          </a:p>
        </p:txBody>
      </p:sp>
      <p:grpSp>
        <p:nvGrpSpPr>
          <p:cNvPr id="711697" name="Group 17"/>
          <p:cNvGrpSpPr>
            <a:grpSpLocks/>
          </p:cNvGrpSpPr>
          <p:nvPr/>
        </p:nvGrpSpPr>
        <p:grpSpPr bwMode="auto">
          <a:xfrm>
            <a:off x="381000" y="1600200"/>
            <a:ext cx="8610600" cy="2517775"/>
            <a:chOff x="240" y="1008"/>
            <a:chExt cx="5424" cy="1586"/>
          </a:xfrm>
        </p:grpSpPr>
        <p:pic>
          <p:nvPicPr>
            <p:cNvPr id="711686" name="Picture 6" descr="long-irdc2"/>
            <p:cNvPicPr>
              <a:picLocks noChangeAspect="1" noChangeArrowheads="1"/>
            </p:cNvPicPr>
            <p:nvPr/>
          </p:nvPicPr>
          <p:blipFill>
            <a:blip r:embed="rId4" cstate="print"/>
            <a:srcRect r="755"/>
            <a:stretch>
              <a:fillRect/>
            </a:stretch>
          </p:blipFill>
          <p:spPr bwMode="auto">
            <a:xfrm>
              <a:off x="240" y="1008"/>
              <a:ext cx="5424" cy="1586"/>
            </a:xfrm>
            <a:prstGeom prst="rect">
              <a:avLst/>
            </a:prstGeom>
            <a:noFill/>
          </p:spPr>
        </p:pic>
        <p:sp>
          <p:nvSpPr>
            <p:cNvPr id="711694" name="Rectangle 14"/>
            <p:cNvSpPr>
              <a:spLocks noChangeArrowheads="1"/>
            </p:cNvSpPr>
            <p:nvPr/>
          </p:nvSpPr>
          <p:spPr bwMode="auto">
            <a:xfrm>
              <a:off x="432" y="1776"/>
              <a:ext cx="432" cy="432"/>
            </a:xfrm>
            <a:prstGeom prst="rect">
              <a:avLst/>
            </a:prstGeom>
            <a:noFill/>
            <a:ln w="47625">
              <a:solidFill>
                <a:srgbClr val="FF0B20"/>
              </a:solidFill>
              <a:miter lim="800000"/>
              <a:headEnd/>
              <a:tailEnd/>
            </a:ln>
            <a:effectLst/>
          </p:spPr>
          <p:txBody>
            <a:bodyPr wrap="none" anchor="ctr"/>
            <a:lstStyle/>
            <a:p>
              <a:endParaRPr lang="en-US"/>
            </a:p>
          </p:txBody>
        </p:sp>
      </p:grpSp>
      <p:grpSp>
        <p:nvGrpSpPr>
          <p:cNvPr id="711700" name="Group 20"/>
          <p:cNvGrpSpPr>
            <a:grpSpLocks/>
          </p:cNvGrpSpPr>
          <p:nvPr/>
        </p:nvGrpSpPr>
        <p:grpSpPr bwMode="auto">
          <a:xfrm>
            <a:off x="4419600" y="2133600"/>
            <a:ext cx="3429000" cy="3581400"/>
            <a:chOff x="2544" y="1536"/>
            <a:chExt cx="2160" cy="2256"/>
          </a:xfrm>
        </p:grpSpPr>
        <p:pic>
          <p:nvPicPr>
            <p:cNvPr id="711695" name="Picture 15" descr="long-irdc2"/>
            <p:cNvPicPr>
              <a:picLocks noChangeAspect="1" noChangeArrowheads="1"/>
            </p:cNvPicPr>
            <p:nvPr/>
          </p:nvPicPr>
          <p:blipFill>
            <a:blip r:embed="rId4" cstate="print"/>
            <a:srcRect l="3041" t="46962" r="88205" b="20872"/>
            <a:stretch>
              <a:fillRect/>
            </a:stretch>
          </p:blipFill>
          <p:spPr bwMode="auto">
            <a:xfrm>
              <a:off x="2547" y="1536"/>
              <a:ext cx="2119" cy="2256"/>
            </a:xfrm>
            <a:prstGeom prst="rect">
              <a:avLst/>
            </a:prstGeom>
            <a:noFill/>
            <a:effectLst/>
          </p:spPr>
        </p:pic>
        <p:sp>
          <p:nvSpPr>
            <p:cNvPr id="711698" name="Rectangle 18"/>
            <p:cNvSpPr>
              <a:spLocks noChangeArrowheads="1"/>
            </p:cNvSpPr>
            <p:nvPr/>
          </p:nvSpPr>
          <p:spPr bwMode="auto">
            <a:xfrm>
              <a:off x="2544" y="1536"/>
              <a:ext cx="2160" cy="2256"/>
            </a:xfrm>
            <a:prstGeom prst="rect">
              <a:avLst/>
            </a:prstGeom>
            <a:noFill/>
            <a:ln w="47625">
              <a:solidFill>
                <a:srgbClr val="FF0B20"/>
              </a:solidFill>
              <a:miter lim="800000"/>
              <a:headEnd/>
              <a:tailEnd/>
            </a:ln>
            <a:effectLst/>
          </p:spPr>
          <p:txBody>
            <a:bodyPr wrap="none" anchor="ctr"/>
            <a:lstStyle/>
            <a:p>
              <a:endParaRPr lang="en-US"/>
            </a:p>
          </p:txBody>
        </p:sp>
      </p:grpSp>
      <p:sp>
        <p:nvSpPr>
          <p:cNvPr id="711701" name="Text Box 21"/>
          <p:cNvSpPr txBox="1">
            <a:spLocks noChangeArrowheads="1"/>
          </p:cNvSpPr>
          <p:nvPr/>
        </p:nvSpPr>
        <p:spPr bwMode="auto">
          <a:xfrm>
            <a:off x="152400" y="4953000"/>
            <a:ext cx="3810000" cy="1015663"/>
          </a:xfrm>
          <a:prstGeom prst="rect">
            <a:avLst/>
          </a:prstGeom>
          <a:noFill/>
          <a:ln w="47625" algn="ctr">
            <a:noFill/>
            <a:miter lim="800000"/>
            <a:headEnd/>
            <a:tailEnd/>
          </a:ln>
          <a:effectLst/>
        </p:spPr>
        <p:txBody>
          <a:bodyPr wrap="square">
            <a:spAutoFit/>
          </a:bodyPr>
          <a:lstStyle/>
          <a:p>
            <a:pPr>
              <a:spcBef>
                <a:spcPct val="50000"/>
              </a:spcBef>
            </a:pPr>
            <a:r>
              <a:rPr lang="en-US" dirty="0" smtClean="0"/>
              <a:t>Later stage</a:t>
            </a:r>
          </a:p>
          <a:p>
            <a:pPr>
              <a:spcBef>
                <a:spcPct val="50000"/>
              </a:spcBef>
            </a:pPr>
            <a:r>
              <a:rPr lang="en-US" dirty="0" smtClean="0"/>
              <a:t>Stellar </a:t>
            </a:r>
            <a:r>
              <a:rPr lang="en-US" dirty="0"/>
              <a:t>“H II region” </a:t>
            </a:r>
            <a:r>
              <a:rPr lang="en-US" dirty="0" smtClean="0"/>
              <a:t>clump</a:t>
            </a:r>
            <a:endParaRPr lang="en-US" dirty="0"/>
          </a:p>
        </p:txBody>
      </p:sp>
    </p:spTree>
    <p:custDataLst>
      <p:tags r:id="rId1"/>
    </p:custDataLst>
    <p:extLst>
      <p:ext uri="{BB962C8B-B14F-4D97-AF65-F5344CB8AC3E}">
        <p14:creationId xmlns:p14="http://schemas.microsoft.com/office/powerpoint/2010/main" val="3947085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1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1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495&quot;/&gt;&lt;/object&gt;&lt;object type=&quot;3&quot; unique_id=&quot;10004&quot;&gt;&lt;property id=&quot;20148&quot; value=&quot;5&quot;/&gt;&lt;property id=&quot;20300&quot; value=&quot;Slide 2 - &amp;quot;Collaborators (partial list)&amp;quot;&quot;/&gt;&lt;property id=&quot;20307&quot; value=&quot;496&quot;/&gt;&lt;/object&gt;&lt;object type=&quot;3&quot; unique_id=&quot;10006&quot;&gt;&lt;property id=&quot;20148&quot; value=&quot;5&quot;/&gt;&lt;property id=&quot;20300&quot; value=&quot;Slide 3&quot;/&gt;&lt;property id=&quot;20307&quot; value=&quot;724&quot;/&gt;&lt;/object&gt;&lt;object type=&quot;3&quot; unique_id=&quot;10007&quot;&gt;&lt;property id=&quot;20148&quot; value=&quot;5&quot;/&gt;&lt;property id=&quot;20300&quot; value=&quot;Slide 4 - &amp;quot;High-Mass Star Formation is poorly understood&amp;quot;&quot;/&gt;&lt;property id=&quot;20307&quot; value=&quot;446&quot;/&gt;&lt;/object&gt;&lt;object type=&quot;3&quot; unique_id=&quot;10008&quot;&gt;&lt;property id=&quot;20148&quot; value=&quot;5&quot;/&gt;&lt;property id=&quot;20300&quot; value=&quot;Slide 5 - &amp;quot;All (high-mass) stars form in clusters or groups from a single molecular “clump”&amp;quot;&quot;/&gt;&lt;property id=&quot;20307&quot; value=&quot;444&quot;/&gt;&lt;/object&gt;&lt;object type=&quot;3&quot; unique_id=&quot;10022&quot;&gt;&lt;property id=&quot;20148&quot; value=&quot;5&quot;/&gt;&lt;property id=&quot;20300&quot; value=&quot;Slide 6 - &amp;quot;The evolutionary phases of high-mass star forming clumps&amp;quot;&quot;/&gt;&lt;property id=&quot;20307&quot; value=&quot;600&quot;/&gt;&lt;/object&gt;&lt;object type=&quot;3&quot; unique_id=&quot;10023&quot;&gt;&lt;property id=&quot;20148&quot; value=&quot;5&quot;/&gt;&lt;property id=&quot;20300&quot; value=&quot;Slide 7 - &amp;quot;Pre-stellar&amp;quot;&quot;/&gt;&lt;property id=&quot;20307&quot; value=&quot;601&quot;/&gt;&lt;/object&gt;&lt;object type=&quot;3&quot; unique_id=&quot;10024&quot;&gt;&lt;property id=&quot;20148&quot; value=&quot;5&quot;/&gt;&lt;property id=&quot;20300&quot; value=&quot;Slide 8 - &amp;quot;Protostellar&amp;quot;&quot;/&gt;&lt;property id=&quot;20307&quot; value=&quot;602&quot;/&gt;&lt;/object&gt;&lt;object type=&quot;3&quot; unique_id=&quot;10025&quot;&gt;&lt;property id=&quot;20148&quot; value=&quot;5&quot;/&gt;&lt;property id=&quot;20300&quot; value=&quot;Slide 9 - &amp;quot;H II region&amp;quot;&quot;/&gt;&lt;property id=&quot;20307&quot; value=&quot;603&quot;/&gt;&lt;/object&gt;&lt;object type=&quot;3&quot; unique_id=&quot;10026&quot;&gt;&lt;property id=&quot;20148&quot; value=&quot;5&quot;/&gt;&lt;property id=&quot;20300&quot; value=&quot;Slide 10 - &amp;quot;Photodissociation Region (PDR)&amp;quot;&quot;/&gt;&lt;property id=&quot;20307&quot; value=&quot;758&quot;/&gt;&lt;/object&gt;&lt;object type=&quot;3&quot; unique_id=&quot;10037&quot;&gt;&lt;property id=&quot;20148&quot; value=&quot;5&quot;/&gt;&lt;property id=&quot;20300&quot; value=&quot;Slide 11 - &amp;quot;The Millimeter Astronomy Legacy Team 90 GHz (MALT 90) Survey&amp;quot;&quot;/&gt;&lt;property id=&quot;20307&quot; value=&quot;606&quot;/&gt;&lt;/object&gt;&lt;object type=&quot;3&quot; unique_id=&quot;10044&quot;&gt;&lt;property id=&quot;20148&quot; value=&quot;5&quot;/&gt;&lt;property id=&quot;20300&quot; value=&quot;Slide 12 - &amp;quot;Why 90 GHz ?&amp;quot;&quot;/&gt;&lt;property id=&quot;20307&quot; value=&quot;607&quot;/&gt;&lt;/object&gt;&lt;object type=&quot;3&quot; unique_id=&quot;10056&quot;&gt;&lt;property id=&quot;20148&quot; value=&quot;5&quot;/&gt;&lt;property id=&quot;20300&quot; value=&quot;Slide 13 - &amp;quot;MALT 90 Survey Observing Parameters&amp;quot;&quot;/&gt;&lt;property id=&quot;20307&quot; value=&quot;613&quot;/&gt;&lt;/object&gt;&lt;object type=&quot;3&quot; unique_id=&quot;10057&quot;&gt;&lt;property id=&quot;20148&quot; value=&quot;5&quot;/&gt;&lt;property id=&quot;20300&quot; value=&quot;Slide 14 - &amp;quot;Selected lines&amp;quot;&quot;/&gt;&lt;property id=&quot;20307&quot; value=&quot;615&quot;/&gt;&lt;/object&gt;&lt;object type=&quot;3&quot; unique_id=&quot;10067&quot;&gt;&lt;property id=&quot;20148&quot; value=&quot;5&quot;/&gt;&lt;property id=&quot;20300&quot; value=&quot;Slide 16 - &amp;quot;Kinematic Distances: Longitude and velocity of MALT 90 clumps&amp;quot;&quot;/&gt;&lt;property id=&quot;20307&quot; value=&quot;711&quot;/&gt;&lt;/object&gt;&lt;object type=&quot;3&quot; unique_id=&quot;10070&quot;&gt;&lt;property id=&quot;20148&quot; value=&quot;5&quot;/&gt;&lt;property id=&quot;20300&quot; value=&quot;Slide 17 - &amp;quot;Galactic Distribution: MALT 90&amp;quot;&quot;/&gt;&lt;property id=&quot;20307&quot; value=&quot;712&quot;/&gt;&lt;/object&gt;&lt;object type=&quot;3&quot; unique_id=&quot;10086&quot;&gt;&lt;property id=&quot;20148&quot; value=&quot;5&quot;/&gt;&lt;property id=&quot;20300&quot; value=&quot;Slide 18 - &amp;quot;Collapse motions &amp;quot;&quot;/&gt;&lt;property id=&quot;20307&quot; value=&quot;715&quot;/&gt;&lt;/object&gt;&lt;object type=&quot;3&quot; unique_id=&quot;10087&quot;&gt;&lt;property id=&quot;20148&quot; value=&quot;5&quot;/&gt;&lt;property id=&quot;20300&quot; value=&quot;Slide 19 - &amp;quot;A collapsing cloud with a cold exterior and a warm interior&amp;quot;&quot;/&gt;&lt;property id=&quot;20307&quot; value=&quot;716&quot;/&gt;&lt;/object&gt;&lt;object type=&quot;3&quot; unique_id=&quot;10088&quot;&gt;&lt;property id=&quot;20148&quot; value=&quot;5&quot;/&gt;&lt;property id=&quot;20300&quot; value=&quot;Slide 20 - &amp;quot;For an optically thick line, at any given velocity we see only the t = 1 surface&amp;quot;&quot;/&gt;&lt;property id=&quot;20307&quot; value=&quot;717&quot;/&gt;&lt;/object&gt;&lt;object type=&quot;3&quot; unique_id=&quot;10089&quot;&gt;&lt;property id=&quot;20148&quot; value=&quot;5&quot;/&gt;&lt;property id=&quot;20300&quot; value=&quot;Slide 21 - &amp;quot;For an optically thick line, at any given velocity we see only the t = 1 surface&amp;quot;&quot;/&gt;&lt;property id=&quot;20307&quot; value=&quot;718&quot;/&gt;&lt;/object&gt;&lt;object type=&quot;3&quot; unique_id=&quot;10090&quot;&gt;&lt;property id=&quot;20148&quot; value=&quot;5&quot;/&gt;&lt;property id=&quot;20300&quot; value=&quot;Slide 22 - &amp;quot;The blue-red asymmetry in a collapsing cloud with a warm interior&amp;quot;&quot;/&gt;&lt;property id=&quot;20307&quot; value=&quot;719&quot;/&gt;&lt;/object&gt;&lt;object type=&quot;3&quot; unique_id=&quot;10091&quot;&gt;&lt;property id=&quot;20148&quot; value=&quot;5&quot;/&gt;&lt;property id=&quot;20300&quot; value=&quot;Slide 23 - &amp;quot;Define Asymmetry Index&amp;quot;&quot;/&gt;&lt;property id=&quot;20307&quot; value=&quot;720&quot;/&gt;&lt;/object&gt;&lt;object type=&quot;3&quot; unique_id=&quot;10092&quot;&gt;&lt;property id=&quot;20148&quot; value=&quot;5&quot;/&gt;&lt;property id=&quot;20300&quot; value=&quot;Slide 24 - &amp;quot;The ensemble of all MALT90 clumps exhibit the blue-red asymmetry.&amp;quot;&quot;/&gt;&lt;property id=&quot;20307&quot; value=&quot;752&quot;/&gt;&lt;/object&gt;&lt;object type=&quot;3&quot; unique_id=&quot;10124&quot;&gt;&lt;property id=&quot;20148&quot; value=&quot;5&quot;/&gt;&lt;property id=&quot;20300&quot; value=&quot;Slide 32 - &amp;quot;Summary&amp;quot;&quot;/&gt;&lt;property id=&quot;20307&quot; value=&quot;739&quot;/&gt;&lt;/object&gt;&lt;object type=&quot;3&quot; unique_id=&quot;12299&quot;&gt;&lt;property id=&quot;20148&quot; value=&quot;5&quot;/&gt;&lt;property id=&quot;20300&quot; value=&quot;Slide 15 - &amp;quot;Deep MOPS integration G305&amp;quot;&quot;/&gt;&lt;property id=&quot;20307&quot; value=&quot;789&quot;/&gt;&lt;/object&gt;&lt;object type=&quot;3&quot; unique_id=&quot;12300&quot;&gt;&lt;property id=&quot;20148&quot; value=&quot;5&quot;/&gt;&lt;property id=&quot;20300&quot; value=&quot;Slide 25 - &amp;quot;The Blue-Red Asymmetry Evolves&amp;quot;&quot;/&gt;&lt;property id=&quot;20307&quot; value=&quot;782&quot;/&gt;&lt;/object&gt;&lt;object type=&quot;3&quot; unique_id=&quot;12301&quot;&gt;&lt;property id=&quot;20148&quot; value=&quot;5&quot;/&gt;&lt;property id=&quot;20300&quot; value=&quot;Slide 26 - &amp;quot;Can we identify the early, cold progenitors to Young Massive Clusters?&amp;quot;&quot;/&gt;&lt;property id=&quot;20307&quot; value=&quot;788&quot;/&gt;&lt;/object&gt;&lt;object type=&quot;3&quot; unique_id=&quot;12302&quot;&gt;&lt;property id=&quot;20148&quot; value=&quot;5&quot;/&gt;&lt;property id=&quot;20300&quot; value=&quot;Slide 27 - &amp;quot;The Pebble: Cold Tdust, large N(H2), large M&amp;quot;&quot;/&gt;&lt;property id=&quot;20307&quot; value=&quot;783&quot;/&gt;&lt;/object&gt;&lt;object type=&quot;3&quot; unique_id=&quot;12303&quot;&gt;&lt;property id=&quot;20148&quot; value=&quot;5&quot;/&gt;&lt;property id=&quot;20300&quot; value=&quot;Slide 28 - &amp;quot;The Pebble: But Large Linewidths&amp;quot;&quot;/&gt;&lt;property id=&quot;20307&quot; value=&quot;784&quot;/&gt;&lt;/object&gt;&lt;object type=&quot;3&quot; unique_id=&quot;12304&quot;&gt;&lt;property id=&quot;20148&quot; value=&quot;5&quot;/&gt;&lt;property id=&quot;20300&quot; value=&quot;Slide 29 - &amp;quot;The Pebble is part of a larger structure with large linewidths throughout&amp;quot;&quot;/&gt;&lt;property id=&quot;20307&quot; value=&quot;785&quot;/&gt;&lt;/object&gt;&lt;object type=&quot;3&quot; unique_id=&quot;12305&quot;&gt;&lt;property id=&quot;20148&quot; value=&quot;5&quot;/&gt;&lt;property id=&quot;20300&quot; value=&quot;Slide 30 - &amp;quot;DV&amp;quot;&quot;/&gt;&lt;property id=&quot;20307&quot; value=&quot;786&quot;/&gt;&lt;/object&gt;&lt;object type=&quot;3&quot; unique_id=&quot;12306&quot;&gt;&lt;property id=&quot;20148&quot; value=&quot;5&quot;/&gt;&lt;property id=&quot;20300&quot; value=&quot;Slide 31 - &amp;quot;MALT90+&amp;quot;&quot;/&gt;&lt;property id=&quot;20307&quot; value=&quot;787&quot;/&gt;&lt;/object&gt;&lt;/object&gt;&lt;object type=&quot;8&quot; unique_id=&quot;1024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22.9"/>
</p:tagLst>
</file>

<file path=ppt/tags/tag3.xml><?xml version="1.0" encoding="utf-8"?>
<p:tagLst xmlns:a="http://schemas.openxmlformats.org/drawingml/2006/main" xmlns:r="http://schemas.openxmlformats.org/officeDocument/2006/relationships" xmlns:p="http://schemas.openxmlformats.org/presentationml/2006/main">
  <p:tag name="TIMING" val="|22.9"/>
</p:tagLst>
</file>

<file path=ppt/tags/tag4.xml><?xml version="1.0" encoding="utf-8"?>
<p:tagLst xmlns:a="http://schemas.openxmlformats.org/drawingml/2006/main" xmlns:r="http://schemas.openxmlformats.org/officeDocument/2006/relationships" xmlns:p="http://schemas.openxmlformats.org/presentationml/2006/main">
  <p:tag name="TIMING" val="|22.9"/>
</p:tagLst>
</file>

<file path=ppt/tags/tag5.xml><?xml version="1.0" encoding="utf-8"?>
<p:tagLst xmlns:a="http://schemas.openxmlformats.org/drawingml/2006/main" xmlns:r="http://schemas.openxmlformats.org/officeDocument/2006/relationships" xmlns:p="http://schemas.openxmlformats.org/presentationml/2006/main">
  <p:tag name="TIMING" val="|22.9"/>
</p:tagLst>
</file>

<file path=ppt/tags/tag6.xml><?xml version="1.0" encoding="utf-8"?>
<p:tagLst xmlns:a="http://schemas.openxmlformats.org/drawingml/2006/main" xmlns:r="http://schemas.openxmlformats.org/officeDocument/2006/relationships" xmlns:p="http://schemas.openxmlformats.org/presentationml/2006/main">
  <p:tag name="TIMING" val="|22.9"/>
</p:tagLst>
</file>

<file path=ppt/theme/theme1.xml><?xml version="1.0" encoding="utf-8"?>
<a:theme xmlns:a="http://schemas.openxmlformats.org/drawingml/2006/main" name="Default Design">
  <a:themeElements>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35493</TotalTime>
  <Words>2429</Words>
  <Application>Microsoft Office PowerPoint</Application>
  <PresentationFormat>On-screen Show (4:3)</PresentationFormat>
  <Paragraphs>288</Paragraphs>
  <Slides>32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 Unicode MS</vt:lpstr>
      <vt:lpstr>Arial</vt:lpstr>
      <vt:lpstr>Bookman Old Style</vt:lpstr>
      <vt:lpstr>Calibri</vt:lpstr>
      <vt:lpstr>Cambria Math</vt:lpstr>
      <vt:lpstr>Garamond</vt:lpstr>
      <vt:lpstr>Georgia</vt:lpstr>
      <vt:lpstr>Gill Sans</vt:lpstr>
      <vt:lpstr>Symbol</vt:lpstr>
      <vt:lpstr>Times New Roman</vt:lpstr>
      <vt:lpstr>Wingdings</vt:lpstr>
      <vt:lpstr>Default Design</vt:lpstr>
      <vt:lpstr>PowerPoint Presentation</vt:lpstr>
      <vt:lpstr>Collaborators (partial list)</vt:lpstr>
      <vt:lpstr>PowerPoint Presentation</vt:lpstr>
      <vt:lpstr>High-Mass Star Formation is poorly understood</vt:lpstr>
      <vt:lpstr>All (high-mass) stars form in clusters or groups from a single molecular “clump”</vt:lpstr>
      <vt:lpstr>The evolutionary phases of high-mass star forming clumps</vt:lpstr>
      <vt:lpstr>Pre-stellar</vt:lpstr>
      <vt:lpstr>Protostellar</vt:lpstr>
      <vt:lpstr>H II region</vt:lpstr>
      <vt:lpstr>Photodissociation Region (PDR)</vt:lpstr>
      <vt:lpstr>The Millimeter Astronomy Legacy Team 90 GHz (MALT 90) Survey</vt:lpstr>
      <vt:lpstr>Why 90 GHz ?</vt:lpstr>
      <vt:lpstr>MALT 90 Survey Observing Parameters</vt:lpstr>
      <vt:lpstr>Selected lines</vt:lpstr>
      <vt:lpstr>Deep MOPS integration G305</vt:lpstr>
      <vt:lpstr>Kinematic Distances: Longitude and velocity of MALT 90 clumps</vt:lpstr>
      <vt:lpstr>Galactic Distribution: MALT 90</vt:lpstr>
      <vt:lpstr>Collapse motions </vt:lpstr>
      <vt:lpstr>A collapsing cloud with a cold exterior and a warm interior</vt:lpstr>
      <vt:lpstr>For an optically thick line, at any given velocity we see only the t = 1 surface</vt:lpstr>
      <vt:lpstr>For an optically thick line, at any given velocity we see only the t = 1 surface</vt:lpstr>
      <vt:lpstr>The blue-red asymmetry in a collapsing cloud with a warm interior</vt:lpstr>
      <vt:lpstr>Define Asymmetry Index</vt:lpstr>
      <vt:lpstr>The ensemble of all MALT90 clumps exhibit the blue-red asymmetry.</vt:lpstr>
      <vt:lpstr>The Blue-Red Asymmetry Evolves</vt:lpstr>
      <vt:lpstr>Can we identify the early, cold progenitors to Young Massive Clusters?</vt:lpstr>
      <vt:lpstr>The Pebble: Cold Tdust, large N(H2), large M</vt:lpstr>
      <vt:lpstr>The Pebble: But Large Linewidths</vt:lpstr>
      <vt:lpstr>The Pebble is part of a larger structure with large linewidths throughout</vt:lpstr>
      <vt:lpstr>DV</vt:lpstr>
      <vt:lpstr>MALT90+</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Infrared Dark Clouds: Precursors to Star Clusters</dc:title>
  <dc:creator>Jackson, James</dc:creator>
  <cp:lastModifiedBy>James Jackson</cp:lastModifiedBy>
  <cp:revision>688</cp:revision>
  <cp:lastPrinted>2007-04-09T19:36:16Z</cp:lastPrinted>
  <dcterms:modified xsi:type="dcterms:W3CDTF">2017-04-19T01:16:06Z</dcterms:modified>
</cp:coreProperties>
</file>