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1"/>
  </p:notesMasterIdLst>
  <p:handoutMasterIdLst>
    <p:handoutMasterId r:id="rId12"/>
  </p:handoutMasterIdLst>
  <p:sldIdLst>
    <p:sldId id="256" r:id="rId3"/>
    <p:sldId id="262" r:id="rId4"/>
    <p:sldId id="266" r:id="rId5"/>
    <p:sldId id="267" r:id="rId6"/>
    <p:sldId id="264" r:id="rId7"/>
    <p:sldId id="265" r:id="rId8"/>
    <p:sldId id="269" r:id="rId9"/>
    <p:sldId id="268" r:id="rId1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C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9" autoAdjust="0"/>
    <p:restoredTop sz="86391" autoAdjust="0"/>
  </p:normalViewPr>
  <p:slideViewPr>
    <p:cSldViewPr>
      <p:cViewPr>
        <p:scale>
          <a:sx n="100" d="100"/>
          <a:sy n="100" d="100"/>
        </p:scale>
        <p:origin x="872" y="176"/>
      </p:cViewPr>
      <p:guideLst>
        <p:guide orient="horz" pos="2160"/>
        <p:guide pos="2880"/>
      </p:guideLst>
    </p:cSldViewPr>
  </p:slideViewPr>
  <p:outlineViewPr>
    <p:cViewPr>
      <p:scale>
        <a:sx n="33" d="100"/>
        <a:sy n="33" d="100"/>
      </p:scale>
      <p:origin x="0" y="-123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9" d="100"/>
          <a:sy n="89" d="100"/>
        </p:scale>
        <p:origin x="3840" y="160"/>
      </p:cViewPr>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handoutMaster" Target="handoutMasters/handout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D5F889-4C3D-1C49-B380-1F96DD8B9AED}" type="datetimeFigureOut">
              <a:rPr lang="en-US" smtClean="0"/>
              <a:t>11/26/17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61C30A-73BE-D946-9203-C0C2012A8CE5}" type="slidenum">
              <a:rPr lang="en-US" smtClean="0"/>
              <a:t>‹#›</a:t>
            </a:fld>
            <a:endParaRPr lang="en-US"/>
          </a:p>
        </p:txBody>
      </p:sp>
    </p:spTree>
    <p:extLst>
      <p:ext uri="{BB962C8B-B14F-4D97-AF65-F5344CB8AC3E}">
        <p14:creationId xmlns:p14="http://schemas.microsoft.com/office/powerpoint/2010/main" val="648135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253EA4B-1D85-3B4E-89AE-F3F26376274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3" descr="watermark"/>
          <p:cNvPicPr>
            <a:picLocks noChangeAspect="1" noChangeArrowheads="1"/>
          </p:cNvPicPr>
          <p:nvPr userDrawn="1"/>
        </p:nvPicPr>
        <p:blipFill>
          <a:blip r:embed="rId2">
            <a:extLst>
              <a:ext uri="{28A0092B-C50C-407E-A947-70E740481C1C}">
                <a14:useLocalDpi xmlns:a14="http://schemas.microsoft.com/office/drawing/2010/main"/>
              </a:ext>
            </a:extLst>
          </a:blip>
          <a:srcRect r="10252"/>
          <a:stretch>
            <a:fillRect/>
          </a:stretch>
        </p:blipFill>
        <p:spPr bwMode="auto">
          <a:xfrm>
            <a:off x="0" y="0"/>
            <a:ext cx="9144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5"/>
          <p:cNvSpPr>
            <a:spLocks noChangeArrowheads="1"/>
          </p:cNvSpPr>
          <p:nvPr userDrawn="1"/>
        </p:nvSpPr>
        <p:spPr bwMode="auto">
          <a:xfrm>
            <a:off x="0" y="4149725"/>
            <a:ext cx="9144000" cy="1441450"/>
          </a:xfrm>
          <a:prstGeom prst="rect">
            <a:avLst/>
          </a:prstGeom>
          <a:solidFill>
            <a:schemeClr val="bg1">
              <a:alpha val="66000"/>
            </a:schemeClr>
          </a:solidFill>
          <a:ln w="9525">
            <a:noFill/>
            <a:miter lim="800000"/>
            <a:headEnd/>
            <a:tailEnd/>
          </a:ln>
          <a:effectLst/>
        </p:spPr>
        <p:txBody>
          <a:bodyPr wrap="none" anchor="ctr"/>
          <a:lstStyle/>
          <a:p>
            <a:pPr>
              <a:defRPr/>
            </a:pPr>
            <a:endParaRPr lang="en-AU"/>
          </a:p>
        </p:txBody>
      </p:sp>
      <p:sp>
        <p:nvSpPr>
          <p:cNvPr id="6" name="Rectangle 8"/>
          <p:cNvSpPr>
            <a:spLocks noChangeArrowheads="1"/>
          </p:cNvSpPr>
          <p:nvPr userDrawn="1"/>
        </p:nvSpPr>
        <p:spPr bwMode="auto">
          <a:xfrm>
            <a:off x="0" y="431800"/>
            <a:ext cx="9144000" cy="1412875"/>
          </a:xfrm>
          <a:prstGeom prst="rect">
            <a:avLst/>
          </a:prstGeom>
          <a:solidFill>
            <a:srgbClr val="1E427A"/>
          </a:solidFill>
          <a:ln w="9525">
            <a:noFill/>
            <a:miter lim="800000"/>
            <a:headEnd/>
            <a:tailEnd/>
          </a:ln>
          <a:effectLst/>
        </p:spPr>
        <p:txBody>
          <a:bodyPr/>
          <a:lstStyle/>
          <a:p>
            <a:pPr>
              <a:defRPr/>
            </a:pPr>
            <a:endParaRPr lang="en-AU"/>
          </a:p>
        </p:txBody>
      </p:sp>
      <p:pic>
        <p:nvPicPr>
          <p:cNvPr id="7" name="Picture 9" descr="banne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543425" y="836613"/>
            <a:ext cx="46005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6"/>
          <p:cNvSpPr>
            <a:spLocks noChangeArrowheads="1"/>
          </p:cNvSpPr>
          <p:nvPr userDrawn="1"/>
        </p:nvSpPr>
        <p:spPr bwMode="auto">
          <a:xfrm>
            <a:off x="0" y="5589588"/>
            <a:ext cx="9144000" cy="71437"/>
          </a:xfrm>
          <a:prstGeom prst="rect">
            <a:avLst/>
          </a:prstGeom>
          <a:solidFill>
            <a:srgbClr val="1E427A"/>
          </a:solidFill>
          <a:ln w="9525">
            <a:noFill/>
            <a:miter lim="800000"/>
            <a:headEnd/>
            <a:tailEnd/>
          </a:ln>
        </p:spPr>
        <p:txBody>
          <a:bodyPr/>
          <a:lstStyle/>
          <a:p>
            <a:pPr>
              <a:defRPr/>
            </a:pPr>
            <a:endParaRPr lang="en-AU"/>
          </a:p>
        </p:txBody>
      </p:sp>
      <p:pic>
        <p:nvPicPr>
          <p:cNvPr id="9" name="Picture 20" descr="logo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6588125" y="4292600"/>
            <a:ext cx="23812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180975" y="454025"/>
            <a:ext cx="7772400" cy="1470025"/>
          </a:xfrm>
        </p:spPr>
        <p:txBody>
          <a:bodyPr/>
          <a:lstStyle>
            <a:lvl1pPr algn="l">
              <a:defRPr/>
            </a:lvl1pPr>
          </a:lstStyle>
          <a:p>
            <a:r>
              <a:rPr lang="en-US"/>
              <a:t>Click to edit Master title style</a:t>
            </a:r>
          </a:p>
        </p:txBody>
      </p:sp>
      <p:sp>
        <p:nvSpPr>
          <p:cNvPr id="3075" name="Rectangle 3"/>
          <p:cNvSpPr>
            <a:spLocks noGrp="1" noChangeArrowheads="1"/>
          </p:cNvSpPr>
          <p:nvPr>
            <p:ph type="subTitle" idx="1"/>
          </p:nvPr>
        </p:nvSpPr>
        <p:spPr>
          <a:xfrm>
            <a:off x="179388" y="2205038"/>
            <a:ext cx="6400800" cy="1057275"/>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1365474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04DFC0F8-36F8-7E46-AB22-0B5874F8DC91}" type="datetime3">
              <a:rPr lang="en-US"/>
              <a:pPr>
                <a:defRPr/>
              </a:pPr>
              <a:t>26 November 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F5DF94D-6B69-E444-9415-440820369ED9}" type="slidenum">
              <a:rPr lang="en-US" altLang="en-US"/>
              <a:pPr/>
              <a:t>‹#›</a:t>
            </a:fld>
            <a:endParaRPr lang="en-US" altLang="en-US"/>
          </a:p>
        </p:txBody>
      </p:sp>
    </p:spTree>
    <p:extLst>
      <p:ext uri="{BB962C8B-B14F-4D97-AF65-F5344CB8AC3E}">
        <p14:creationId xmlns:p14="http://schemas.microsoft.com/office/powerpoint/2010/main" val="394932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CF906FD3-B6EC-634C-859A-53A6FEF48020}" type="datetime3">
              <a:rPr lang="en-US"/>
              <a:pPr>
                <a:defRPr/>
              </a:pPr>
              <a:t>26 November 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B4B63C-4F0F-284E-B9BF-1C1B810A637C}" type="slidenum">
              <a:rPr lang="en-US" altLang="en-US"/>
              <a:pPr/>
              <a:t>‹#›</a:t>
            </a:fld>
            <a:endParaRPr lang="en-US" altLang="en-US"/>
          </a:p>
        </p:txBody>
      </p:sp>
    </p:spTree>
    <p:extLst>
      <p:ext uri="{BB962C8B-B14F-4D97-AF65-F5344CB8AC3E}">
        <p14:creationId xmlns:p14="http://schemas.microsoft.com/office/powerpoint/2010/main" val="1907839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val="985386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196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9838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993444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3785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Tree>
    <p:extLst>
      <p:ext uri="{BB962C8B-B14F-4D97-AF65-F5344CB8AC3E}">
        <p14:creationId xmlns:p14="http://schemas.microsoft.com/office/powerpoint/2010/main" val="1889478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755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5474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fld id="{83D7DCDF-67F1-5A44-98ED-3D40BB0A825F}" type="datetime3">
              <a:rPr lang="en-US"/>
              <a:pPr>
                <a:defRPr/>
              </a:pPr>
              <a:t>26 November 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3283530-71B7-F64C-8EEF-897B7CB324A5}" type="slidenum">
              <a:rPr lang="en-US" altLang="en-US"/>
              <a:pPr/>
              <a:t>‹#›</a:t>
            </a:fld>
            <a:endParaRPr lang="en-US" altLang="en-US"/>
          </a:p>
        </p:txBody>
      </p:sp>
    </p:spTree>
    <p:extLst>
      <p:ext uri="{BB962C8B-B14F-4D97-AF65-F5344CB8AC3E}">
        <p14:creationId xmlns:p14="http://schemas.microsoft.com/office/powerpoint/2010/main" val="366439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37223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867202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90164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0758C27-5B01-8949-B31D-A2424F31F5BF}" type="datetime3">
              <a:rPr lang="en-US"/>
              <a:pPr>
                <a:defRPr/>
              </a:pPr>
              <a:t>26 November 2017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3C23B12-4C38-4A4A-B621-3E2C7E359F2F}" type="slidenum">
              <a:rPr lang="en-US" altLang="en-US"/>
              <a:pPr/>
              <a:t>‹#›</a:t>
            </a:fld>
            <a:endParaRPr lang="en-US" altLang="en-US"/>
          </a:p>
        </p:txBody>
      </p:sp>
    </p:spTree>
    <p:extLst>
      <p:ext uri="{BB962C8B-B14F-4D97-AF65-F5344CB8AC3E}">
        <p14:creationId xmlns:p14="http://schemas.microsoft.com/office/powerpoint/2010/main" val="1905850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fld id="{9F0276DF-4C5A-8340-A788-B4596AE21225}" type="datetime3">
              <a:rPr lang="en-US"/>
              <a:pPr>
                <a:defRPr/>
              </a:pPr>
              <a:t>26 November 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CC11AD-0643-3C49-A360-5A078BD0A07F}" type="slidenum">
              <a:rPr lang="en-US" altLang="en-US"/>
              <a:pPr/>
              <a:t>‹#›</a:t>
            </a:fld>
            <a:endParaRPr lang="en-US" altLang="en-US"/>
          </a:p>
        </p:txBody>
      </p:sp>
    </p:spTree>
    <p:extLst>
      <p:ext uri="{BB962C8B-B14F-4D97-AF65-F5344CB8AC3E}">
        <p14:creationId xmlns:p14="http://schemas.microsoft.com/office/powerpoint/2010/main" val="190820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fld id="{5804FCE5-B65B-4F4F-B6C5-DD03E661E9D1}" type="datetime3">
              <a:rPr lang="en-US"/>
              <a:pPr>
                <a:defRPr/>
              </a:pPr>
              <a:t>26 November 2017</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0AD4217-744D-B542-8E0D-1EC6CAE4261F}" type="slidenum">
              <a:rPr lang="en-US" altLang="en-US"/>
              <a:pPr/>
              <a:t>‹#›</a:t>
            </a:fld>
            <a:endParaRPr lang="en-US" altLang="en-US"/>
          </a:p>
        </p:txBody>
      </p:sp>
    </p:spTree>
    <p:extLst>
      <p:ext uri="{BB962C8B-B14F-4D97-AF65-F5344CB8AC3E}">
        <p14:creationId xmlns:p14="http://schemas.microsoft.com/office/powerpoint/2010/main" val="661003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fld id="{320266D3-6156-8945-9287-C1FF7E82B5CD}" type="datetime3">
              <a:rPr lang="en-US"/>
              <a:pPr>
                <a:defRPr/>
              </a:pPr>
              <a:t>26 November 2017</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B12B417-40D2-4B40-88DE-BC1DDA0618B7}" type="slidenum">
              <a:rPr lang="en-US" altLang="en-US"/>
              <a:pPr/>
              <a:t>‹#›</a:t>
            </a:fld>
            <a:endParaRPr lang="en-US" altLang="en-US"/>
          </a:p>
        </p:txBody>
      </p:sp>
    </p:spTree>
    <p:extLst>
      <p:ext uri="{BB962C8B-B14F-4D97-AF65-F5344CB8AC3E}">
        <p14:creationId xmlns:p14="http://schemas.microsoft.com/office/powerpoint/2010/main" val="549876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222310C-8FBE-014A-A53A-A625DE530C39}" type="datetime3">
              <a:rPr lang="en-US"/>
              <a:pPr>
                <a:defRPr/>
              </a:pPr>
              <a:t>26 November 2017</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F02BE92-C47D-C640-82F3-0365B4039F34}" type="slidenum">
              <a:rPr lang="en-US" altLang="en-US"/>
              <a:pPr/>
              <a:t>‹#›</a:t>
            </a:fld>
            <a:endParaRPr lang="en-US" altLang="en-US"/>
          </a:p>
        </p:txBody>
      </p:sp>
    </p:spTree>
    <p:extLst>
      <p:ext uri="{BB962C8B-B14F-4D97-AF65-F5344CB8AC3E}">
        <p14:creationId xmlns:p14="http://schemas.microsoft.com/office/powerpoint/2010/main" val="1152236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FCA03C2-2D6E-9748-9059-7EBBCE657E08}" type="datetime3">
              <a:rPr lang="en-US"/>
              <a:pPr>
                <a:defRPr/>
              </a:pPr>
              <a:t>26 November 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FB7C449-AF66-B34D-8220-47737CC2EC9F}" type="slidenum">
              <a:rPr lang="en-US" altLang="en-US"/>
              <a:pPr/>
              <a:t>‹#›</a:t>
            </a:fld>
            <a:endParaRPr lang="en-US" altLang="en-US"/>
          </a:p>
        </p:txBody>
      </p:sp>
    </p:spTree>
    <p:extLst>
      <p:ext uri="{BB962C8B-B14F-4D97-AF65-F5344CB8AC3E}">
        <p14:creationId xmlns:p14="http://schemas.microsoft.com/office/powerpoint/2010/main" val="1771633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127436E-7D80-DD4B-86A1-EEBCC1549E7A}" type="datetime3">
              <a:rPr lang="en-US"/>
              <a:pPr>
                <a:defRPr/>
              </a:pPr>
              <a:t>26 November 2017</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www.astronomyaustralia.org.au</a:t>
            </a:r>
          </a:p>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1EB2C62-760D-FE47-9808-BF5A4495C9F4}" type="slidenum">
              <a:rPr lang="en-US" altLang="en-US"/>
              <a:pPr/>
              <a:t>‹#›</a:t>
            </a:fld>
            <a:endParaRPr lang="en-US" altLang="en-US"/>
          </a:p>
        </p:txBody>
      </p:sp>
    </p:spTree>
    <p:extLst>
      <p:ext uri="{BB962C8B-B14F-4D97-AF65-F5344CB8AC3E}">
        <p14:creationId xmlns:p14="http://schemas.microsoft.com/office/powerpoint/2010/main" val="9903933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WordPictureWatermark3" descr="watermark_7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2201863" y="15875"/>
            <a:ext cx="6907212" cy="67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ChangeArrowheads="1"/>
          </p:cNvSpPr>
          <p:nvPr userDrawn="1"/>
        </p:nvSpPr>
        <p:spPr bwMode="auto">
          <a:xfrm>
            <a:off x="0" y="431800"/>
            <a:ext cx="9144000" cy="765175"/>
          </a:xfrm>
          <a:prstGeom prst="rect">
            <a:avLst/>
          </a:prstGeom>
          <a:solidFill>
            <a:srgbClr val="1E427A"/>
          </a:solidFill>
          <a:ln w="9525">
            <a:noFill/>
            <a:miter lim="800000"/>
            <a:headEnd/>
            <a:tailEnd/>
          </a:ln>
        </p:spPr>
        <p:txBody>
          <a:bodyPr/>
          <a:lstStyle/>
          <a:p>
            <a:pPr>
              <a:defRPr/>
            </a:pPr>
            <a:endParaRPr lang="en-AU"/>
          </a:p>
        </p:txBody>
      </p:sp>
      <p:sp>
        <p:nvSpPr>
          <p:cNvPr id="102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p:cNvSpPr>
            <a:spLocks noGrp="1" noChangeArrowheads="1"/>
          </p:cNvSpPr>
          <p:nvPr>
            <p:ph type="dt" sz="half" idx="2"/>
          </p:nvPr>
        </p:nvSpPr>
        <p:spPr bwMode="auto">
          <a:xfrm>
            <a:off x="7010400" y="6451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a:solidFill>
                  <a:schemeClr val="bg2"/>
                </a:solidFill>
              </a:defRPr>
            </a:lvl1pPr>
          </a:lstStyle>
          <a:p>
            <a:pPr>
              <a:defRPr/>
            </a:pPr>
            <a:fld id="{6363C275-27BE-654E-B892-F831E120DD9B}" type="datetime3">
              <a:rPr lang="en-US"/>
              <a:pPr>
                <a:defRPr/>
              </a:pPr>
              <a:t>26 November 2017</a:t>
            </a:fld>
            <a:endParaRPr lang="en-US"/>
          </a:p>
        </p:txBody>
      </p:sp>
      <p:sp>
        <p:nvSpPr>
          <p:cNvPr id="3" name="Rectangle 5"/>
          <p:cNvSpPr>
            <a:spLocks noGrp="1" noChangeArrowheads="1"/>
          </p:cNvSpPr>
          <p:nvPr>
            <p:ph type="ftr" sz="quarter" idx="3"/>
          </p:nvPr>
        </p:nvSpPr>
        <p:spPr bwMode="auto">
          <a:xfrm>
            <a:off x="3124200" y="6459538"/>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a:solidFill>
                  <a:schemeClr val="bg2"/>
                </a:solidFill>
              </a:defRPr>
            </a:lvl1pPr>
          </a:lstStyle>
          <a:p>
            <a:pPr>
              <a:defRPr/>
            </a:pPr>
            <a:r>
              <a:rPr lang="en-US"/>
              <a:t>www.astronomyaustralia.org.au</a:t>
            </a:r>
          </a:p>
          <a:p>
            <a:pPr>
              <a:defRPr/>
            </a:pPr>
            <a:endParaRPr lang="en-US"/>
          </a:p>
        </p:txBody>
      </p:sp>
      <p:sp>
        <p:nvSpPr>
          <p:cNvPr id="1030" name="Rectangle 6"/>
          <p:cNvSpPr>
            <a:spLocks noGrp="1" noChangeArrowheads="1"/>
          </p:cNvSpPr>
          <p:nvPr>
            <p:ph type="sldNum" sz="quarter" idx="4"/>
          </p:nvPr>
        </p:nvSpPr>
        <p:spPr bwMode="auto">
          <a:xfrm>
            <a:off x="107950" y="6451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600" b="1">
                <a:solidFill>
                  <a:schemeClr val="bg2"/>
                </a:solidFill>
              </a:defRPr>
            </a:lvl1pPr>
          </a:lstStyle>
          <a:p>
            <a:fld id="{D04E5A72-D0F5-454E-82A6-59297947BA25}" type="slidenum">
              <a:rPr lang="en-US" altLang="en-US"/>
              <a:pPr/>
              <a:t>‹#›</a:t>
            </a:fld>
            <a:endParaRPr lang="en-US" altLang="en-US"/>
          </a:p>
        </p:txBody>
      </p:sp>
      <p:pic>
        <p:nvPicPr>
          <p:cNvPr id="1033" name="Picture 10" descr="logo_white"/>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190500" y="476250"/>
            <a:ext cx="78105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ChangeArrowheads="1"/>
          </p:cNvSpPr>
          <p:nvPr userDrawn="1"/>
        </p:nvSpPr>
        <p:spPr bwMode="auto">
          <a:xfrm>
            <a:off x="0" y="6381750"/>
            <a:ext cx="9144000" cy="69850"/>
          </a:xfrm>
          <a:prstGeom prst="rect">
            <a:avLst/>
          </a:prstGeom>
          <a:solidFill>
            <a:srgbClr val="1E427A"/>
          </a:solidFill>
          <a:ln w="9525">
            <a:noFill/>
            <a:miter lim="800000"/>
            <a:headEnd/>
            <a:tailEnd/>
          </a:ln>
        </p:spPr>
        <p:txBody>
          <a:bodyPr/>
          <a:lstStyle/>
          <a:p>
            <a:pPr>
              <a:defRPr/>
            </a:pPr>
            <a:endParaRPr lang="en-AU"/>
          </a:p>
        </p:txBody>
      </p:sp>
    </p:spTree>
  </p:cSld>
  <p:clrMap bg1="lt1" tx1="dk1" bg2="lt2" tx2="dk2" accent1="accent1" accent2="accent2" accent3="accent3" accent4="accent4" accent5="accent5" accent6="accent6" hlink="hlink" folHlink="folHlink"/>
  <p:sldLayoutIdLst>
    <p:sldLayoutId id="2147483717"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p:txStyles>
    <p:titleStyle>
      <a:lvl1pPr algn="r" rtl="0" eaLnBrk="0" fontAlgn="base" hangingPunct="0">
        <a:spcBef>
          <a:spcPct val="0"/>
        </a:spcBef>
        <a:spcAft>
          <a:spcPct val="0"/>
        </a:spcAft>
        <a:defRPr sz="4000">
          <a:solidFill>
            <a:schemeClr val="bg1"/>
          </a:solidFill>
          <a:latin typeface="+mj-lt"/>
          <a:ea typeface="+mj-ea"/>
          <a:cs typeface="+mj-cs"/>
        </a:defRPr>
      </a:lvl1pPr>
      <a:lvl2pPr algn="r" rtl="0" eaLnBrk="0" fontAlgn="base" hangingPunct="0">
        <a:spcBef>
          <a:spcPct val="0"/>
        </a:spcBef>
        <a:spcAft>
          <a:spcPct val="0"/>
        </a:spcAft>
        <a:defRPr sz="4000">
          <a:solidFill>
            <a:schemeClr val="bg1"/>
          </a:solidFill>
          <a:latin typeface="Arial" charset="0"/>
        </a:defRPr>
      </a:lvl2pPr>
      <a:lvl3pPr algn="r" rtl="0" eaLnBrk="0" fontAlgn="base" hangingPunct="0">
        <a:spcBef>
          <a:spcPct val="0"/>
        </a:spcBef>
        <a:spcAft>
          <a:spcPct val="0"/>
        </a:spcAft>
        <a:defRPr sz="4000">
          <a:solidFill>
            <a:schemeClr val="bg1"/>
          </a:solidFill>
          <a:latin typeface="Arial" charset="0"/>
        </a:defRPr>
      </a:lvl3pPr>
      <a:lvl4pPr algn="r" rtl="0" eaLnBrk="0" fontAlgn="base" hangingPunct="0">
        <a:spcBef>
          <a:spcPct val="0"/>
        </a:spcBef>
        <a:spcAft>
          <a:spcPct val="0"/>
        </a:spcAft>
        <a:defRPr sz="4000">
          <a:solidFill>
            <a:schemeClr val="bg1"/>
          </a:solidFill>
          <a:latin typeface="Arial" charset="0"/>
        </a:defRPr>
      </a:lvl4pPr>
      <a:lvl5pPr algn="r" rtl="0" eaLnBrk="0" fontAlgn="base" hangingPunct="0">
        <a:spcBef>
          <a:spcPct val="0"/>
        </a:spcBef>
        <a:spcAft>
          <a:spcPct val="0"/>
        </a:spcAft>
        <a:defRPr sz="4000">
          <a:solidFill>
            <a:schemeClr val="bg1"/>
          </a:solidFill>
          <a:latin typeface="Arial" charset="0"/>
        </a:defRPr>
      </a:lvl5pPr>
      <a:lvl6pPr marL="457200" algn="r" rtl="0" fontAlgn="base">
        <a:spcBef>
          <a:spcPct val="0"/>
        </a:spcBef>
        <a:spcAft>
          <a:spcPct val="0"/>
        </a:spcAft>
        <a:defRPr sz="4000">
          <a:solidFill>
            <a:schemeClr val="bg1"/>
          </a:solidFill>
          <a:latin typeface="Arial" charset="0"/>
        </a:defRPr>
      </a:lvl6pPr>
      <a:lvl7pPr marL="914400" algn="r" rtl="0" fontAlgn="base">
        <a:spcBef>
          <a:spcPct val="0"/>
        </a:spcBef>
        <a:spcAft>
          <a:spcPct val="0"/>
        </a:spcAft>
        <a:defRPr sz="4000">
          <a:solidFill>
            <a:schemeClr val="bg1"/>
          </a:solidFill>
          <a:latin typeface="Arial" charset="0"/>
        </a:defRPr>
      </a:lvl7pPr>
      <a:lvl8pPr marL="1371600" algn="r" rtl="0" fontAlgn="base">
        <a:spcBef>
          <a:spcPct val="0"/>
        </a:spcBef>
        <a:spcAft>
          <a:spcPct val="0"/>
        </a:spcAft>
        <a:defRPr sz="4000">
          <a:solidFill>
            <a:schemeClr val="bg1"/>
          </a:solidFill>
          <a:latin typeface="Arial" charset="0"/>
        </a:defRPr>
      </a:lvl8pPr>
      <a:lvl9pPr marL="1828800" algn="r" rtl="0" fontAlgn="base">
        <a:spcBef>
          <a:spcPct val="0"/>
        </a:spcBef>
        <a:spcAft>
          <a:spcPct val="0"/>
        </a:spcAft>
        <a:defRPr sz="40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85" name="Rectangle 25"/>
          <p:cNvSpPr>
            <a:spLocks noChangeArrowheads="1"/>
          </p:cNvSpPr>
          <p:nvPr userDrawn="1"/>
        </p:nvSpPr>
        <p:spPr bwMode="auto">
          <a:xfrm>
            <a:off x="0" y="431800"/>
            <a:ext cx="9144000" cy="1412875"/>
          </a:xfrm>
          <a:prstGeom prst="rect">
            <a:avLst/>
          </a:prstGeom>
          <a:solidFill>
            <a:srgbClr val="1E427A"/>
          </a:solidFill>
          <a:ln w="9525">
            <a:noFill/>
            <a:miter lim="800000"/>
            <a:headEnd/>
            <a:tailEnd/>
          </a:ln>
          <a:effectLst/>
        </p:spPr>
        <p:txBody>
          <a:bodyPr/>
          <a:lstStyle/>
          <a:p>
            <a:pPr>
              <a:defRPr/>
            </a:pPr>
            <a:endParaRPr lang="en-AU"/>
          </a:p>
        </p:txBody>
      </p:sp>
      <p:pic>
        <p:nvPicPr>
          <p:cNvPr id="2051" name="Picture 26" descr="banne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543425" y="836613"/>
            <a:ext cx="46005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r" rtl="0" eaLnBrk="0" fontAlgn="base" hangingPunct="0">
        <a:spcBef>
          <a:spcPct val="0"/>
        </a:spcBef>
        <a:spcAft>
          <a:spcPct val="0"/>
        </a:spcAft>
        <a:defRPr sz="4400">
          <a:solidFill>
            <a:schemeClr val="bg1"/>
          </a:solidFill>
          <a:latin typeface="+mj-lt"/>
          <a:ea typeface="+mj-ea"/>
          <a:cs typeface="+mj-cs"/>
        </a:defRPr>
      </a:lvl1pPr>
      <a:lvl2pPr algn="r" rtl="0" eaLnBrk="0" fontAlgn="base" hangingPunct="0">
        <a:spcBef>
          <a:spcPct val="0"/>
        </a:spcBef>
        <a:spcAft>
          <a:spcPct val="0"/>
        </a:spcAft>
        <a:defRPr sz="4400">
          <a:solidFill>
            <a:schemeClr val="bg1"/>
          </a:solidFill>
          <a:latin typeface="Arial" charset="0"/>
        </a:defRPr>
      </a:lvl2pPr>
      <a:lvl3pPr algn="r" rtl="0" eaLnBrk="0" fontAlgn="base" hangingPunct="0">
        <a:spcBef>
          <a:spcPct val="0"/>
        </a:spcBef>
        <a:spcAft>
          <a:spcPct val="0"/>
        </a:spcAft>
        <a:defRPr sz="4400">
          <a:solidFill>
            <a:schemeClr val="bg1"/>
          </a:solidFill>
          <a:latin typeface="Arial" charset="0"/>
        </a:defRPr>
      </a:lvl3pPr>
      <a:lvl4pPr algn="r" rtl="0" eaLnBrk="0" fontAlgn="base" hangingPunct="0">
        <a:spcBef>
          <a:spcPct val="0"/>
        </a:spcBef>
        <a:spcAft>
          <a:spcPct val="0"/>
        </a:spcAft>
        <a:defRPr sz="4400">
          <a:solidFill>
            <a:schemeClr val="bg1"/>
          </a:solidFill>
          <a:latin typeface="Arial" charset="0"/>
        </a:defRPr>
      </a:lvl4pPr>
      <a:lvl5pPr algn="r" rtl="0" eaLnBrk="0" fontAlgn="base" hangingPunct="0">
        <a:spcBef>
          <a:spcPct val="0"/>
        </a:spcBef>
        <a:spcAft>
          <a:spcPct val="0"/>
        </a:spcAft>
        <a:defRPr sz="4400">
          <a:solidFill>
            <a:schemeClr val="bg1"/>
          </a:solidFill>
          <a:latin typeface="Arial" charset="0"/>
        </a:defRPr>
      </a:lvl5pPr>
      <a:lvl6pPr marL="457200" algn="r" rtl="0" fontAlgn="base">
        <a:spcBef>
          <a:spcPct val="0"/>
        </a:spcBef>
        <a:spcAft>
          <a:spcPct val="0"/>
        </a:spcAft>
        <a:defRPr sz="4400">
          <a:solidFill>
            <a:schemeClr val="bg1"/>
          </a:solidFill>
          <a:latin typeface="Arial" charset="0"/>
        </a:defRPr>
      </a:lvl6pPr>
      <a:lvl7pPr marL="914400" algn="r" rtl="0" fontAlgn="base">
        <a:spcBef>
          <a:spcPct val="0"/>
        </a:spcBef>
        <a:spcAft>
          <a:spcPct val="0"/>
        </a:spcAft>
        <a:defRPr sz="4400">
          <a:solidFill>
            <a:schemeClr val="bg1"/>
          </a:solidFill>
          <a:latin typeface="Arial" charset="0"/>
        </a:defRPr>
      </a:lvl7pPr>
      <a:lvl8pPr marL="1371600" algn="r" rtl="0" fontAlgn="base">
        <a:spcBef>
          <a:spcPct val="0"/>
        </a:spcBef>
        <a:spcAft>
          <a:spcPct val="0"/>
        </a:spcAft>
        <a:defRPr sz="4400">
          <a:solidFill>
            <a:schemeClr val="bg1"/>
          </a:solidFill>
          <a:latin typeface="Arial" charset="0"/>
        </a:defRPr>
      </a:lvl8pPr>
      <a:lvl9pPr marL="1828800" algn="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defRPr sz="1400" b="1">
          <a:solidFill>
            <a:srgbClr val="1E3C84"/>
          </a:solidFill>
          <a:latin typeface="+mn-lt"/>
          <a:ea typeface="+mn-ea"/>
          <a:cs typeface="+mn-cs"/>
        </a:defRPr>
      </a:lvl1pPr>
      <a:lvl2pPr marL="742950" indent="-285750" algn="l" rtl="0" eaLnBrk="0" fontAlgn="base" hangingPunct="0">
        <a:spcBef>
          <a:spcPct val="20000"/>
        </a:spcBef>
        <a:spcAft>
          <a:spcPct val="0"/>
        </a:spcAft>
        <a:defRPr sz="1600" b="1">
          <a:solidFill>
            <a:srgbClr val="1E3C84"/>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pPr eaLnBrk="1" hangingPunct="1"/>
            <a:r>
              <a:rPr lang="en-US" altLang="en-US" dirty="0" smtClean="0"/>
              <a:t>Australia and the CTAO</a:t>
            </a:r>
            <a:endParaRPr lang="en-US" altLang="en-US" dirty="0"/>
          </a:p>
        </p:txBody>
      </p:sp>
      <p:sp>
        <p:nvSpPr>
          <p:cNvPr id="4099" name="Rectangle 3"/>
          <p:cNvSpPr>
            <a:spLocks noGrp="1" noChangeArrowheads="1"/>
          </p:cNvSpPr>
          <p:nvPr>
            <p:ph type="subTitle" idx="1"/>
          </p:nvPr>
        </p:nvSpPr>
        <p:spPr>
          <a:xfrm>
            <a:off x="179388" y="4292600"/>
            <a:ext cx="6400800" cy="1080616"/>
          </a:xfrm>
        </p:spPr>
        <p:txBody>
          <a:bodyPr/>
          <a:lstStyle/>
          <a:p>
            <a:r>
              <a:rPr lang="en-US" sz="2400" i="1" dirty="0"/>
              <a:t>Cherenkov Telescope Array Australia : </a:t>
            </a:r>
            <a:br>
              <a:rPr lang="en-US" sz="2400" i="1" dirty="0"/>
            </a:br>
            <a:r>
              <a:rPr lang="en-US" sz="2400" i="1" dirty="0"/>
              <a:t>Consortium Workshop 5</a:t>
            </a:r>
            <a:endParaRPr lang="en-US" sz="2400" dirty="0"/>
          </a:p>
          <a:p>
            <a:pPr eaLnBrk="1" hangingPunct="1">
              <a:lnSpc>
                <a:spcPct val="90000"/>
              </a:lnSpc>
            </a:pPr>
            <a:r>
              <a:rPr lang="en-US" altLang="en-US" sz="1600" dirty="0" smtClean="0"/>
              <a:t>ADFA, Canberra</a:t>
            </a:r>
            <a:endParaRPr lang="en-US" altLang="en-US" sz="1600" dirty="0" smtClean="0"/>
          </a:p>
        </p:txBody>
      </p:sp>
      <p:sp>
        <p:nvSpPr>
          <p:cNvPr id="4101" name="Rectangle 8"/>
          <p:cNvSpPr>
            <a:spLocks noChangeArrowheads="1"/>
          </p:cNvSpPr>
          <p:nvPr/>
        </p:nvSpPr>
        <p:spPr bwMode="auto">
          <a:xfrm>
            <a:off x="179388" y="5661025"/>
            <a:ext cx="28797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altLang="en-US" sz="1600" b="1" dirty="0" smtClean="0">
                <a:solidFill>
                  <a:srgbClr val="1E3C84"/>
                </a:solidFill>
              </a:rPr>
              <a:t>27 November 2017</a:t>
            </a:r>
            <a:endParaRPr lang="en-US" altLang="en-US" sz="1600" b="1" dirty="0">
              <a:solidFill>
                <a:srgbClr val="1E3C84"/>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CTA  </a:t>
            </a:r>
            <a:r>
              <a:rPr lang="en-US" sz="3200" smtClean="0"/>
              <a:t>Australia Consortium Workshop </a:t>
            </a:r>
            <a:r>
              <a:rPr lang="en-US" sz="3200" dirty="0" smtClean="0"/>
              <a:t>3</a:t>
            </a:r>
            <a:endParaRPr lang="en-US" sz="3200" dirty="0"/>
          </a:p>
        </p:txBody>
      </p:sp>
      <p:sp>
        <p:nvSpPr>
          <p:cNvPr id="3" name="Content Placeholder 2"/>
          <p:cNvSpPr>
            <a:spLocks noGrp="1"/>
          </p:cNvSpPr>
          <p:nvPr>
            <p:ph idx="1"/>
          </p:nvPr>
        </p:nvSpPr>
        <p:spPr/>
        <p:txBody>
          <a:bodyPr/>
          <a:lstStyle/>
          <a:p>
            <a:r>
              <a:rPr lang="en-US" sz="1800" dirty="0"/>
              <a:t>NCRIS </a:t>
            </a:r>
            <a:r>
              <a:rPr lang="en-US" sz="1800" dirty="0" smtClean="0"/>
              <a:t>2017+ AAL </a:t>
            </a:r>
            <a:r>
              <a:rPr lang="en-US" sz="1800" dirty="0"/>
              <a:t>HE/MM-Astro WG</a:t>
            </a:r>
            <a:br>
              <a:rPr lang="en-US" sz="1800" dirty="0"/>
            </a:br>
            <a:r>
              <a:rPr lang="en-US" sz="1800" dirty="0"/>
              <a:t>- CTA engagement + </a:t>
            </a:r>
            <a:r>
              <a:rPr lang="en-US" sz="1800" dirty="0" err="1"/>
              <a:t>Mopra</a:t>
            </a:r>
            <a:r>
              <a:rPr lang="en-US" sz="1800" dirty="0"/>
              <a:t> 2017/18 'missing ARC LIEF'</a:t>
            </a:r>
            <a:br>
              <a:rPr lang="en-US" sz="1800" dirty="0"/>
            </a:br>
            <a:r>
              <a:rPr lang="en-US" sz="1800" dirty="0"/>
              <a:t>- CTAO fees (40kEuro/</a:t>
            </a:r>
            <a:r>
              <a:rPr lang="en-US" sz="1800" dirty="0" err="1"/>
              <a:t>yr</a:t>
            </a:r>
            <a:r>
              <a:rPr lang="en-US" sz="1800" dirty="0"/>
              <a:t> now) min 2% share (membership) $80k/</a:t>
            </a:r>
            <a:r>
              <a:rPr lang="en-US" sz="1800" dirty="0" err="1"/>
              <a:t>yr</a:t>
            </a:r>
            <a:r>
              <a:rPr lang="en-US" sz="1800" dirty="0"/>
              <a:t> - CTAO running costs ~15kEuro/scientist/year ?</a:t>
            </a:r>
            <a:br>
              <a:rPr lang="en-US" sz="1800" dirty="0"/>
            </a:br>
            <a:r>
              <a:rPr lang="en-US" sz="1800" dirty="0" smtClean="0"/>
              <a:t>- CTA-Australia project office/institute from now? Rep–AAL</a:t>
            </a:r>
            <a:r>
              <a:rPr lang="en-US" sz="1800" dirty="0"/>
              <a:t>?</a:t>
            </a:r>
            <a:br>
              <a:rPr lang="en-US" sz="1800" dirty="0"/>
            </a:br>
            <a:r>
              <a:rPr lang="en-US" sz="1800" dirty="0"/>
              <a:t>- Computation needs – HP Comp WG </a:t>
            </a:r>
            <a:r>
              <a:rPr lang="en-US" sz="1800" dirty="0" smtClean="0"/>
              <a:t>AAL</a:t>
            </a:r>
          </a:p>
          <a:p>
            <a:endParaRPr lang="en-US" sz="1800" dirty="0"/>
          </a:p>
          <a:p>
            <a:r>
              <a:rPr lang="en-US" sz="1800" dirty="0" smtClean="0"/>
              <a:t>CTAO </a:t>
            </a:r>
            <a:r>
              <a:rPr lang="en-US" sz="1800" dirty="0"/>
              <a:t>Membership → AAL rep? On CTAO Council (by 2017?) “full member” CHECK – Any funding obligations attached to Founding Agreement? </a:t>
            </a:r>
            <a:endParaRPr lang="en-US" sz="1800" dirty="0"/>
          </a:p>
          <a:p>
            <a:endParaRPr lang="en-US" sz="1800" dirty="0" smtClean="0"/>
          </a:p>
          <a:p>
            <a:r>
              <a:rPr lang="en-US" sz="1800" dirty="0"/>
              <a:t>Explore MoUs with radio facilities (ASKAP, MWA, UTMOST, SKA, Optical!) via AAL/CTA-Oz-office? </a:t>
            </a:r>
            <a:r>
              <a:rPr lang="en-US" sz="1800" dirty="0" smtClean="0"/>
              <a:t> </a:t>
            </a:r>
            <a:endParaRPr lang="en-US" sz="1800" dirty="0"/>
          </a:p>
          <a:p>
            <a:endParaRPr lang="en-US" sz="1800" dirty="0"/>
          </a:p>
        </p:txBody>
      </p:sp>
      <p:sp>
        <p:nvSpPr>
          <p:cNvPr id="4" name="Date Placeholder 3"/>
          <p:cNvSpPr>
            <a:spLocks noGrp="1"/>
          </p:cNvSpPr>
          <p:nvPr>
            <p:ph type="dt" sz="half" idx="10"/>
          </p:nvPr>
        </p:nvSpPr>
        <p:spPr/>
        <p:txBody>
          <a:bodyPr/>
          <a:lstStyle/>
          <a:p>
            <a:pPr>
              <a:defRPr/>
            </a:pPr>
            <a:fld id="{83D7DCDF-67F1-5A44-98ED-3D40BB0A825F}" type="datetime3">
              <a:rPr lang="en-US" smtClean="0"/>
              <a:pPr>
                <a:defRPr/>
              </a:pPr>
              <a:t>26 November 2017</a:t>
            </a:fld>
            <a:endParaRPr lang="en-US"/>
          </a:p>
        </p:txBody>
      </p:sp>
      <p:sp>
        <p:nvSpPr>
          <p:cNvPr id="5" name="Footer Placeholder 4"/>
          <p:cNvSpPr>
            <a:spLocks noGrp="1"/>
          </p:cNvSpPr>
          <p:nvPr>
            <p:ph type="ftr" sz="quarter" idx="11"/>
          </p:nvPr>
        </p:nvSpPr>
        <p:spPr/>
        <p:txBody>
          <a:bodyPr/>
          <a:lstStyle/>
          <a:p>
            <a:pPr>
              <a:defRPr/>
            </a:pPr>
            <a:r>
              <a:rPr lang="en-US" smtClean="0"/>
              <a:t>www.astronomyaustralia.org.au</a:t>
            </a:r>
          </a:p>
          <a:p>
            <a:pPr>
              <a:defRPr/>
            </a:pPr>
            <a:endParaRPr lang="en-US"/>
          </a:p>
        </p:txBody>
      </p:sp>
      <p:sp>
        <p:nvSpPr>
          <p:cNvPr id="6" name="Slide Number Placeholder 5"/>
          <p:cNvSpPr>
            <a:spLocks noGrp="1"/>
          </p:cNvSpPr>
          <p:nvPr>
            <p:ph type="sldNum" sz="quarter" idx="12"/>
          </p:nvPr>
        </p:nvSpPr>
        <p:spPr/>
        <p:txBody>
          <a:bodyPr/>
          <a:lstStyle/>
          <a:p>
            <a:fld id="{F3283530-71B7-F64C-8EEF-897B7CB324A5}" type="slidenum">
              <a:rPr lang="en-US" altLang="en-US" smtClean="0"/>
              <a:pPr/>
              <a:t>2</a:t>
            </a:fld>
            <a:endParaRPr lang="en-US" altLang="en-US"/>
          </a:p>
        </p:txBody>
      </p:sp>
    </p:spTree>
    <p:extLst>
      <p:ext uri="{BB962C8B-B14F-4D97-AF65-F5344CB8AC3E}">
        <p14:creationId xmlns:p14="http://schemas.microsoft.com/office/powerpoint/2010/main" val="13713289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and Mission </a:t>
            </a:r>
            <a:endParaRPr lang="en-US" dirty="0"/>
          </a:p>
        </p:txBody>
      </p:sp>
      <p:sp>
        <p:nvSpPr>
          <p:cNvPr id="3" name="Content Placeholder 2"/>
          <p:cNvSpPr>
            <a:spLocks noGrp="1"/>
          </p:cNvSpPr>
          <p:nvPr>
            <p:ph idx="1"/>
          </p:nvPr>
        </p:nvSpPr>
        <p:spPr>
          <a:xfrm>
            <a:off x="43842" y="1161790"/>
            <a:ext cx="9100158" cy="5075522"/>
          </a:xfrm>
        </p:spPr>
        <p:txBody>
          <a:bodyPr/>
          <a:lstStyle/>
          <a:p>
            <a:pPr marL="0" indent="0" algn="ctr">
              <a:buNone/>
            </a:pPr>
            <a:r>
              <a:rPr lang="en-US" sz="2400" b="1" dirty="0" smtClean="0">
                <a:solidFill>
                  <a:schemeClr val="tx1"/>
                </a:solidFill>
              </a:rPr>
              <a:t>Vision</a:t>
            </a:r>
          </a:p>
          <a:p>
            <a:pPr marL="0" indent="0" algn="just">
              <a:buNone/>
            </a:pPr>
            <a:r>
              <a:rPr lang="en-US" sz="1800" b="1" dirty="0" smtClean="0"/>
              <a:t>Current</a:t>
            </a:r>
            <a:r>
              <a:rPr lang="en-US" sz="1800" b="1" dirty="0" smtClean="0"/>
              <a:t>: </a:t>
            </a:r>
            <a:r>
              <a:rPr lang="en-US" sz="1800" dirty="0" smtClean="0"/>
              <a:t>Australian-based astronomers will have access to the best astronomical research infrastructure</a:t>
            </a:r>
            <a:r>
              <a:rPr lang="en-US" sz="1800" dirty="0" smtClean="0"/>
              <a:t>.</a:t>
            </a:r>
          </a:p>
          <a:p>
            <a:pPr marL="0" indent="0" algn="just">
              <a:buNone/>
            </a:pPr>
            <a:r>
              <a:rPr lang="en-US" sz="1800" b="1" dirty="0">
                <a:solidFill>
                  <a:schemeClr val="tx1"/>
                </a:solidFill>
              </a:rPr>
              <a:t>?</a:t>
            </a:r>
            <a:r>
              <a:rPr lang="en-US" sz="1800" b="1" dirty="0" smtClean="0">
                <a:solidFill>
                  <a:schemeClr val="tx1"/>
                </a:solidFill>
              </a:rPr>
              <a:t>: </a:t>
            </a:r>
            <a:r>
              <a:rPr lang="en-US" sz="1800" dirty="0">
                <a:solidFill>
                  <a:schemeClr val="tx1"/>
                </a:solidFill>
              </a:rPr>
              <a:t>Australian astronomy is world leading, sustainable and publicly valued. </a:t>
            </a:r>
            <a:endParaRPr lang="en-US" sz="1800" dirty="0" smtClean="0">
              <a:solidFill>
                <a:schemeClr val="tx1"/>
              </a:solidFill>
            </a:endParaRPr>
          </a:p>
          <a:p>
            <a:pPr marL="0" indent="0" algn="just">
              <a:buNone/>
            </a:pPr>
            <a:endParaRPr lang="en-US" sz="1800" dirty="0" smtClean="0">
              <a:solidFill>
                <a:schemeClr val="tx1"/>
              </a:solidFill>
            </a:endParaRPr>
          </a:p>
          <a:p>
            <a:pPr marL="0" indent="0" algn="ctr">
              <a:buNone/>
            </a:pPr>
            <a:r>
              <a:rPr lang="en-US" sz="2400" b="1" dirty="0" smtClean="0">
                <a:solidFill>
                  <a:schemeClr val="tx1"/>
                </a:solidFill>
              </a:rPr>
              <a:t>Mission</a:t>
            </a:r>
          </a:p>
          <a:p>
            <a:pPr marL="0" indent="0" algn="just">
              <a:buNone/>
            </a:pPr>
            <a:r>
              <a:rPr lang="en-GB" sz="1800" b="1" dirty="0" smtClean="0"/>
              <a:t>Current</a:t>
            </a:r>
            <a:r>
              <a:rPr lang="en-GB" sz="1800" b="1" dirty="0" smtClean="0"/>
              <a:t>: </a:t>
            </a:r>
            <a:r>
              <a:rPr lang="en-GB" sz="1800" dirty="0"/>
              <a:t>AAL will achieve its vision by engaging with astronomers in support of the national research infrastructure priorities of the Australian astronomy decadal plan, and advising the Australian Government on the investments necessary to realise those priorities</a:t>
            </a:r>
            <a:r>
              <a:rPr lang="en-GB" sz="1800" dirty="0" smtClean="0"/>
              <a:t>.</a:t>
            </a:r>
          </a:p>
          <a:p>
            <a:pPr marL="0" indent="0" algn="just">
              <a:buNone/>
            </a:pPr>
            <a:r>
              <a:rPr lang="en-GB" sz="1800" b="1" dirty="0" smtClean="0">
                <a:solidFill>
                  <a:schemeClr val="tx1"/>
                </a:solidFill>
              </a:rPr>
              <a:t>?: </a:t>
            </a:r>
            <a:r>
              <a:rPr lang="en-GB" sz="1800" dirty="0">
                <a:solidFill>
                  <a:schemeClr val="tx1"/>
                </a:solidFill>
              </a:rPr>
              <a:t>Astronomy Australia Limited will: </a:t>
            </a:r>
          </a:p>
          <a:p>
            <a:pPr algn="just">
              <a:buAutoNum type="arabicParenBoth"/>
            </a:pPr>
            <a:r>
              <a:rPr lang="en-GB" sz="1800" dirty="0">
                <a:solidFill>
                  <a:schemeClr val="tx1"/>
                </a:solidFill>
              </a:rPr>
              <a:t>ensure Australian-based astronomers have access to the best astronomical research infrastructure, </a:t>
            </a:r>
          </a:p>
          <a:p>
            <a:pPr algn="just">
              <a:buAutoNum type="arabicParenBoth"/>
            </a:pPr>
            <a:r>
              <a:rPr lang="en-GB" sz="1800" dirty="0">
                <a:solidFill>
                  <a:schemeClr val="tx1"/>
                </a:solidFill>
              </a:rPr>
              <a:t>identify and unlock the economic value of Australia’s astronomy research, and </a:t>
            </a:r>
          </a:p>
          <a:p>
            <a:pPr algn="just">
              <a:buAutoNum type="arabicParenBoth"/>
            </a:pPr>
            <a:r>
              <a:rPr lang="en-GB" sz="1800" dirty="0">
                <a:solidFill>
                  <a:schemeClr val="tx1"/>
                </a:solidFill>
              </a:rPr>
              <a:t>support Australian-based astronomers to inspire and inform the next generation of Australians.</a:t>
            </a:r>
          </a:p>
          <a:p>
            <a:pPr marL="0" indent="0" algn="just">
              <a:buNone/>
            </a:pPr>
            <a:endParaRPr lang="en-GB" sz="1800" dirty="0"/>
          </a:p>
          <a:p>
            <a:pPr algn="just"/>
            <a:endParaRPr lang="en-US" sz="1800" dirty="0"/>
          </a:p>
        </p:txBody>
      </p:sp>
      <p:sp>
        <p:nvSpPr>
          <p:cNvPr id="4" name="Date Placeholder 3"/>
          <p:cNvSpPr>
            <a:spLocks noGrp="1"/>
          </p:cNvSpPr>
          <p:nvPr>
            <p:ph type="dt" sz="half" idx="10"/>
          </p:nvPr>
        </p:nvSpPr>
        <p:spPr/>
        <p:txBody>
          <a:bodyPr/>
          <a:lstStyle/>
          <a:p>
            <a:pPr>
              <a:defRPr/>
            </a:pPr>
            <a:r>
              <a:rPr lang="en-AU" smtClean="0"/>
              <a:t>9 November 2017</a:t>
            </a:r>
            <a:endParaRPr lang="en-US" dirty="0"/>
          </a:p>
        </p:txBody>
      </p:sp>
      <p:sp>
        <p:nvSpPr>
          <p:cNvPr id="5" name="Footer Placeholder 4"/>
          <p:cNvSpPr>
            <a:spLocks noGrp="1"/>
          </p:cNvSpPr>
          <p:nvPr>
            <p:ph type="ftr" sz="quarter" idx="11"/>
          </p:nvPr>
        </p:nvSpPr>
        <p:spPr/>
        <p:txBody>
          <a:bodyPr/>
          <a:lstStyle/>
          <a:p>
            <a:pPr>
              <a:defRPr/>
            </a:pPr>
            <a:r>
              <a:rPr lang="en-US" smtClean="0"/>
              <a:t>www.astronomyaustralia.org.au</a:t>
            </a:r>
          </a:p>
          <a:p>
            <a:pPr>
              <a:defRPr/>
            </a:pPr>
            <a:endParaRPr lang="en-US"/>
          </a:p>
        </p:txBody>
      </p:sp>
      <p:sp>
        <p:nvSpPr>
          <p:cNvPr id="6" name="Slide Number Placeholder 5"/>
          <p:cNvSpPr>
            <a:spLocks noGrp="1"/>
          </p:cNvSpPr>
          <p:nvPr>
            <p:ph type="sldNum" sz="quarter" idx="12"/>
          </p:nvPr>
        </p:nvSpPr>
        <p:spPr/>
        <p:txBody>
          <a:bodyPr/>
          <a:lstStyle/>
          <a:p>
            <a:pPr>
              <a:defRPr/>
            </a:pPr>
            <a:fld id="{1D0F1BC9-9127-4C01-B5A7-0A9789FDD3BF}" type="slidenum">
              <a:rPr lang="en-US" smtClean="0"/>
              <a:pPr>
                <a:defRPr/>
              </a:pPr>
              <a:t>3</a:t>
            </a:fld>
            <a:endParaRPr lang="en-US" dirty="0"/>
          </a:p>
        </p:txBody>
      </p:sp>
    </p:spTree>
    <p:extLst>
      <p:ext uri="{BB962C8B-B14F-4D97-AF65-F5344CB8AC3E}">
        <p14:creationId xmlns:p14="http://schemas.microsoft.com/office/powerpoint/2010/main" val="546147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AAO</a:t>
            </a:r>
            <a:endParaRPr lang="en-US" dirty="0"/>
          </a:p>
        </p:txBody>
      </p:sp>
      <p:sp>
        <p:nvSpPr>
          <p:cNvPr id="3" name="Content Placeholder 2"/>
          <p:cNvSpPr>
            <a:spLocks noGrp="1"/>
          </p:cNvSpPr>
          <p:nvPr>
            <p:ph idx="1"/>
          </p:nvPr>
        </p:nvSpPr>
        <p:spPr>
          <a:xfrm>
            <a:off x="457200" y="1600201"/>
            <a:ext cx="3034680" cy="1036711"/>
          </a:xfrm>
        </p:spPr>
        <p:txBody>
          <a:bodyPr/>
          <a:lstStyle/>
          <a:p>
            <a:pPr marL="0" indent="0">
              <a:buNone/>
            </a:pPr>
            <a:r>
              <a:rPr lang="en-US" sz="1800" dirty="0" smtClean="0"/>
              <a:t>Negotiated &gt; $3M </a:t>
            </a:r>
            <a:r>
              <a:rPr lang="en-US" sz="1800" smtClean="0"/>
              <a:t>from universities for </a:t>
            </a:r>
            <a:r>
              <a:rPr lang="en-US" sz="1800" dirty="0" smtClean="0"/>
              <a:t>AAT Operations</a:t>
            </a:r>
          </a:p>
          <a:p>
            <a:pPr marL="0" indent="0">
              <a:buNone/>
            </a:pPr>
            <a:endParaRPr lang="en-US" sz="1800" dirty="0"/>
          </a:p>
        </p:txBody>
      </p:sp>
      <p:sp>
        <p:nvSpPr>
          <p:cNvPr id="4" name="Date Placeholder 3"/>
          <p:cNvSpPr>
            <a:spLocks noGrp="1"/>
          </p:cNvSpPr>
          <p:nvPr>
            <p:ph type="dt" sz="half" idx="10"/>
          </p:nvPr>
        </p:nvSpPr>
        <p:spPr/>
        <p:txBody>
          <a:bodyPr/>
          <a:lstStyle/>
          <a:p>
            <a:pPr>
              <a:defRPr/>
            </a:pPr>
            <a:fld id="{D7458D45-0352-4DD9-95BC-8227E9FADA9C}" type="datetime3">
              <a:rPr lang="en-US" smtClean="0"/>
              <a:pPr>
                <a:defRPr/>
              </a:pPr>
              <a:t>26 November 2017</a:t>
            </a:fld>
            <a:endParaRPr lang="en-US"/>
          </a:p>
        </p:txBody>
      </p:sp>
      <p:sp>
        <p:nvSpPr>
          <p:cNvPr id="5" name="Footer Placeholder 4"/>
          <p:cNvSpPr>
            <a:spLocks noGrp="1"/>
          </p:cNvSpPr>
          <p:nvPr>
            <p:ph type="ftr" sz="quarter" idx="11"/>
          </p:nvPr>
        </p:nvSpPr>
        <p:spPr/>
        <p:txBody>
          <a:bodyPr/>
          <a:lstStyle/>
          <a:p>
            <a:pPr>
              <a:defRPr/>
            </a:pPr>
            <a:r>
              <a:rPr lang="en-US" smtClean="0"/>
              <a:t>www.astronomyaustralia.org.au</a:t>
            </a:r>
          </a:p>
          <a:p>
            <a:pPr>
              <a:defRPr/>
            </a:pPr>
            <a:endParaRPr lang="en-US"/>
          </a:p>
        </p:txBody>
      </p:sp>
      <p:sp>
        <p:nvSpPr>
          <p:cNvPr id="6" name="Slide Number Placeholder 5"/>
          <p:cNvSpPr>
            <a:spLocks noGrp="1"/>
          </p:cNvSpPr>
          <p:nvPr>
            <p:ph type="sldNum" sz="quarter" idx="12"/>
          </p:nvPr>
        </p:nvSpPr>
        <p:spPr/>
        <p:txBody>
          <a:bodyPr/>
          <a:lstStyle/>
          <a:p>
            <a:pPr>
              <a:defRPr/>
            </a:pPr>
            <a:fld id="{FA6507A4-3A8E-4634-B13A-4592EF52C5D0}" type="slidenum">
              <a:rPr lang="en-US" smtClean="0"/>
              <a:pPr>
                <a:defRPr/>
              </a:pPr>
              <a:t>4</a:t>
            </a:fld>
            <a:endParaRPr lang="en-US"/>
          </a:p>
        </p:txBody>
      </p:sp>
      <p:pic>
        <p:nvPicPr>
          <p:cNvPr id="8" name="Picture 7"/>
          <p:cNvPicPr>
            <a:picLocks noChangeAspect="1"/>
          </p:cNvPicPr>
          <p:nvPr/>
        </p:nvPicPr>
        <p:blipFill>
          <a:blip r:embed="rId2"/>
          <a:stretch>
            <a:fillRect/>
          </a:stretch>
        </p:blipFill>
        <p:spPr>
          <a:xfrm>
            <a:off x="6468634" y="404664"/>
            <a:ext cx="2680235" cy="81932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399025"/>
            <a:ext cx="4138334" cy="2748595"/>
          </a:xfrm>
          <a:prstGeom prst="rect">
            <a:avLst/>
          </a:prstGeom>
        </p:spPr>
      </p:pic>
      <p:sp>
        <p:nvSpPr>
          <p:cNvPr id="10" name="Content Placeholder 2"/>
          <p:cNvSpPr txBox="1">
            <a:spLocks/>
          </p:cNvSpPr>
          <p:nvPr/>
        </p:nvSpPr>
        <p:spPr bwMode="auto">
          <a:xfrm>
            <a:off x="4610754" y="4616971"/>
            <a:ext cx="4060826" cy="8521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2"/>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2"/>
                </a:solidFill>
                <a:latin typeface="+mn-lt"/>
              </a:defRPr>
            </a:lvl2pPr>
            <a:lvl3pPr marL="1143000" indent="-228600" algn="l" rtl="0" eaLnBrk="0" fontAlgn="base" hangingPunct="0">
              <a:spcBef>
                <a:spcPct val="20000"/>
              </a:spcBef>
              <a:spcAft>
                <a:spcPct val="0"/>
              </a:spcAft>
              <a:buChar char="•"/>
              <a:defRPr sz="2400">
                <a:solidFill>
                  <a:schemeClr val="bg2"/>
                </a:solidFill>
                <a:latin typeface="+mn-lt"/>
              </a:defRPr>
            </a:lvl3pPr>
            <a:lvl4pPr marL="1600200" indent="-228600" algn="l" rtl="0" eaLnBrk="0" fontAlgn="base" hangingPunct="0">
              <a:spcBef>
                <a:spcPct val="20000"/>
              </a:spcBef>
              <a:spcAft>
                <a:spcPct val="0"/>
              </a:spcAft>
              <a:buChar char="–"/>
              <a:defRPr sz="2000">
                <a:solidFill>
                  <a:schemeClr val="bg2"/>
                </a:solidFill>
                <a:latin typeface="+mn-lt"/>
              </a:defRPr>
            </a:lvl4pPr>
            <a:lvl5pPr marL="2057400" indent="-228600" algn="l" rtl="0" eaLnBrk="0" fontAlgn="base" hangingPunct="0">
              <a:spcBef>
                <a:spcPct val="20000"/>
              </a:spcBef>
              <a:spcAft>
                <a:spcPct val="0"/>
              </a:spcAft>
              <a:buChar char="»"/>
              <a:defRPr sz="2000">
                <a:solidFill>
                  <a:schemeClr val="bg2"/>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a:lstStyle>
          <a:p>
            <a:pPr marL="0" indent="0">
              <a:buFontTx/>
              <a:buNone/>
            </a:pPr>
            <a:r>
              <a:rPr lang="en-US" sz="1800" kern="0" dirty="0" smtClean="0"/>
              <a:t>$5M NCRIS Funding for Sydney Optical Instrumentation Hub </a:t>
            </a:r>
            <a:endParaRPr lang="en-US" sz="1800" kern="0" dirty="0"/>
          </a:p>
        </p:txBody>
      </p:sp>
      <p:pic>
        <p:nvPicPr>
          <p:cNvPr id="13" name="Picture 12"/>
          <p:cNvPicPr>
            <a:picLocks noChangeAspect="1"/>
          </p:cNvPicPr>
          <p:nvPr/>
        </p:nvPicPr>
        <p:blipFill>
          <a:blip r:embed="rId4"/>
          <a:stretch>
            <a:fillRect/>
          </a:stretch>
        </p:blipFill>
        <p:spPr>
          <a:xfrm>
            <a:off x="457200" y="2837866"/>
            <a:ext cx="3880244" cy="2726250"/>
          </a:xfrm>
          <a:prstGeom prst="rect">
            <a:avLst/>
          </a:prstGeom>
        </p:spPr>
      </p:pic>
    </p:spTree>
    <p:extLst>
      <p:ext uri="{BB962C8B-B14F-4D97-AF65-F5344CB8AC3E}">
        <p14:creationId xmlns:p14="http://schemas.microsoft.com/office/powerpoint/2010/main" val="3208979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274638"/>
            <a:ext cx="7715200" cy="1143000"/>
          </a:xfrm>
        </p:spPr>
        <p:txBody>
          <a:bodyPr/>
          <a:lstStyle/>
          <a:p>
            <a:r>
              <a:rPr lang="en-US" sz="3200" dirty="0" smtClean="0"/>
              <a:t>NCRIS Eligibility</a:t>
            </a:r>
            <a:endParaRPr lang="en-US" sz="3200" dirty="0"/>
          </a:p>
        </p:txBody>
      </p:sp>
      <p:sp>
        <p:nvSpPr>
          <p:cNvPr id="4" name="Date Placeholder 3"/>
          <p:cNvSpPr>
            <a:spLocks noGrp="1"/>
          </p:cNvSpPr>
          <p:nvPr>
            <p:ph type="dt" sz="half" idx="10"/>
          </p:nvPr>
        </p:nvSpPr>
        <p:spPr/>
        <p:txBody>
          <a:bodyPr/>
          <a:lstStyle/>
          <a:p>
            <a:pPr>
              <a:defRPr/>
            </a:pPr>
            <a:fld id="{4C3E287B-C9AE-FB47-9378-376B03A6402A}" type="datetime3">
              <a:rPr lang="en-US" smtClean="0"/>
              <a:pPr>
                <a:defRPr/>
              </a:pPr>
              <a:t>26 November 2017</a:t>
            </a:fld>
            <a:endParaRPr lang="en-US"/>
          </a:p>
        </p:txBody>
      </p:sp>
      <p:sp>
        <p:nvSpPr>
          <p:cNvPr id="5" name="Footer Placeholder 4"/>
          <p:cNvSpPr>
            <a:spLocks noGrp="1"/>
          </p:cNvSpPr>
          <p:nvPr>
            <p:ph type="ftr" sz="quarter" idx="11"/>
          </p:nvPr>
        </p:nvSpPr>
        <p:spPr/>
        <p:txBody>
          <a:bodyPr/>
          <a:lstStyle/>
          <a:p>
            <a:pPr>
              <a:defRPr/>
            </a:pPr>
            <a:r>
              <a:rPr lang="en-US" smtClean="0"/>
              <a:t>www.astronomyaustralia.org.au</a:t>
            </a:r>
          </a:p>
          <a:p>
            <a:pPr>
              <a:defRPr/>
            </a:pPr>
            <a:endParaRPr lang="en-US"/>
          </a:p>
        </p:txBody>
      </p:sp>
      <p:sp>
        <p:nvSpPr>
          <p:cNvPr id="6" name="Slide Number Placeholder 5"/>
          <p:cNvSpPr>
            <a:spLocks noGrp="1"/>
          </p:cNvSpPr>
          <p:nvPr>
            <p:ph type="sldNum" sz="quarter" idx="12"/>
          </p:nvPr>
        </p:nvSpPr>
        <p:spPr/>
        <p:txBody>
          <a:bodyPr/>
          <a:lstStyle/>
          <a:p>
            <a:fld id="{B248E0ED-F091-A543-B504-58F12028BF60}" type="slidenum">
              <a:rPr lang="en-US" altLang="en-US" smtClean="0"/>
              <a:pPr/>
              <a:t>5</a:t>
            </a:fld>
            <a:endParaRPr lang="en-US" altLang="en-US"/>
          </a:p>
        </p:txBody>
      </p:sp>
      <p:sp>
        <p:nvSpPr>
          <p:cNvPr id="10" name="Alternate Process 9"/>
          <p:cNvSpPr/>
          <p:nvPr/>
        </p:nvSpPr>
        <p:spPr>
          <a:xfrm>
            <a:off x="220316" y="2839220"/>
            <a:ext cx="1368152" cy="679215"/>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NCRIS Funding sought</a:t>
            </a:r>
            <a:endParaRPr lang="en-US" sz="1400" dirty="0"/>
          </a:p>
        </p:txBody>
      </p:sp>
      <p:sp>
        <p:nvSpPr>
          <p:cNvPr id="11" name="Decision 10"/>
          <p:cNvSpPr/>
          <p:nvPr/>
        </p:nvSpPr>
        <p:spPr>
          <a:xfrm>
            <a:off x="2202632" y="2492896"/>
            <a:ext cx="1612540" cy="1314926"/>
          </a:xfrm>
          <a:prstGeom prst="flowChartDecisi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In decadal plan?</a:t>
            </a:r>
            <a:endParaRPr lang="en-US" sz="1400" dirty="0"/>
          </a:p>
        </p:txBody>
      </p:sp>
      <p:sp>
        <p:nvSpPr>
          <p:cNvPr id="12" name="Alternate Process 11"/>
          <p:cNvSpPr/>
          <p:nvPr/>
        </p:nvSpPr>
        <p:spPr>
          <a:xfrm>
            <a:off x="2339752" y="4760514"/>
            <a:ext cx="1440160" cy="756718"/>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AAL will not consider funding</a:t>
            </a:r>
            <a:endParaRPr lang="en-US" sz="1400" dirty="0"/>
          </a:p>
        </p:txBody>
      </p:sp>
      <p:sp>
        <p:nvSpPr>
          <p:cNvPr id="13" name="Alternate Process 12"/>
          <p:cNvSpPr/>
          <p:nvPr/>
        </p:nvSpPr>
        <p:spPr>
          <a:xfrm>
            <a:off x="4572000" y="4711459"/>
            <a:ext cx="1440160" cy="805773"/>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AAL will proactively seek funds</a:t>
            </a:r>
            <a:endParaRPr lang="en-US" sz="1400" dirty="0"/>
          </a:p>
        </p:txBody>
      </p:sp>
      <p:sp>
        <p:nvSpPr>
          <p:cNvPr id="14" name="Decision 13"/>
          <p:cNvSpPr/>
          <p:nvPr/>
        </p:nvSpPr>
        <p:spPr>
          <a:xfrm>
            <a:off x="4429336" y="2492896"/>
            <a:ext cx="1692188" cy="1314926"/>
          </a:xfrm>
          <a:prstGeom prst="flowChartDecision">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Priority?</a:t>
            </a:r>
            <a:endParaRPr lang="en-US" sz="1400" dirty="0"/>
          </a:p>
        </p:txBody>
      </p:sp>
      <p:sp>
        <p:nvSpPr>
          <p:cNvPr id="16" name="Data 15"/>
          <p:cNvSpPr/>
          <p:nvPr/>
        </p:nvSpPr>
        <p:spPr>
          <a:xfrm>
            <a:off x="6735688" y="2492896"/>
            <a:ext cx="1944216" cy="1158812"/>
          </a:xfrm>
          <a:prstGeom prst="flowChartInputOutpu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Assess against criteria</a:t>
            </a:r>
            <a:endParaRPr lang="en-US" sz="1400" dirty="0"/>
          </a:p>
        </p:txBody>
      </p:sp>
      <p:sp>
        <p:nvSpPr>
          <p:cNvPr id="17" name="Alternate Process 16"/>
          <p:cNvSpPr/>
          <p:nvPr/>
        </p:nvSpPr>
        <p:spPr>
          <a:xfrm>
            <a:off x="6804248" y="4699889"/>
            <a:ext cx="1440160" cy="805773"/>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400" dirty="0" smtClean="0"/>
              <a:t>Possible funding</a:t>
            </a:r>
            <a:endParaRPr lang="en-US" sz="1400" dirty="0"/>
          </a:p>
        </p:txBody>
      </p:sp>
      <p:cxnSp>
        <p:nvCxnSpPr>
          <p:cNvPr id="19" name="Straight Arrow Connector 18"/>
          <p:cNvCxnSpPr/>
          <p:nvPr/>
        </p:nvCxnSpPr>
        <p:spPr>
          <a:xfrm>
            <a:off x="1588468" y="3140969"/>
            <a:ext cx="614164" cy="939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779912" y="3140969"/>
            <a:ext cx="614164" cy="939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008902" y="3818208"/>
            <a:ext cx="0" cy="908609"/>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275430" y="3818208"/>
            <a:ext cx="0" cy="908609"/>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7" idx="0"/>
          </p:cNvCxnSpPr>
          <p:nvPr/>
        </p:nvCxnSpPr>
        <p:spPr>
          <a:xfrm>
            <a:off x="7516558" y="3651708"/>
            <a:ext cx="7770" cy="1048181"/>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6204877" y="3140969"/>
            <a:ext cx="614164" cy="9390"/>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845867" y="2693887"/>
            <a:ext cx="614164" cy="307777"/>
          </a:xfrm>
          <a:prstGeom prst="rect">
            <a:avLst/>
          </a:prstGeom>
          <a:noFill/>
        </p:spPr>
        <p:txBody>
          <a:bodyPr wrap="square" rtlCol="0">
            <a:spAutoFit/>
          </a:bodyPr>
          <a:lstStyle/>
          <a:p>
            <a:r>
              <a:rPr lang="en-US" sz="1400" smtClean="0"/>
              <a:t>YES</a:t>
            </a:r>
            <a:endParaRPr lang="en-US" sz="1400"/>
          </a:p>
        </p:txBody>
      </p:sp>
      <p:sp>
        <p:nvSpPr>
          <p:cNvPr id="40" name="TextBox 39"/>
          <p:cNvSpPr txBox="1"/>
          <p:nvPr/>
        </p:nvSpPr>
        <p:spPr>
          <a:xfrm>
            <a:off x="2241550" y="4021909"/>
            <a:ext cx="614164" cy="307777"/>
          </a:xfrm>
          <a:prstGeom prst="rect">
            <a:avLst/>
          </a:prstGeom>
          <a:noFill/>
        </p:spPr>
        <p:txBody>
          <a:bodyPr wrap="square" rtlCol="0">
            <a:spAutoFit/>
          </a:bodyPr>
          <a:lstStyle/>
          <a:p>
            <a:r>
              <a:rPr lang="en-US" sz="1400" smtClean="0"/>
              <a:t>NO</a:t>
            </a:r>
            <a:endParaRPr lang="en-US" sz="1400"/>
          </a:p>
        </p:txBody>
      </p:sp>
      <p:sp>
        <p:nvSpPr>
          <p:cNvPr id="41" name="TextBox 40"/>
          <p:cNvSpPr txBox="1"/>
          <p:nvPr/>
        </p:nvSpPr>
        <p:spPr>
          <a:xfrm>
            <a:off x="4472931" y="4021908"/>
            <a:ext cx="614164" cy="307777"/>
          </a:xfrm>
          <a:prstGeom prst="rect">
            <a:avLst/>
          </a:prstGeom>
          <a:noFill/>
        </p:spPr>
        <p:txBody>
          <a:bodyPr wrap="square" rtlCol="0">
            <a:spAutoFit/>
          </a:bodyPr>
          <a:lstStyle/>
          <a:p>
            <a:r>
              <a:rPr lang="en-US" sz="1400" smtClean="0"/>
              <a:t>High</a:t>
            </a:r>
            <a:endParaRPr lang="en-US" sz="1400"/>
          </a:p>
        </p:txBody>
      </p:sp>
      <p:sp>
        <p:nvSpPr>
          <p:cNvPr id="42" name="TextBox 41"/>
          <p:cNvSpPr txBox="1"/>
          <p:nvPr/>
        </p:nvSpPr>
        <p:spPr>
          <a:xfrm>
            <a:off x="6156783" y="2531443"/>
            <a:ext cx="662257" cy="307777"/>
          </a:xfrm>
          <a:prstGeom prst="rect">
            <a:avLst/>
          </a:prstGeom>
          <a:noFill/>
        </p:spPr>
        <p:txBody>
          <a:bodyPr wrap="square" rtlCol="0">
            <a:spAutoFit/>
          </a:bodyPr>
          <a:lstStyle/>
          <a:p>
            <a:r>
              <a:rPr lang="en-US" sz="1400" smtClean="0"/>
              <a:t>Tier 2</a:t>
            </a:r>
            <a:endParaRPr lang="en-US" sz="1400"/>
          </a:p>
        </p:txBody>
      </p:sp>
    </p:spTree>
    <p:extLst>
      <p:ext uri="{BB962C8B-B14F-4D97-AF65-F5344CB8AC3E}">
        <p14:creationId xmlns:p14="http://schemas.microsoft.com/office/powerpoint/2010/main" val="599275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be considered</a:t>
            </a:r>
            <a:endParaRPr lang="en-US" dirty="0"/>
          </a:p>
        </p:txBody>
      </p:sp>
      <p:sp>
        <p:nvSpPr>
          <p:cNvPr id="4" name="Date Placeholder 3"/>
          <p:cNvSpPr>
            <a:spLocks noGrp="1"/>
          </p:cNvSpPr>
          <p:nvPr>
            <p:ph type="dt" sz="half" idx="10"/>
          </p:nvPr>
        </p:nvSpPr>
        <p:spPr/>
        <p:txBody>
          <a:bodyPr/>
          <a:lstStyle/>
          <a:p>
            <a:pPr>
              <a:defRPr/>
            </a:pPr>
            <a:fld id="{83D7DCDF-67F1-5A44-98ED-3D40BB0A825F}" type="datetime3">
              <a:rPr lang="en-US" smtClean="0"/>
              <a:pPr>
                <a:defRPr/>
              </a:pPr>
              <a:t>26 November 2017</a:t>
            </a:fld>
            <a:endParaRPr lang="en-US"/>
          </a:p>
        </p:txBody>
      </p:sp>
      <p:sp>
        <p:nvSpPr>
          <p:cNvPr id="5" name="Footer Placeholder 4"/>
          <p:cNvSpPr>
            <a:spLocks noGrp="1"/>
          </p:cNvSpPr>
          <p:nvPr>
            <p:ph type="ftr" sz="quarter" idx="11"/>
          </p:nvPr>
        </p:nvSpPr>
        <p:spPr/>
        <p:txBody>
          <a:bodyPr/>
          <a:lstStyle/>
          <a:p>
            <a:pPr>
              <a:defRPr/>
            </a:pPr>
            <a:r>
              <a:rPr lang="en-US" smtClean="0"/>
              <a:t>www.astronomyaustralia.org.au</a:t>
            </a:r>
          </a:p>
          <a:p>
            <a:pPr>
              <a:defRPr/>
            </a:pPr>
            <a:endParaRPr lang="en-US"/>
          </a:p>
        </p:txBody>
      </p:sp>
      <p:sp>
        <p:nvSpPr>
          <p:cNvPr id="6" name="Slide Number Placeholder 5"/>
          <p:cNvSpPr>
            <a:spLocks noGrp="1"/>
          </p:cNvSpPr>
          <p:nvPr>
            <p:ph type="sldNum" sz="quarter" idx="12"/>
          </p:nvPr>
        </p:nvSpPr>
        <p:spPr/>
        <p:txBody>
          <a:bodyPr/>
          <a:lstStyle/>
          <a:p>
            <a:fld id="{F3283530-71B7-F64C-8EEF-897B7CB324A5}" type="slidenum">
              <a:rPr lang="en-US" altLang="en-US" smtClean="0"/>
              <a:pPr/>
              <a:t>6</a:t>
            </a:fld>
            <a:endParaRPr lang="en-US" altLang="en-US"/>
          </a:p>
        </p:txBody>
      </p:sp>
      <p:sp>
        <p:nvSpPr>
          <p:cNvPr id="7" name="Rectangle 6"/>
          <p:cNvSpPr/>
          <p:nvPr/>
        </p:nvSpPr>
        <p:spPr>
          <a:xfrm>
            <a:off x="215516" y="1196752"/>
            <a:ext cx="8712968" cy="5078313"/>
          </a:xfrm>
          <a:prstGeom prst="rect">
            <a:avLst/>
          </a:prstGeom>
        </p:spPr>
        <p:txBody>
          <a:bodyPr wrap="square">
            <a:spAutoFit/>
          </a:bodyPr>
          <a:lstStyle/>
          <a:p>
            <a:pPr marL="342900" lvl="0" indent="-342900">
              <a:spcAft>
                <a:spcPts val="0"/>
              </a:spcAft>
              <a:buFont typeface="+mj-lt"/>
              <a:buAutoNum type="romanLcPeriod"/>
            </a:pPr>
            <a:r>
              <a:rPr lang="en-AU" dirty="0">
                <a:solidFill>
                  <a:schemeClr val="bg2"/>
                </a:solidFill>
                <a:latin typeface="+mn-lt"/>
                <a:ea typeface="Calibri" charset="0"/>
                <a:cs typeface="Times New Roman" charset="0"/>
              </a:rPr>
              <a:t>The number of institutions supported by the infrastructure. </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The number of (named) active users. </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The unique benefit(s) from AAL involvement. </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The risks associated with the facility. </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Access arrangements for the wider community. </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The Australian outputs – publications, industry collaborations and contracts and other impacts of the facility, expected due to AAL support. </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The strategic importance to Australian astronomy.</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Identification of a pathway (for new projects), or progress along a pathway (for existing projects), to a strategic international partnership involving wide representation across the Australian astronomy community.</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Identification of a pathway (for new projects) or progress along a pathway (for existing projects) to future sustainable funding that moves beyond small “seed funding” awards from AAL.</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The level of university-level cash matching is to be included in the plan for projects at a scale where university-level funding is appropriate.</a:t>
            </a:r>
            <a:endParaRPr lang="en-GB" dirty="0">
              <a:solidFill>
                <a:schemeClr val="bg2"/>
              </a:solidFill>
              <a:latin typeface="+mn-lt"/>
              <a:ea typeface="Calibri" charset="0"/>
              <a:cs typeface="Times New Roman" charset="0"/>
            </a:endParaRPr>
          </a:p>
          <a:p>
            <a:pPr marL="342900" lvl="0" indent="-342900">
              <a:spcAft>
                <a:spcPts val="0"/>
              </a:spcAft>
              <a:buFont typeface="+mj-lt"/>
              <a:buAutoNum type="romanLcPeriod"/>
            </a:pPr>
            <a:r>
              <a:rPr lang="en-AU" dirty="0">
                <a:solidFill>
                  <a:schemeClr val="bg2"/>
                </a:solidFill>
                <a:latin typeface="+mn-lt"/>
                <a:ea typeface="Calibri" charset="0"/>
                <a:cs typeface="Times New Roman" charset="0"/>
              </a:rPr>
              <a:t>Demonstration that the level of funding requested, and the identified role for AAL, aligns with AAL’s vision and mission.</a:t>
            </a:r>
            <a:endParaRPr lang="en-GB" dirty="0">
              <a:solidFill>
                <a:schemeClr val="bg2"/>
              </a:solidFill>
              <a:effectLst/>
              <a:latin typeface="+mn-lt"/>
              <a:ea typeface="Calibri" charset="0"/>
              <a:cs typeface="Times New Roman" charset="0"/>
            </a:endParaRPr>
          </a:p>
        </p:txBody>
      </p:sp>
    </p:spTree>
    <p:extLst>
      <p:ext uri="{BB962C8B-B14F-4D97-AF65-F5344CB8AC3E}">
        <p14:creationId xmlns:p14="http://schemas.microsoft.com/office/powerpoint/2010/main" val="1540403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Join CTAO gGmbH?</a:t>
            </a:r>
            <a:endParaRPr lang="en-US" dirty="0"/>
          </a:p>
        </p:txBody>
      </p:sp>
      <p:sp>
        <p:nvSpPr>
          <p:cNvPr id="3" name="Content Placeholder 2"/>
          <p:cNvSpPr>
            <a:spLocks noGrp="1"/>
          </p:cNvSpPr>
          <p:nvPr>
            <p:ph idx="1"/>
          </p:nvPr>
        </p:nvSpPr>
        <p:spPr>
          <a:xfrm>
            <a:off x="457200" y="1524807"/>
            <a:ext cx="4546848" cy="2188840"/>
          </a:xfrm>
        </p:spPr>
        <p:txBody>
          <a:bodyPr/>
          <a:lstStyle/>
          <a:p>
            <a:r>
              <a:rPr lang="en-US" sz="1800" dirty="0" smtClean="0"/>
              <a:t>Construction and operation of CTAO will be managed by a successor entity </a:t>
            </a:r>
            <a:r>
              <a:rPr lang="mr-IN" sz="1800" dirty="0" smtClean="0"/>
              <a:t>–</a:t>
            </a:r>
            <a:r>
              <a:rPr lang="en-US" sz="1800" dirty="0" smtClean="0"/>
              <a:t> most likely a European Research Infrastructure Consortium</a:t>
            </a:r>
          </a:p>
          <a:p>
            <a:r>
              <a:rPr lang="en-US" sz="1800" dirty="0" smtClean="0"/>
              <a:t>We need to ensure that the funding model for the ERIC allows Australia to participate on reasonable terms</a:t>
            </a:r>
          </a:p>
          <a:p>
            <a:endParaRPr lang="en-US" sz="1800" dirty="0" smtClean="0"/>
          </a:p>
          <a:p>
            <a:endParaRPr lang="en-US" sz="1800" dirty="0"/>
          </a:p>
        </p:txBody>
      </p:sp>
      <p:sp>
        <p:nvSpPr>
          <p:cNvPr id="4" name="Date Placeholder 3"/>
          <p:cNvSpPr>
            <a:spLocks noGrp="1"/>
          </p:cNvSpPr>
          <p:nvPr>
            <p:ph type="dt" sz="half" idx="10"/>
          </p:nvPr>
        </p:nvSpPr>
        <p:spPr/>
        <p:txBody>
          <a:bodyPr/>
          <a:lstStyle/>
          <a:p>
            <a:pPr>
              <a:defRPr/>
            </a:pPr>
            <a:fld id="{83D7DCDF-67F1-5A44-98ED-3D40BB0A825F}" type="datetime3">
              <a:rPr lang="en-US" smtClean="0"/>
              <a:pPr>
                <a:defRPr/>
              </a:pPr>
              <a:t>26 November 2017</a:t>
            </a:fld>
            <a:endParaRPr lang="en-US"/>
          </a:p>
        </p:txBody>
      </p:sp>
      <p:sp>
        <p:nvSpPr>
          <p:cNvPr id="5" name="Footer Placeholder 4"/>
          <p:cNvSpPr>
            <a:spLocks noGrp="1"/>
          </p:cNvSpPr>
          <p:nvPr>
            <p:ph type="ftr" sz="quarter" idx="11"/>
          </p:nvPr>
        </p:nvSpPr>
        <p:spPr/>
        <p:txBody>
          <a:bodyPr/>
          <a:lstStyle/>
          <a:p>
            <a:pPr>
              <a:defRPr/>
            </a:pPr>
            <a:r>
              <a:rPr lang="en-US" smtClean="0"/>
              <a:t>www.astronomyaustralia.org.au</a:t>
            </a:r>
          </a:p>
          <a:p>
            <a:pPr>
              <a:defRPr/>
            </a:pPr>
            <a:endParaRPr lang="en-US"/>
          </a:p>
        </p:txBody>
      </p:sp>
      <p:sp>
        <p:nvSpPr>
          <p:cNvPr id="6" name="Slide Number Placeholder 5"/>
          <p:cNvSpPr>
            <a:spLocks noGrp="1"/>
          </p:cNvSpPr>
          <p:nvPr>
            <p:ph type="sldNum" sz="quarter" idx="12"/>
          </p:nvPr>
        </p:nvSpPr>
        <p:spPr/>
        <p:txBody>
          <a:bodyPr/>
          <a:lstStyle/>
          <a:p>
            <a:fld id="{F3283530-71B7-F64C-8EEF-897B7CB324A5}" type="slidenum">
              <a:rPr lang="en-US" altLang="en-US" smtClean="0"/>
              <a:pPr/>
              <a:t>7</a:t>
            </a:fld>
            <a:endParaRPr lang="en-US" alt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8000" y="4010757"/>
            <a:ext cx="8128000" cy="2235200"/>
          </a:xfrm>
          <a:prstGeom prst="rect">
            <a:avLst/>
          </a:prstGeom>
        </p:spPr>
      </p:pic>
      <p:pic>
        <p:nvPicPr>
          <p:cNvPr id="9" name="Picture 8"/>
          <p:cNvPicPr>
            <a:picLocks noChangeAspect="1"/>
          </p:cNvPicPr>
          <p:nvPr/>
        </p:nvPicPr>
        <p:blipFill>
          <a:blip r:embed="rId3"/>
          <a:stretch>
            <a:fillRect/>
          </a:stretch>
        </p:blipFill>
        <p:spPr>
          <a:xfrm>
            <a:off x="5130800" y="1524807"/>
            <a:ext cx="3505200" cy="2451298"/>
          </a:xfrm>
          <a:prstGeom prst="rect">
            <a:avLst/>
          </a:prstGeom>
        </p:spPr>
      </p:pic>
    </p:spTree>
    <p:extLst>
      <p:ext uri="{BB962C8B-B14F-4D97-AF65-F5344CB8AC3E}">
        <p14:creationId xmlns:p14="http://schemas.microsoft.com/office/powerpoint/2010/main" val="687771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Position</a:t>
            </a:r>
            <a:endParaRPr lang="en-US" dirty="0"/>
          </a:p>
        </p:txBody>
      </p:sp>
      <p:sp>
        <p:nvSpPr>
          <p:cNvPr id="3" name="Content Placeholder 2"/>
          <p:cNvSpPr>
            <a:spLocks noGrp="1"/>
          </p:cNvSpPr>
          <p:nvPr>
            <p:ph idx="1"/>
          </p:nvPr>
        </p:nvSpPr>
        <p:spPr>
          <a:xfrm>
            <a:off x="323528" y="1291407"/>
            <a:ext cx="3394720" cy="4525963"/>
          </a:xfrm>
        </p:spPr>
        <p:txBody>
          <a:bodyPr/>
          <a:lstStyle/>
          <a:p>
            <a:r>
              <a:rPr lang="en-US" sz="2000" dirty="0" smtClean="0"/>
              <a:t>Australia’s membership has been accepted by Council of CTAO gGmbH</a:t>
            </a:r>
          </a:p>
          <a:p>
            <a:r>
              <a:rPr lang="en-US" sz="2000" dirty="0" smtClean="0"/>
              <a:t>AAL is obtaining a German legal opinion to conduct final due diligence on share purchase</a:t>
            </a:r>
          </a:p>
          <a:p>
            <a:r>
              <a:rPr lang="en-US" sz="2000" dirty="0" smtClean="0"/>
              <a:t>Membership fee for 2018 is €58k</a:t>
            </a:r>
          </a:p>
          <a:p>
            <a:r>
              <a:rPr lang="en-US" sz="2000" dirty="0" smtClean="0"/>
              <a:t>Share purchase involves vendor and purchaser meeting face to face in Munich in the presence of a notary public.</a:t>
            </a:r>
            <a:endParaRPr lang="en-US" sz="2000" dirty="0"/>
          </a:p>
        </p:txBody>
      </p:sp>
      <p:sp>
        <p:nvSpPr>
          <p:cNvPr id="4" name="Date Placeholder 3"/>
          <p:cNvSpPr>
            <a:spLocks noGrp="1"/>
          </p:cNvSpPr>
          <p:nvPr>
            <p:ph type="dt" sz="half" idx="10"/>
          </p:nvPr>
        </p:nvSpPr>
        <p:spPr/>
        <p:txBody>
          <a:bodyPr/>
          <a:lstStyle/>
          <a:p>
            <a:pPr>
              <a:defRPr/>
            </a:pPr>
            <a:fld id="{83D7DCDF-67F1-5A44-98ED-3D40BB0A825F}" type="datetime3">
              <a:rPr lang="en-US" smtClean="0"/>
              <a:pPr>
                <a:defRPr/>
              </a:pPr>
              <a:t>26 November 2017</a:t>
            </a:fld>
            <a:endParaRPr lang="en-US"/>
          </a:p>
        </p:txBody>
      </p:sp>
      <p:sp>
        <p:nvSpPr>
          <p:cNvPr id="5" name="Footer Placeholder 4"/>
          <p:cNvSpPr>
            <a:spLocks noGrp="1"/>
          </p:cNvSpPr>
          <p:nvPr>
            <p:ph type="ftr" sz="quarter" idx="11"/>
          </p:nvPr>
        </p:nvSpPr>
        <p:spPr/>
        <p:txBody>
          <a:bodyPr/>
          <a:lstStyle/>
          <a:p>
            <a:pPr>
              <a:defRPr/>
            </a:pPr>
            <a:r>
              <a:rPr lang="en-US" smtClean="0"/>
              <a:t>www.astronomyaustralia.org.au</a:t>
            </a:r>
          </a:p>
          <a:p>
            <a:pPr>
              <a:defRPr/>
            </a:pPr>
            <a:endParaRPr lang="en-US"/>
          </a:p>
        </p:txBody>
      </p:sp>
      <p:sp>
        <p:nvSpPr>
          <p:cNvPr id="6" name="Slide Number Placeholder 5"/>
          <p:cNvSpPr>
            <a:spLocks noGrp="1"/>
          </p:cNvSpPr>
          <p:nvPr>
            <p:ph type="sldNum" sz="quarter" idx="12"/>
          </p:nvPr>
        </p:nvSpPr>
        <p:spPr/>
        <p:txBody>
          <a:bodyPr/>
          <a:lstStyle/>
          <a:p>
            <a:fld id="{F3283530-71B7-F64C-8EEF-897B7CB324A5}" type="slidenum">
              <a:rPr lang="en-US" altLang="en-US" smtClean="0"/>
              <a:pPr/>
              <a:t>8</a:t>
            </a:fld>
            <a:endParaRPr lang="en-US" altLang="en-US"/>
          </a:p>
        </p:txBody>
      </p:sp>
      <p:pic>
        <p:nvPicPr>
          <p:cNvPr id="7" name="Picture 6"/>
          <p:cNvPicPr>
            <a:picLocks noChangeAspect="1"/>
          </p:cNvPicPr>
          <p:nvPr/>
        </p:nvPicPr>
        <p:blipFill>
          <a:blip r:embed="rId2"/>
          <a:stretch>
            <a:fillRect/>
          </a:stretch>
        </p:blipFill>
        <p:spPr>
          <a:xfrm>
            <a:off x="4077204" y="1291407"/>
            <a:ext cx="4828571" cy="2713657"/>
          </a:xfrm>
          <a:prstGeom prst="rect">
            <a:avLst/>
          </a:prstGeom>
        </p:spPr>
      </p:pic>
    </p:spTree>
    <p:extLst>
      <p:ext uri="{BB962C8B-B14F-4D97-AF65-F5344CB8AC3E}">
        <p14:creationId xmlns:p14="http://schemas.microsoft.com/office/powerpoint/2010/main" val="168027327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5339</TotalTime>
  <Words>420</Words>
  <Application>Microsoft Macintosh PowerPoint</Application>
  <PresentationFormat>On-screen Show (4:3)</PresentationFormat>
  <Paragraphs>77</Paragraphs>
  <Slides>8</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vt:i4>
      </vt:variant>
    </vt:vector>
  </HeadingPairs>
  <TitlesOfParts>
    <vt:vector size="13" baseType="lpstr">
      <vt:lpstr>Calibri</vt:lpstr>
      <vt:lpstr>Times New Roman</vt:lpstr>
      <vt:lpstr>Arial</vt:lpstr>
      <vt:lpstr>Default Design</vt:lpstr>
      <vt:lpstr>Custom Design</vt:lpstr>
      <vt:lpstr>Australia and the CTAO</vt:lpstr>
      <vt:lpstr>CTA  Australia Consortium Workshop 3</vt:lpstr>
      <vt:lpstr>Vision and Mission </vt:lpstr>
      <vt:lpstr>AAO</vt:lpstr>
      <vt:lpstr>NCRIS Eligibility</vt:lpstr>
      <vt:lpstr>What will be considered</vt:lpstr>
      <vt:lpstr>Why Join CTAO gGmbH?</vt:lpstr>
      <vt:lpstr>Current Position</vt:lpstr>
    </vt:vector>
  </TitlesOfParts>
  <Company>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title</dc:title>
  <dc:creator>A Ansari</dc:creator>
  <cp:lastModifiedBy>James Murray</cp:lastModifiedBy>
  <cp:revision>78</cp:revision>
  <cp:lastPrinted>2017-11-26T22:04:36Z</cp:lastPrinted>
  <dcterms:created xsi:type="dcterms:W3CDTF">2007-06-30T09:04:54Z</dcterms:created>
  <dcterms:modified xsi:type="dcterms:W3CDTF">2017-11-26T22:07:13Z</dcterms:modified>
</cp:coreProperties>
</file>