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.xml.rels" ContentType="application/vnd.openxmlformats-package.relationships+xml"/>
  <Override PartName="/ppt/notesSlides/notesSlide3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97.png" ContentType="image/png"/>
  <Override PartName="/ppt/media/image96.png" ContentType="image/png"/>
  <Override PartName="/ppt/media/image95.png" ContentType="image/png"/>
  <Override PartName="/ppt/media/image94.png" ContentType="image/png"/>
  <Override PartName="/ppt/media/image92.png" ContentType="image/png"/>
  <Override PartName="/ppt/media/image88.png" ContentType="image/png"/>
  <Override PartName="/ppt/media/image87.png" ContentType="image/png"/>
  <Override PartName="/ppt/media/image86.png" ContentType="image/png"/>
  <Override PartName="/ppt/media/image85.png" ContentType="image/png"/>
  <Override PartName="/ppt/media/image84.png" ContentType="image/png"/>
  <Override PartName="/ppt/media/image83.png" ContentType="image/png"/>
  <Override PartName="/ppt/media/image81.png" ContentType="image/png"/>
  <Override PartName="/ppt/media/image80.png" ContentType="image/png"/>
  <Override PartName="/ppt/media/image79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2.png" ContentType="image/png"/>
  <Override PartName="/ppt/media/image71.png" ContentType="image/png"/>
  <Override PartName="/ppt/media/image67.png" ContentType="image/png"/>
  <Override PartName="/ppt/media/image66.png" ContentType="image/png"/>
  <Override PartName="/ppt/media/image82.png" ContentType="image/png"/>
  <Override PartName="/ppt/media/image65.jpeg" ContentType="image/jpe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57.png" ContentType="image/png"/>
  <Override PartName="/ppt/media/image44.jpeg" ContentType="image/jpeg"/>
  <Override PartName="/ppt/media/image39.png" ContentType="image/png"/>
  <Override PartName="/ppt/media/image38.png" ContentType="image/png"/>
  <Override PartName="/ppt/media/image42.jpeg" ContentType="image/jpeg"/>
  <Override PartName="/ppt/media/image37.png" ContentType="image/png"/>
  <Override PartName="/ppt/media/image21.jpeg" ContentType="image/jpeg"/>
  <Override PartName="/ppt/media/image36.png" ContentType="image/png"/>
  <Override PartName="/ppt/media/image34.png" ContentType="image/png"/>
  <Override PartName="/ppt/media/image33.png" ContentType="image/png"/>
  <Override PartName="/ppt/media/image60.jpeg" ContentType="image/jpeg"/>
  <Override PartName="/ppt/media/image32.png" ContentType="image/png"/>
  <Override PartName="/ppt/media/image31.png" ContentType="image/png"/>
  <Override PartName="/ppt/media/image40.png" ContentType="image/png"/>
  <Override PartName="/ppt/media/image90.png" ContentType="image/png"/>
  <Override PartName="/ppt/media/image15.png" ContentType="image/png"/>
  <Override PartName="/ppt/media/image56.png" ContentType="image/png"/>
  <Override PartName="/ppt/media/image6.png" ContentType="image/png"/>
  <Override PartName="/ppt/media/image23.jpeg" ContentType="image/jpeg"/>
  <Override PartName="/ppt/media/image69.png" ContentType="image/png"/>
  <Override PartName="/ppt/media/image10.png" ContentType="image/png"/>
  <Override PartName="/ppt/media/image26.png" ContentType="image/png"/>
  <Override PartName="/ppt/media/image20.jpeg" ContentType="image/jpeg"/>
  <Override PartName="/ppt/media/image70.png" ContentType="image/png"/>
  <Override PartName="/ppt/media/image12.png" ContentType="image/png"/>
  <Override PartName="/ppt/media/image1.png" ContentType="image/png"/>
  <Override PartName="/ppt/media/image51.png" ContentType="image/png"/>
  <Override PartName="/ppt/media/image47.png" ContentType="image/png"/>
  <Override PartName="/ppt/media/image53.png" ContentType="image/png"/>
  <Override PartName="/ppt/media/image17.jpeg" ContentType="image/jpeg"/>
  <Override PartName="/ppt/media/image3.png" ContentType="image/png"/>
  <Override PartName="/ppt/media/image73.png" ContentType="image/png"/>
  <Override PartName="/ppt/media/image19.jpeg" ContentType="image/jpeg"/>
  <Override PartName="/ppt/media/image11.png" ContentType="image/png"/>
  <Override PartName="/ppt/media/image35.png" ContentType="image/png"/>
  <Override PartName="/ppt/media/image14.jpeg" ContentType="image/jpeg"/>
  <Override PartName="/ppt/media/image58.png" ContentType="image/png"/>
  <Override PartName="/ppt/media/image8.png" ContentType="image/png"/>
  <Override PartName="/ppt/media/image59.png" ContentType="image/png"/>
  <Override PartName="/ppt/media/image9.png" ContentType="image/png"/>
  <Override PartName="/ppt/media/image43.png" ContentType="image/png"/>
  <Override PartName="/ppt/media/image93.png" ContentType="image/png"/>
  <Override PartName="/ppt/media/image18.png" ContentType="image/png"/>
  <Override PartName="/ppt/media/image68.png" ContentType="image/png"/>
  <Override PartName="/ppt/media/image7.jpeg" ContentType="image/jpeg"/>
  <Override PartName="/ppt/media/image29.png" ContentType="image/png"/>
  <Override PartName="/ppt/media/image28.png" ContentType="image/png"/>
  <Override PartName="/ppt/media/image49.png" ContentType="image/png"/>
  <Override PartName="/ppt/media/image55.png" ContentType="image/png"/>
  <Override PartName="/ppt/media/image5.png" ContentType="image/png"/>
  <Override PartName="/ppt/media/image2.png" ContentType="image/png"/>
  <Override PartName="/ppt/media/image52.png" ContentType="image/png"/>
  <Override PartName="/ppt/media/image27.png" ContentType="image/png"/>
  <Override PartName="/ppt/media/image89.png" ContentType="image/png"/>
  <Override PartName="/ppt/media/image30.png" ContentType="image/png"/>
  <Override PartName="/ppt/media/image46.png" ContentType="image/png"/>
  <Override PartName="/ppt/media/image22.jpeg" ContentType="image/jpeg"/>
  <Override PartName="/ppt/media/image48.png" ContentType="image/png"/>
  <Override PartName="/ppt/media/image54.png" ContentType="image/png"/>
  <Override PartName="/ppt/media/image4.png" ContentType="image/png"/>
  <Override PartName="/ppt/media/image41.png" ContentType="image/png"/>
  <Override PartName="/ppt/media/image91.png" ContentType="image/png"/>
  <Override PartName="/ppt/media/image16.png" ContentType="image/png"/>
  <Override PartName="/ppt/media/image50.png" ContentType="image/png"/>
  <Override PartName="/ppt/media/image25.png" ContentType="image/png"/>
  <Override PartName="/ppt/media/image24.png" ContentType="image/png"/>
  <Override PartName="/ppt/media/image45.png" ContentType="image/png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7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198" name="Rectangle 2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99" name="Rectangle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00" name="Rectangle 4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01" name="Rectangle 5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02" name="Rectangle 6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03" name="Rectangle 7"/>
          <p:cNvSpPr/>
          <p:nvPr/>
        </p:nvSpPr>
        <p:spPr>
          <a:xfrm>
            <a:off x="0" y="0"/>
            <a:ext cx="3600360" cy="36003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</p:sp>
      <p:sp>
        <p:nvSpPr>
          <p:cNvPr id="204" name="PlaceHolder 8"/>
          <p:cNvSpPr>
            <a:spLocks noGrp="1"/>
          </p:cNvSpPr>
          <p:nvPr>
            <p:ph type="body"/>
          </p:nvPr>
        </p:nvSpPr>
        <p:spPr>
          <a:xfrm>
            <a:off x="503280" y="4316400"/>
            <a:ext cx="5854680" cy="4059360"/>
          </a:xfrm>
          <a:prstGeom prst="rect">
            <a:avLst/>
          </a:prstGeom>
        </p:spPr>
        <p:txBody>
          <a:bodyPr lIns="0" rIns="0" tIns="0" bIns="0"/>
          <a:p>
            <a:r>
              <a:rPr lang="en-US" sz="1200">
                <a:latin typeface="Times New Roman"/>
              </a:rPr>
              <a:t>Click to edit the notes format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Rectangle 1"/>
          <p:cNvSpPr/>
          <p:nvPr/>
        </p:nvSpPr>
        <p:spPr>
          <a:xfrm>
            <a:off x="4680" y="4680"/>
            <a:ext cx="3600360" cy="36003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503280" y="4316400"/>
            <a:ext cx="5854680" cy="405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1295280" y="754200"/>
            <a:ext cx="5181840" cy="37717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503280" y="4316400"/>
            <a:ext cx="5854680" cy="405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ctangle 1"/>
          <p:cNvSpPr/>
          <p:nvPr/>
        </p:nvSpPr>
        <p:spPr>
          <a:xfrm>
            <a:off x="4680" y="4680"/>
            <a:ext cx="3600360" cy="36003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503280" y="4316400"/>
            <a:ext cx="5854680" cy="405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CustomShape 1"/>
          <p:cNvSpPr/>
          <p:nvPr/>
        </p:nvSpPr>
        <p:spPr>
          <a:xfrm>
            <a:off x="1295280" y="754200"/>
            <a:ext cx="5181840" cy="37717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3280" y="4316400"/>
            <a:ext cx="5854680" cy="4059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671400" y="569880"/>
            <a:ext cx="7801200" cy="527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671400" y="569880"/>
            <a:ext cx="7801200" cy="527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671400" y="569880"/>
            <a:ext cx="7801200" cy="527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5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5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subTitle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ubTitle"/>
          </p:nvPr>
        </p:nvSpPr>
        <p:spPr>
          <a:xfrm>
            <a:off x="671400" y="569880"/>
            <a:ext cx="7801200" cy="527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71400" y="569880"/>
            <a:ext cx="7801200" cy="527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9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9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360" y="190656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7140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39776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68840" y="398412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68840" y="1906560"/>
            <a:ext cx="380664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71400" y="3984120"/>
            <a:ext cx="7801200" cy="1897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71400" y="569880"/>
            <a:ext cx="7801200" cy="1138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71400" y="1906560"/>
            <a:ext cx="780120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Wingdings" charset="2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ymbol" charset="2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Wingdings" charset="2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ymbol" charset="2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Wingdings" charset="2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Wingdings" charset="2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Wingdings" charset="2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000" cy="4726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2680"/>
          </a:xfrm>
          <a:prstGeom prst="rect">
            <a:avLst/>
          </a:prstGeom>
        </p:spPr>
        <p:txBody>
          <a:bodyPr lIns="0" rIns="0" tIns="0" bIns="0"/>
          <a:p>
            <a:pPr algn="r"/>
            <a:fld id="{9F55C82E-7E09-49B9-BDB4-D1833FE5B2B9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71040" y="569520"/>
            <a:ext cx="7791480" cy="113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71040" y="1906560"/>
            <a:ext cx="779148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dt"/>
          </p:nvPr>
        </p:nvSpPr>
        <p:spPr>
          <a:xfrm>
            <a:off x="456840" y="6246720"/>
            <a:ext cx="2128680" cy="471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400">
                <a:latin typeface="Times New Roman"/>
                <a:ea typeface="Arial Unicode MS"/>
              </a:rPr>
              <a:t>&lt;date/time&gt;</a:t>
            </a:r>
            <a:endParaRPr/>
          </a:p>
        </p:txBody>
      </p:sp>
      <p:sp>
        <p:nvSpPr>
          <p:cNvPr id="78" name="PlaceHolder 4"/>
          <p:cNvSpPr>
            <a:spLocks noGrp="1"/>
          </p:cNvSpPr>
          <p:nvPr>
            <p:ph type="ftr"/>
          </p:nvPr>
        </p:nvSpPr>
        <p:spPr>
          <a:xfrm>
            <a:off x="3127320" y="6246720"/>
            <a:ext cx="2897280" cy="471960"/>
          </a:xfrm>
          <a:prstGeom prst="rect">
            <a:avLst/>
          </a:prstGeom>
        </p:spPr>
        <p:txBody>
          <a:bodyPr lIns="0" rIns="0" tIns="0" bIns="0"/>
          <a:p>
            <a:pPr algn="ctr">
              <a:lnSpc>
                <a:spcPct val="93000"/>
              </a:lnSpc>
            </a:pPr>
            <a:r>
              <a:rPr lang="en-GB" sz="1400">
                <a:latin typeface="Times New Roman"/>
                <a:ea typeface="Arial Unicode MS"/>
              </a:rPr>
              <a:t>&lt;footer&gt;</a:t>
            </a:r>
            <a:endParaRPr/>
          </a:p>
        </p:txBody>
      </p:sp>
      <p:sp>
        <p:nvSpPr>
          <p:cNvPr id="79" name="PlaceHolder 5"/>
          <p:cNvSpPr>
            <a:spLocks noGrp="1"/>
          </p:cNvSpPr>
          <p:nvPr>
            <p:ph type="sldNum"/>
          </p:nvPr>
        </p:nvSpPr>
        <p:spPr>
          <a:xfrm>
            <a:off x="6556320" y="6246720"/>
            <a:ext cx="2129040" cy="47196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93000"/>
              </a:lnSpc>
            </a:pPr>
            <a:fld id="{268D5C5F-3F77-439D-A4E8-4B5088E0062A}" type="slidenum">
              <a:rPr lang="en-GB" sz="1400">
                <a:latin typeface="Times New Roman"/>
                <a:ea typeface="Arial Unicode MS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93560" y="6437880"/>
            <a:ext cx="8229240" cy="29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1" lang="en-US" sz="900">
                <a:solidFill>
                  <a:srgbClr val="808080"/>
                </a:solidFill>
                <a:latin typeface="Arial"/>
              </a:rPr>
              <a:t>Christian Stegmann  </a:t>
            </a:r>
            <a:r>
              <a:rPr lang="en-US" sz="900">
                <a:solidFill>
                  <a:srgbClr val="808080"/>
                </a:solidFill>
                <a:latin typeface="Arial"/>
              </a:rPr>
              <a:t>|  H.E.S.S. Highlights  |  27. September 2012  |  </a:t>
            </a:r>
            <a:r>
              <a:rPr b="1" lang="en-US" sz="900">
                <a:solidFill>
                  <a:srgbClr val="808080"/>
                </a:solidFill>
                <a:latin typeface="Arial"/>
              </a:rPr>
              <a:t>Page </a:t>
            </a:r>
            <a:endParaRPr/>
          </a:p>
        </p:txBody>
      </p:sp>
      <p:pic>
        <p:nvPicPr>
          <p:cNvPr id="115" name="Picture 7" descr=""/>
          <p:cNvPicPr/>
          <p:nvPr/>
        </p:nvPicPr>
        <p:blipFill>
          <a:blip r:embed="rId2"/>
          <a:srcRect l="4283" t="830" r="8176" b="-830"/>
          <a:stretch>
            <a:fillRect/>
          </a:stretch>
        </p:blipFill>
        <p:spPr>
          <a:xfrm>
            <a:off x="417240" y="5670360"/>
            <a:ext cx="825480" cy="828360"/>
          </a:xfrm>
          <a:prstGeom prst="rect">
            <a:avLst/>
          </a:prstGeom>
          <a:ln>
            <a:noFill/>
          </a:ln>
        </p:spPr>
      </p:pic>
      <p:sp>
        <p:nvSpPr>
          <p:cNvPr id="116" name="Line 2"/>
          <p:cNvSpPr/>
          <p:nvPr/>
        </p:nvSpPr>
        <p:spPr>
          <a:xfrm>
            <a:off x="11880" y="6357960"/>
            <a:ext cx="417960" cy="0"/>
          </a:xfrm>
          <a:prstGeom prst="line">
            <a:avLst/>
          </a:prstGeom>
          <a:ln cap="rnd" w="22320">
            <a:solidFill>
              <a:srgbClr val="d31b17"/>
            </a:solidFill>
            <a:custDash>
              <a:ds d="62000" sp="62000"/>
            </a:custDash>
            <a:round/>
          </a:ln>
        </p:spPr>
      </p:sp>
      <p:sp>
        <p:nvSpPr>
          <p:cNvPr id="117" name="Line 3"/>
          <p:cNvSpPr/>
          <p:nvPr/>
        </p:nvSpPr>
        <p:spPr>
          <a:xfrm>
            <a:off x="1256400" y="6357960"/>
            <a:ext cx="7887600" cy="0"/>
          </a:xfrm>
          <a:prstGeom prst="line">
            <a:avLst/>
          </a:prstGeom>
          <a:ln cap="rnd" w="22320">
            <a:solidFill>
              <a:srgbClr val="d31b17"/>
            </a:solidFill>
            <a:custDash>
              <a:ds d="62000" sp="62000"/>
            </a:custDash>
            <a:round/>
          </a:ln>
        </p:spPr>
      </p:sp>
      <p:sp>
        <p:nvSpPr>
          <p:cNvPr id="118" name="PlaceHolder 4"/>
          <p:cNvSpPr>
            <a:spLocks noGrp="1"/>
          </p:cNvSpPr>
          <p:nvPr>
            <p:ph type="title"/>
          </p:nvPr>
        </p:nvSpPr>
        <p:spPr>
          <a:xfrm>
            <a:off x="457200" y="165960"/>
            <a:ext cx="8229240" cy="6321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>
                <a:solidFill>
                  <a:srgbClr val="d31b17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119" name="Line 5"/>
          <p:cNvSpPr/>
          <p:nvPr/>
        </p:nvSpPr>
        <p:spPr>
          <a:xfrm>
            <a:off x="0" y="806040"/>
            <a:ext cx="9151200" cy="0"/>
          </a:xfrm>
          <a:prstGeom prst="line">
            <a:avLst/>
          </a:prstGeom>
          <a:ln cap="rnd" w="25560">
            <a:solidFill>
              <a:srgbClr val="d31b17"/>
            </a:solidFill>
            <a:custDash>
              <a:ds d="71000" sp="71000"/>
            </a:custDash>
            <a:round/>
          </a:ln>
        </p:spPr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121" name="PlaceHolder 7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22" name="PlaceHolder 8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000" cy="4726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23" name="PlaceHolder 9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2680"/>
          </a:xfrm>
          <a:prstGeom prst="rect">
            <a:avLst/>
          </a:prstGeom>
        </p:spPr>
        <p:txBody>
          <a:bodyPr lIns="0" rIns="0" tIns="0" bIns="0"/>
          <a:p>
            <a:pPr algn="r"/>
            <a:fld id="{F5AE35A6-8517-4FE7-9B04-6B8C30E4E979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3333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13440" y="583200"/>
            <a:ext cx="7917480" cy="1363320"/>
          </a:xfrm>
          <a:prstGeom prst="rect">
            <a:avLst/>
          </a:prstGeom>
        </p:spPr>
        <p:txBody>
          <a:bodyPr lIns="100800" rIns="100800" tIns="50400" bIns="50400"/>
          <a:p>
            <a:pPr algn="ctr"/>
            <a:r>
              <a:rPr lang="en-US" sz="4179">
                <a:latin typeface="Century Gothic"/>
              </a:rPr>
              <a:t>Click to edit the title text format</a:t>
            </a:r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987840" y="2044440"/>
            <a:ext cx="7169040" cy="3977280"/>
          </a:xfrm>
          <a:prstGeom prst="rect">
            <a:avLst/>
          </a:prstGeom>
        </p:spPr>
        <p:txBody>
          <a:bodyPr lIns="100800" rIns="100800" tIns="50400" bIns="50400"/>
          <a:p>
            <a:pPr>
              <a:buSzPct val="90000"/>
              <a:buFont typeface="Wingdings 2" charset="2"/>
              <a:buChar char=""/>
            </a:pPr>
            <a:r>
              <a:rPr lang="en-US" sz="2179">
                <a:latin typeface="Century Gothic"/>
              </a:rPr>
              <a:t>Click to edit the outline text format</a:t>
            </a:r>
            <a:endParaRPr/>
          </a:p>
          <a:p>
            <a:pPr lvl="1">
              <a:buSzPct val="90000"/>
              <a:buFont typeface="Wingdings 2" charset="2"/>
              <a:buChar char=""/>
            </a:pPr>
            <a:r>
              <a:rPr lang="en-US" sz="2000">
                <a:latin typeface="Century Gothic"/>
              </a:rPr>
              <a:t>Second Outline Level</a:t>
            </a:r>
            <a:endParaRPr/>
          </a:p>
          <a:p>
            <a:pPr lvl="2">
              <a:buSzPct val="90000"/>
              <a:buFont typeface="Wingdings 2" charset="2"/>
              <a:buChar char=""/>
            </a:pPr>
            <a:r>
              <a:rPr lang="en-US" sz="1820">
                <a:latin typeface="Century Gothic"/>
              </a:rPr>
              <a:t>Third Outline Level</a:t>
            </a:r>
            <a:endParaRPr/>
          </a:p>
          <a:p>
            <a:pPr lvl="3">
              <a:buSzPct val="90000"/>
              <a:buFont typeface="Wingdings 2" charset="2"/>
              <a:buChar char=""/>
            </a:pPr>
            <a:r>
              <a:rPr lang="en-US" sz="1820">
                <a:latin typeface="Century Gothic"/>
              </a:rPr>
              <a:t>Fourth Outline Level</a:t>
            </a:r>
            <a:endParaRPr/>
          </a:p>
          <a:p>
            <a:pPr lvl="4">
              <a:buSzPct val="90000"/>
              <a:buFont typeface="Wingdings 2" charset="2"/>
              <a:buChar char=""/>
            </a:pPr>
            <a:r>
              <a:rPr lang="en-US" sz="1820">
                <a:latin typeface="Century Gothic"/>
              </a:rPr>
              <a:t>Fifth Outline Level</a:t>
            </a:r>
            <a:endParaRPr/>
          </a:p>
          <a:p>
            <a:pPr lvl="5">
              <a:buSzPct val="90000"/>
              <a:buFont typeface="Wingdings 2" charset="2"/>
              <a:buChar char=""/>
            </a:pPr>
            <a:r>
              <a:rPr lang="en-US" sz="1820">
                <a:latin typeface="Century Gothic"/>
              </a:rPr>
              <a:t>Sixth Outline Level</a:t>
            </a:r>
            <a:endParaRPr/>
          </a:p>
          <a:p>
            <a:pPr lvl="6">
              <a:buSzPct val="90000"/>
              <a:buFont typeface="Wingdings 2" charset="2"/>
              <a:buChar char=""/>
            </a:pPr>
            <a:r>
              <a:rPr lang="en-US" sz="1820">
                <a:latin typeface="Century Gothic"/>
              </a:rPr>
              <a:t>Seventh Outline Level</a:t>
            </a:r>
            <a:endParaRPr/>
          </a:p>
        </p:txBody>
      </p:sp>
      <p:sp>
        <p:nvSpPr>
          <p:cNvPr id="160" name="PlaceHolder 3"/>
          <p:cNvSpPr>
            <a:spLocks noGrp="1"/>
          </p:cNvSpPr>
          <p:nvPr>
            <p:ph type="dt"/>
          </p:nvPr>
        </p:nvSpPr>
        <p:spPr>
          <a:xfrm>
            <a:off x="685440" y="6172200"/>
            <a:ext cx="2363040" cy="456840"/>
          </a:xfrm>
          <a:prstGeom prst="rect">
            <a:avLst/>
          </a:prstGeom>
        </p:spPr>
        <p:txBody>
          <a:bodyPr lIns="100800" rIns="100800" tIns="50400" bIns="50400" anchor="ctr"/>
          <a:p>
            <a:pPr/>
            <a:endParaRPr/>
          </a:p>
          <a:p>
            <a:pPr/>
            <a:endParaRPr/>
          </a:p>
        </p:txBody>
      </p:sp>
      <p:sp>
        <p:nvSpPr>
          <p:cNvPr id="161" name="PlaceHolder 4"/>
          <p:cNvSpPr>
            <a:spLocks noGrp="1"/>
          </p:cNvSpPr>
          <p:nvPr>
            <p:ph type="ftr"/>
          </p:nvPr>
        </p:nvSpPr>
        <p:spPr>
          <a:xfrm>
            <a:off x="3124800" y="6172200"/>
            <a:ext cx="2894760" cy="456840"/>
          </a:xfrm>
          <a:prstGeom prst="rect">
            <a:avLst/>
          </a:prstGeom>
        </p:spPr>
        <p:txBody>
          <a:bodyPr lIns="100800" rIns="100800" tIns="50400" bIns="50400" anchor="ctr"/>
          <a:p>
            <a:pPr/>
            <a:endParaRPr/>
          </a:p>
          <a:p>
            <a:pPr/>
            <a:endParaRPr/>
          </a:p>
        </p:txBody>
      </p:sp>
      <p:sp>
        <p:nvSpPr>
          <p:cNvPr id="162" name="PlaceHolder 5"/>
          <p:cNvSpPr>
            <a:spLocks noGrp="1"/>
          </p:cNvSpPr>
          <p:nvPr>
            <p:ph type="sldNum"/>
          </p:nvPr>
        </p:nvSpPr>
        <p:spPr>
          <a:xfrm>
            <a:off x="6552000" y="6147360"/>
            <a:ext cx="1906920" cy="505800"/>
          </a:xfrm>
          <a:prstGeom prst="rect">
            <a:avLst/>
          </a:prstGeom>
        </p:spPr>
        <p:txBody>
          <a:bodyPr lIns="100800" rIns="100800" tIns="50400" bIns="50400" anchor="ctr"/>
          <a:p>
            <a:pPr algn="r"/>
            <a:endParaRPr/>
          </a:p>
          <a:p>
            <a:pPr algn="r"/>
            <a:fld id="{43783174-3FE1-473A-B1FC-0D571856D2F0}" type="slidenum">
              <a:rPr lang="en-US" sz="1500">
                <a:solidFill>
                  <a:srgbClr val="8d9ab3"/>
                </a:solidFill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jpe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13400" y="-1016640"/>
            <a:ext cx="9360000" cy="936000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920" y="-1448640"/>
            <a:ext cx="9000000" cy="9000000"/>
          </a:xfrm>
          <a:prstGeom prst="rect">
            <a:avLst/>
          </a:prstGeom>
          <a:ln>
            <a:noFill/>
          </a:ln>
        </p:spPr>
      </p:pic>
      <p:sp>
        <p:nvSpPr>
          <p:cNvPr id="207" name="TextShape 1"/>
          <p:cNvSpPr txBox="1"/>
          <p:nvPr/>
        </p:nvSpPr>
        <p:spPr>
          <a:xfrm>
            <a:off x="113400" y="4056120"/>
            <a:ext cx="9030600" cy="211428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GB" sz="2000">
                <a:solidFill>
                  <a:srgbClr val="ffffff"/>
                </a:solidFill>
                <a:latin typeface="Verdana"/>
              </a:rPr>
              <a:t>Gavin Rowell</a:t>
            </a:r>
            <a:r>
              <a:rPr b="1" lang="en-GB" sz="2000">
                <a:solidFill>
                  <a:srgbClr val="ffffff"/>
                </a:solidFill>
                <a:latin typeface="Verdana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en-GB" sz="1400">
                <a:solidFill>
                  <a:srgbClr val="ffffff"/>
                </a:solidFill>
                <a:latin typeface="Verdana"/>
              </a:rPr>
              <a:t>High Energy Astrophysics Group,</a:t>
            </a:r>
            <a:endParaRPr/>
          </a:p>
          <a:p>
            <a:pPr>
              <a:lnSpc>
                <a:spcPct val="100000"/>
              </a:lnSpc>
            </a:pPr>
            <a:r>
              <a:rPr i="1" lang="en-GB" sz="1400">
                <a:solidFill>
                  <a:srgbClr val="ffffff"/>
                </a:solidFill>
                <a:latin typeface="Verdana"/>
              </a:rPr>
              <a:t>School of  Physical Sciences</a:t>
            </a:r>
            <a:endParaRPr/>
          </a:p>
          <a:p>
            <a:pPr>
              <a:lnSpc>
                <a:spcPct val="100000"/>
              </a:lnSpc>
            </a:pPr>
            <a:r>
              <a:rPr i="1" lang="en-GB" sz="1400">
                <a:solidFill>
                  <a:srgbClr val="ffffff"/>
                </a:solidFill>
                <a:latin typeface="Verdana"/>
              </a:rPr>
              <a:t>University of Adelaide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en-GB" sz="1400">
                <a:solidFill>
                  <a:srgbClr val="ffffff"/>
                </a:solidFill>
                <a:latin typeface="Verdana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b="1" i="1" lang="en-GB" sz="1600">
                <a:solidFill>
                  <a:srgbClr val="ffffff"/>
                </a:solidFill>
                <a:latin typeface="Verdana"/>
              </a:rPr>
              <a:t>                                                    </a:t>
            </a:r>
            <a:r>
              <a:rPr b="1" i="1" lang="en-GB" sz="1600">
                <a:solidFill>
                  <a:srgbClr val="ffffff"/>
                </a:solidFill>
                <a:latin typeface="Verdana"/>
              </a:rPr>
              <a:t>CTA/MWL Meeting (Adelaide) Sept. 2016</a:t>
            </a:r>
            <a:endParaRPr/>
          </a:p>
        </p:txBody>
      </p:sp>
      <p:sp>
        <p:nvSpPr>
          <p:cNvPr id="208" name="TextShape 2"/>
          <p:cNvSpPr txBox="1"/>
          <p:nvPr/>
        </p:nvSpPr>
        <p:spPr>
          <a:xfrm>
            <a:off x="221760" y="282600"/>
            <a:ext cx="8640720" cy="9118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ts val="1151"/>
              </a:lnSpc>
            </a:pPr>
            <a:r>
              <a:rPr b="1" lang="en-GB" sz="3200">
                <a:solidFill>
                  <a:srgbClr val="ffffff"/>
                </a:solidFill>
                <a:latin typeface="Arial"/>
                <a:ea typeface="msgothic"/>
              </a:rPr>
              <a:t>Gamma-Rays and the ISM </a:t>
            </a:r>
            <a:endParaRPr/>
          </a:p>
          <a:p>
            <a:pPr>
              <a:lnSpc>
                <a:spcPts val="1151"/>
              </a:lnSpc>
            </a:pPr>
            <a:r>
              <a:rPr b="1" lang="en-GB" sz="3200">
                <a:solidFill>
                  <a:srgbClr val="ffffff"/>
                </a:solidFill>
                <a:latin typeface="Arial"/>
                <a:ea typeface="msgothic"/>
              </a:rPr>
              <a:t>(Mopra, ATCA, ASKAP... and others)</a:t>
            </a:r>
            <a:endParaRPr/>
          </a:p>
        </p:txBody>
      </p:sp>
      <p:sp>
        <p:nvSpPr>
          <p:cNvPr id="209" name="TextShape 3"/>
          <p:cNvSpPr txBox="1"/>
          <p:nvPr/>
        </p:nvSpPr>
        <p:spPr>
          <a:xfrm>
            <a:off x="6554160" y="6464880"/>
            <a:ext cx="2230200" cy="247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i="1" lang="en-GB" sz="1200">
                <a:solidFill>
                  <a:srgbClr val="ffffff"/>
                </a:solidFill>
                <a:latin typeface="Arial"/>
              </a:rPr>
              <a:t>Image Credit: NRAO</a:t>
            </a:r>
            <a:endParaRPr/>
          </a:p>
        </p:txBody>
      </p:sp>
      <p:pic>
        <p:nvPicPr>
          <p:cNvPr id="210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50200" y="5493600"/>
            <a:ext cx="1800000" cy="84240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0600" y="1266120"/>
            <a:ext cx="4562280" cy="3571560"/>
          </a:xfrm>
          <a:prstGeom prst="rect">
            <a:avLst/>
          </a:prstGeom>
          <a:ln>
            <a:noFill/>
          </a:ln>
        </p:spPr>
      </p:pic>
      <p:sp>
        <p:nvSpPr>
          <p:cNvPr id="277" name="TextShape 1"/>
          <p:cNvSpPr txBox="1"/>
          <p:nvPr/>
        </p:nvSpPr>
        <p:spPr>
          <a:xfrm>
            <a:off x="199440" y="217440"/>
            <a:ext cx="8828640" cy="7153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Hadronic Gamma-Rays from Clumpy ISM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SNR RXJ1713</a:t>
            </a:r>
            <a:endParaRPr/>
          </a:p>
        </p:txBody>
      </p:sp>
      <p:sp>
        <p:nvSpPr>
          <p:cNvPr id="278" name="TextShape 2"/>
          <p:cNvSpPr txBox="1"/>
          <p:nvPr/>
        </p:nvSpPr>
        <p:spPr>
          <a:xfrm>
            <a:off x="6035040" y="907920"/>
            <a:ext cx="262980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Gabici &amp; Aharonian 2014</a:t>
            </a:r>
            <a:endParaRPr/>
          </a:p>
        </p:txBody>
      </p:sp>
      <p:pic>
        <p:nvPicPr>
          <p:cNvPr id="27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29240" y="5317560"/>
            <a:ext cx="4752720" cy="856800"/>
          </a:xfrm>
          <a:prstGeom prst="rect">
            <a:avLst/>
          </a:prstGeom>
          <a:ln>
            <a:noFill/>
          </a:ln>
        </p:spPr>
      </p:pic>
      <p:pic>
        <p:nvPicPr>
          <p:cNvPr id="280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31120" y="6392520"/>
            <a:ext cx="2504880" cy="209160"/>
          </a:xfrm>
          <a:prstGeom prst="rect">
            <a:avLst/>
          </a:prstGeom>
          <a:ln>
            <a:noFill/>
          </a:ln>
        </p:spPr>
      </p:pic>
      <p:sp>
        <p:nvSpPr>
          <p:cNvPr id="281" name="TextShape 3"/>
          <p:cNvSpPr txBox="1"/>
          <p:nvPr/>
        </p:nvSpPr>
        <p:spPr>
          <a:xfrm>
            <a:off x="509040" y="961560"/>
            <a:ext cx="262980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Inoue et al.  2012</a:t>
            </a:r>
            <a:endParaRPr/>
          </a:p>
        </p:txBody>
      </p:sp>
      <p:pic>
        <p:nvPicPr>
          <p:cNvPr id="282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581400" y="6353280"/>
            <a:ext cx="990360" cy="256680"/>
          </a:xfrm>
          <a:prstGeom prst="rect">
            <a:avLst/>
          </a:prstGeom>
          <a:ln>
            <a:noFill/>
          </a:ln>
        </p:spPr>
      </p:pic>
      <p:pic>
        <p:nvPicPr>
          <p:cNvPr id="283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4896720" y="1631520"/>
            <a:ext cx="3914280" cy="3733560"/>
          </a:xfrm>
          <a:prstGeom prst="rect">
            <a:avLst/>
          </a:prstGeom>
          <a:ln>
            <a:noFill/>
          </a:ln>
        </p:spPr>
      </p:pic>
      <p:sp>
        <p:nvSpPr>
          <p:cNvPr id="284" name="TextShape 4"/>
          <p:cNvSpPr txBox="1"/>
          <p:nvPr/>
        </p:nvSpPr>
        <p:spPr>
          <a:xfrm>
            <a:off x="5818680" y="1884240"/>
            <a:ext cx="1963440" cy="2797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Arial"/>
              </a:rPr>
              <a:t>Gamma-rays from</a:t>
            </a:r>
            <a:endParaRPr/>
          </a:p>
          <a:p>
            <a:endParaRPr/>
          </a:p>
          <a:p>
            <a:endParaRPr/>
          </a:p>
          <a:p>
            <a:r>
              <a:rPr lang="en-US" sz="1400">
                <a:latin typeface="Arial"/>
              </a:rPr>
              <a:t>Dense </a:t>
            </a:r>
            <a:endParaRPr/>
          </a:p>
          <a:p>
            <a:r>
              <a:rPr lang="en-US" sz="1400">
                <a:latin typeface="Arial"/>
              </a:rPr>
              <a:t>Clumps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rPr lang="en-US" sz="1400">
                <a:latin typeface="Arial"/>
              </a:rPr>
              <a:t>             </a:t>
            </a:r>
            <a:r>
              <a:rPr lang="en-US" sz="1400">
                <a:latin typeface="Arial"/>
              </a:rPr>
              <a:t>Shell diffuse gas</a:t>
            </a:r>
            <a:endParaRPr/>
          </a:p>
        </p:txBody>
      </p:sp>
      <p:sp>
        <p:nvSpPr>
          <p:cNvPr id="285" name="TextShape 5"/>
          <p:cNvSpPr txBox="1"/>
          <p:nvPr/>
        </p:nvSpPr>
        <p:spPr>
          <a:xfrm>
            <a:off x="5193000" y="5612760"/>
            <a:ext cx="3731400" cy="1054440"/>
          </a:xfrm>
          <a:prstGeom prst="rect">
            <a:avLst/>
          </a:prstGeom>
        </p:spPr>
        <p:txBody>
          <a:bodyPr lIns="0" rIns="0" tIns="0" bIns="0"/>
          <a:p>
            <a:r>
              <a:rPr b="1" lang="en-GB" sz="2000">
                <a:solidFill>
                  <a:srgbClr val="ffff00"/>
                </a:solidFill>
                <a:latin typeface="Arial"/>
              </a:rPr>
              <a:t>→ </a:t>
            </a:r>
            <a:r>
              <a:rPr b="1" lang="en-GB" sz="2000">
                <a:solidFill>
                  <a:srgbClr val="ffff00"/>
                </a:solidFill>
                <a:latin typeface="Arial"/>
              </a:rPr>
              <a:t>Dense clouds/clumps could play critical role in hadronic component</a:t>
            </a:r>
            <a:endParaRPr/>
          </a:p>
        </p:txBody>
      </p:sp>
      <p:sp>
        <p:nvSpPr>
          <p:cNvPr id="286" name="TextShape 6"/>
          <p:cNvSpPr txBox="1"/>
          <p:nvPr/>
        </p:nvSpPr>
        <p:spPr>
          <a:xfrm>
            <a:off x="214200" y="4996800"/>
            <a:ext cx="2995200" cy="287280"/>
          </a:xfrm>
          <a:prstGeom prst="rect">
            <a:avLst/>
          </a:prstGeom>
        </p:spPr>
        <p:txBody>
          <a:bodyPr lIns="0" rIns="0" tIns="0" bIns="0"/>
          <a:p>
            <a:r>
              <a:rPr b="1" lang="en-GB" sz="2000">
                <a:solidFill>
                  <a:srgbClr val="ffff00"/>
                </a:solidFill>
                <a:latin typeface="Arial"/>
              </a:rPr>
              <a:t>CR penetration depth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489640" y="150840"/>
            <a:ext cx="3600000" cy="2786400"/>
          </a:xfrm>
          <a:prstGeom prst="rect">
            <a:avLst/>
          </a:prstGeom>
          <a:ln>
            <a:noFill/>
          </a:ln>
        </p:spPr>
      </p:pic>
      <p:pic>
        <p:nvPicPr>
          <p:cNvPr id="28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3078000"/>
            <a:ext cx="9143640" cy="3665880"/>
          </a:xfrm>
          <a:prstGeom prst="rect">
            <a:avLst/>
          </a:prstGeom>
          <a:ln>
            <a:noFill/>
          </a:ln>
        </p:spPr>
      </p:pic>
      <p:sp>
        <p:nvSpPr>
          <p:cNvPr id="289" name="TextShape 1"/>
          <p:cNvSpPr txBox="1"/>
          <p:nvPr/>
        </p:nvSpPr>
        <p:spPr>
          <a:xfrm>
            <a:off x="221040" y="107280"/>
            <a:ext cx="5808600" cy="27806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400">
                <a:solidFill>
                  <a:srgbClr val="ffffff"/>
                </a:solidFill>
                <a:latin typeface="Arial"/>
              </a:rPr>
              <a:t>Dense Cores</a:t>
            </a:r>
            <a:r>
              <a:rPr b="1" lang="en-GB" sz="2400">
                <a:solidFill>
                  <a:srgbClr val="ffff00"/>
                </a:solidFill>
                <a:latin typeface="Arial"/>
              </a:rPr>
              <a:t> filter out external electrons! 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e.g. RXJ1713.7-3946: </a:t>
            </a:r>
            <a:endParaRPr/>
          </a:p>
          <a:p>
            <a:pPr>
              <a:lnSpc>
                <a:spcPct val="93000"/>
              </a:lnSpc>
            </a:pPr>
            <a:r>
              <a:rPr b="1" lang="en-GB" sz="1600">
                <a:solidFill>
                  <a:srgbClr val="ffffff"/>
                </a:solidFill>
                <a:latin typeface="Arial"/>
              </a:rPr>
              <a:t>Sano etal 2013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- CO(2-1) Nanten2 contours +X-ray images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00ff00"/>
                </a:solidFill>
                <a:latin typeface="Arial"/>
              </a:rPr>
              <a:t>- Synch cooling length &lt; pc for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00ff00"/>
                </a:solidFill>
                <a:latin typeface="Arial"/>
              </a:rPr>
              <a:t>   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30 TeV electrons, 6 keV X-rays, 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   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n=10</a:t>
            </a:r>
            <a:r>
              <a:rPr b="1" lang="en-GB" sz="2000" baseline="101000">
                <a:solidFill>
                  <a:srgbClr val="ffffff"/>
                </a:solidFill>
                <a:latin typeface="Arial"/>
              </a:rPr>
              <a:t>5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/cc, B~400</a:t>
            </a:r>
            <a:r>
              <a:rPr b="1" lang="en-GB" sz="2000">
                <a:solidFill>
                  <a:srgbClr val="ffffff"/>
                </a:solidFill>
                <a:latin typeface="Symbol"/>
              </a:rPr>
              <a:t>m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G</a:t>
            </a:r>
            <a:endParaRPr/>
          </a:p>
          <a:p>
            <a:pPr>
              <a:lnSpc>
                <a:spcPct val="93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See also Uchiyama et al 2007</a:t>
            </a:r>
            <a:endParaRPr/>
          </a:p>
          <a:p>
            <a:pPr>
              <a:lnSpc>
                <a:spcPct val="93000"/>
              </a:lnSpc>
            </a:pPr>
            <a:endParaRPr/>
          </a:p>
        </p:txBody>
      </p:sp>
      <p:pic>
        <p:nvPicPr>
          <p:cNvPr id="290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6080" y="2822400"/>
            <a:ext cx="4647960" cy="22824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82880" y="226800"/>
            <a:ext cx="8640000" cy="6487200"/>
          </a:xfrm>
          <a:prstGeom prst="rect">
            <a:avLst/>
          </a:prstGeom>
          <a:ln>
            <a:noFill/>
          </a:ln>
        </p:spPr>
      </p:pic>
      <p:sp>
        <p:nvSpPr>
          <p:cNvPr id="292" name="TextShape 1"/>
          <p:cNvSpPr txBox="1"/>
          <p:nvPr/>
        </p:nvSpPr>
        <p:spPr>
          <a:xfrm>
            <a:off x="6518880" y="567000"/>
            <a:ext cx="2198520" cy="714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HESS Collab. in prep 2016</a:t>
            </a:r>
            <a:endParaRPr/>
          </a:p>
        </p:txBody>
      </p:sp>
      <p:sp>
        <p:nvSpPr>
          <p:cNvPr id="293" name="TextShape 2"/>
          <p:cNvSpPr txBox="1"/>
          <p:nvPr/>
        </p:nvSpPr>
        <p:spPr>
          <a:xfrm>
            <a:off x="2322360" y="6273000"/>
            <a:ext cx="6312240" cy="3117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solidFill>
                  <a:srgbClr val="ffffff"/>
                </a:solidFill>
                <a:latin typeface="Verdana"/>
              </a:rPr>
              <a:t>https://www.mpi-hd.mpg.de/hfm/HESS/pages/home/som/2016/09/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8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60" y="-360"/>
            <a:ext cx="9144720" cy="2229120"/>
          </a:xfrm>
          <a:prstGeom prst="rect">
            <a:avLst/>
          </a:prstGeom>
          <a:ln>
            <a:noFill/>
          </a:ln>
        </p:spPr>
      </p:pic>
      <p:sp>
        <p:nvSpPr>
          <p:cNvPr id="295" name="CustomShape 1"/>
          <p:cNvSpPr/>
          <p:nvPr/>
        </p:nvSpPr>
        <p:spPr>
          <a:xfrm>
            <a:off x="5400" y="2303640"/>
            <a:ext cx="9198360" cy="1506240"/>
          </a:xfrm>
          <a:prstGeom prst="rect">
            <a:avLst/>
          </a:prstGeom>
          <a:noFill/>
          <a:ln>
            <a:noFill/>
          </a:ln>
        </p:spPr>
        <p:txBody>
          <a:bodyPr wrap="none" lIns="100800" rIns="100800" tIns="50400" bIns="50400"/>
          <a:p>
            <a:pPr>
              <a:lnSpc>
                <a:spcPct val="102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~35” beam @ ~0.1 km/s resolution  (also 70” CO survey 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Barnes etal 2015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)</a:t>
            </a:r>
            <a:endParaRPr/>
          </a:p>
          <a:p>
            <a:pPr>
              <a:lnSpc>
                <a:spcPct val="102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CO(1-0), 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13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CO(1-0), C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17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O(1-0), C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18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O(1-0)</a:t>
            </a:r>
            <a:endParaRPr/>
          </a:p>
          <a:p>
            <a:pPr>
              <a:lnSpc>
                <a:spcPct val="102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l = 265 to 358;  b = </a:t>
            </a:r>
            <a:r>
              <a:rPr lang="en-GB" sz="2200">
                <a:solidFill>
                  <a:srgbClr val="ffffff"/>
                </a:solidFill>
                <a:latin typeface="Arial"/>
                <a:ea typeface="Arial"/>
              </a:rPr>
              <a:t>±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0.5deg   mostly complete    </a:t>
            </a:r>
            <a:endParaRPr/>
          </a:p>
          <a:p>
            <a:pPr>
              <a:lnSpc>
                <a:spcPct val="102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  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extension to </a:t>
            </a:r>
            <a:r>
              <a:rPr lang="en-GB" sz="2200">
                <a:solidFill>
                  <a:srgbClr val="ffffff"/>
                </a:solidFill>
                <a:latin typeface="Arial"/>
                <a:ea typeface="Arial"/>
              </a:rPr>
              <a:t>±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1.0deg  l=2 to 10deg    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(compare to Dame etal 2000  ~8arcmin beam)</a:t>
            </a:r>
            <a:endParaRPr/>
          </a:p>
        </p:txBody>
      </p:sp>
      <p:sp>
        <p:nvSpPr>
          <p:cNvPr id="296" name="TextShape 2"/>
          <p:cNvSpPr txBox="1"/>
          <p:nvPr/>
        </p:nvSpPr>
        <p:spPr>
          <a:xfrm>
            <a:off x="2099880" y="1795680"/>
            <a:ext cx="5258520" cy="31140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solidFill>
                  <a:srgbClr val="ffffff"/>
                </a:solidFill>
                <a:latin typeface="Verdana"/>
              </a:rPr>
              <a:t>http://www.phys.unsw.edu.au/mopraco/</a:t>
            </a:r>
            <a:endParaRPr/>
          </a:p>
        </p:txBody>
      </p:sp>
      <p:pic>
        <p:nvPicPr>
          <p:cNvPr id="29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6920" y="3979080"/>
            <a:ext cx="9720000" cy="1108800"/>
          </a:xfrm>
          <a:prstGeom prst="rect">
            <a:avLst/>
          </a:prstGeom>
          <a:ln>
            <a:noFill/>
          </a:ln>
        </p:spPr>
      </p:pic>
      <p:sp>
        <p:nvSpPr>
          <p:cNvPr id="298" name="TextShape 3"/>
          <p:cNvSpPr txBox="1"/>
          <p:nvPr/>
        </p:nvSpPr>
        <p:spPr>
          <a:xfrm>
            <a:off x="288000" y="5280840"/>
            <a:ext cx="8698680" cy="1299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2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Data cubes publicly available once processed </a:t>
            </a:r>
            <a:endParaRPr/>
          </a:p>
          <a:p>
            <a:pPr>
              <a:lnSpc>
                <a:spcPct val="102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l = 320 – 330 deg available </a:t>
            </a:r>
            <a:r>
              <a:rPr lang="en-GB" sz="2200">
                <a:solidFill>
                  <a:srgbClr val="ffff00"/>
                </a:solidFill>
                <a:latin typeface="Arial"/>
              </a:rPr>
              <a:t>now</a:t>
            </a:r>
            <a:endParaRPr/>
          </a:p>
          <a:p>
            <a:pPr>
              <a:lnSpc>
                <a:spcPct val="102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Complementary to Nanten2 CO surveys over wider area</a:t>
            </a:r>
            <a:endParaRPr/>
          </a:p>
          <a:p>
            <a:pPr>
              <a:lnSpc>
                <a:spcPct val="102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&amp; Nobeyama CO survey (20” beam) in the north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 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(Nishimura etal 2015)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894960" y="2608560"/>
            <a:ext cx="6950160" cy="2383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en-GB" sz="1600">
                <a:solidFill>
                  <a:srgbClr val="ffffff"/>
                </a:solidFill>
                <a:latin typeface="Monospace"/>
              </a:rPr>
              <a:t>http://www.physics.adelaide.edu.au/astrophysics/MopraGam/</a:t>
            </a:r>
            <a:endParaRPr/>
          </a:p>
        </p:txBody>
      </p:sp>
      <p:sp>
        <p:nvSpPr>
          <p:cNvPr id="300" name="TextShape 2"/>
          <p:cNvSpPr txBox="1"/>
          <p:nvPr/>
        </p:nvSpPr>
        <p:spPr>
          <a:xfrm>
            <a:off x="141120" y="2934000"/>
            <a:ext cx="8886960" cy="3750840"/>
          </a:xfrm>
          <a:prstGeom prst="rect">
            <a:avLst/>
          </a:prstGeom>
        </p:spPr>
        <p:txBody>
          <a:bodyPr lIns="0" rIns="0" tIns="0" bIns="0"/>
          <a:p>
            <a:pPr/>
            <a:r>
              <a:rPr lang="en-AU" sz="2000" u="sng">
                <a:solidFill>
                  <a:srgbClr val="ffffff"/>
                </a:solidFill>
                <a:latin typeface="Arial"/>
              </a:rPr>
              <a:t>Main ISM Tracers</a:t>
            </a:r>
            <a:endParaRPr/>
          </a:p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CS(1-0), SiO(1-0), CH</a:t>
            </a:r>
            <a:r>
              <a:rPr lang="en-AU" sz="2000" baseline="-101000">
                <a:solidFill>
                  <a:srgbClr val="ffffff"/>
                </a:solidFill>
                <a:latin typeface="Arial"/>
              </a:rPr>
              <a:t>3</a:t>
            </a:r>
            <a:r>
              <a:rPr lang="en-AU" sz="2000">
                <a:solidFill>
                  <a:srgbClr val="ffffff"/>
                </a:solidFill>
                <a:latin typeface="Arial"/>
              </a:rPr>
              <a:t>OH</a:t>
            </a:r>
            <a:endParaRPr/>
          </a:p>
          <a:p>
            <a:pPr/>
            <a:endParaRPr/>
          </a:p>
          <a:p>
            <a:pPr/>
            <a:r>
              <a:rPr lang="en-AU" sz="2000" u="sng">
                <a:solidFill>
                  <a:srgbClr val="ffffff"/>
                </a:solidFill>
                <a:latin typeface="Arial"/>
              </a:rPr>
              <a:t>Targets</a:t>
            </a:r>
            <a:endParaRPr/>
          </a:p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Since 2012 observed over ~40 bright UnID TeV gamma and high energy sources (&gt;1500 hrs) </a:t>
            </a:r>
            <a:endParaRPr/>
          </a:p>
          <a:p>
            <a:pPr/>
            <a:endParaRPr/>
          </a:p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→ </a:t>
            </a:r>
            <a:r>
              <a:rPr lang="en-AU" sz="2000">
                <a:solidFill>
                  <a:srgbClr val="ffffff"/>
                </a:solidFill>
                <a:latin typeface="Arial"/>
              </a:rPr>
              <a:t>Determine distance to cloud components (often difficult with CO)</a:t>
            </a:r>
            <a:endParaRPr/>
          </a:p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→ </a:t>
            </a:r>
            <a:r>
              <a:rPr lang="en-AU" sz="2000">
                <a:solidFill>
                  <a:srgbClr val="ffffff"/>
                </a:solidFill>
                <a:latin typeface="Arial"/>
              </a:rPr>
              <a:t>Understand particle propagation </a:t>
            </a:r>
            <a:endParaRPr/>
          </a:p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→ </a:t>
            </a:r>
            <a:r>
              <a:rPr lang="en-AU" sz="2000">
                <a:solidFill>
                  <a:srgbClr val="ffffff"/>
                </a:solidFill>
                <a:latin typeface="Arial"/>
              </a:rPr>
              <a:t>Disentangle hadronic/leptonic components</a:t>
            </a:r>
            <a:endParaRPr/>
          </a:p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→ </a:t>
            </a:r>
            <a:r>
              <a:rPr lang="en-AU" sz="2000">
                <a:solidFill>
                  <a:srgbClr val="ffffff"/>
                </a:solidFill>
                <a:latin typeface="Arial"/>
              </a:rPr>
              <a:t>Some examples shown here (and see posters  Maxted etal, Voisin etal)</a:t>
            </a:r>
            <a:endParaRPr/>
          </a:p>
          <a:p>
            <a:pPr/>
            <a:endParaRPr/>
          </a:p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Coverage is limited to discrete sources    → Systematic survey MALT45+  </a:t>
            </a:r>
            <a:endParaRPr/>
          </a:p>
        </p:txBody>
      </p:sp>
      <p:pic>
        <p:nvPicPr>
          <p:cNvPr id="30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63960" y="117720"/>
            <a:ext cx="6480000" cy="244080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5400" y="3812760"/>
            <a:ext cx="8353080" cy="2180880"/>
          </a:xfrm>
          <a:prstGeom prst="rect">
            <a:avLst/>
          </a:prstGeom>
          <a:ln>
            <a:noFill/>
          </a:ln>
        </p:spPr>
      </p:pic>
      <p:pic>
        <p:nvPicPr>
          <p:cNvPr id="30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85360" y="1608480"/>
            <a:ext cx="7857720" cy="1847520"/>
          </a:xfrm>
          <a:prstGeom prst="rect">
            <a:avLst/>
          </a:prstGeom>
          <a:ln>
            <a:noFill/>
          </a:ln>
        </p:spPr>
      </p:pic>
      <p:sp>
        <p:nvSpPr>
          <p:cNvPr id="304" name="TextShape 1"/>
          <p:cNvSpPr txBox="1"/>
          <p:nvPr/>
        </p:nvSpPr>
        <p:spPr>
          <a:xfrm>
            <a:off x="460440" y="374040"/>
            <a:ext cx="8008560" cy="806040"/>
          </a:xfrm>
          <a:prstGeom prst="rect">
            <a:avLst/>
          </a:prstGeom>
        </p:spPr>
        <p:txBody>
          <a:bodyPr lIns="0" rIns="0" tIns="0" bIns="0"/>
          <a:p>
            <a:pPr/>
            <a:r>
              <a:rPr lang="en-AU" sz="2400">
                <a:solidFill>
                  <a:srgbClr val="ffffff"/>
                </a:solidFill>
                <a:latin typeface="Arial"/>
              </a:rPr>
              <a:t>MALT45   7mm Survey with ATCA</a:t>
            </a:r>
            <a:endParaRPr/>
          </a:p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&gt; 5x more sensitive than Mopra </a:t>
            </a:r>
            <a:endParaRPr/>
          </a:p>
        </p:txBody>
      </p:sp>
      <p:sp>
        <p:nvSpPr>
          <p:cNvPr id="305" name="TextShape 2"/>
          <p:cNvSpPr txBox="1"/>
          <p:nvPr/>
        </p:nvSpPr>
        <p:spPr>
          <a:xfrm>
            <a:off x="5659920" y="311760"/>
            <a:ext cx="3057480" cy="287280"/>
          </a:xfrm>
          <a:prstGeom prst="rect">
            <a:avLst/>
          </a:prstGeom>
        </p:spPr>
        <p:txBody>
          <a:bodyPr lIns="0" rIns="0" tIns="0" bIns="0"/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 </a:t>
            </a:r>
            <a:r>
              <a:rPr lang="en-AU" sz="2000">
                <a:solidFill>
                  <a:srgbClr val="ffffff"/>
                </a:solidFill>
                <a:latin typeface="Arial"/>
              </a:rPr>
              <a:t>(Jordan etal 2013, 2015)</a:t>
            </a:r>
            <a:endParaRPr/>
          </a:p>
        </p:txBody>
      </p:sp>
      <p:sp>
        <p:nvSpPr>
          <p:cNvPr id="306" name="TextShape 3"/>
          <p:cNvSpPr txBox="1"/>
          <p:nvPr/>
        </p:nvSpPr>
        <p:spPr>
          <a:xfrm>
            <a:off x="266040" y="1227240"/>
            <a:ext cx="7436880" cy="287280"/>
          </a:xfrm>
          <a:prstGeom prst="rect">
            <a:avLst/>
          </a:prstGeom>
        </p:spPr>
        <p:txBody>
          <a:bodyPr lIns="0" rIns="0" tIns="0" bIns="0"/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CS(1-0) peak pixel image with HOPS NH3(1,1) contours</a:t>
            </a:r>
            <a:endParaRPr/>
          </a:p>
        </p:txBody>
      </p:sp>
      <p:sp>
        <p:nvSpPr>
          <p:cNvPr id="307" name="TextShape 4"/>
          <p:cNvSpPr txBox="1"/>
          <p:nvPr/>
        </p:nvSpPr>
        <p:spPr>
          <a:xfrm>
            <a:off x="433440" y="3524760"/>
            <a:ext cx="7905960" cy="287280"/>
          </a:xfrm>
          <a:prstGeom prst="rect">
            <a:avLst/>
          </a:prstGeom>
        </p:spPr>
        <p:txBody>
          <a:bodyPr lIns="0" rIns="0" tIns="0" bIns="0"/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CS(1-0) position/velocity → </a:t>
            </a:r>
            <a:r>
              <a:rPr lang="en-AU" sz="2000">
                <a:solidFill>
                  <a:srgbClr val="00ffff"/>
                </a:solidFill>
                <a:latin typeface="Arial"/>
              </a:rPr>
              <a:t>can see far side of galaxy in dense gas!</a:t>
            </a:r>
            <a:endParaRPr/>
          </a:p>
        </p:txBody>
      </p:sp>
      <p:sp>
        <p:nvSpPr>
          <p:cNvPr id="308" name="TextShape 5"/>
          <p:cNvSpPr txBox="1"/>
          <p:nvPr/>
        </p:nvSpPr>
        <p:spPr>
          <a:xfrm>
            <a:off x="515160" y="6183720"/>
            <a:ext cx="8057520" cy="573480"/>
          </a:xfrm>
          <a:prstGeom prst="rect">
            <a:avLst/>
          </a:prstGeom>
        </p:spPr>
        <p:txBody>
          <a:bodyPr lIns="0" rIns="0" tIns="0" bIns="0"/>
          <a:p>
            <a:pPr/>
            <a:r>
              <a:rPr lang="en-AU" sz="2000">
                <a:solidFill>
                  <a:srgbClr val="ffffff"/>
                </a:solidFill>
                <a:latin typeface="Arial"/>
              </a:rPr>
              <a:t>Proposal to extend to “Full Strength MALT 45”   l = 300 to 360</a:t>
            </a:r>
            <a:endParaRPr/>
          </a:p>
          <a:p>
            <a:pPr/>
            <a:r>
              <a:rPr lang="en-AU" sz="2000">
                <a:solidFill>
                  <a:srgbClr val="ffff00"/>
                </a:solidFill>
                <a:latin typeface="Arial"/>
              </a:rPr>
              <a:t>→ </a:t>
            </a:r>
            <a:r>
              <a:rPr lang="en-AU" sz="2000">
                <a:solidFill>
                  <a:srgbClr val="ffff00"/>
                </a:solidFill>
                <a:latin typeface="Arial"/>
              </a:rPr>
              <a:t>dense gas ISM survey legacy for CTA</a:t>
            </a:r>
            <a:endParaRPr/>
          </a:p>
        </p:txBody>
      </p:sp>
      <p:sp>
        <p:nvSpPr>
          <p:cNvPr id="309" name="Line 6"/>
          <p:cNvSpPr/>
          <p:nvPr/>
        </p:nvSpPr>
        <p:spPr>
          <a:xfrm>
            <a:off x="5238720" y="3809880"/>
            <a:ext cx="848880" cy="993960"/>
          </a:xfrm>
          <a:prstGeom prst="line">
            <a:avLst/>
          </a:prstGeom>
          <a:ln w="36000">
            <a:solidFill>
              <a:srgbClr val="00ffff"/>
            </a:solidFill>
            <a:round/>
            <a:tailEnd len="med" type="triangle" w="med"/>
          </a:ln>
        </p:spPr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72000" y="457920"/>
            <a:ext cx="5400000" cy="5590800"/>
          </a:xfrm>
          <a:prstGeom prst="rect">
            <a:avLst/>
          </a:prstGeom>
          <a:ln>
            <a:noFill/>
          </a:ln>
        </p:spPr>
      </p:pic>
      <p:pic>
        <p:nvPicPr>
          <p:cNvPr id="31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320" y="2804400"/>
            <a:ext cx="3600000" cy="2912400"/>
          </a:xfrm>
          <a:prstGeom prst="rect">
            <a:avLst/>
          </a:prstGeom>
          <a:ln>
            <a:noFill/>
          </a:ln>
        </p:spPr>
      </p:pic>
      <p:sp>
        <p:nvSpPr>
          <p:cNvPr id="312" name="TextShape 1"/>
          <p:cNvSpPr txBox="1"/>
          <p:nvPr/>
        </p:nvSpPr>
        <p:spPr>
          <a:xfrm>
            <a:off x="182880" y="288360"/>
            <a:ext cx="3026880" cy="21542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400">
                <a:solidFill>
                  <a:srgbClr val="ffffff"/>
                </a:solidFill>
                <a:latin typeface="Arial"/>
              </a:rPr>
              <a:t>MALT 45  CS(1-0)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 towards two TeV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sources.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S. Pointon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(MPhil thesis 2015)</a:t>
            </a:r>
            <a:endParaRPr/>
          </a:p>
          <a:p>
            <a:pPr>
              <a:lnSpc>
                <a:spcPct val="93000"/>
              </a:lnSpc>
            </a:pPr>
            <a:endParaRPr/>
          </a:p>
        </p:txBody>
      </p:sp>
      <p:sp>
        <p:nvSpPr>
          <p:cNvPr id="313" name="TextShape 2"/>
          <p:cNvSpPr txBox="1"/>
          <p:nvPr/>
        </p:nvSpPr>
        <p:spPr>
          <a:xfrm>
            <a:off x="3851640" y="6213240"/>
            <a:ext cx="5135040" cy="2872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+ Mopra CS(1-0) extension to south</a:t>
            </a:r>
            <a:endParaRPr/>
          </a:p>
        </p:txBody>
      </p:sp>
      <p:sp>
        <p:nvSpPr>
          <p:cNvPr id="314" name="TextShape 3"/>
          <p:cNvSpPr txBox="1"/>
          <p:nvPr/>
        </p:nvSpPr>
        <p:spPr>
          <a:xfrm>
            <a:off x="932040" y="6330600"/>
            <a:ext cx="1722960" cy="4413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1600">
                <a:solidFill>
                  <a:srgbClr val="ffffff"/>
                </a:solidFill>
                <a:latin typeface="Arial"/>
              </a:rPr>
              <a:t>MALT45 data (Jordan etal 2015)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26640" y="860400"/>
            <a:ext cx="5400000" cy="4147200"/>
          </a:xfrm>
          <a:prstGeom prst="rect">
            <a:avLst/>
          </a:prstGeom>
          <a:ln>
            <a:noFill/>
          </a:ln>
        </p:spPr>
      </p:pic>
      <p:pic>
        <p:nvPicPr>
          <p:cNvPr id="31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57160" y="360"/>
            <a:ext cx="3786840" cy="6857640"/>
          </a:xfrm>
          <a:prstGeom prst="rect">
            <a:avLst/>
          </a:prstGeom>
          <a:ln>
            <a:noFill/>
          </a:ln>
        </p:spPr>
      </p:pic>
      <p:sp>
        <p:nvSpPr>
          <p:cNvPr id="317" name="TextShape 1"/>
          <p:cNvSpPr txBox="1"/>
          <p:nvPr/>
        </p:nvSpPr>
        <p:spPr>
          <a:xfrm>
            <a:off x="114480" y="100440"/>
            <a:ext cx="5023440" cy="714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HESSJ1641-463 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A Galactic PeVatron?</a:t>
            </a:r>
            <a:endParaRPr/>
          </a:p>
        </p:txBody>
      </p:sp>
      <p:sp>
        <p:nvSpPr>
          <p:cNvPr id="318" name="TextShape 2"/>
          <p:cNvSpPr txBox="1"/>
          <p:nvPr/>
        </p:nvSpPr>
        <p:spPr>
          <a:xfrm>
            <a:off x="272520" y="5220720"/>
            <a:ext cx="4948920" cy="15246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Does HESSJ1641 result from cosmic-rays escaping SNR G338.3?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Hard-spectrum source HESSJ1641</a:t>
            </a:r>
            <a:endParaRPr/>
          </a:p>
          <a:p>
            <a:pPr>
              <a:lnSpc>
                <a:spcPct val="93000"/>
              </a:lnSpc>
            </a:pPr>
            <a:r>
              <a:rPr lang="en-GB">
                <a:solidFill>
                  <a:srgbClr val="ffffff"/>
                </a:solidFill>
                <a:latin typeface="Arial"/>
              </a:rPr>
              <a:t>(HESS Coll. 2015) 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54960" y="157680"/>
            <a:ext cx="8280000" cy="5623200"/>
          </a:xfrm>
          <a:prstGeom prst="rect">
            <a:avLst/>
          </a:prstGeom>
          <a:ln>
            <a:noFill/>
          </a:ln>
        </p:spPr>
      </p:pic>
      <p:sp>
        <p:nvSpPr>
          <p:cNvPr id="320" name="TextShape 1"/>
          <p:cNvSpPr txBox="1"/>
          <p:nvPr/>
        </p:nvSpPr>
        <p:spPr>
          <a:xfrm>
            <a:off x="4191480" y="3915360"/>
            <a:ext cx="1714320" cy="7322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93000"/>
              </a:lnSpc>
            </a:pPr>
            <a:r>
              <a:rPr b="1" lang="en-GB">
                <a:solidFill>
                  <a:srgbClr val="000000"/>
                </a:solidFill>
                <a:latin typeface="Arial"/>
              </a:rPr>
              <a:t>Mopra CO(1-0)</a:t>
            </a:r>
            <a:endParaRPr/>
          </a:p>
          <a:p>
            <a:pPr>
              <a:lnSpc>
                <a:spcPct val="93000"/>
              </a:lnSpc>
            </a:pPr>
            <a:r>
              <a:rPr b="1" lang="en-GB">
                <a:solidFill>
                  <a:srgbClr val="000000"/>
                </a:solidFill>
                <a:latin typeface="Arial"/>
              </a:rPr>
              <a:t>-53 to -23 km/s dist ~ 11 kpc</a:t>
            </a:r>
            <a:endParaRPr/>
          </a:p>
        </p:txBody>
      </p:sp>
      <p:sp>
        <p:nvSpPr>
          <p:cNvPr id="321" name="TextShape 2"/>
          <p:cNvSpPr txBox="1"/>
          <p:nvPr/>
        </p:nvSpPr>
        <p:spPr>
          <a:xfrm>
            <a:off x="266400" y="5826240"/>
            <a:ext cx="8713440" cy="11844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ISM studies by Lau etal 2016        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 (HESSJ1640 ISM – Supan et al 2016) 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ISM density &gt;200/cc towards TeV sources and  'bridge'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Hadronic: CR density ~100 for HESSJ1641; &gt;350 for HESSJ1640    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2400" y="57960"/>
            <a:ext cx="6840000" cy="5148000"/>
          </a:xfrm>
          <a:prstGeom prst="rect">
            <a:avLst/>
          </a:prstGeom>
          <a:ln>
            <a:noFill/>
          </a:ln>
        </p:spPr>
      </p:pic>
      <p:pic>
        <p:nvPicPr>
          <p:cNvPr id="32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742280" y="3788280"/>
            <a:ext cx="4320000" cy="2977200"/>
          </a:xfrm>
          <a:prstGeom prst="rect">
            <a:avLst/>
          </a:prstGeom>
          <a:ln>
            <a:noFill/>
          </a:ln>
        </p:spPr>
      </p:pic>
      <p:sp>
        <p:nvSpPr>
          <p:cNvPr id="324" name="TextShape 1"/>
          <p:cNvSpPr txBox="1"/>
          <p:nvPr/>
        </p:nvSpPr>
        <p:spPr>
          <a:xfrm>
            <a:off x="4045320" y="358560"/>
            <a:ext cx="1714320" cy="25668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93000"/>
              </a:lnSpc>
            </a:pPr>
            <a:r>
              <a:rPr b="1" lang="en-GB">
                <a:solidFill>
                  <a:srgbClr val="ffffff"/>
                </a:solidFill>
                <a:latin typeface="Arial"/>
              </a:rPr>
              <a:t>Mopra CS(1-0)</a:t>
            </a:r>
            <a:endParaRPr/>
          </a:p>
        </p:txBody>
      </p:sp>
      <p:sp>
        <p:nvSpPr>
          <p:cNvPr id="325" name="TextShape 2"/>
          <p:cNvSpPr txBox="1"/>
          <p:nvPr/>
        </p:nvSpPr>
        <p:spPr>
          <a:xfrm>
            <a:off x="6353640" y="4613400"/>
            <a:ext cx="2396520" cy="453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76000"/>
              </a:lnSpc>
            </a:pPr>
            <a:r>
              <a:rPr lang="en-GB" sz="1200">
                <a:solidFill>
                  <a:srgbClr val="ff0000"/>
                </a:solidFill>
                <a:latin typeface="Arial"/>
              </a:rPr>
              <a:t>HESSJ1640-465</a:t>
            </a:r>
            <a:r>
              <a:rPr lang="en-GB" sz="1200">
                <a:solidFill>
                  <a:srgbClr val="ffffff"/>
                </a:solidFill>
                <a:latin typeface="Arial"/>
              </a:rPr>
              <a:t> </a:t>
            </a:r>
            <a:r>
              <a:rPr lang="en-GB" sz="1200">
                <a:solidFill>
                  <a:srgbClr val="0000ff"/>
                </a:solidFill>
                <a:latin typeface="Arial"/>
              </a:rPr>
              <a:t>   </a:t>
            </a:r>
            <a:endParaRPr/>
          </a:p>
          <a:p>
            <a:pPr>
              <a:lnSpc>
                <a:spcPct val="76000"/>
              </a:lnSpc>
            </a:pPr>
            <a:r>
              <a:rPr lang="en-GB" sz="1200">
                <a:solidFill>
                  <a:srgbClr val="0000ff"/>
                </a:solidFill>
                <a:latin typeface="Arial"/>
              </a:rPr>
              <a:t>                          </a:t>
            </a:r>
            <a:r>
              <a:rPr lang="en-GB" sz="1200">
                <a:solidFill>
                  <a:srgbClr val="0000ff"/>
                </a:solidFill>
                <a:latin typeface="Arial"/>
              </a:rPr>
              <a:t>HESSJ1641-463</a:t>
            </a:r>
            <a:r>
              <a:rPr lang="en-GB" sz="2600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326" name="TextShape 3"/>
          <p:cNvSpPr txBox="1"/>
          <p:nvPr/>
        </p:nvSpPr>
        <p:spPr>
          <a:xfrm>
            <a:off x="5380200" y="4104720"/>
            <a:ext cx="2343600" cy="1728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76000"/>
              </a:lnSpc>
            </a:pPr>
            <a:r>
              <a:rPr lang="en-GB" sz="1200">
                <a:solidFill>
                  <a:srgbClr val="000000"/>
                </a:solidFill>
                <a:latin typeface="Arial"/>
              </a:rPr>
              <a:t>Gamma-Ray Energy Fluxes</a:t>
            </a:r>
            <a:endParaRPr/>
          </a:p>
        </p:txBody>
      </p:sp>
      <p:sp>
        <p:nvSpPr>
          <p:cNvPr id="327" name="TextShape 4"/>
          <p:cNvSpPr txBox="1"/>
          <p:nvPr/>
        </p:nvSpPr>
        <p:spPr>
          <a:xfrm>
            <a:off x="448200" y="5432040"/>
            <a:ext cx="4149720" cy="11948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- Dense gas (&gt;10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4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/cc) bridge 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 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between TeV sources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Can filter low-E CRs from 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    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SNR G338.3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88000" y="288000"/>
            <a:ext cx="8280000" cy="6372000"/>
          </a:xfrm>
          <a:prstGeom prst="rect">
            <a:avLst/>
          </a:prstGeom>
          <a:ln>
            <a:noFill/>
          </a:ln>
        </p:spPr>
      </p:pic>
      <p:sp>
        <p:nvSpPr>
          <p:cNvPr id="212" name="TextShape 1"/>
          <p:cNvSpPr txBox="1"/>
          <p:nvPr/>
        </p:nvSpPr>
        <p:spPr>
          <a:xfrm>
            <a:off x="6326280" y="6371280"/>
            <a:ext cx="173700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000">
                <a:solidFill>
                  <a:srgbClr val="000000"/>
                </a:solidFill>
                <a:latin typeface="Arial"/>
              </a:rPr>
              <a:t>Image from Giovanni Morlino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840" y="585360"/>
            <a:ext cx="9143640" cy="5001480"/>
          </a:xfrm>
          <a:prstGeom prst="rect">
            <a:avLst/>
          </a:prstGeom>
          <a:ln>
            <a:noFill/>
          </a:ln>
        </p:spPr>
      </p:pic>
      <p:sp>
        <p:nvSpPr>
          <p:cNvPr id="329" name="TextShape 1"/>
          <p:cNvSpPr txBox="1"/>
          <p:nvPr/>
        </p:nvSpPr>
        <p:spPr>
          <a:xfrm>
            <a:off x="187920" y="137520"/>
            <a:ext cx="6375600" cy="3132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What about this huge ISM cloud to Galactic west?</a:t>
            </a:r>
            <a:endParaRPr/>
          </a:p>
        </p:txBody>
      </p:sp>
      <p:sp>
        <p:nvSpPr>
          <p:cNvPr id="330" name="TextShape 2"/>
          <p:cNvSpPr txBox="1"/>
          <p:nvPr/>
        </p:nvSpPr>
        <p:spPr>
          <a:xfrm>
            <a:off x="148320" y="5731560"/>
            <a:ext cx="8879760" cy="8938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Why no TeV source at region '1' ?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Cloud slightly in fore/background?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Only need </a:t>
            </a:r>
            <a:r>
              <a:rPr lang="en-GB" sz="2200">
                <a:solidFill>
                  <a:srgbClr val="ffffff"/>
                </a:solidFill>
                <a:latin typeface="Arial"/>
                <a:ea typeface="Arial"/>
              </a:rPr>
              <a:t>±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50 pc distance to reduce CR density </a:t>
            </a:r>
            <a:r>
              <a:rPr lang="en-GB" sz="1400">
                <a:solidFill>
                  <a:srgbClr val="ffffff"/>
                </a:solidFill>
                <a:latin typeface="Arial"/>
              </a:rPr>
              <a:t>(e.g. Aharonian &amp; Atoyan 1996)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    </a:t>
            </a:r>
            <a:endParaRPr/>
          </a:p>
        </p:txBody>
      </p:sp>
      <p:pic>
        <p:nvPicPr>
          <p:cNvPr id="33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186240" y="3209760"/>
            <a:ext cx="2880000" cy="2689200"/>
          </a:xfrm>
          <a:prstGeom prst="rect">
            <a:avLst/>
          </a:prstGeom>
          <a:ln>
            <a:noFill/>
          </a:ln>
        </p:spPr>
      </p:pic>
      <p:sp>
        <p:nvSpPr>
          <p:cNvPr id="332" name="CustomShape 3"/>
          <p:cNvSpPr/>
          <p:nvPr/>
        </p:nvSpPr>
        <p:spPr>
          <a:xfrm>
            <a:off x="7423560" y="3405600"/>
            <a:ext cx="1082520" cy="2299320"/>
          </a:xfrm>
          <a:prstGeom prst="rect">
            <a:avLst/>
          </a:prstGeom>
          <a:solidFill>
            <a:srgbClr val="00b8ff"/>
          </a:solidFill>
          <a:ln>
            <a:noFill/>
          </a:ln>
        </p:spPr>
      </p:sp>
      <p:sp>
        <p:nvSpPr>
          <p:cNvPr id="333" name="Line 4"/>
          <p:cNvSpPr/>
          <p:nvPr/>
        </p:nvSpPr>
        <p:spPr>
          <a:xfrm>
            <a:off x="3747960" y="496800"/>
            <a:ext cx="869760" cy="167724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720" y="154440"/>
            <a:ext cx="5619600" cy="3408120"/>
          </a:xfrm>
          <a:prstGeom prst="rect">
            <a:avLst/>
          </a:prstGeom>
          <a:ln>
            <a:noFill/>
          </a:ln>
        </p:spPr>
      </p:pic>
      <p:pic>
        <p:nvPicPr>
          <p:cNvPr id="33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0720" y="3436920"/>
            <a:ext cx="5619600" cy="3209040"/>
          </a:xfrm>
          <a:prstGeom prst="rect">
            <a:avLst/>
          </a:prstGeom>
          <a:ln>
            <a:noFill/>
          </a:ln>
        </p:spPr>
      </p:pic>
      <p:sp>
        <p:nvSpPr>
          <p:cNvPr id="336" name="TextShape 1"/>
          <p:cNvSpPr txBox="1"/>
          <p:nvPr/>
        </p:nvSpPr>
        <p:spPr>
          <a:xfrm>
            <a:off x="675000" y="2629080"/>
            <a:ext cx="1976040" cy="4942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>
                <a:solidFill>
                  <a:srgbClr val="000000"/>
                </a:solidFill>
                <a:latin typeface="Arial"/>
              </a:rPr>
              <a:t>CR propagation along B flux tube</a:t>
            </a:r>
            <a:endParaRPr/>
          </a:p>
        </p:txBody>
      </p:sp>
      <p:sp>
        <p:nvSpPr>
          <p:cNvPr id="337" name="TextShape 2"/>
          <p:cNvSpPr txBox="1"/>
          <p:nvPr/>
        </p:nvSpPr>
        <p:spPr>
          <a:xfrm>
            <a:off x="1513080" y="3668040"/>
            <a:ext cx="3555720" cy="2869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Isotropic                 Anisotrpic</a:t>
            </a:r>
            <a:endParaRPr/>
          </a:p>
        </p:txBody>
      </p:sp>
      <p:sp>
        <p:nvSpPr>
          <p:cNvPr id="338" name="TextShape 3"/>
          <p:cNvSpPr txBox="1"/>
          <p:nvPr/>
        </p:nvSpPr>
        <p:spPr>
          <a:xfrm>
            <a:off x="2341080" y="5364000"/>
            <a:ext cx="2346120" cy="2869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CR overdensity</a:t>
            </a:r>
            <a:r>
              <a:rPr lang="en-GB">
                <a:solidFill>
                  <a:srgbClr val="ffff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339" name="TextShape 4"/>
          <p:cNvSpPr txBox="1"/>
          <p:nvPr/>
        </p:nvSpPr>
        <p:spPr>
          <a:xfrm>
            <a:off x="6198480" y="1532520"/>
            <a:ext cx="2707920" cy="30564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>
                <a:solidFill>
                  <a:srgbClr val="ffffff"/>
                </a:solidFill>
                <a:latin typeface="Arial"/>
              </a:rPr>
              <a:t>Malkov etal 2013</a:t>
            </a:r>
            <a:endParaRPr/>
          </a:p>
          <a:p>
            <a:pPr>
              <a:lnSpc>
                <a:spcPct val="93000"/>
              </a:lnSpc>
            </a:pPr>
            <a:r>
              <a:rPr lang="en-GB">
                <a:solidFill>
                  <a:srgbClr val="ffffff"/>
                </a:solidFill>
                <a:latin typeface="Arial"/>
              </a:rPr>
              <a:t>Nava &amp; Gabici 2013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00"/>
                </a:solidFill>
                <a:latin typeface="Arial"/>
              </a:rPr>
              <a:t>→ </a:t>
            </a:r>
            <a:r>
              <a:rPr lang="en-GB" sz="2200">
                <a:solidFill>
                  <a:srgbClr val="ffff00"/>
                </a:solidFill>
                <a:latin typeface="Arial"/>
              </a:rPr>
              <a:t>Nearby clouds will see different CR densities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00"/>
                </a:solidFill>
                <a:latin typeface="Arial"/>
              </a:rPr>
              <a:t>→ </a:t>
            </a:r>
            <a:r>
              <a:rPr lang="en-GB" sz="2200">
                <a:solidFill>
                  <a:srgbClr val="ffff00"/>
                </a:solidFill>
                <a:latin typeface="Arial"/>
              </a:rPr>
              <a:t>Need detailed maps of ISM gas + 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00"/>
                </a:solidFill>
                <a:latin typeface="Arial"/>
              </a:rPr>
              <a:t>B-field direction</a:t>
            </a:r>
            <a:endParaRPr/>
          </a:p>
        </p:txBody>
      </p:sp>
      <p:sp>
        <p:nvSpPr>
          <p:cNvPr id="340" name="TextShape 5"/>
          <p:cNvSpPr txBox="1"/>
          <p:nvPr/>
        </p:nvSpPr>
        <p:spPr>
          <a:xfrm>
            <a:off x="6184080" y="260640"/>
            <a:ext cx="2849760" cy="13507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CR diffusion – not necessarily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Isotropic!</a:t>
            </a:r>
            <a:endParaRPr/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11480" y="1402560"/>
            <a:ext cx="8280000" cy="4140000"/>
          </a:xfrm>
          <a:prstGeom prst="rect">
            <a:avLst/>
          </a:prstGeom>
          <a:ln>
            <a:noFill/>
          </a:ln>
        </p:spPr>
      </p:pic>
      <p:sp>
        <p:nvSpPr>
          <p:cNvPr id="342" name="TextShape 1"/>
          <p:cNvSpPr txBox="1"/>
          <p:nvPr/>
        </p:nvSpPr>
        <p:spPr>
          <a:xfrm>
            <a:off x="469080" y="299880"/>
            <a:ext cx="8077320" cy="603720"/>
          </a:xfrm>
          <a:prstGeom prst="rect">
            <a:avLst/>
          </a:prstGeom>
        </p:spPr>
        <p:txBody>
          <a:bodyPr lIns="0" rIns="0" tIns="0" bIns="0" anchor="ctr"/>
          <a:p>
            <a:r>
              <a:rPr lang="en-US" sz="2800">
                <a:latin typeface="Arial"/>
              </a:rPr>
              <a:t>Planck map of B-field direction (dust polarisation)</a:t>
            </a:r>
            <a:endParaRPr/>
          </a:p>
        </p:txBody>
      </p:sp>
      <p:sp>
        <p:nvSpPr>
          <p:cNvPr id="343" name="TextShape 2"/>
          <p:cNvSpPr txBox="1"/>
          <p:nvPr/>
        </p:nvSpPr>
        <p:spPr>
          <a:xfrm>
            <a:off x="754200" y="1091160"/>
            <a:ext cx="6491880" cy="311400"/>
          </a:xfrm>
          <a:prstGeom prst="rect">
            <a:avLst/>
          </a:prstGeom>
        </p:spPr>
        <p:txBody>
          <a:bodyPr lIns="0" rIns="0" tIns="0" bIns="0"/>
          <a:p>
            <a:r>
              <a:rPr lang="en-US" sz="1200">
                <a:solidFill>
                  <a:srgbClr val="ffffff"/>
                </a:solidFill>
                <a:latin typeface="Arial"/>
              </a:rPr>
              <a:t>http://www.esa.int/spaceinimages/Images/2015/02/Polarised_emission_from_Milky_Way_dust</a:t>
            </a:r>
            <a:endParaRPr/>
          </a:p>
        </p:txBody>
      </p:sp>
      <p:sp>
        <p:nvSpPr>
          <p:cNvPr id="344" name="TextShape 3"/>
          <p:cNvSpPr txBox="1"/>
          <p:nvPr/>
        </p:nvSpPr>
        <p:spPr>
          <a:xfrm>
            <a:off x="333360" y="5715000"/>
            <a:ext cx="8446320" cy="99000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solidFill>
                  <a:srgbClr val="ffffff"/>
                </a:solidFill>
                <a:latin typeface="Arial"/>
              </a:rPr>
              <a:t>Note: In Gal. plane this is dominantly the </a:t>
            </a:r>
            <a:r>
              <a:rPr b="1" i="1" lang="en-US" sz="2000">
                <a:solidFill>
                  <a:srgbClr val="ffffff"/>
                </a:solidFill>
                <a:latin typeface="Arial"/>
              </a:rPr>
              <a:t>foreground B-field direction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.</a:t>
            </a:r>
            <a:endParaRPr/>
          </a:p>
          <a:p>
            <a:r>
              <a:rPr lang="en-US" sz="2000">
                <a:solidFill>
                  <a:srgbClr val="ffff00"/>
                </a:solidFill>
                <a:latin typeface="Arial"/>
              </a:rPr>
              <a:t>Next Step:  ASKAP POSSUM  (Faraday rotation measures in great detail) 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2880" y="801360"/>
            <a:ext cx="6840000" cy="5986800"/>
          </a:xfrm>
          <a:prstGeom prst="rect">
            <a:avLst/>
          </a:prstGeom>
          <a:ln>
            <a:noFill/>
          </a:ln>
        </p:spPr>
      </p:pic>
      <p:sp>
        <p:nvSpPr>
          <p:cNvPr id="346" name="TextShape 1"/>
          <p:cNvSpPr txBox="1"/>
          <p:nvPr/>
        </p:nvSpPr>
        <p:spPr>
          <a:xfrm>
            <a:off x="186120" y="0"/>
            <a:ext cx="8626320" cy="807120"/>
          </a:xfrm>
          <a:prstGeom prst="rect">
            <a:avLst/>
          </a:prstGeom>
        </p:spPr>
        <p:txBody>
          <a:bodyPr lIns="90000" rIns="90000" tIns="46800" bIns="46800" anchor="ctr"/>
          <a:p>
            <a:pPr>
              <a:lnSpc>
                <a:spcPct val="93000"/>
              </a:lnSpc>
            </a:pPr>
            <a:r>
              <a:rPr lang="en-GB" sz="2600">
                <a:latin typeface="Arial"/>
              </a:rPr>
              <a:t>H-alpha: Looking for shocked gas around old SNRs   </a:t>
            </a:r>
            <a:r>
              <a:rPr lang="en-GB" sz="2400">
                <a:latin typeface="Arial"/>
              </a:rPr>
              <a:t>     </a:t>
            </a:r>
            <a:endParaRPr/>
          </a:p>
        </p:txBody>
      </p:sp>
      <p:sp>
        <p:nvSpPr>
          <p:cNvPr id="347" name="TextShape 2"/>
          <p:cNvSpPr txBox="1"/>
          <p:nvPr/>
        </p:nvSpPr>
        <p:spPr>
          <a:xfrm>
            <a:off x="3582360" y="972720"/>
            <a:ext cx="4180320" cy="55836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solidFill>
                  <a:srgbClr val="000000"/>
                </a:solidFill>
                <a:latin typeface="Arial"/>
              </a:rPr>
              <a:t>Halpha image     Stupar etal 2008</a:t>
            </a:r>
            <a:endParaRPr/>
          </a:p>
        </p:txBody>
      </p:sp>
      <p:sp>
        <p:nvSpPr>
          <p:cNvPr id="348" name="TextShape 3"/>
          <p:cNvSpPr txBox="1"/>
          <p:nvPr/>
        </p:nvSpPr>
        <p:spPr>
          <a:xfrm>
            <a:off x="158760" y="686160"/>
            <a:ext cx="2085480" cy="60321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93000"/>
              </a:lnSpc>
            </a:pPr>
            <a:r>
              <a:rPr lang="en-GB" sz="2400">
                <a:latin typeface="Arial"/>
              </a:rPr>
              <a:t>ISM study towards</a:t>
            </a:r>
            <a:endParaRPr/>
          </a:p>
          <a:p>
            <a:pPr>
              <a:lnSpc>
                <a:spcPct val="93000"/>
              </a:lnSpc>
            </a:pPr>
            <a:r>
              <a:rPr lang="en-GB" sz="2400">
                <a:latin typeface="Arial"/>
              </a:rPr>
              <a:t>HESSJ1825 &amp;</a:t>
            </a:r>
            <a:endParaRPr/>
          </a:p>
          <a:p>
            <a:pPr>
              <a:lnSpc>
                <a:spcPct val="93000"/>
              </a:lnSpc>
            </a:pPr>
            <a:r>
              <a:rPr lang="en-GB" sz="2400">
                <a:latin typeface="Arial"/>
              </a:rPr>
              <a:t>HESSJ1826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000">
                <a:latin typeface="Arial"/>
              </a:rPr>
              <a:t>Voisin etal 2016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400">
                <a:latin typeface="Arial"/>
              </a:rPr>
              <a:t>TeV-bright</a:t>
            </a:r>
            <a:endParaRPr/>
          </a:p>
          <a:p>
            <a:pPr>
              <a:lnSpc>
                <a:spcPct val="93000"/>
              </a:lnSpc>
            </a:pPr>
            <a:r>
              <a:rPr lang="en-GB" sz="2400">
                <a:latin typeface="Arial"/>
              </a:rPr>
              <a:t>pulsar powered nebula (J1825)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400">
                <a:latin typeface="Arial"/>
              </a:rPr>
              <a:t>Northern TeV emission (J1826) overlap with dense ISM</a:t>
            </a:r>
            <a:endParaRPr/>
          </a:p>
          <a:p>
            <a:pPr>
              <a:lnSpc>
                <a:spcPct val="93000"/>
              </a:lnSpc>
            </a:pPr>
            <a:r>
              <a:rPr lang="en-GB" sz="2400">
                <a:latin typeface="Arial"/>
              </a:rPr>
              <a:t>→ </a:t>
            </a:r>
            <a:r>
              <a:rPr lang="en-GB" sz="2400">
                <a:latin typeface="Arial"/>
              </a:rPr>
              <a:t>cosmic-rays escaping SNR?</a:t>
            </a: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920" y="51840"/>
            <a:ext cx="9143640" cy="6770160"/>
          </a:xfrm>
          <a:prstGeom prst="rect">
            <a:avLst/>
          </a:prstGeom>
          <a:ln>
            <a:noFill/>
          </a:ln>
        </p:spPr>
      </p:pic>
      <p:sp>
        <p:nvSpPr>
          <p:cNvPr id="350" name="TextShape 1"/>
          <p:cNvSpPr txBox="1"/>
          <p:nvPr/>
        </p:nvSpPr>
        <p:spPr>
          <a:xfrm>
            <a:off x="113400" y="36360"/>
            <a:ext cx="9030600" cy="6719040"/>
          </a:xfrm>
          <a:prstGeom prst="rect">
            <a:avLst/>
          </a:prstGeom>
        </p:spPr>
        <p:txBody>
          <a:bodyPr lIns="0" rIns="0" tIns="0" bIns="0" anchor="ctr"/>
          <a:p>
            <a:r>
              <a:rPr lang="en-GB" sz="3200">
                <a:solidFill>
                  <a:srgbClr val="ffffff"/>
                </a:solidFill>
                <a:latin typeface="Arial"/>
              </a:rPr>
              <a:t>Gamma Rays &amp; ISM</a:t>
            </a:r>
            <a:endParaRPr/>
          </a:p>
          <a:p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- ISM gas is an essential ingredient in understanding </a:t>
            </a:r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 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gamma-ray sources</a:t>
            </a:r>
            <a:endParaRPr/>
          </a:p>
          <a:p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  →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What accelerates the particles?</a:t>
            </a:r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  →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What types of particles are accelerated?</a:t>
            </a:r>
            <a:endParaRPr/>
          </a:p>
          <a:p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- Critical requirements of ISM surveys </a:t>
            </a:r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(sub)arcmin CO surveys (Mopra, Nobeyama..)</a:t>
            </a:r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wide CO coverage (Nanten2)</a:t>
            </a:r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dense gas (Mopra, ATCA, ASKAP)</a:t>
            </a:r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atomic gas (ASKAP)</a:t>
            </a:r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dark gas (ASKAP, HEAT, DATE5....)</a:t>
            </a:r>
            <a:endParaRPr/>
          </a:p>
          <a:p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angular resolution perfectly matched with CTA</a:t>
            </a:r>
            <a:endParaRPr/>
          </a:p>
          <a:p>
            <a:r>
              <a:rPr lang="en-GB" sz="2400">
                <a:solidFill>
                  <a:srgbClr val="ffffff"/>
                </a:solidFill>
                <a:latin typeface="Arial"/>
              </a:rPr>
              <a:t>    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(&amp; hi-res deep HESS obs)</a:t>
            </a:r>
            <a:endParaRPr/>
          </a:p>
          <a:p>
            <a:pPr>
              <a:lnSpc>
                <a:spcPct val="100000"/>
              </a:lnSpc>
            </a:pPr>
            <a:r>
              <a:rPr lang="en-GB" sz="2400">
                <a:solidFill>
                  <a:srgbClr val="ffffff"/>
                </a:solidFill>
                <a:latin typeface="Arial"/>
              </a:rPr>
              <a:t>→ </a:t>
            </a:r>
            <a:r>
              <a:rPr lang="en-GB" sz="2400">
                <a:solidFill>
                  <a:srgbClr val="ffffff"/>
                </a:solidFill>
                <a:latin typeface="Arial"/>
              </a:rPr>
              <a:t>CTA needs these new ISM surveys.. 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3492360" y="3244680"/>
            <a:ext cx="2167920" cy="343800"/>
          </a:xfrm>
          <a:prstGeom prst="rect">
            <a:avLst/>
          </a:prstGeom>
        </p:spPr>
        <p:txBody>
          <a:bodyPr lIns="0" rIns="0" tIns="0" bIns="0"/>
          <a:p>
            <a:r>
              <a:rPr lang="en-GB" sz="2400">
                <a:solidFill>
                  <a:srgbClr val="ffffff"/>
                </a:solidFill>
                <a:latin typeface="Arial"/>
              </a:rPr>
              <a:t>Backup …. 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08000" y="73440"/>
            <a:ext cx="8857800" cy="6676560"/>
          </a:xfrm>
          <a:prstGeom prst="rect">
            <a:avLst/>
          </a:prstGeom>
          <a:ln>
            <a:noFill/>
          </a:ln>
        </p:spPr>
      </p:pic>
      <p:pic>
        <p:nvPicPr>
          <p:cNvPr id="35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310520" y="84600"/>
            <a:ext cx="1800000" cy="1904400"/>
          </a:xfrm>
          <a:prstGeom prst="rect">
            <a:avLst/>
          </a:prstGeom>
          <a:ln>
            <a:noFill/>
          </a:ln>
        </p:spPr>
      </p:pic>
      <p:sp>
        <p:nvSpPr>
          <p:cNvPr id="354" name="TextShape 1"/>
          <p:cNvSpPr txBox="1"/>
          <p:nvPr/>
        </p:nvSpPr>
        <p:spPr>
          <a:xfrm>
            <a:off x="2974680" y="899280"/>
            <a:ext cx="4127760" cy="3132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200">
                <a:solidFill>
                  <a:srgbClr val="000000"/>
                </a:solidFill>
                <a:latin typeface="Arial"/>
              </a:rPr>
              <a:t>Led by CAS, China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20" y="1387800"/>
            <a:ext cx="9143640" cy="4561200"/>
          </a:xfrm>
          <a:prstGeom prst="rect">
            <a:avLst/>
          </a:prstGeom>
          <a:ln>
            <a:noFill/>
          </a:ln>
        </p:spPr>
      </p:pic>
      <p:sp>
        <p:nvSpPr>
          <p:cNvPr id="356" name="TextShape 1"/>
          <p:cNvSpPr txBox="1"/>
          <p:nvPr/>
        </p:nvSpPr>
        <p:spPr>
          <a:xfrm>
            <a:off x="301320" y="131040"/>
            <a:ext cx="6221160" cy="11426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93000"/>
              </a:lnSpc>
            </a:pPr>
            <a:r>
              <a:rPr b="1" lang="en-GB" sz="2400">
                <a:solidFill>
                  <a:srgbClr val="ffffff"/>
                </a:solidFill>
                <a:latin typeface="Arial"/>
              </a:rPr>
              <a:t>CI, CO, HI towards G328 region (1x1 deg) </a:t>
            </a:r>
            <a:endParaRPr/>
          </a:p>
          <a:p>
            <a:pPr>
              <a:lnSpc>
                <a:spcPct val="93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CI (2-1) – HEAT        2' beam</a:t>
            </a:r>
            <a:endParaRPr/>
          </a:p>
          <a:p>
            <a:pPr>
              <a:lnSpc>
                <a:spcPct val="93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CO(1-0) – Mopra    30” beam </a:t>
            </a:r>
            <a:endParaRPr/>
          </a:p>
          <a:p>
            <a:pPr>
              <a:lnSpc>
                <a:spcPct val="93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HI – Parkes/ACTA     2' beam</a:t>
            </a:r>
            <a:endParaRPr/>
          </a:p>
        </p:txBody>
      </p:sp>
      <p:sp>
        <p:nvSpPr>
          <p:cNvPr id="357" name="TextShape 2"/>
          <p:cNvSpPr txBox="1"/>
          <p:nvPr/>
        </p:nvSpPr>
        <p:spPr>
          <a:xfrm>
            <a:off x="6398640" y="216720"/>
            <a:ext cx="2443680" cy="22932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93000"/>
              </a:lnSpc>
            </a:pPr>
            <a:r>
              <a:rPr b="1" lang="en-GB" sz="1600">
                <a:solidFill>
                  <a:srgbClr val="ffffff"/>
                </a:solidFill>
                <a:latin typeface="Arial"/>
              </a:rPr>
              <a:t>(Burton et al 2013, 2015)</a:t>
            </a:r>
            <a:endParaRPr/>
          </a:p>
        </p:txBody>
      </p:sp>
      <p:sp>
        <p:nvSpPr>
          <p:cNvPr id="358" name="TextShape 3"/>
          <p:cNvSpPr txBox="1"/>
          <p:nvPr/>
        </p:nvSpPr>
        <p:spPr>
          <a:xfrm>
            <a:off x="104400" y="6043680"/>
            <a:ext cx="8633880" cy="2955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93000"/>
              </a:lnSpc>
            </a:pPr>
            <a:r>
              <a:rPr lang="en-GB" sz="2000">
                <a:solidFill>
                  <a:srgbClr val="ffff00"/>
                </a:solidFill>
                <a:latin typeface="Arial"/>
              </a:rPr>
              <a:t>3D pixel (voxel) analyis →  50% increase in CI / </a:t>
            </a:r>
            <a:r>
              <a:rPr lang="en-GB" sz="2000" baseline="101000">
                <a:solidFill>
                  <a:srgbClr val="ffff00"/>
                </a:solidFill>
                <a:latin typeface="Arial"/>
              </a:rPr>
              <a:t>13</a:t>
            </a:r>
            <a:r>
              <a:rPr lang="en-GB" sz="2000">
                <a:solidFill>
                  <a:srgbClr val="ffff00"/>
                </a:solidFill>
                <a:latin typeface="Arial"/>
              </a:rPr>
              <a:t>CO ratio at cloud edges.</a:t>
            </a:r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729320" y="710280"/>
            <a:ext cx="4118040" cy="2470320"/>
          </a:xfrm>
          <a:prstGeom prst="rect">
            <a:avLst/>
          </a:prstGeom>
          <a:ln>
            <a:noFill/>
          </a:ln>
        </p:spPr>
      </p:pic>
      <p:sp>
        <p:nvSpPr>
          <p:cNvPr id="360" name="TextShape 1"/>
          <p:cNvSpPr txBox="1"/>
          <p:nvPr/>
        </p:nvSpPr>
        <p:spPr>
          <a:xfrm>
            <a:off x="243000" y="0"/>
            <a:ext cx="8529480" cy="41688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600">
                <a:solidFill>
                  <a:srgbClr val="ffffff"/>
                </a:solidFill>
                <a:latin typeface="Arial"/>
              </a:rPr>
              <a:t>ASKAP  -  </a:t>
            </a:r>
            <a:r>
              <a:rPr b="1" lang="en-US" sz="2000">
                <a:solidFill>
                  <a:srgbClr val="ffffff"/>
                </a:solidFill>
                <a:latin typeface="Arial"/>
              </a:rPr>
              <a:t>Australian Square Kilometre Array Pathfinder</a:t>
            </a:r>
            <a:endParaRPr/>
          </a:p>
        </p:txBody>
      </p:sp>
      <p:pic>
        <p:nvPicPr>
          <p:cNvPr id="36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18080" y="756720"/>
            <a:ext cx="2088000" cy="1729440"/>
          </a:xfrm>
          <a:prstGeom prst="rect">
            <a:avLst/>
          </a:prstGeom>
          <a:ln>
            <a:noFill/>
          </a:ln>
        </p:spPr>
      </p:pic>
      <p:sp>
        <p:nvSpPr>
          <p:cNvPr id="362" name="TextShape 2"/>
          <p:cNvSpPr txBox="1"/>
          <p:nvPr/>
        </p:nvSpPr>
        <p:spPr>
          <a:xfrm>
            <a:off x="145800" y="2484000"/>
            <a:ext cx="8869320" cy="131076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000">
                <a:solidFill>
                  <a:srgbClr val="ffffff"/>
                </a:solidFill>
                <a:latin typeface="Arial"/>
              </a:rPr>
              <a:t>P</a:t>
            </a:r>
            <a:r>
              <a:rPr b="1" lang="en-US">
                <a:solidFill>
                  <a:srgbClr val="ffffff"/>
                </a:solidFill>
                <a:latin typeface="Arial"/>
              </a:rPr>
              <a:t>hased array feeds (PAFs) </a:t>
            </a:r>
            <a:r>
              <a:rPr b="1" i="1" lang="en-US">
                <a:solidFill>
                  <a:srgbClr val="ffffff"/>
                </a:solidFill>
                <a:latin typeface="Arial"/>
              </a:rPr>
              <a:t>30-beams</a:t>
            </a:r>
            <a:r>
              <a:rPr b="1" lang="en-US">
                <a:solidFill>
                  <a:srgbClr val="ffffff"/>
                </a:solidFill>
                <a:latin typeface="Arial"/>
              </a:rPr>
              <a:t> </a:t>
            </a:r>
            <a:endParaRPr/>
          </a:p>
          <a:p>
            <a:r>
              <a:rPr b="1" lang="en-US">
                <a:solidFill>
                  <a:srgbClr val="ffffff"/>
                </a:solidFill>
                <a:latin typeface="Arial"/>
              </a:rPr>
              <a:t>&gt; 5 deg FoV.</a:t>
            </a:r>
            <a:endParaRPr/>
          </a:p>
          <a:p>
            <a:r>
              <a:rPr b="1" i="1" lang="en-US">
                <a:solidFill>
                  <a:srgbClr val="ffffff"/>
                </a:solidFill>
                <a:latin typeface="Arial"/>
              </a:rPr>
              <a:t>- All dishes built; All PAFs by 2016</a:t>
            </a:r>
            <a:endParaRPr/>
          </a:p>
          <a:p>
            <a:r>
              <a:rPr b="1" lang="en-US">
                <a:solidFill>
                  <a:srgbClr val="ffffff"/>
                </a:solidFill>
                <a:latin typeface="Arial"/>
              </a:rPr>
              <a:t>- Continuum survey, </a:t>
            </a:r>
            <a:r>
              <a:rPr b="1" lang="en-US">
                <a:solidFill>
                  <a:srgbClr val="ffff00"/>
                </a:solidFill>
                <a:latin typeface="Arial"/>
              </a:rPr>
              <a:t>HI &amp; OH lines, B-field strength &amp; turbulenc</a:t>
            </a:r>
            <a:r>
              <a:rPr b="1" lang="en-US">
                <a:solidFill>
                  <a:srgbClr val="ffffff"/>
                </a:solidFill>
                <a:latin typeface="Arial"/>
              </a:rPr>
              <a:t>, transients</a:t>
            </a:r>
            <a:endParaRPr/>
          </a:p>
          <a:p>
            <a:r>
              <a:rPr b="1" lang="en-US">
                <a:solidFill>
                  <a:srgbClr val="ffffff"/>
                </a:solidFill>
                <a:latin typeface="Arial"/>
              </a:rPr>
              <a:t>→ </a:t>
            </a:r>
            <a:r>
              <a:rPr b="1" lang="en-US">
                <a:solidFill>
                  <a:srgbClr val="ffffff"/>
                </a:solidFill>
                <a:latin typeface="Arial"/>
              </a:rPr>
              <a:t>Many key science projects </a:t>
            </a:r>
            <a:endParaRPr/>
          </a:p>
        </p:txBody>
      </p:sp>
      <p:sp>
        <p:nvSpPr>
          <p:cNvPr id="363" name="TextShape 3"/>
          <p:cNvSpPr txBox="1"/>
          <p:nvPr/>
        </p:nvSpPr>
        <p:spPr>
          <a:xfrm>
            <a:off x="910080" y="402120"/>
            <a:ext cx="7149960" cy="322560"/>
          </a:xfrm>
          <a:prstGeom prst="rect">
            <a:avLst/>
          </a:prstGeom>
        </p:spPr>
        <p:txBody>
          <a:bodyPr lIns="0" rIns="0" tIns="0" bIns="0"/>
          <a:p>
            <a:r>
              <a:rPr lang="en-US" sz="1639">
                <a:solidFill>
                  <a:srgbClr val="ffffff"/>
                </a:solidFill>
                <a:latin typeface="monospace"/>
              </a:rPr>
              <a:t>http://www.atnf.csiro.au/projects/askap</a:t>
            </a:r>
            <a:endParaRPr/>
          </a:p>
        </p:txBody>
      </p:sp>
      <p:pic>
        <p:nvPicPr>
          <p:cNvPr id="364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337480" y="783000"/>
            <a:ext cx="1728000" cy="1382040"/>
          </a:xfrm>
          <a:prstGeom prst="rect">
            <a:avLst/>
          </a:prstGeom>
          <a:ln>
            <a:noFill/>
          </a:ln>
        </p:spPr>
      </p:pic>
      <p:sp>
        <p:nvSpPr>
          <p:cNvPr id="365" name="TextShape 4"/>
          <p:cNvSpPr txBox="1"/>
          <p:nvPr/>
        </p:nvSpPr>
        <p:spPr>
          <a:xfrm>
            <a:off x="269640" y="5686560"/>
            <a:ext cx="3549960" cy="990720"/>
          </a:xfrm>
          <a:prstGeom prst="rect">
            <a:avLst/>
          </a:prstGeom>
        </p:spPr>
        <p:txBody>
          <a:bodyPr lIns="0" rIns="0" tIns="0" bIns="0"/>
          <a:p>
            <a:r>
              <a:rPr b="1" lang="en-US">
                <a:solidFill>
                  <a:srgbClr val="ffffff"/>
                </a:solidFill>
                <a:latin typeface="Arial"/>
              </a:rPr>
              <a:t>Key HI/OH survey</a:t>
            </a:r>
            <a:endParaRPr/>
          </a:p>
          <a:p>
            <a:r>
              <a:rPr b="1" lang="en-US">
                <a:solidFill>
                  <a:srgbClr val="ffffff"/>
                </a:solidFill>
                <a:latin typeface="Arial"/>
              </a:rPr>
              <a:t>- 30 arc-sec resolution</a:t>
            </a:r>
            <a:endParaRPr/>
          </a:p>
          <a:p>
            <a:endParaRPr/>
          </a:p>
        </p:txBody>
      </p:sp>
      <p:sp>
        <p:nvSpPr>
          <p:cNvPr id="366" name="Line 5"/>
          <p:cNvSpPr/>
          <p:nvPr/>
        </p:nvSpPr>
        <p:spPr>
          <a:xfrm>
            <a:off x="0" y="379764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</p:sp>
      <p:pic>
        <p:nvPicPr>
          <p:cNvPr id="367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115920" y="3896280"/>
            <a:ext cx="3240000" cy="1242000"/>
          </a:xfrm>
          <a:prstGeom prst="rect">
            <a:avLst/>
          </a:prstGeom>
          <a:ln>
            <a:noFill/>
          </a:ln>
        </p:spPr>
      </p:pic>
      <p:sp>
        <p:nvSpPr>
          <p:cNvPr id="368" name="TextShape 6"/>
          <p:cNvSpPr txBox="1"/>
          <p:nvPr/>
        </p:nvSpPr>
        <p:spPr>
          <a:xfrm>
            <a:off x="108000" y="5231160"/>
            <a:ext cx="3309120" cy="385560"/>
          </a:xfrm>
          <a:prstGeom prst="rect">
            <a:avLst/>
          </a:prstGeom>
        </p:spPr>
        <p:txBody>
          <a:bodyPr lIns="0" rIns="0" tIns="0" bIns="0"/>
          <a:p>
            <a:r>
              <a:rPr lang="en-US" sz="1200">
                <a:solidFill>
                  <a:srgbClr val="ffffff"/>
                </a:solidFill>
                <a:latin typeface="Monospace"/>
              </a:rPr>
              <a:t>www.atnf.csiro.au/research/GASKAP/</a:t>
            </a:r>
            <a:endParaRPr/>
          </a:p>
        </p:txBody>
      </p:sp>
      <p:pic>
        <p:nvPicPr>
          <p:cNvPr id="369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3564000" y="3871800"/>
            <a:ext cx="5400000" cy="288720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313200" y="100800"/>
            <a:ext cx="5505480" cy="55584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93000"/>
              </a:lnSpc>
            </a:pPr>
            <a:r>
              <a:rPr b="1" lang="en-GB" sz="2400">
                <a:solidFill>
                  <a:srgbClr val="ffffff"/>
                </a:solidFill>
                <a:latin typeface="Arial"/>
              </a:rPr>
              <a:t>Parkes SPLASH  1720 MHz OH</a:t>
            </a:r>
            <a:endParaRPr/>
          </a:p>
          <a:p>
            <a:pPr>
              <a:lnSpc>
                <a:spcPct val="93000"/>
              </a:lnSpc>
            </a:pPr>
            <a:r>
              <a:rPr b="1" lang="en-GB" sz="1600">
                <a:solidFill>
                  <a:srgbClr val="ffffff"/>
                </a:solidFill>
                <a:latin typeface="Arial"/>
              </a:rPr>
              <a:t>(Dawson et al 2013, 2014)</a:t>
            </a:r>
            <a:endParaRPr/>
          </a:p>
        </p:txBody>
      </p:sp>
      <p:pic>
        <p:nvPicPr>
          <p:cNvPr id="37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56720"/>
            <a:ext cx="5400000" cy="4035600"/>
          </a:xfrm>
          <a:prstGeom prst="rect">
            <a:avLst/>
          </a:prstGeom>
          <a:ln>
            <a:noFill/>
          </a:ln>
        </p:spPr>
      </p:pic>
      <p:sp>
        <p:nvSpPr>
          <p:cNvPr id="372" name="Line 2"/>
          <p:cNvSpPr/>
          <p:nvPr/>
        </p:nvSpPr>
        <p:spPr>
          <a:xfrm flipH="1">
            <a:off x="2650680" y="1573920"/>
            <a:ext cx="2795040" cy="1014480"/>
          </a:xfrm>
          <a:prstGeom prst="line">
            <a:avLst/>
          </a:prstGeom>
          <a:ln>
            <a:solidFill>
              <a:srgbClr val="ffffff"/>
            </a:solidFill>
            <a:tailEnd len="med" type="triangle" w="med"/>
          </a:ln>
        </p:spPr>
      </p:sp>
      <p:sp>
        <p:nvSpPr>
          <p:cNvPr id="373" name="Line 3"/>
          <p:cNvSpPr/>
          <p:nvPr/>
        </p:nvSpPr>
        <p:spPr>
          <a:xfrm flipH="1" flipV="1">
            <a:off x="4575960" y="3188880"/>
            <a:ext cx="600840" cy="434520"/>
          </a:xfrm>
          <a:prstGeom prst="line">
            <a:avLst/>
          </a:prstGeom>
          <a:ln>
            <a:solidFill>
              <a:srgbClr val="ffffff"/>
            </a:solidFill>
            <a:tailEnd len="med" type="triangle" w="med"/>
          </a:ln>
        </p:spPr>
      </p:sp>
      <p:pic>
        <p:nvPicPr>
          <p:cNvPr id="37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242240" y="503280"/>
            <a:ext cx="999720" cy="971280"/>
          </a:xfrm>
          <a:prstGeom prst="rect">
            <a:avLst/>
          </a:prstGeom>
          <a:ln>
            <a:noFill/>
          </a:ln>
        </p:spPr>
      </p:pic>
      <p:pic>
        <p:nvPicPr>
          <p:cNvPr id="37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81720" y="50400"/>
            <a:ext cx="3600000" cy="2437200"/>
          </a:xfrm>
          <a:prstGeom prst="rect">
            <a:avLst/>
          </a:prstGeom>
          <a:ln>
            <a:noFill/>
          </a:ln>
        </p:spPr>
      </p:pic>
      <p:pic>
        <p:nvPicPr>
          <p:cNvPr id="376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5496480" y="2509560"/>
            <a:ext cx="3600000" cy="2401200"/>
          </a:xfrm>
          <a:prstGeom prst="rect">
            <a:avLst/>
          </a:prstGeom>
          <a:ln>
            <a:noFill/>
          </a:ln>
        </p:spPr>
      </p:pic>
      <p:sp>
        <p:nvSpPr>
          <p:cNvPr id="377" name="TextShape 4"/>
          <p:cNvSpPr txBox="1"/>
          <p:nvPr/>
        </p:nvSpPr>
        <p:spPr>
          <a:xfrm>
            <a:off x="162000" y="4834800"/>
            <a:ext cx="5159520" cy="188532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Aims: Search for SNR pumped 1720 MHz 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lines (ie those without other OH transitions 1667, 1665, 1612 MHz)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Search for OH without CO 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– 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Parkes beam (12') too big 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→ 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ASKAP 30” beam</a:t>
            </a:r>
            <a:endParaRPr/>
          </a:p>
        </p:txBody>
      </p:sp>
      <p:pic>
        <p:nvPicPr>
          <p:cNvPr id="378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5468040" y="5014800"/>
            <a:ext cx="3476160" cy="163800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720" y="623160"/>
            <a:ext cx="9143640" cy="5678280"/>
          </a:xfrm>
          <a:prstGeom prst="rect">
            <a:avLst/>
          </a:prstGeom>
          <a:ln>
            <a:noFill/>
          </a:ln>
        </p:spPr>
      </p:pic>
      <p:sp>
        <p:nvSpPr>
          <p:cNvPr id="214" name="TextShape 1"/>
          <p:cNvSpPr txBox="1"/>
          <p:nvPr/>
        </p:nvSpPr>
        <p:spPr>
          <a:xfrm>
            <a:off x="104040" y="79200"/>
            <a:ext cx="8974440" cy="3981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87000"/>
              </a:lnSpc>
            </a:pPr>
            <a:r>
              <a:rPr lang="en-GB" sz="2800">
                <a:solidFill>
                  <a:srgbClr val="ffffff"/>
                </a:solidFill>
                <a:latin typeface="Arial"/>
              </a:rPr>
              <a:t>Gamma-ray spectra from local and escaped CRs</a:t>
            </a:r>
            <a:endParaRPr/>
          </a:p>
        </p:txBody>
      </p:sp>
      <p:sp>
        <p:nvSpPr>
          <p:cNvPr id="215" name="TextShape 2"/>
          <p:cNvSpPr txBox="1"/>
          <p:nvPr/>
        </p:nvSpPr>
        <p:spPr>
          <a:xfrm>
            <a:off x="6921360" y="6058080"/>
            <a:ext cx="173700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000">
                <a:solidFill>
                  <a:srgbClr val="ffffff"/>
                </a:solidFill>
                <a:latin typeface="Arial"/>
              </a:rPr>
              <a:t>Slide from Richard White</a:t>
            </a:r>
            <a:endParaRPr/>
          </a:p>
        </p:txBody>
      </p:sp>
      <p:sp>
        <p:nvSpPr>
          <p:cNvPr id="216" name="TextShape 3"/>
          <p:cNvSpPr txBox="1"/>
          <p:nvPr/>
        </p:nvSpPr>
        <p:spPr>
          <a:xfrm>
            <a:off x="4377600" y="631440"/>
            <a:ext cx="3085200" cy="2293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75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e.g. Aharonian &amp; Atoyan 1996</a:t>
            </a:r>
            <a:endParaRPr/>
          </a:p>
        </p:txBody>
      </p:sp>
      <p:sp>
        <p:nvSpPr>
          <p:cNvPr id="217" name="CustomShape 4"/>
          <p:cNvSpPr/>
          <p:nvPr/>
        </p:nvSpPr>
        <p:spPr>
          <a:xfrm>
            <a:off x="196200" y="1050480"/>
            <a:ext cx="284760" cy="154188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720" y="1249200"/>
            <a:ext cx="9143640" cy="4354200"/>
          </a:xfrm>
          <a:prstGeom prst="rect">
            <a:avLst/>
          </a:prstGeom>
          <a:ln>
            <a:noFill/>
          </a:ln>
        </p:spPr>
      </p:pic>
      <p:sp>
        <p:nvSpPr>
          <p:cNvPr id="380" name="TextShape 1"/>
          <p:cNvSpPr txBox="1"/>
          <p:nvPr/>
        </p:nvSpPr>
        <p:spPr>
          <a:xfrm>
            <a:off x="407880" y="443160"/>
            <a:ext cx="5475600" cy="2869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81000"/>
              </a:lnSpc>
            </a:pPr>
            <a:r>
              <a:rPr lang="en-GB" sz="2000">
                <a:solidFill>
                  <a:srgbClr val="ffffff"/>
                </a:solidFill>
                <a:latin typeface="Arial"/>
                <a:ea typeface="msgothic"/>
              </a:rPr>
              <a:t>Latitude Distribution - HGPS Sources et al.</a:t>
            </a:r>
            <a:endParaRPr/>
          </a:p>
        </p:txBody>
      </p:sp>
      <p:sp>
        <p:nvSpPr>
          <p:cNvPr id="381" name="TextShape 2"/>
          <p:cNvSpPr txBox="1"/>
          <p:nvPr/>
        </p:nvSpPr>
        <p:spPr>
          <a:xfrm>
            <a:off x="7684920" y="114840"/>
            <a:ext cx="129924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75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Deil et al 2015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159840" y="3925080"/>
            <a:ext cx="8983800" cy="2932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                               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321840" y="2600640"/>
            <a:ext cx="8499960" cy="240480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200">
                <a:solidFill>
                  <a:srgbClr val="ffff00"/>
                </a:solidFill>
                <a:latin typeface="Arial"/>
              </a:rPr>
              <a:t>- CTA will provide Galactic Plane TeV Gamma-ray maps 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00"/>
                </a:solidFill>
                <a:latin typeface="Arial"/>
              </a:rPr>
              <a:t>           </a:t>
            </a:r>
            <a:r>
              <a:rPr lang="en-GB" sz="2200">
                <a:solidFill>
                  <a:srgbClr val="ffff00"/>
                </a:solidFill>
                <a:latin typeface="Arial"/>
              </a:rPr>
              <a:t>on ~1-3 arc-min scales</a:t>
            </a:r>
            <a:r>
              <a:rPr i="1" lang="en-GB" sz="2200">
                <a:solidFill>
                  <a:srgbClr val="ff9966"/>
                </a:solidFill>
                <a:latin typeface="Arial"/>
              </a:rPr>
              <a:t>   </a:t>
            </a:r>
            <a:endParaRPr/>
          </a:p>
          <a:p>
            <a:pPr>
              <a:lnSpc>
                <a:spcPct val="93000"/>
              </a:lnSpc>
            </a:pPr>
            <a:r>
              <a:rPr i="1" lang="en-GB" sz="2200">
                <a:solidFill>
                  <a:srgbClr val="ff9966"/>
                </a:solidFill>
                <a:latin typeface="Arial"/>
              </a:rPr>
              <a:t>                       </a:t>
            </a:r>
            <a:r>
              <a:rPr i="1" lang="en-GB" sz="2200">
                <a:solidFill>
                  <a:srgbClr val="ff9966"/>
                </a:solidFill>
                <a:latin typeface="Arial"/>
              </a:rPr>
              <a:t>(~0.5 arc-min possible – high quality cuts)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- &gt;3 sources per deg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    |b|&lt;0.2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o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   |l|&lt;30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o       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(Dubus etal 2013)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- Diffuse TeV components visible? 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       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from CR 'sea' – maybe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       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local CR accelerator enhancements – yes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 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Confusion guaranteed (same as for Fermi-LAT at GeV energies!)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i="1" lang="en-GB" sz="2200">
                <a:solidFill>
                  <a:srgbClr val="ffff00"/>
                </a:solidFill>
                <a:latin typeface="Arial"/>
              </a:rPr>
              <a:t>- Mapping the ISM on arc-min scales over the plane will be essential</a:t>
            </a:r>
            <a:r>
              <a:rPr i="1" lang="en-GB" sz="2200">
                <a:solidFill>
                  <a:srgbClr val="ff9966"/>
                </a:solidFill>
                <a:latin typeface="Arial"/>
              </a:rPr>
              <a:t> </a:t>
            </a:r>
            <a:r>
              <a:rPr i="1" lang="en-GB" sz="2200">
                <a:solidFill>
                  <a:srgbClr val="00ff00"/>
                </a:solidFill>
                <a:latin typeface="Arial"/>
              </a:rPr>
              <a:t>Mopra (CO, CS</a:t>
            </a:r>
            <a:r>
              <a:rPr i="1" lang="en-GB" sz="2200" baseline="-101000">
                <a:solidFill>
                  <a:srgbClr val="00ff00"/>
                </a:solidFill>
                <a:latin typeface="Arial"/>
              </a:rPr>
              <a:t> </a:t>
            </a:r>
            <a:r>
              <a:rPr i="1" lang="en-GB" sz="2200">
                <a:solidFill>
                  <a:srgbClr val="00ff00"/>
                </a:solidFill>
                <a:latin typeface="Arial"/>
              </a:rPr>
              <a:t>), Nanten2 (CO), ASKAP (HI, OH), THz (CI, C+)</a:t>
            </a:r>
            <a:endParaRPr/>
          </a:p>
        </p:txBody>
      </p:sp>
      <p:sp>
        <p:nvSpPr>
          <p:cNvPr id="384" name="TextShape 3"/>
          <p:cNvSpPr txBox="1"/>
          <p:nvPr/>
        </p:nvSpPr>
        <p:spPr>
          <a:xfrm>
            <a:off x="263880" y="142200"/>
            <a:ext cx="8667720" cy="3981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80000"/>
              </a:lnSpc>
            </a:pPr>
            <a:r>
              <a:rPr b="1" lang="en-GB" sz="2800">
                <a:solidFill>
                  <a:srgbClr val="ffffff"/>
                </a:solidFill>
                <a:latin typeface="Arial"/>
              </a:rPr>
              <a:t>Galactic Plane TeV Surveys : HESS → CTA </a:t>
            </a:r>
            <a:endParaRPr/>
          </a:p>
        </p:txBody>
      </p:sp>
      <p:pic>
        <p:nvPicPr>
          <p:cNvPr id="38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600" y="609120"/>
            <a:ext cx="9144000" cy="1792080"/>
          </a:xfrm>
          <a:prstGeom prst="rect">
            <a:avLst/>
          </a:prstGeom>
          <a:ln>
            <a:noFill/>
          </a:ln>
        </p:spPr>
      </p:pic>
      <p:sp>
        <p:nvSpPr>
          <p:cNvPr id="386" name="Line 4"/>
          <p:cNvSpPr/>
          <p:nvPr/>
        </p:nvSpPr>
        <p:spPr>
          <a:xfrm flipH="1">
            <a:off x="5069520" y="1332360"/>
            <a:ext cx="7200" cy="610560"/>
          </a:xfrm>
          <a:prstGeom prst="line">
            <a:avLst/>
          </a:prstGeom>
          <a:ln w="72000">
            <a:solidFill>
              <a:srgbClr val="ffffff"/>
            </a:solidFill>
            <a:round/>
            <a:tailEnd len="med" type="triangle" w="med"/>
          </a:ln>
        </p:spPr>
      </p:sp>
      <p:pic>
        <p:nvPicPr>
          <p:cNvPr id="38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516000" y="4080960"/>
            <a:ext cx="2520000" cy="1447200"/>
          </a:xfrm>
          <a:prstGeom prst="rect">
            <a:avLst/>
          </a:prstGeom>
          <a:ln>
            <a:noFill/>
          </a:ln>
        </p:spPr>
      </p:pic>
      <p:sp>
        <p:nvSpPr>
          <p:cNvPr id="388" name="Line 5"/>
          <p:cNvSpPr/>
          <p:nvPr/>
        </p:nvSpPr>
        <p:spPr>
          <a:xfrm flipV="1">
            <a:off x="7038000" y="5010840"/>
            <a:ext cx="519840" cy="471240"/>
          </a:xfrm>
          <a:prstGeom prst="line">
            <a:avLst/>
          </a:prstGeom>
          <a:ln w="18360">
            <a:solidFill>
              <a:srgbClr val="ffffff"/>
            </a:solidFill>
            <a:round/>
            <a:tailEnd len="med" type="triangle" w="med"/>
          </a:ln>
        </p:spPr>
      </p:sp>
      <p:sp>
        <p:nvSpPr>
          <p:cNvPr id="389" name="TextShape 6"/>
          <p:cNvSpPr txBox="1"/>
          <p:nvPr/>
        </p:nvSpPr>
        <p:spPr>
          <a:xfrm>
            <a:off x="7806240" y="2441160"/>
            <a:ext cx="1686960" cy="218880"/>
          </a:xfrm>
          <a:prstGeom prst="rect">
            <a:avLst/>
          </a:prstGeom>
        </p:spPr>
        <p:txBody>
          <a:bodyPr lIns="0" rIns="0" tIns="0" bIns="0"/>
          <a:p>
            <a:r>
              <a:rPr lang="en-US" sz="800">
                <a:solidFill>
                  <a:srgbClr val="ffffff"/>
                </a:solidFill>
                <a:latin typeface="Verdana"/>
              </a:rPr>
              <a:t>Funk et al 2012</a:t>
            </a:r>
            <a:endParaRPr/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52080" y="698040"/>
            <a:ext cx="8448480" cy="5505120"/>
          </a:xfrm>
          <a:prstGeom prst="rect">
            <a:avLst/>
          </a:prstGeom>
          <a:ln>
            <a:noFill/>
          </a:ln>
        </p:spPr>
      </p:pic>
      <p:pic>
        <p:nvPicPr>
          <p:cNvPr id="39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603080" y="1062720"/>
            <a:ext cx="3266640" cy="371160"/>
          </a:xfrm>
          <a:prstGeom prst="rect">
            <a:avLst/>
          </a:prstGeom>
          <a:ln>
            <a:noFill/>
          </a:ln>
        </p:spPr>
      </p:pic>
      <p:sp>
        <p:nvSpPr>
          <p:cNvPr id="392" name="TextShape 1"/>
          <p:cNvSpPr txBox="1"/>
          <p:nvPr/>
        </p:nvSpPr>
        <p:spPr>
          <a:xfrm>
            <a:off x="1550160" y="1678320"/>
            <a:ext cx="3585240" cy="1201320"/>
          </a:xfrm>
          <a:prstGeom prst="rect">
            <a:avLst/>
          </a:prstGeom>
        </p:spPr>
        <p:txBody>
          <a:bodyPr lIns="0" rIns="0" tIns="0" bIns="0"/>
          <a:p>
            <a:r>
              <a:rPr lang="en-GB" sz="1600">
                <a:solidFill>
                  <a:srgbClr val="000000"/>
                </a:solidFill>
                <a:latin typeface="Arial"/>
              </a:rPr>
              <a:t>HI – filled circles</a:t>
            </a:r>
            <a:endParaRPr/>
          </a:p>
          <a:p>
            <a:r>
              <a:rPr lang="en-GB" sz="1600">
                <a:solidFill>
                  <a:srgbClr val="000000"/>
                </a:solidFill>
                <a:latin typeface="Arial"/>
              </a:rPr>
              <a:t>Dark clouds - open circles/squares</a:t>
            </a:r>
            <a:endParaRPr/>
          </a:p>
          <a:p>
            <a:r>
              <a:rPr lang="en-GB" sz="1600">
                <a:solidFill>
                  <a:srgbClr val="000000"/>
                </a:solidFill>
                <a:latin typeface="Arial"/>
              </a:rPr>
              <a:t>Mol. Clouds – filled squares</a:t>
            </a:r>
            <a:endParaRPr/>
          </a:p>
          <a:p>
            <a:endParaRPr/>
          </a:p>
          <a:p>
            <a:endParaRPr/>
          </a:p>
        </p:txBody>
      </p:sp>
      <p:sp>
        <p:nvSpPr>
          <p:cNvPr id="393" name="TextShape 2"/>
          <p:cNvSpPr txBox="1"/>
          <p:nvPr/>
        </p:nvSpPr>
        <p:spPr>
          <a:xfrm>
            <a:off x="6419160" y="204120"/>
            <a:ext cx="190296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Crutcher et al 2010</a:t>
            </a:r>
            <a:endParaRPr/>
          </a:p>
        </p:txBody>
      </p:sp>
      <p:sp>
        <p:nvSpPr>
          <p:cNvPr id="394" name="TextShape 3"/>
          <p:cNvSpPr txBox="1"/>
          <p:nvPr/>
        </p:nvSpPr>
        <p:spPr>
          <a:xfrm>
            <a:off x="380160" y="187200"/>
            <a:ext cx="5604120" cy="3711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B-fields from Zeeman splitting</a:t>
            </a:r>
            <a:endParaRPr/>
          </a:p>
        </p:txBody>
      </p:sp>
      <p:sp>
        <p:nvSpPr>
          <p:cNvPr id="395" name="TextShape 4"/>
          <p:cNvSpPr txBox="1"/>
          <p:nvPr/>
        </p:nvSpPr>
        <p:spPr>
          <a:xfrm>
            <a:off x="501480" y="6399720"/>
            <a:ext cx="8298720" cy="287280"/>
          </a:xfrm>
          <a:prstGeom prst="rect">
            <a:avLst/>
          </a:prstGeom>
        </p:spPr>
        <p:txBody>
          <a:bodyPr lIns="0" rIns="0" tIns="0" bIns="0"/>
          <a:p>
            <a:r>
              <a:rPr b="1" lang="en-GB" sz="2000">
                <a:solidFill>
                  <a:srgbClr val="ffff00"/>
                </a:solidFill>
                <a:latin typeface="Arial"/>
              </a:rPr>
              <a:t>→ </a:t>
            </a:r>
            <a:r>
              <a:rPr b="1" lang="en-GB" sz="2000">
                <a:solidFill>
                  <a:srgbClr val="ffff00"/>
                </a:solidFill>
                <a:latin typeface="Arial"/>
              </a:rPr>
              <a:t>B-field amplification only in dense (&gt;300/cc) clouds</a:t>
            </a:r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423600" y="1016640"/>
            <a:ext cx="5400000" cy="4478400"/>
          </a:xfrm>
          <a:prstGeom prst="rect">
            <a:avLst/>
          </a:prstGeom>
          <a:ln>
            <a:noFill/>
          </a:ln>
        </p:spPr>
      </p:pic>
      <p:pic>
        <p:nvPicPr>
          <p:cNvPr id="39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6920" y="1196280"/>
            <a:ext cx="3240000" cy="3906000"/>
          </a:xfrm>
          <a:prstGeom prst="rect">
            <a:avLst/>
          </a:prstGeom>
          <a:ln w="9360">
            <a:solidFill>
              <a:srgbClr val="808080"/>
            </a:solidFill>
            <a:miter/>
          </a:ln>
        </p:spPr>
      </p:pic>
      <p:pic>
        <p:nvPicPr>
          <p:cNvPr id="39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096200" y="1882800"/>
            <a:ext cx="110880" cy="133560"/>
          </a:xfrm>
          <a:prstGeom prst="rect">
            <a:avLst/>
          </a:prstGeom>
          <a:ln>
            <a:noFill/>
          </a:ln>
        </p:spPr>
      </p:pic>
      <p:sp>
        <p:nvSpPr>
          <p:cNvPr id="399" name="CustomShape 1"/>
          <p:cNvSpPr/>
          <p:nvPr/>
        </p:nvSpPr>
        <p:spPr>
          <a:xfrm>
            <a:off x="68400" y="1280880"/>
            <a:ext cx="4584240" cy="5469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93000"/>
              </a:lnSpc>
            </a:pPr>
            <a:r>
              <a:rPr b="1" lang="en-GB" sz="1600">
                <a:solidFill>
                  <a:srgbClr val="0099ff"/>
                </a:solidFill>
                <a:latin typeface="Arial"/>
              </a:rPr>
              <a:t>&gt; 2.5 TeV</a:t>
            </a:r>
            <a:r>
              <a:rPr b="1" lang="en-GB" sz="1600">
                <a:solidFill>
                  <a:srgbClr val="3333cc"/>
                </a:solidFill>
                <a:latin typeface="Arial"/>
              </a:rPr>
              <a:t>    </a:t>
            </a:r>
            <a:endParaRPr/>
          </a:p>
          <a:p>
            <a:pPr>
              <a:lnSpc>
                <a:spcPct val="93000"/>
              </a:lnSpc>
            </a:pPr>
            <a:r>
              <a:rPr b="1" lang="en-GB" sz="1600">
                <a:solidFill>
                  <a:srgbClr val="00ff00"/>
                </a:solidFill>
                <a:latin typeface="Arial"/>
              </a:rPr>
              <a:t>1 – 2.5 TeV</a:t>
            </a:r>
            <a:endParaRPr/>
          </a:p>
          <a:p>
            <a:r>
              <a:rPr b="1" lang="en-GB" sz="1600">
                <a:solidFill>
                  <a:srgbClr val="ff0000"/>
                </a:solidFill>
                <a:latin typeface="Arial"/>
              </a:rPr>
              <a:t>&lt; 1 TeV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>
                <a:solidFill>
                  <a:srgbClr val="ffffff"/>
                </a:solidFill>
                <a:latin typeface="Arial"/>
              </a:rPr>
              <a:t>TeV electron origin: </a:t>
            </a:r>
            <a:endParaRPr/>
          </a:p>
          <a:p>
            <a:pPr>
              <a:lnSpc>
                <a:spcPct val="93000"/>
              </a:lnSpc>
            </a:pPr>
            <a:r>
              <a:rPr lang="en-GB">
                <a:solidFill>
                  <a:srgbClr val="ff9966"/>
                </a:solidFill>
                <a:latin typeface="Arial"/>
              </a:rPr>
              <a:t>Synchrotron &amp; IC cooling vs. </a:t>
            </a:r>
            <a:endParaRPr/>
          </a:p>
          <a:p>
            <a:pPr>
              <a:lnSpc>
                <a:spcPct val="93000"/>
              </a:lnSpc>
            </a:pPr>
            <a:r>
              <a:rPr lang="en-GB">
                <a:solidFill>
                  <a:srgbClr val="ff9966"/>
                </a:solidFill>
                <a:latin typeface="Arial"/>
              </a:rPr>
              <a:t>distance from pulsar.</a:t>
            </a:r>
            <a:endParaRPr/>
          </a:p>
        </p:txBody>
      </p:sp>
      <p:sp>
        <p:nvSpPr>
          <p:cNvPr id="400" name="TextShape 2"/>
          <p:cNvSpPr txBox="1"/>
          <p:nvPr/>
        </p:nvSpPr>
        <p:spPr>
          <a:xfrm>
            <a:off x="3522240" y="5574600"/>
            <a:ext cx="5402160" cy="6865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solidFill>
                  <a:srgbClr val="ff9966"/>
                </a:solidFill>
                <a:latin typeface="Arial"/>
              </a:rPr>
              <a:t>Maybe also search for hadronic pulsar winds !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 </a:t>
            </a:r>
            <a:endParaRPr/>
          </a:p>
          <a:p>
            <a:r>
              <a:rPr lang="en-US" sz="1400">
                <a:solidFill>
                  <a:srgbClr val="ffffff"/>
                </a:solidFill>
                <a:latin typeface="Arial"/>
              </a:rPr>
              <a:t>(Hoshino etal 1992, Gallant etal 1994, Amato etal 2003, Horns etal 2007, DiPalma etal 2016)  </a:t>
            </a:r>
            <a:endParaRPr/>
          </a:p>
        </p:txBody>
      </p:sp>
      <p:sp>
        <p:nvSpPr>
          <p:cNvPr id="401" name="TextShape 3"/>
          <p:cNvSpPr txBox="1"/>
          <p:nvPr/>
        </p:nvSpPr>
        <p:spPr>
          <a:xfrm>
            <a:off x="100440" y="-10800"/>
            <a:ext cx="9043560" cy="1073160"/>
          </a:xfrm>
          <a:prstGeom prst="rect">
            <a:avLst/>
          </a:prstGeom>
        </p:spPr>
        <p:txBody>
          <a:bodyPr lIns="90000" rIns="90000" tIns="46800" bIns="46800" anchor="ctr"/>
          <a:p>
            <a:pPr>
              <a:lnSpc>
                <a:spcPct val="93000"/>
              </a:lnSpc>
            </a:pPr>
            <a:r>
              <a:rPr lang="en-GB" sz="2400">
                <a:latin typeface="Arial"/>
              </a:rPr>
              <a:t>PWN HESS J1825-137 + HESS J1826-130          </a:t>
            </a:r>
            <a:r>
              <a:rPr lang="en-GB" sz="2400">
                <a:latin typeface="Arial"/>
              </a:rPr>
              <a:t>
</a:t>
            </a:r>
            <a:r>
              <a:rPr lang="en-GB" sz="2000">
                <a:latin typeface="Arial"/>
              </a:rPr>
              <a:t>Energy-resolved morphology (+ HESSJ1303-631)</a:t>
            </a:r>
            <a:r>
              <a:rPr lang="en-GB" sz="2000">
                <a:latin typeface="Arial"/>
              </a:rPr>
              <a:t>
</a:t>
            </a:r>
            <a:r>
              <a:rPr lang="en-GB" sz="2000">
                <a:latin typeface="Arial"/>
              </a:rPr>
              <a:t>Molecular cloud to north</a:t>
            </a:r>
            <a:r>
              <a:rPr lang="en-GB" sz="2400">
                <a:latin typeface="Arial"/>
              </a:rPr>
              <a:t> </a:t>
            </a:r>
            <a:r>
              <a:rPr lang="en-GB" sz="2800">
                <a:latin typeface="Arial"/>
              </a:rPr>
              <a:t> </a:t>
            </a:r>
            <a:endParaRPr/>
          </a:p>
        </p:txBody>
      </p:sp>
      <p:sp>
        <p:nvSpPr>
          <p:cNvPr id="402" name="TextShape 4"/>
          <p:cNvSpPr txBox="1"/>
          <p:nvPr/>
        </p:nvSpPr>
        <p:spPr>
          <a:xfrm>
            <a:off x="1361160" y="1346400"/>
            <a:ext cx="1598040" cy="2001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solidFill>
                  <a:srgbClr val="ffffff"/>
                </a:solidFill>
                <a:latin typeface="Arial"/>
              </a:rPr>
              <a:t>Aharonian etal 2006</a:t>
            </a:r>
            <a:endParaRPr/>
          </a:p>
        </p:txBody>
      </p:sp>
      <p:sp>
        <p:nvSpPr>
          <p:cNvPr id="403" name="TextShape 5"/>
          <p:cNvSpPr txBox="1"/>
          <p:nvPr/>
        </p:nvSpPr>
        <p:spPr>
          <a:xfrm>
            <a:off x="6522120" y="1761840"/>
            <a:ext cx="1550880" cy="286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Voisin etal 2016</a:t>
            </a:r>
            <a:endParaRPr/>
          </a:p>
        </p:txBody>
      </p:sp>
      <p:sp>
        <p:nvSpPr>
          <p:cNvPr id="404" name="Line 6"/>
          <p:cNvSpPr/>
          <p:nvPr/>
        </p:nvSpPr>
        <p:spPr>
          <a:xfrm>
            <a:off x="1369440" y="1971000"/>
            <a:ext cx="3937320" cy="1461960"/>
          </a:xfrm>
          <a:prstGeom prst="line">
            <a:avLst/>
          </a:prstGeom>
          <a:ln>
            <a:solidFill>
              <a:srgbClr val="008000"/>
            </a:solidFill>
            <a:tailEnd len="med" type="triangle" w="med"/>
          </a:ln>
        </p:spPr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7185240" y="278640"/>
            <a:ext cx="1842840" cy="507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75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Deil et al 2015</a:t>
            </a:r>
            <a:endParaRPr/>
          </a:p>
        </p:txBody>
      </p:sp>
      <p:pic>
        <p:nvPicPr>
          <p:cNvPr id="40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920" y="693000"/>
            <a:ext cx="9143640" cy="4335120"/>
          </a:xfrm>
          <a:prstGeom prst="rect">
            <a:avLst/>
          </a:prstGeom>
          <a:ln>
            <a:noFill/>
          </a:ln>
        </p:spPr>
      </p:pic>
      <p:sp>
        <p:nvSpPr>
          <p:cNvPr id="407" name="TextShape 2"/>
          <p:cNvSpPr txBox="1"/>
          <p:nvPr/>
        </p:nvSpPr>
        <p:spPr>
          <a:xfrm>
            <a:off x="112680" y="171360"/>
            <a:ext cx="6652800" cy="5479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81000"/>
              </a:lnSpc>
            </a:pPr>
            <a:r>
              <a:rPr lang="en-GB" sz="2000">
                <a:solidFill>
                  <a:srgbClr val="ffffff"/>
                </a:solidFill>
                <a:latin typeface="Arial"/>
                <a:ea typeface="msgothic"/>
              </a:rPr>
              <a:t>HESS Galactic Plane Survey (HGPS) – Skymaps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→ </a:t>
            </a: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77 sources (13 new sources)</a:t>
            </a:r>
            <a:endParaRPr/>
          </a:p>
        </p:txBody>
      </p:sp>
      <p:pic>
        <p:nvPicPr>
          <p:cNvPr id="40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33720" y="4979520"/>
            <a:ext cx="2880000" cy="1825200"/>
          </a:xfrm>
          <a:prstGeom prst="rect">
            <a:avLst/>
          </a:prstGeom>
          <a:ln>
            <a:noFill/>
          </a:ln>
        </p:spPr>
      </p:pic>
      <p:sp>
        <p:nvSpPr>
          <p:cNvPr id="409" name="TextShape 3"/>
          <p:cNvSpPr txBox="1"/>
          <p:nvPr/>
        </p:nvSpPr>
        <p:spPr>
          <a:xfrm>
            <a:off x="354600" y="5158440"/>
            <a:ext cx="5074560" cy="1533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12 – pulsar wind nebulae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6 – SNRs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6 – composite SNRs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3 – binary (NS/BH + star)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00"/>
                </a:solidFill>
                <a:latin typeface="Arial"/>
                <a:ea typeface="msgothic"/>
              </a:rPr>
              <a:t>50 – unidentified (confused associations)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00ff00"/>
                </a:solidFill>
                <a:latin typeface="Arial"/>
                <a:ea typeface="msgothic"/>
              </a:rPr>
              <a:t>Several potential PeVatrons (hard spectra &gt;10 TeV)</a:t>
            </a: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04040" y="3873600"/>
            <a:ext cx="3600000" cy="2984400"/>
          </a:xfrm>
          <a:prstGeom prst="rect">
            <a:avLst/>
          </a:prstGeom>
          <a:ln>
            <a:noFill/>
          </a:ln>
        </p:spPr>
      </p:pic>
      <p:pic>
        <p:nvPicPr>
          <p:cNvPr id="41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029400" y="55440"/>
            <a:ext cx="6057720" cy="4838400"/>
          </a:xfrm>
          <a:prstGeom prst="rect">
            <a:avLst/>
          </a:prstGeom>
          <a:ln>
            <a:noFill/>
          </a:ln>
        </p:spPr>
      </p:pic>
      <p:sp>
        <p:nvSpPr>
          <p:cNvPr id="412" name="Line 1"/>
          <p:cNvSpPr/>
          <p:nvPr/>
        </p:nvSpPr>
        <p:spPr>
          <a:xfrm flipV="1">
            <a:off x="972000" y="1679040"/>
            <a:ext cx="2464560" cy="3132360"/>
          </a:xfrm>
          <a:prstGeom prst="line">
            <a:avLst/>
          </a:prstGeom>
          <a:ln w="36000">
            <a:solidFill>
              <a:srgbClr val="ff00ff"/>
            </a:solidFill>
            <a:round/>
            <a:tailEnd len="med" type="triangle" w="med"/>
          </a:ln>
        </p:spPr>
      </p:sp>
      <p:sp>
        <p:nvSpPr>
          <p:cNvPr id="413" name="Line 2"/>
          <p:cNvSpPr/>
          <p:nvPr/>
        </p:nvSpPr>
        <p:spPr>
          <a:xfrm flipV="1">
            <a:off x="1296000" y="4615200"/>
            <a:ext cx="3731400" cy="913320"/>
          </a:xfrm>
          <a:prstGeom prst="line">
            <a:avLst/>
          </a:prstGeom>
          <a:ln w="36000">
            <a:solidFill>
              <a:srgbClr val="ff00ff"/>
            </a:solidFill>
            <a:round/>
            <a:tailEnd len="med" type="triangle" w="med"/>
          </a:ln>
        </p:spPr>
      </p:sp>
      <p:sp>
        <p:nvSpPr>
          <p:cNvPr id="414" name="TextShape 3"/>
          <p:cNvSpPr txBox="1"/>
          <p:nvPr/>
        </p:nvSpPr>
        <p:spPr>
          <a:xfrm>
            <a:off x="4207320" y="5129280"/>
            <a:ext cx="4699080" cy="142020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93000"/>
              </a:lnSpc>
            </a:pPr>
            <a:r>
              <a:rPr lang="en-GB" sz="2000">
                <a:latin typeface="Arial"/>
              </a:rPr>
              <a:t>Strong, extended CS(1-0) emission</a:t>
            </a:r>
            <a:endParaRPr/>
          </a:p>
          <a:p>
            <a:pPr>
              <a:lnSpc>
                <a:spcPct val="93000"/>
              </a:lnSpc>
            </a:pPr>
            <a:r>
              <a:rPr lang="en-GB" sz="2000">
                <a:latin typeface="Arial"/>
              </a:rPr>
              <a:t>→ </a:t>
            </a:r>
            <a:r>
              <a:rPr lang="en-GB" sz="2000">
                <a:solidFill>
                  <a:srgbClr val="ffff00"/>
                </a:solidFill>
                <a:latin typeface="Arial"/>
              </a:rPr>
              <a:t>Dense</a:t>
            </a:r>
            <a:r>
              <a:rPr lang="en-GB" sz="2000">
                <a:latin typeface="Arial"/>
              </a:rPr>
              <a:t> molecular cloud to north</a:t>
            </a:r>
            <a:endParaRPr/>
          </a:p>
          <a:p>
            <a:pPr>
              <a:lnSpc>
                <a:spcPct val="93000"/>
              </a:lnSpc>
            </a:pPr>
            <a:r>
              <a:rPr lang="en-GB" sz="2000">
                <a:latin typeface="Arial"/>
              </a:rPr>
              <a:t>→ </a:t>
            </a:r>
            <a:r>
              <a:rPr lang="en-GB" sz="2000">
                <a:latin typeface="Arial"/>
              </a:rPr>
              <a:t>Don't expect electrons to penetrate </a:t>
            </a:r>
            <a:endParaRPr/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47880" y="115560"/>
            <a:ext cx="5400000" cy="2646000"/>
          </a:xfrm>
          <a:prstGeom prst="rect">
            <a:avLst/>
          </a:prstGeom>
          <a:ln>
            <a:noFill/>
          </a:ln>
        </p:spPr>
      </p:pic>
      <p:sp>
        <p:nvSpPr>
          <p:cNvPr id="416" name="TextShape 1"/>
          <p:cNvSpPr txBox="1"/>
          <p:nvPr/>
        </p:nvSpPr>
        <p:spPr>
          <a:xfrm>
            <a:off x="226080" y="206640"/>
            <a:ext cx="3252600" cy="636264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400">
                <a:solidFill>
                  <a:srgbClr val="ffffff"/>
                </a:solidFill>
                <a:latin typeface="Arial"/>
              </a:rPr>
              <a:t>Mopra HOPS &amp; </a:t>
            </a:r>
            <a:endParaRPr/>
          </a:p>
          <a:p>
            <a:r>
              <a:rPr b="1" lang="en-US" sz="2400">
                <a:solidFill>
                  <a:srgbClr val="ffffff"/>
                </a:solidFill>
                <a:latin typeface="Arial"/>
              </a:rPr>
              <a:t>HESS TeV Surveys</a:t>
            </a:r>
            <a:r>
              <a:rPr b="1" lang="en-US" sz="2400">
                <a:solidFill>
                  <a:srgbClr val="00ff00"/>
                </a:solidFill>
                <a:latin typeface="Arial"/>
              </a:rPr>
              <a:t>  </a:t>
            </a:r>
            <a:r>
              <a:rPr lang="en-US" sz="1600">
                <a:solidFill>
                  <a:srgbClr val="ffffff"/>
                </a:solidFill>
                <a:latin typeface="Arial"/>
              </a:rPr>
              <a:t>DeWilt etal 2016</a:t>
            </a:r>
            <a:endParaRPr/>
          </a:p>
          <a:p>
            <a:endParaRPr/>
          </a:p>
          <a:p>
            <a:r>
              <a:rPr b="1" lang="en-US" sz="2200" u="sng">
                <a:solidFill>
                  <a:srgbClr val="ffffff"/>
                </a:solidFill>
                <a:latin typeface="Arial"/>
              </a:rPr>
              <a:t>HOPS</a:t>
            </a:r>
            <a:endParaRPr/>
          </a:p>
          <a:p>
            <a:r>
              <a:rPr b="1" lang="en-US">
                <a:solidFill>
                  <a:srgbClr val="ffffff"/>
                </a:solidFill>
                <a:latin typeface="Arial"/>
              </a:rPr>
              <a:t>Survey of NH</a:t>
            </a:r>
            <a:r>
              <a:rPr b="1" lang="en-US" baseline="-101000">
                <a:solidFill>
                  <a:srgbClr val="ffffff"/>
                </a:solidFill>
                <a:latin typeface="Arial"/>
              </a:rPr>
              <a:t>3</a:t>
            </a:r>
            <a:r>
              <a:rPr b="1" lang="en-US">
                <a:solidFill>
                  <a:srgbClr val="ffffff"/>
                </a:solidFill>
                <a:latin typeface="Arial"/>
              </a:rPr>
              <a:t>, H</a:t>
            </a:r>
            <a:r>
              <a:rPr b="1" lang="en-US" baseline="-101000">
                <a:solidFill>
                  <a:srgbClr val="ffffff"/>
                </a:solidFill>
                <a:latin typeface="Arial"/>
              </a:rPr>
              <a:t>2</a:t>
            </a:r>
            <a:r>
              <a:rPr b="1" lang="en-US">
                <a:solidFill>
                  <a:srgbClr val="ffffff"/>
                </a:solidFill>
                <a:latin typeface="Arial"/>
              </a:rPr>
              <a:t>0 masers, plus other 12mm lines</a:t>
            </a:r>
            <a:endParaRPr/>
          </a:p>
          <a:p>
            <a:endParaRPr/>
          </a:p>
          <a:p>
            <a:r>
              <a:rPr lang="en-US" sz="1600">
                <a:solidFill>
                  <a:srgbClr val="ffffff"/>
                </a:solidFill>
                <a:latin typeface="Arial"/>
              </a:rPr>
              <a:t>Walsh etal 2011, </a:t>
            </a:r>
            <a:endParaRPr/>
          </a:p>
          <a:p>
            <a:r>
              <a:rPr lang="en-US" sz="1600">
                <a:solidFill>
                  <a:srgbClr val="ffffff"/>
                </a:solidFill>
                <a:latin typeface="Arial"/>
              </a:rPr>
              <a:t>Purcell etal 2012</a:t>
            </a:r>
            <a:endParaRPr/>
          </a:p>
          <a:p>
            <a:endParaRPr/>
          </a:p>
          <a:p>
            <a:r>
              <a:rPr lang="en-US" sz="2000">
                <a:solidFill>
                  <a:srgbClr val="ffffff"/>
                </a:solidFill>
                <a:latin typeface="Arial"/>
              </a:rPr>
              <a:t>e.g. HESSJ1745-303</a:t>
            </a:r>
            <a:endParaRPr/>
          </a:p>
          <a:p>
            <a:endParaRPr/>
          </a:p>
          <a:p>
            <a:r>
              <a:rPr lang="en-US" sz="2000">
                <a:solidFill>
                  <a:srgbClr val="ffffff"/>
                </a:solidFill>
                <a:latin typeface="Arial"/>
              </a:rPr>
              <a:t>Broad NH3 emission detected towards northern parts.</a:t>
            </a:r>
            <a:endParaRPr/>
          </a:p>
          <a:p>
            <a:endParaRPr/>
          </a:p>
          <a:p>
            <a:r>
              <a:rPr lang="en-US" sz="2000">
                <a:solidFill>
                  <a:srgbClr val="ffffff"/>
                </a:solidFill>
                <a:latin typeface="Arial"/>
              </a:rPr>
              <a:t>Related to SNR G359.-0.5?</a:t>
            </a:r>
            <a:endParaRPr/>
          </a:p>
          <a:p>
            <a:r>
              <a:rPr lang="en-US" sz="2000">
                <a:solidFill>
                  <a:srgbClr val="ffffff"/>
                </a:solidFill>
                <a:latin typeface="Arial"/>
              </a:rPr>
              <a:t>(many 1720MHz OH masers but at different velocity.)</a:t>
            </a:r>
            <a:endParaRPr/>
          </a:p>
          <a:p>
            <a:endParaRPr/>
          </a:p>
          <a:p>
            <a:r>
              <a:rPr lang="en-US">
                <a:solidFill>
                  <a:srgbClr val="ffffff"/>
                </a:solidFill>
                <a:latin typeface="Arial"/>
              </a:rPr>
              <a:t>See CO/HI studies (Hayakawa etal 2012)</a:t>
            </a:r>
            <a:endParaRPr/>
          </a:p>
        </p:txBody>
      </p:sp>
      <p:pic>
        <p:nvPicPr>
          <p:cNvPr id="41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570480" y="2869200"/>
            <a:ext cx="5400000" cy="384480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01400" y="1082160"/>
            <a:ext cx="8281080" cy="1983600"/>
          </a:xfrm>
          <a:prstGeom prst="rect">
            <a:avLst/>
          </a:prstGeom>
          <a:ln>
            <a:noFill/>
          </a:ln>
        </p:spPr>
      </p:pic>
      <p:sp>
        <p:nvSpPr>
          <p:cNvPr id="419" name="TextShape 1"/>
          <p:cNvSpPr txBox="1"/>
          <p:nvPr/>
        </p:nvSpPr>
        <p:spPr>
          <a:xfrm>
            <a:off x="417240" y="240120"/>
            <a:ext cx="8228880" cy="667080"/>
          </a:xfrm>
          <a:prstGeom prst="rect">
            <a:avLst/>
          </a:prstGeom>
        </p:spPr>
        <p:txBody>
          <a:bodyPr lIns="0" rIns="0" tIns="0" bIns="0"/>
          <a:p>
            <a:r>
              <a:rPr lang="en-US" sz="2600">
                <a:solidFill>
                  <a:srgbClr val="ffffff"/>
                </a:solidFill>
                <a:latin typeface="Arial"/>
              </a:rPr>
              <a:t>TeV gamma-ray production:</a:t>
            </a:r>
            <a:endParaRPr/>
          </a:p>
        </p:txBody>
      </p:sp>
      <p:sp>
        <p:nvSpPr>
          <p:cNvPr id="420" name="TextShape 2"/>
          <p:cNvSpPr txBox="1"/>
          <p:nvPr/>
        </p:nvSpPr>
        <p:spPr>
          <a:xfrm>
            <a:off x="244080" y="707040"/>
            <a:ext cx="8605800" cy="5940360"/>
          </a:xfrm>
          <a:prstGeom prst="rect">
            <a:avLst/>
          </a:prstGeom>
        </p:spPr>
        <p:txBody>
          <a:bodyPr lIns="0" rIns="0" tIns="0" bIns="0"/>
          <a:p>
            <a:r>
              <a:rPr b="1" lang="en-US" sz="2200">
                <a:solidFill>
                  <a:srgbClr val="ffffff"/>
                </a:solidFill>
                <a:latin typeface="Arial"/>
              </a:rPr>
              <a:t>1. Cooling Time  t = E / (dE/Dt)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rPr lang="en-US" sz="2200">
                <a:solidFill>
                  <a:srgbClr val="ffffff"/>
                </a:solidFill>
                <a:latin typeface="Arial"/>
              </a:rPr>
              <a:t>Cooling times lead to radiative propagation limits for particles</a:t>
            </a:r>
            <a:endParaRPr/>
          </a:p>
          <a:p>
            <a:endParaRPr/>
          </a:p>
          <a:p>
            <a:r>
              <a:rPr b="1" lang="en-US" sz="2200">
                <a:solidFill>
                  <a:srgbClr val="ffffff"/>
                </a:solidFill>
                <a:latin typeface="Arial"/>
              </a:rPr>
              <a:t>2. Diffusive Transport:</a:t>
            </a:r>
            <a:r>
              <a:rPr lang="en-US" sz="2200">
                <a:solidFill>
                  <a:srgbClr val="ffffff"/>
                </a:solidFill>
                <a:latin typeface="Arial"/>
              </a:rPr>
              <a:t>               </a:t>
            </a:r>
            <a:r>
              <a:rPr b="1" lang="en-US" sz="2200">
                <a:solidFill>
                  <a:srgbClr val="ffffff"/>
                </a:solidFill>
                <a:latin typeface="Arial"/>
              </a:rPr>
              <a:t>distance ~ [6 D(E,B) t] </a:t>
            </a:r>
            <a:r>
              <a:rPr b="1" lang="en-US" sz="2000" baseline="101000">
                <a:solidFill>
                  <a:srgbClr val="ffffff"/>
                </a:solidFill>
                <a:latin typeface="Verdana"/>
              </a:rPr>
              <a:t>0.5</a:t>
            </a:r>
            <a:r>
              <a:rPr b="1" lang="en-US" sz="2200">
                <a:solidFill>
                  <a:srgbClr val="ffffff"/>
                </a:solidFill>
                <a:latin typeface="Arial"/>
              </a:rPr>
              <a:t> </a:t>
            </a:r>
            <a:endParaRPr/>
          </a:p>
          <a:p>
            <a:r>
              <a:rPr lang="en-US" sz="2200">
                <a:solidFill>
                  <a:srgbClr val="ffffff"/>
                </a:solidFill>
                <a:latin typeface="Arial"/>
              </a:rPr>
              <a:t>   </a:t>
            </a:r>
            <a:r>
              <a:rPr lang="en-US" sz="1600">
                <a:solidFill>
                  <a:srgbClr val="ffffff"/>
                </a:solidFill>
                <a:latin typeface="Arial"/>
              </a:rPr>
              <a:t> </a:t>
            </a:r>
            <a:r>
              <a:rPr lang="en-US" sz="1600">
                <a:solidFill>
                  <a:srgbClr val="ffffff"/>
                </a:solidFill>
                <a:latin typeface="Arial"/>
              </a:rPr>
              <a:t>(for turbulent B-field)</a:t>
            </a:r>
            <a:r>
              <a:rPr lang="en-US" sz="2200">
                <a:solidFill>
                  <a:srgbClr val="ffffff"/>
                </a:solidFill>
                <a:latin typeface="Arial"/>
              </a:rPr>
              <a:t>             </a:t>
            </a:r>
            <a:endParaRPr/>
          </a:p>
          <a:p>
            <a:r>
              <a:rPr lang="en-US" sz="2200">
                <a:solidFill>
                  <a:srgbClr val="ffffff"/>
                </a:solidFill>
                <a:latin typeface="Arial"/>
              </a:rPr>
              <a:t>                                               </a:t>
            </a:r>
            <a:r>
              <a:rPr lang="en-US" sz="2200">
                <a:solidFill>
                  <a:srgbClr val="ffffff"/>
                </a:solidFill>
                <a:latin typeface="Arial"/>
              </a:rPr>
              <a:t>for diffusion coefficient  D(E,B)</a:t>
            </a:r>
            <a:endParaRPr/>
          </a:p>
          <a:p>
            <a:endParaRPr/>
          </a:p>
          <a:p>
            <a:r>
              <a:rPr lang="en-US" sz="2200">
                <a:solidFill>
                  <a:srgbClr val="ffffff"/>
                </a:solidFill>
                <a:latin typeface="Arial"/>
              </a:rPr>
              <a:t>ISM density n;  B-Field B(n)</a:t>
            </a:r>
            <a:endParaRPr/>
          </a:p>
          <a:p>
            <a:endParaRPr/>
          </a:p>
          <a:p>
            <a:r>
              <a:rPr lang="en-US" sz="2200">
                <a:solidFill>
                  <a:srgbClr val="ffff00"/>
                </a:solidFill>
                <a:latin typeface="Arial"/>
              </a:rPr>
              <a:t>→ </a:t>
            </a:r>
            <a:r>
              <a:rPr lang="en-US" sz="2200">
                <a:solidFill>
                  <a:srgbClr val="ffff00"/>
                </a:solidFill>
                <a:latin typeface="Arial"/>
              </a:rPr>
              <a:t>ISM has critical influence on gamma-ray source size and spectra.</a:t>
            </a:r>
            <a:endParaRPr/>
          </a:p>
          <a:p>
            <a:r>
              <a:rPr lang="en-US" sz="2200">
                <a:solidFill>
                  <a:srgbClr val="00ffff"/>
                </a:solidFill>
                <a:latin typeface="Arial"/>
              </a:rPr>
              <a:t>→ </a:t>
            </a:r>
            <a:r>
              <a:rPr lang="en-US" sz="2200">
                <a:solidFill>
                  <a:srgbClr val="00ffff"/>
                </a:solidFill>
                <a:latin typeface="Arial"/>
              </a:rPr>
              <a:t>Need to measure ISM over degree scales, and at arc-min </a:t>
            </a:r>
            <a:endParaRPr/>
          </a:p>
          <a:p>
            <a:r>
              <a:rPr lang="en-US" sz="2200">
                <a:solidFill>
                  <a:srgbClr val="00ffff"/>
                </a:solidFill>
                <a:latin typeface="Arial"/>
              </a:rPr>
              <a:t>    </a:t>
            </a:r>
            <a:r>
              <a:rPr lang="en-US" sz="2200">
                <a:solidFill>
                  <a:srgbClr val="00ffff"/>
                </a:solidFill>
                <a:latin typeface="Arial"/>
              </a:rPr>
              <a:t>resolution 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840" y="874080"/>
            <a:ext cx="9143640" cy="3272400"/>
          </a:xfrm>
          <a:prstGeom prst="rect">
            <a:avLst/>
          </a:prstGeom>
          <a:ln>
            <a:noFill/>
          </a:ln>
        </p:spPr>
      </p:pic>
      <p:sp>
        <p:nvSpPr>
          <p:cNvPr id="422" name="TextShape 1"/>
          <p:cNvSpPr txBox="1"/>
          <p:nvPr/>
        </p:nvSpPr>
        <p:spPr>
          <a:xfrm>
            <a:off x="329040" y="187560"/>
            <a:ext cx="8598600" cy="6138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Simulated TeV gamma-ray emission (units GeV/cm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/s/sr) from CRs escaping SNR RXJ1713.7-3946 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 (Acero etal 2013)</a:t>
            </a:r>
            <a:endParaRPr/>
          </a:p>
        </p:txBody>
      </p:sp>
      <p:sp>
        <p:nvSpPr>
          <p:cNvPr id="423" name="TextShape 2"/>
          <p:cNvSpPr txBox="1"/>
          <p:nvPr/>
        </p:nvSpPr>
        <p:spPr>
          <a:xfrm>
            <a:off x="142560" y="4423680"/>
            <a:ext cx="3970440" cy="22957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Based on Casanova etal 2010        (with Nanten CO(1-0) data)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D        =10</a:t>
            </a:r>
            <a:r>
              <a:rPr lang="en-GB" sz="2000" baseline="101000">
                <a:solidFill>
                  <a:srgbClr val="ffffff"/>
                </a:solidFill>
                <a:latin typeface="Arial"/>
              </a:rPr>
              <a:t>28</a:t>
            </a:r>
            <a:r>
              <a:rPr lang="en-GB" sz="2000">
                <a:solidFill>
                  <a:srgbClr val="ffffff"/>
                </a:solidFill>
                <a:latin typeface="Arial"/>
              </a:rPr>
              <a:t>(E/10GeV)</a:t>
            </a:r>
            <a:r>
              <a:rPr lang="en-GB" sz="2000" baseline="101000">
                <a:solidFill>
                  <a:srgbClr val="ffffff"/>
                </a:solidFill>
                <a:latin typeface="Arial"/>
              </a:rPr>
              <a:t>0.5  </a:t>
            </a:r>
            <a:r>
              <a:rPr lang="en-GB" sz="2000">
                <a:solidFill>
                  <a:srgbClr val="ffffff"/>
                </a:solidFill>
                <a:latin typeface="Arial"/>
              </a:rPr>
              <a:t>cm</a:t>
            </a:r>
            <a:r>
              <a:rPr lang="en-GB" sz="2000" baseline="101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000">
                <a:solidFill>
                  <a:srgbClr val="ffffff"/>
                </a:solidFill>
                <a:latin typeface="Arial"/>
              </a:rPr>
              <a:t>/s</a:t>
            </a:r>
            <a:endParaRPr/>
          </a:p>
          <a:p>
            <a:pPr>
              <a:lnSpc>
                <a:spcPct val="93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E</a:t>
            </a:r>
            <a:r>
              <a:rPr lang="en-GB" sz="2000" baseline="-101000">
                <a:solidFill>
                  <a:srgbClr val="ffffff"/>
                </a:solidFill>
                <a:latin typeface="Arial"/>
              </a:rPr>
              <a:t>escape</a:t>
            </a:r>
            <a:r>
              <a:rPr lang="en-GB" sz="2000">
                <a:solidFill>
                  <a:srgbClr val="ffffff"/>
                </a:solidFill>
                <a:latin typeface="Arial"/>
              </a:rPr>
              <a:t> ~ 500 (t/100 yr)</a:t>
            </a:r>
            <a:r>
              <a:rPr lang="en-GB" sz="2000" baseline="101000">
                <a:solidFill>
                  <a:srgbClr val="ffffff"/>
                </a:solidFill>
                <a:latin typeface="Arial"/>
              </a:rPr>
              <a:t>-0.43 </a:t>
            </a:r>
            <a:r>
              <a:rPr lang="en-GB" sz="2000">
                <a:solidFill>
                  <a:srgbClr val="ffffff"/>
                </a:solidFill>
                <a:latin typeface="Arial"/>
              </a:rPr>
              <a:t>TeV</a:t>
            </a:r>
            <a:endParaRPr/>
          </a:p>
        </p:txBody>
      </p:sp>
      <p:pic>
        <p:nvPicPr>
          <p:cNvPr id="42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43200" y="4602240"/>
            <a:ext cx="1980000" cy="2152800"/>
          </a:xfrm>
          <a:prstGeom prst="rect">
            <a:avLst/>
          </a:prstGeom>
          <a:ln>
            <a:noFill/>
          </a:ln>
        </p:spPr>
      </p:pic>
      <p:sp>
        <p:nvSpPr>
          <p:cNvPr id="425" name="CustomShape 3"/>
          <p:cNvSpPr/>
          <p:nvPr/>
        </p:nvSpPr>
        <p:spPr>
          <a:xfrm>
            <a:off x="3816360" y="4826160"/>
            <a:ext cx="1728000" cy="1728000"/>
          </a:xfrm>
          <a:prstGeom prst="ellipse">
            <a:avLst/>
          </a:prstGeom>
          <a:noFill/>
          <a:ln w="18000">
            <a:solidFill>
              <a:srgbClr val="ff0000"/>
            </a:solidFill>
            <a:custDash>
              <a:ds d="197000" sp="197000"/>
            </a:custDash>
            <a:round/>
          </a:ln>
        </p:spPr>
      </p:sp>
      <p:sp>
        <p:nvSpPr>
          <p:cNvPr id="426" name="CustomShape 4"/>
          <p:cNvSpPr/>
          <p:nvPr/>
        </p:nvSpPr>
        <p:spPr>
          <a:xfrm>
            <a:off x="2386440" y="3224160"/>
            <a:ext cx="1728000" cy="1728000"/>
          </a:xfrm>
          <a:prstGeom prst="ellipse">
            <a:avLst/>
          </a:prstGeom>
          <a:noFill/>
          <a:ln w="18000">
            <a:solidFill>
              <a:srgbClr val="ff0000"/>
            </a:solidFill>
            <a:custDash>
              <a:ds d="197000" sp="197000"/>
            </a:custDash>
            <a:round/>
          </a:ln>
        </p:spPr>
      </p:sp>
      <p:sp>
        <p:nvSpPr>
          <p:cNvPr id="427" name="Line 5"/>
          <p:cNvSpPr/>
          <p:nvPr/>
        </p:nvSpPr>
        <p:spPr>
          <a:xfrm flipH="1" flipV="1">
            <a:off x="4078440" y="4398840"/>
            <a:ext cx="311760" cy="39816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</p:sp>
      <p:pic>
        <p:nvPicPr>
          <p:cNvPr id="42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700240" y="4249800"/>
            <a:ext cx="3240000" cy="2494800"/>
          </a:xfrm>
          <a:prstGeom prst="rect">
            <a:avLst/>
          </a:prstGeom>
          <a:ln>
            <a:noFill/>
          </a:ln>
        </p:spPr>
      </p:pic>
      <p:sp>
        <p:nvSpPr>
          <p:cNvPr id="429" name="TextShape 6"/>
          <p:cNvSpPr txBox="1"/>
          <p:nvPr/>
        </p:nvSpPr>
        <p:spPr>
          <a:xfrm>
            <a:off x="7268400" y="6559560"/>
            <a:ext cx="173700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000">
                <a:solidFill>
                  <a:srgbClr val="000000"/>
                </a:solidFill>
                <a:latin typeface="Arial"/>
              </a:rPr>
              <a:t>Image from Giovanni Morlino</a:t>
            </a:r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7360" y="820800"/>
            <a:ext cx="8640000" cy="5130000"/>
          </a:xfrm>
          <a:prstGeom prst="rect">
            <a:avLst/>
          </a:prstGeom>
          <a:ln>
            <a:noFill/>
          </a:ln>
        </p:spPr>
      </p:pic>
      <p:sp>
        <p:nvSpPr>
          <p:cNvPr id="431" name="TextShape 1"/>
          <p:cNvSpPr txBox="1"/>
          <p:nvPr/>
        </p:nvSpPr>
        <p:spPr>
          <a:xfrm>
            <a:off x="156600" y="133920"/>
            <a:ext cx="8952120" cy="3708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Angular Resolution (HESS, CTA..) </a:t>
            </a:r>
            <a:r>
              <a:rPr lang="en-GB">
                <a:solidFill>
                  <a:srgbClr val="ffffff"/>
                </a:solidFill>
                <a:latin typeface="Arial"/>
              </a:rPr>
              <a:t>             Acharyara etal 2013</a:t>
            </a:r>
            <a:endParaRPr/>
          </a:p>
        </p:txBody>
      </p:sp>
      <p:sp>
        <p:nvSpPr>
          <p:cNvPr id="432" name="TextShape 2"/>
          <p:cNvSpPr txBox="1"/>
          <p:nvPr/>
        </p:nvSpPr>
        <p:spPr>
          <a:xfrm>
            <a:off x="289440" y="6379200"/>
            <a:ext cx="8282880" cy="256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>
                <a:solidFill>
                  <a:srgbClr val="00ae00"/>
                </a:solidFill>
                <a:latin typeface="Arial"/>
              </a:rPr>
              <a:t>Beam Sizes 68% containment radius</a:t>
            </a:r>
            <a:endParaRPr/>
          </a:p>
        </p:txBody>
      </p:sp>
      <p:sp>
        <p:nvSpPr>
          <p:cNvPr id="433" name="Line 3"/>
          <p:cNvSpPr/>
          <p:nvPr/>
        </p:nvSpPr>
        <p:spPr>
          <a:xfrm>
            <a:off x="3615120" y="4614480"/>
            <a:ext cx="1083240" cy="392400"/>
          </a:xfrm>
          <a:prstGeom prst="line">
            <a:avLst/>
          </a:prstGeom>
          <a:ln w="36000">
            <a:solidFill>
              <a:srgbClr val="ff00ff"/>
            </a:solidFill>
            <a:custDash>
              <a:ds d="197000" sp="197000"/>
            </a:custDash>
            <a:round/>
            <a:headEnd len="med" type="triangle" w="med"/>
            <a:tailEnd len="med" type="triangle" w="med"/>
          </a:ln>
        </p:spPr>
      </p:sp>
      <p:sp>
        <p:nvSpPr>
          <p:cNvPr id="434" name="TextShape 4"/>
          <p:cNvSpPr txBox="1"/>
          <p:nvPr/>
        </p:nvSpPr>
        <p:spPr>
          <a:xfrm>
            <a:off x="4070880" y="4676400"/>
            <a:ext cx="2521800" cy="4942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>
                <a:solidFill>
                  <a:srgbClr val="ff00ff"/>
                </a:solidFill>
                <a:latin typeface="Arial"/>
              </a:rPr>
              <a:t>X      </a:t>
            </a:r>
            <a:r>
              <a:rPr lang="en-GB" sz="1400">
                <a:solidFill>
                  <a:srgbClr val="ff00ff"/>
                </a:solidFill>
                <a:latin typeface="Arial"/>
              </a:rPr>
              <a:t>e.g. Cameron et al 2012   </a:t>
            </a:r>
            <a:r>
              <a:rPr lang="en-GB">
                <a:solidFill>
                  <a:srgbClr val="ff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435" name="Line 5"/>
          <p:cNvSpPr/>
          <p:nvPr/>
        </p:nvSpPr>
        <p:spPr>
          <a:xfrm>
            <a:off x="4876920" y="3727080"/>
            <a:ext cx="1304640" cy="0"/>
          </a:xfrm>
          <a:prstGeom prst="line">
            <a:avLst/>
          </a:prstGeom>
          <a:ln w="36000">
            <a:solidFill>
              <a:srgbClr val="0000ff"/>
            </a:solidFill>
            <a:custDash>
              <a:ds d="197000" sp="197000"/>
            </a:custDash>
            <a:round/>
            <a:headEnd len="med" type="triangle" w="med"/>
            <a:tailEnd len="med" type="triangle" w="med"/>
          </a:ln>
        </p:spPr>
      </p:sp>
      <p:sp>
        <p:nvSpPr>
          <p:cNvPr id="436" name="TextShape 6"/>
          <p:cNvSpPr txBox="1"/>
          <p:nvPr/>
        </p:nvSpPr>
        <p:spPr>
          <a:xfrm>
            <a:off x="5520600" y="3166920"/>
            <a:ext cx="3180600" cy="4942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>
                <a:solidFill>
                  <a:srgbClr val="ff00ff"/>
                </a:solidFill>
                <a:latin typeface="Arial"/>
              </a:rPr>
              <a:t>      </a:t>
            </a:r>
            <a:r>
              <a:rPr b="1" lang="en-GB" sz="1400">
                <a:solidFill>
                  <a:srgbClr val="0000ff"/>
                </a:solidFill>
                <a:latin typeface="Verdana"/>
              </a:rPr>
              <a:t>HESS hi-res cuts</a:t>
            </a:r>
            <a:endParaRPr/>
          </a:p>
          <a:p>
            <a:pPr>
              <a:lnSpc>
                <a:spcPct val="93000"/>
              </a:lnSpc>
            </a:pPr>
            <a:r>
              <a:rPr lang="en-GB" sz="1400">
                <a:solidFill>
                  <a:srgbClr val="ff00ff"/>
                </a:solidFill>
                <a:latin typeface="Arial"/>
              </a:rPr>
              <a:t>  </a:t>
            </a:r>
            <a:r>
              <a:rPr lang="en-GB">
                <a:solidFill>
                  <a:srgbClr val="ff00ff"/>
                </a:solidFill>
                <a:latin typeface="Arial"/>
              </a:rPr>
              <a:t>    </a:t>
            </a:r>
            <a:r>
              <a:rPr lang="en-GB" sz="1400">
                <a:solidFill>
                  <a:srgbClr val="0000ff"/>
                </a:solidFill>
                <a:latin typeface="Verdana"/>
              </a:rPr>
              <a:t>e.g. DeNaurois etal 2009</a:t>
            </a:r>
            <a:endParaRPr/>
          </a:p>
        </p:txBody>
      </p:sp>
      <p:sp>
        <p:nvSpPr>
          <p:cNvPr id="437" name="Line 7"/>
          <p:cNvSpPr/>
          <p:nvPr/>
        </p:nvSpPr>
        <p:spPr>
          <a:xfrm flipH="1" flipV="1">
            <a:off x="763920" y="3987000"/>
            <a:ext cx="7500960" cy="24120"/>
          </a:xfrm>
          <a:prstGeom prst="line">
            <a:avLst/>
          </a:prstGeom>
          <a:ln w="72000">
            <a:solidFill>
              <a:srgbClr val="00ae00"/>
            </a:solidFill>
            <a:custDash>
              <a:ds d="197000" sp="197000"/>
            </a:custDash>
            <a:round/>
          </a:ln>
        </p:spPr>
      </p:sp>
      <p:sp>
        <p:nvSpPr>
          <p:cNvPr id="438" name="Line 8"/>
          <p:cNvSpPr/>
          <p:nvPr/>
        </p:nvSpPr>
        <p:spPr>
          <a:xfrm flipH="1" flipV="1">
            <a:off x="763920" y="5430960"/>
            <a:ext cx="7500960" cy="24120"/>
          </a:xfrm>
          <a:prstGeom prst="line">
            <a:avLst/>
          </a:prstGeom>
          <a:ln w="72000">
            <a:solidFill>
              <a:srgbClr val="00ae00"/>
            </a:solidFill>
            <a:custDash>
              <a:ds d="197000" sp="197000"/>
            </a:custDash>
            <a:round/>
          </a:ln>
        </p:spPr>
      </p:sp>
      <p:sp>
        <p:nvSpPr>
          <p:cNvPr id="439" name="TextShape 9"/>
          <p:cNvSpPr txBox="1"/>
          <p:nvPr/>
        </p:nvSpPr>
        <p:spPr>
          <a:xfrm>
            <a:off x="1328760" y="3582360"/>
            <a:ext cx="1974960" cy="256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>
                <a:solidFill>
                  <a:srgbClr val="00ae00"/>
                </a:solidFill>
                <a:latin typeface="Arial"/>
              </a:rPr>
              <a:t>Nanten2 CO(1-0)</a:t>
            </a:r>
            <a:endParaRPr/>
          </a:p>
        </p:txBody>
      </p:sp>
      <p:sp>
        <p:nvSpPr>
          <p:cNvPr id="440" name="TextShape 10"/>
          <p:cNvSpPr txBox="1"/>
          <p:nvPr/>
        </p:nvSpPr>
        <p:spPr>
          <a:xfrm>
            <a:off x="372600" y="5517720"/>
            <a:ext cx="2770560" cy="256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>
                <a:solidFill>
                  <a:srgbClr val="00ae00"/>
                </a:solidFill>
                <a:latin typeface="Arial"/>
              </a:rPr>
              <a:t>Mopra CO(1-0), CS(2-1)</a:t>
            </a:r>
            <a:endParaRPr/>
          </a:p>
        </p:txBody>
      </p:sp>
      <p:sp>
        <p:nvSpPr>
          <p:cNvPr id="441" name="TextShape 11"/>
          <p:cNvSpPr txBox="1"/>
          <p:nvPr/>
        </p:nvSpPr>
        <p:spPr>
          <a:xfrm>
            <a:off x="1168200" y="4636080"/>
            <a:ext cx="2413440" cy="256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>
                <a:solidFill>
                  <a:srgbClr val="00ae00"/>
                </a:solidFill>
                <a:latin typeface="Arial"/>
              </a:rPr>
              <a:t>Mopra/ATCA CS(1-0)</a:t>
            </a:r>
            <a:endParaRPr/>
          </a:p>
        </p:txBody>
      </p:sp>
      <p:sp>
        <p:nvSpPr>
          <p:cNvPr id="442" name="Line 12"/>
          <p:cNvSpPr/>
          <p:nvPr/>
        </p:nvSpPr>
        <p:spPr>
          <a:xfrm flipH="1" flipV="1">
            <a:off x="763920" y="5089680"/>
            <a:ext cx="7500960" cy="24120"/>
          </a:xfrm>
          <a:prstGeom prst="line">
            <a:avLst/>
          </a:prstGeom>
          <a:ln w="72000">
            <a:solidFill>
              <a:srgbClr val="00ae00"/>
            </a:solidFill>
            <a:custDash>
              <a:ds d="197000" sp="197000"/>
            </a:custDash>
            <a:round/>
          </a:ln>
        </p:spPr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9680" y="1942560"/>
            <a:ext cx="2160000" cy="2106000"/>
          </a:xfrm>
          <a:prstGeom prst="rect">
            <a:avLst/>
          </a:prstGeom>
          <a:ln>
            <a:noFill/>
          </a:ln>
        </p:spPr>
      </p:pic>
      <p:pic>
        <p:nvPicPr>
          <p:cNvPr id="21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891480" y="1963440"/>
            <a:ext cx="2160000" cy="4755600"/>
          </a:xfrm>
          <a:prstGeom prst="rect">
            <a:avLst/>
          </a:prstGeom>
          <a:ln>
            <a:noFill/>
          </a:ln>
        </p:spPr>
      </p:pic>
      <p:sp>
        <p:nvSpPr>
          <p:cNvPr id="220" name="TextShape 1"/>
          <p:cNvSpPr txBox="1"/>
          <p:nvPr/>
        </p:nvSpPr>
        <p:spPr>
          <a:xfrm>
            <a:off x="134280" y="31680"/>
            <a:ext cx="9009720" cy="4150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ts val="1151"/>
              </a:lnSpc>
            </a:pPr>
            <a:r>
              <a:rPr b="1" lang="en-GB" sz="2400">
                <a:solidFill>
                  <a:srgbClr val="ffffff"/>
                </a:solidFill>
                <a:latin typeface="Arial"/>
                <a:ea typeface="msgothic"/>
              </a:rPr>
              <a:t>Interstellar gas tracers &amp; telescopes..</a:t>
            </a:r>
            <a:endParaRPr/>
          </a:p>
        </p:txBody>
      </p:sp>
      <p:pic>
        <p:nvPicPr>
          <p:cNvPr id="22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004560" y="1983240"/>
            <a:ext cx="2160000" cy="1620000"/>
          </a:xfrm>
          <a:prstGeom prst="rect">
            <a:avLst/>
          </a:prstGeom>
          <a:ln>
            <a:noFill/>
          </a:ln>
        </p:spPr>
      </p:pic>
      <p:pic>
        <p:nvPicPr>
          <p:cNvPr id="222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841640" y="1993320"/>
            <a:ext cx="1745280" cy="1071360"/>
          </a:xfrm>
          <a:prstGeom prst="rect">
            <a:avLst/>
          </a:prstGeom>
          <a:ln>
            <a:noFill/>
          </a:ln>
        </p:spPr>
      </p:pic>
      <p:pic>
        <p:nvPicPr>
          <p:cNvPr id="223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166320" y="3908880"/>
            <a:ext cx="1800000" cy="1198800"/>
          </a:xfrm>
          <a:prstGeom prst="rect">
            <a:avLst/>
          </a:prstGeom>
          <a:ln>
            <a:noFill/>
          </a:ln>
        </p:spPr>
      </p:pic>
      <p:sp>
        <p:nvSpPr>
          <p:cNvPr id="224" name="TextShape 2"/>
          <p:cNvSpPr txBox="1"/>
          <p:nvPr/>
        </p:nvSpPr>
        <p:spPr>
          <a:xfrm>
            <a:off x="281160" y="1013040"/>
            <a:ext cx="8646480" cy="9493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solidFill>
                  <a:srgbClr val="ffffff"/>
                </a:solidFill>
                <a:latin typeface="Arial"/>
              </a:rPr>
              <a:t>HI  (atomic H), OH, CS                   CO                             CO, NH</a:t>
            </a:r>
            <a:r>
              <a:rPr lang="en-US" sz="2000" baseline="-101000">
                <a:solidFill>
                  <a:srgbClr val="ffffff"/>
                </a:solidFill>
                <a:latin typeface="Arial"/>
              </a:rPr>
              <a:t>3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, CS, SiO... </a:t>
            </a:r>
            <a:endParaRPr/>
          </a:p>
          <a:p>
            <a:r>
              <a:rPr lang="en-US" sz="2000" u="sng">
                <a:solidFill>
                  <a:srgbClr val="ffffff"/>
                </a:solidFill>
                <a:latin typeface="Arial"/>
              </a:rPr>
              <a:t>Gas density </a:t>
            </a:r>
            <a:endParaRPr/>
          </a:p>
          <a:p>
            <a:r>
              <a:rPr lang="en-US" sz="2000">
                <a:solidFill>
                  <a:srgbClr val="ffffff"/>
                </a:solidFill>
                <a:latin typeface="Arial"/>
              </a:rPr>
              <a:t>~10</a:t>
            </a:r>
            <a:r>
              <a:rPr lang="en-US" sz="2413" baseline="101000">
                <a:solidFill>
                  <a:srgbClr val="ffffff"/>
                </a:solidFill>
                <a:latin typeface="Arial"/>
              </a:rPr>
              <a:t>1 to 4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cm</a:t>
            </a:r>
            <a:r>
              <a:rPr lang="en-US" sz="2413" baseline="101000">
                <a:solidFill>
                  <a:srgbClr val="ffffff"/>
                </a:solidFill>
                <a:latin typeface="Arial"/>
              </a:rPr>
              <a:t>-3 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                              ~10</a:t>
            </a:r>
            <a:r>
              <a:rPr lang="en-US" sz="2413" baseline="101000">
                <a:solidFill>
                  <a:srgbClr val="ffffff"/>
                </a:solidFill>
                <a:latin typeface="Arial"/>
              </a:rPr>
              <a:t>3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cm</a:t>
            </a:r>
            <a:r>
              <a:rPr lang="en-US" sz="2413" baseline="101000">
                <a:solidFill>
                  <a:srgbClr val="ffffff"/>
                </a:solidFill>
                <a:latin typeface="Arial"/>
              </a:rPr>
              <a:t>-3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                              &gt;10</a:t>
            </a:r>
            <a:r>
              <a:rPr lang="en-US" sz="2413" baseline="101000">
                <a:solidFill>
                  <a:srgbClr val="ffffff"/>
                </a:solidFill>
                <a:latin typeface="Arial"/>
              </a:rPr>
              <a:t> 3 to 4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cm</a:t>
            </a:r>
            <a:r>
              <a:rPr lang="en-US" sz="2413" baseline="101000">
                <a:solidFill>
                  <a:srgbClr val="ffffff"/>
                </a:solidFill>
                <a:latin typeface="Arial"/>
              </a:rPr>
              <a:t>-3</a:t>
            </a:r>
            <a:endParaRPr/>
          </a:p>
        </p:txBody>
      </p:sp>
      <p:sp>
        <p:nvSpPr>
          <p:cNvPr id="225" name="TextShape 3"/>
          <p:cNvSpPr txBox="1"/>
          <p:nvPr/>
        </p:nvSpPr>
        <p:spPr>
          <a:xfrm>
            <a:off x="204840" y="2018160"/>
            <a:ext cx="900360" cy="228960"/>
          </a:xfrm>
          <a:prstGeom prst="rect">
            <a:avLst/>
          </a:prstGeom>
        </p:spPr>
        <p:txBody>
          <a:bodyPr lIns="0" rIns="0" tIns="0" bIns="0"/>
          <a:p>
            <a:r>
              <a:rPr lang="en-US" sz="1600">
                <a:solidFill>
                  <a:srgbClr val="ffffff"/>
                </a:solidFill>
                <a:latin typeface="Arial"/>
              </a:rPr>
              <a:t>ATCA</a:t>
            </a:r>
            <a:endParaRPr/>
          </a:p>
        </p:txBody>
      </p:sp>
      <p:pic>
        <p:nvPicPr>
          <p:cNvPr id="226" name="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81720" y="5092560"/>
            <a:ext cx="2088000" cy="1729440"/>
          </a:xfrm>
          <a:prstGeom prst="rect">
            <a:avLst/>
          </a:prstGeom>
          <a:ln>
            <a:noFill/>
          </a:ln>
        </p:spPr>
      </p:pic>
      <p:sp>
        <p:nvSpPr>
          <p:cNvPr id="227" name="TextShape 4"/>
          <p:cNvSpPr txBox="1"/>
          <p:nvPr/>
        </p:nvSpPr>
        <p:spPr>
          <a:xfrm>
            <a:off x="1270800" y="4022640"/>
            <a:ext cx="1020960" cy="228960"/>
          </a:xfrm>
          <a:prstGeom prst="rect">
            <a:avLst/>
          </a:prstGeom>
        </p:spPr>
        <p:txBody>
          <a:bodyPr lIns="0" rIns="0" tIns="0" bIns="0"/>
          <a:p>
            <a:r>
              <a:rPr lang="en-US" sz="1600">
                <a:solidFill>
                  <a:srgbClr val="ffffff"/>
                </a:solidFill>
                <a:latin typeface="Arial"/>
              </a:rPr>
              <a:t>Parkes</a:t>
            </a:r>
            <a:endParaRPr/>
          </a:p>
        </p:txBody>
      </p:sp>
      <p:sp>
        <p:nvSpPr>
          <p:cNvPr id="228" name="TextShape 5"/>
          <p:cNvSpPr txBox="1"/>
          <p:nvPr/>
        </p:nvSpPr>
        <p:spPr>
          <a:xfrm>
            <a:off x="1371240" y="6579720"/>
            <a:ext cx="1020960" cy="228960"/>
          </a:xfrm>
          <a:prstGeom prst="rect">
            <a:avLst/>
          </a:prstGeom>
        </p:spPr>
        <p:txBody>
          <a:bodyPr lIns="0" rIns="0" tIns="0" bIns="0"/>
          <a:p>
            <a:r>
              <a:rPr lang="en-US" sz="1600">
                <a:solidFill>
                  <a:srgbClr val="ffffff"/>
                </a:solidFill>
                <a:latin typeface="Arial"/>
              </a:rPr>
              <a:t>ASKAP</a:t>
            </a:r>
            <a:endParaRPr/>
          </a:p>
        </p:txBody>
      </p:sp>
      <p:pic>
        <p:nvPicPr>
          <p:cNvPr id="229" name="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1714680" y="4446360"/>
            <a:ext cx="720000" cy="874800"/>
          </a:xfrm>
          <a:prstGeom prst="rect">
            <a:avLst/>
          </a:prstGeom>
          <a:ln>
            <a:noFill/>
          </a:ln>
        </p:spPr>
      </p:pic>
      <p:sp>
        <p:nvSpPr>
          <p:cNvPr id="230" name="TextShape 6"/>
          <p:cNvSpPr txBox="1"/>
          <p:nvPr/>
        </p:nvSpPr>
        <p:spPr>
          <a:xfrm>
            <a:off x="3396600" y="5380920"/>
            <a:ext cx="2706480" cy="876960"/>
          </a:xfrm>
          <a:prstGeom prst="rect">
            <a:avLst/>
          </a:prstGeom>
        </p:spPr>
        <p:txBody>
          <a:bodyPr lIns="0" rIns="0" tIns="0" bIns="0"/>
          <a:p>
            <a:pPr/>
            <a:r>
              <a:rPr lang="en-AU" sz="1600">
                <a:solidFill>
                  <a:srgbClr val="ffffff"/>
                </a:solidFill>
                <a:latin typeface="Arial"/>
              </a:rPr>
              <a:t>HEAT – THz (Antarctica)  </a:t>
            </a:r>
            <a:endParaRPr/>
          </a:p>
          <a:p>
            <a:pPr/>
            <a:r>
              <a:rPr lang="en-AU" sz="1600">
                <a:solidFill>
                  <a:srgbClr val="ffffff"/>
                </a:solidFill>
                <a:latin typeface="Arial"/>
              </a:rPr>
              <a:t> </a:t>
            </a:r>
            <a:r>
              <a:rPr lang="en-AU" sz="1600">
                <a:solidFill>
                  <a:srgbClr val="ffffff"/>
                </a:solidFill>
                <a:latin typeface="Arial"/>
              </a:rPr>
              <a:t>[CI] + [CII]   </a:t>
            </a:r>
            <a:endParaRPr/>
          </a:p>
          <a:p>
            <a:pPr/>
            <a:endParaRPr/>
          </a:p>
        </p:txBody>
      </p:sp>
      <p:pic>
        <p:nvPicPr>
          <p:cNvPr id="231" name="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2984040" y="3544560"/>
            <a:ext cx="2381040" cy="179028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9"/>
          <a:stretch>
            <a:fillRect/>
          </a:stretch>
        </p:blipFill>
        <p:spPr>
          <a:xfrm>
            <a:off x="4898880" y="3485880"/>
            <a:ext cx="1260000" cy="712800"/>
          </a:xfrm>
          <a:prstGeom prst="rect">
            <a:avLst/>
          </a:prstGeom>
          <a:ln>
            <a:noFill/>
          </a:ln>
        </p:spPr>
      </p:pic>
      <p:sp>
        <p:nvSpPr>
          <p:cNvPr id="233" name="TextShape 7"/>
          <p:cNvSpPr txBox="1"/>
          <p:nvPr/>
        </p:nvSpPr>
        <p:spPr>
          <a:xfrm>
            <a:off x="141480" y="825120"/>
            <a:ext cx="2289600" cy="156240"/>
          </a:xfrm>
          <a:prstGeom prst="rect">
            <a:avLst/>
          </a:prstGeom>
        </p:spPr>
        <p:txBody>
          <a:bodyPr lIns="0" rIns="0" tIns="0" bIns="0"/>
          <a:p>
            <a:r>
              <a:rPr lang="en-US" sz="1000">
                <a:solidFill>
                  <a:srgbClr val="ffffff"/>
                </a:solidFill>
                <a:latin typeface="Arial"/>
              </a:rPr>
              <a:t>www.atnf.csiro.au/research/HI/sgps</a:t>
            </a:r>
            <a:endParaRPr/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324000" y="111240"/>
            <a:ext cx="7585920" cy="3985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87000"/>
              </a:lnSpc>
            </a:pPr>
            <a:r>
              <a:rPr lang="en-GB" sz="2800">
                <a:solidFill>
                  <a:srgbClr val="ffffff"/>
                </a:solidFill>
                <a:latin typeface="Arial"/>
              </a:rPr>
              <a:t>Gamma Rays from multi-TeV particles</a:t>
            </a:r>
            <a:endParaRPr/>
          </a:p>
        </p:txBody>
      </p:sp>
      <p:sp>
        <p:nvSpPr>
          <p:cNvPr id="444" name="TextShape 2"/>
          <p:cNvSpPr txBox="1"/>
          <p:nvPr/>
        </p:nvSpPr>
        <p:spPr>
          <a:xfrm>
            <a:off x="190800" y="5362920"/>
            <a:ext cx="8816400" cy="14950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75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Protons: Gamma-rays and gas targets are generally spatially correlated</a:t>
            </a:r>
            <a:endParaRPr/>
          </a:p>
          <a:p>
            <a:pPr>
              <a:lnSpc>
                <a:spcPct val="75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                 </a:t>
            </a:r>
            <a:r>
              <a:rPr lang="en-GB" sz="2000">
                <a:solidFill>
                  <a:srgbClr val="ffffff"/>
                </a:solidFill>
                <a:latin typeface="Arial"/>
              </a:rPr>
              <a:t>(need to map</a:t>
            </a:r>
            <a:r>
              <a:rPr lang="en-GB" sz="2000">
                <a:solidFill>
                  <a:srgbClr val="00ff00"/>
                </a:solidFill>
                <a:latin typeface="Arial"/>
              </a:rPr>
              <a:t> </a:t>
            </a:r>
            <a:r>
              <a:rPr lang="en-GB" sz="2000">
                <a:solidFill>
                  <a:srgbClr val="00ffff"/>
                </a:solidFill>
                <a:latin typeface="Arial"/>
              </a:rPr>
              <a:t>atomic and molecular ISM</a:t>
            </a:r>
            <a:r>
              <a:rPr lang="en-GB" sz="2000">
                <a:solidFill>
                  <a:srgbClr val="ffffff"/>
                </a:solidFill>
                <a:latin typeface="Arial"/>
              </a:rPr>
              <a:t>)</a:t>
            </a:r>
            <a:endParaRPr/>
          </a:p>
          <a:p>
            <a:pPr>
              <a:lnSpc>
                <a:spcPct val="75000"/>
              </a:lnSpc>
            </a:pPr>
            <a:endParaRPr/>
          </a:p>
          <a:p>
            <a:pPr>
              <a:lnSpc>
                <a:spcPct val="75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Electrons: Gamma-ray (IC) + X-ray, radio emission (synch.) coupled </a:t>
            </a:r>
            <a:endParaRPr/>
          </a:p>
          <a:p>
            <a:pPr>
              <a:lnSpc>
                <a:spcPct val="75000"/>
              </a:lnSpc>
            </a:pPr>
            <a:r>
              <a:rPr lang="en-GB" sz="2000">
                <a:solidFill>
                  <a:srgbClr val="ffffff"/>
                </a:solidFill>
                <a:latin typeface="Arial"/>
              </a:rPr>
              <a:t>                                        </a:t>
            </a:r>
            <a:r>
              <a:rPr lang="en-GB" sz="2000">
                <a:solidFill>
                  <a:srgbClr val="ffffff"/>
                </a:solidFill>
                <a:latin typeface="Arial"/>
              </a:rPr>
              <a:t>(Bremss. usually minor)</a:t>
            </a:r>
            <a:endParaRPr/>
          </a:p>
        </p:txBody>
      </p:sp>
      <p:pic>
        <p:nvPicPr>
          <p:cNvPr id="44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95080" y="617040"/>
            <a:ext cx="6120000" cy="4676400"/>
          </a:xfrm>
          <a:prstGeom prst="rect">
            <a:avLst/>
          </a:prstGeom>
          <a:ln>
            <a:noFill/>
          </a:ln>
        </p:spPr>
      </p:pic>
      <p:sp>
        <p:nvSpPr>
          <p:cNvPr id="446" name="Line 3"/>
          <p:cNvSpPr/>
          <p:nvPr/>
        </p:nvSpPr>
        <p:spPr>
          <a:xfrm>
            <a:off x="6199200" y="1840320"/>
            <a:ext cx="569160" cy="75240"/>
          </a:xfrm>
          <a:prstGeom prst="line">
            <a:avLst/>
          </a:prstGeom>
          <a:ln w="36000">
            <a:solidFill>
              <a:srgbClr val="ff9966"/>
            </a:solidFill>
            <a:round/>
            <a:tailEnd len="med" type="triangle" w="med"/>
          </a:ln>
        </p:spPr>
      </p:sp>
      <p:sp>
        <p:nvSpPr>
          <p:cNvPr id="447" name="TextShape 4"/>
          <p:cNvSpPr txBox="1"/>
          <p:nvPr/>
        </p:nvSpPr>
        <p:spPr>
          <a:xfrm>
            <a:off x="2241360" y="4825800"/>
            <a:ext cx="2127600" cy="2872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75000"/>
              </a:lnSpc>
            </a:pPr>
            <a:r>
              <a:rPr lang="en-GB" sz="2000">
                <a:solidFill>
                  <a:srgbClr val="000000"/>
                </a:solidFill>
                <a:latin typeface="Arial"/>
              </a:rPr>
              <a:t>+ CMB</a:t>
            </a: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840" y="815400"/>
            <a:ext cx="9143640" cy="5261400"/>
          </a:xfrm>
          <a:prstGeom prst="rect">
            <a:avLst/>
          </a:prstGeom>
          <a:ln>
            <a:noFill/>
          </a:ln>
        </p:spPr>
      </p:pic>
      <p:sp>
        <p:nvSpPr>
          <p:cNvPr id="449" name="TextShape 1"/>
          <p:cNvSpPr txBox="1"/>
          <p:nvPr/>
        </p:nvSpPr>
        <p:spPr>
          <a:xfrm>
            <a:off x="386280" y="299160"/>
            <a:ext cx="4748400" cy="3711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Arc-min Angular Resolution </a:t>
            </a:r>
            <a:endParaRPr/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866760" y="944280"/>
            <a:ext cx="5040000" cy="5720400"/>
          </a:xfrm>
          <a:prstGeom prst="rect">
            <a:avLst/>
          </a:prstGeom>
          <a:ln>
            <a:noFill/>
          </a:ln>
        </p:spPr>
      </p:pic>
      <p:sp>
        <p:nvSpPr>
          <p:cNvPr id="451" name="TextShape 1"/>
          <p:cNvSpPr txBox="1"/>
          <p:nvPr/>
        </p:nvSpPr>
        <p:spPr>
          <a:xfrm>
            <a:off x="285840" y="166680"/>
            <a:ext cx="8555760" cy="714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Hadronic Gamma-Rays from Clumpy ISM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SNR RXJ1713</a:t>
            </a:r>
            <a:endParaRPr/>
          </a:p>
        </p:txBody>
      </p:sp>
      <p:sp>
        <p:nvSpPr>
          <p:cNvPr id="452" name="TextShape 2"/>
          <p:cNvSpPr txBox="1"/>
          <p:nvPr/>
        </p:nvSpPr>
        <p:spPr>
          <a:xfrm>
            <a:off x="6514200" y="639000"/>
            <a:ext cx="262980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Gabici &amp; Aharonian 2014</a:t>
            </a:r>
            <a:endParaRPr/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Shape 1"/>
          <p:cNvSpPr txBox="1"/>
          <p:nvPr/>
        </p:nvSpPr>
        <p:spPr>
          <a:xfrm>
            <a:off x="7185240" y="278640"/>
            <a:ext cx="1842840" cy="507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75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Deil et al 2015</a:t>
            </a:r>
            <a:endParaRPr/>
          </a:p>
        </p:txBody>
      </p:sp>
      <p:pic>
        <p:nvPicPr>
          <p:cNvPr id="45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920" y="693000"/>
            <a:ext cx="9143640" cy="4335120"/>
          </a:xfrm>
          <a:prstGeom prst="rect">
            <a:avLst/>
          </a:prstGeom>
          <a:ln>
            <a:noFill/>
          </a:ln>
        </p:spPr>
      </p:pic>
      <p:sp>
        <p:nvSpPr>
          <p:cNvPr id="455" name="TextShape 2"/>
          <p:cNvSpPr txBox="1"/>
          <p:nvPr/>
        </p:nvSpPr>
        <p:spPr>
          <a:xfrm>
            <a:off x="112680" y="171360"/>
            <a:ext cx="6652800" cy="5479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81000"/>
              </a:lnSpc>
            </a:pPr>
            <a:r>
              <a:rPr lang="en-GB" sz="2000">
                <a:solidFill>
                  <a:srgbClr val="ffffff"/>
                </a:solidFill>
                <a:latin typeface="Arial"/>
                <a:ea typeface="msgothic"/>
              </a:rPr>
              <a:t>HESS Galactic Plane Survey (HGPS) – Skymaps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→ </a:t>
            </a: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77 sources (13 new sources)</a:t>
            </a:r>
            <a:endParaRPr/>
          </a:p>
        </p:txBody>
      </p:sp>
      <p:pic>
        <p:nvPicPr>
          <p:cNvPr id="45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33720" y="4979520"/>
            <a:ext cx="2880000" cy="1825200"/>
          </a:xfrm>
          <a:prstGeom prst="rect">
            <a:avLst/>
          </a:prstGeom>
          <a:ln>
            <a:noFill/>
          </a:ln>
        </p:spPr>
      </p:pic>
      <p:sp>
        <p:nvSpPr>
          <p:cNvPr id="457" name="TextShape 3"/>
          <p:cNvSpPr txBox="1"/>
          <p:nvPr/>
        </p:nvSpPr>
        <p:spPr>
          <a:xfrm>
            <a:off x="354600" y="5158440"/>
            <a:ext cx="5074560" cy="1533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12 – pulsar wind nebulae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6 – SNRs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6 – composite SNRs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ff"/>
                </a:solidFill>
                <a:latin typeface="Arial"/>
                <a:ea typeface="msgothic"/>
              </a:rPr>
              <a:t>3 – binary (NS/BH + star)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ffff00"/>
                </a:solidFill>
                <a:latin typeface="Arial"/>
                <a:ea typeface="msgothic"/>
              </a:rPr>
              <a:t>50 – unidentified (confused associations)</a:t>
            </a:r>
            <a:endParaRPr/>
          </a:p>
          <a:p>
            <a:pPr>
              <a:lnSpc>
                <a:spcPct val="81000"/>
              </a:lnSpc>
            </a:pPr>
            <a:r>
              <a:rPr lang="en-GB" sz="1600">
                <a:solidFill>
                  <a:srgbClr val="00ff00"/>
                </a:solidFill>
                <a:latin typeface="Arial"/>
                <a:ea typeface="msgothic"/>
              </a:rPr>
              <a:t>Several potential PeVatrons (hard spectra &gt;10 TeV)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Content Placeholder 5" descr=""/>
          <p:cNvPicPr/>
          <p:nvPr/>
        </p:nvPicPr>
        <p:blipFill>
          <a:blip r:embed="rId1"/>
          <a:srcRect l="-11518" t="3728" r="-11518" b="48471"/>
          <a:stretch>
            <a:fillRect/>
          </a:stretch>
        </p:blipFill>
        <p:spPr>
          <a:xfrm>
            <a:off x="4665960" y="2114280"/>
            <a:ext cx="4811400" cy="2419200"/>
          </a:xfrm>
          <a:prstGeom prst="rect">
            <a:avLst/>
          </a:prstGeom>
          <a:ln>
            <a:noFill/>
          </a:ln>
        </p:spPr>
      </p:pic>
      <p:sp>
        <p:nvSpPr>
          <p:cNvPr id="235" name="TextShape 1"/>
          <p:cNvSpPr txBox="1"/>
          <p:nvPr/>
        </p:nvSpPr>
        <p:spPr>
          <a:xfrm>
            <a:off x="4665960" y="2114280"/>
            <a:ext cx="4811400" cy="2419560"/>
          </a:xfrm>
          <a:prstGeom prst="rect">
            <a:avLst/>
          </a:prstGeom>
        </p:spPr>
      </p:sp>
      <p:sp>
        <p:nvSpPr>
          <p:cNvPr id="236" name="TextShape 2"/>
          <p:cNvSpPr txBox="1"/>
          <p:nvPr/>
        </p:nvSpPr>
        <p:spPr>
          <a:xfrm>
            <a:off x="443880" y="0"/>
            <a:ext cx="7917480" cy="788040"/>
          </a:xfrm>
          <a:prstGeom prst="rect">
            <a:avLst/>
          </a:prstGeom>
        </p:spPr>
        <p:txBody>
          <a:bodyPr lIns="100800" rIns="100800" tIns="50400" bIns="50400"/>
          <a:p>
            <a:pPr algn="ctr">
              <a:buSzPct val="45000"/>
              <a:buFont typeface="StarSymbol"/>
              <a:buChar char=""/>
            </a:pPr>
            <a:r>
              <a:rPr lang="en-AU" sz="3200">
                <a:solidFill>
                  <a:srgbClr val="ffffff"/>
                </a:solidFill>
                <a:latin typeface="Arial"/>
              </a:rPr>
              <a:t>Missing Gas :“Dark” HI &amp; H</a:t>
            </a:r>
            <a:r>
              <a:rPr lang="en-AU" sz="3200" baseline="-25000">
                <a:solidFill>
                  <a:srgbClr val="ffffff"/>
                </a:solidFill>
                <a:latin typeface="Arial"/>
              </a:rPr>
              <a:t>2</a:t>
            </a:r>
            <a:endParaRPr/>
          </a:p>
        </p:txBody>
      </p:sp>
      <p:sp>
        <p:nvSpPr>
          <p:cNvPr id="237" name="CustomShape 3"/>
          <p:cNvSpPr/>
          <p:nvPr/>
        </p:nvSpPr>
        <p:spPr>
          <a:xfrm>
            <a:off x="4864680" y="1743120"/>
            <a:ext cx="4525200" cy="3682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/>
            <a:r>
              <a:rPr i="1" lang="en-AU">
                <a:solidFill>
                  <a:srgbClr val="ffffff"/>
                </a:solidFill>
                <a:latin typeface="Verdana"/>
              </a:rPr>
              <a:t>Wolfire, Hollenbach &amp; McKee, 2010</a:t>
            </a:r>
            <a:endParaRPr/>
          </a:p>
        </p:txBody>
      </p:sp>
      <p:cxnSp>
        <p:nvCxnSpPr>
          <p:cNvPr id="238" name="Line 4"/>
          <p:cNvCxnSpPr/>
          <p:nvPr/>
        </p:nvCxnSpPr>
        <p:spPr>
          <a:xfrm flipH="1" flipV="1">
            <a:off x="3973680" y="5227200"/>
            <a:ext cx="1213920" cy="282600"/>
          </a:xfrm>
          <a:prstGeom prst="straightConnector1">
            <a:avLst/>
          </a:prstGeom>
          <a:ln w="19080">
            <a:solidFill>
              <a:srgbClr val="000000"/>
            </a:solidFill>
            <a:miter/>
            <a:tailEnd len="med" type="triangle" w="med"/>
          </a:ln>
        </p:spPr>
      </p:cxnSp>
      <p:sp>
        <p:nvSpPr>
          <p:cNvPr id="239" name="CustomShape 5"/>
          <p:cNvSpPr/>
          <p:nvPr/>
        </p:nvSpPr>
        <p:spPr>
          <a:xfrm>
            <a:off x="5383800" y="946440"/>
            <a:ext cx="3208320" cy="925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 algn="ctr"/>
            <a:endParaRPr/>
          </a:p>
          <a:p>
            <a:pPr algn="ctr"/>
            <a:r>
              <a:rPr i="1" lang="en-AU" sz="1820">
                <a:solidFill>
                  <a:srgbClr val="ffff00"/>
                </a:solidFill>
                <a:latin typeface="Verdana"/>
              </a:rPr>
              <a:t>Perhaps one-third of the </a:t>
            </a:r>
            <a:endParaRPr/>
          </a:p>
          <a:p>
            <a:pPr algn="ctr"/>
            <a:r>
              <a:rPr i="1" lang="en-AU" sz="1820">
                <a:solidFill>
                  <a:srgbClr val="ffff00"/>
                </a:solidFill>
                <a:latin typeface="Verdana"/>
              </a:rPr>
              <a:t>molecular gas is “dark”?!</a:t>
            </a:r>
            <a:endParaRPr/>
          </a:p>
        </p:txBody>
      </p:sp>
      <p:sp>
        <p:nvSpPr>
          <p:cNvPr id="240" name="TextShape 6"/>
          <p:cNvSpPr txBox="1"/>
          <p:nvPr/>
        </p:nvSpPr>
        <p:spPr>
          <a:xfrm>
            <a:off x="311760" y="1271520"/>
            <a:ext cx="4574880" cy="3437640"/>
          </a:xfrm>
          <a:prstGeom prst="rect">
            <a:avLst/>
          </a:prstGeom>
        </p:spPr>
        <p:txBody>
          <a:bodyPr lIns="0" rIns="0" tIns="0" bIns="0"/>
          <a:p>
            <a:r>
              <a:rPr b="1" lang="en-AU" sz="2200">
                <a:solidFill>
                  <a:srgbClr val="ffffff"/>
                </a:solidFill>
                <a:latin typeface="Arial"/>
              </a:rPr>
              <a:t>Dark molecular gas </a:t>
            </a:r>
            <a:r>
              <a:rPr b="1" lang="en-AU" sz="2200">
                <a:solidFill>
                  <a:srgbClr val="ffff00"/>
                </a:solidFill>
                <a:latin typeface="Arial"/>
              </a:rPr>
              <a:t>has little/no</a:t>
            </a:r>
            <a:endParaRPr/>
          </a:p>
          <a:p>
            <a:r>
              <a:rPr b="1" lang="en-AU" sz="2200">
                <a:solidFill>
                  <a:srgbClr val="ffff00"/>
                </a:solidFill>
                <a:latin typeface="Arial"/>
              </a:rPr>
              <a:t>CO</a:t>
            </a:r>
            <a:r>
              <a:rPr b="1" lang="en-AU" sz="2200">
                <a:solidFill>
                  <a:srgbClr val="ffffff"/>
                </a:solidFill>
                <a:latin typeface="Arial"/>
              </a:rPr>
              <a:t>, but carbon and OH present</a:t>
            </a:r>
            <a:endParaRPr/>
          </a:p>
          <a:p>
            <a:endParaRPr/>
          </a:p>
          <a:p>
            <a:r>
              <a:rPr b="1" lang="en-AU" sz="2200">
                <a:solidFill>
                  <a:srgbClr val="ffffff"/>
                </a:solidFill>
                <a:latin typeface="Arial"/>
              </a:rPr>
              <a:t>→ </a:t>
            </a:r>
            <a:r>
              <a:rPr b="1" lang="en-AU" sz="2200">
                <a:solidFill>
                  <a:srgbClr val="ffffff"/>
                </a:solidFill>
                <a:latin typeface="Arial"/>
              </a:rPr>
              <a:t>optically thick HI (Yasuo Fukui)</a:t>
            </a:r>
            <a:endParaRPr/>
          </a:p>
          <a:p>
            <a:endParaRPr/>
          </a:p>
          <a:p>
            <a:r>
              <a:rPr b="1" lang="en-AU" sz="2200">
                <a:solidFill>
                  <a:srgbClr val="ffffff"/>
                </a:solidFill>
                <a:latin typeface="Arial"/>
              </a:rPr>
              <a:t>→ </a:t>
            </a:r>
            <a:r>
              <a:rPr b="1" lang="en-AU" sz="2200">
                <a:solidFill>
                  <a:srgbClr val="ffffff"/>
                </a:solidFill>
                <a:latin typeface="Arial"/>
              </a:rPr>
              <a:t>OH 1.6/1.7 GHz lines</a:t>
            </a:r>
            <a:endParaRPr/>
          </a:p>
          <a:p>
            <a:r>
              <a:rPr b="1" lang="en-AU" sz="2200">
                <a:solidFill>
                  <a:srgbClr val="ffffff"/>
                </a:solidFill>
                <a:latin typeface="Arial"/>
              </a:rPr>
              <a:t>     </a:t>
            </a:r>
            <a:r>
              <a:rPr lang="en-AU" sz="2200">
                <a:solidFill>
                  <a:srgbClr val="ffffff"/>
                </a:solidFill>
                <a:latin typeface="Arial"/>
              </a:rPr>
              <a:t>(Parkes, ASKAP)</a:t>
            </a:r>
            <a:endParaRPr/>
          </a:p>
          <a:p>
            <a:endParaRPr/>
          </a:p>
          <a:p>
            <a:r>
              <a:rPr b="1" lang="en-AU" sz="2200">
                <a:solidFill>
                  <a:srgbClr val="ffffff"/>
                </a:solidFill>
                <a:latin typeface="Arial"/>
              </a:rPr>
              <a:t>→ </a:t>
            </a:r>
            <a:r>
              <a:rPr b="1" lang="en-AU" sz="2200">
                <a:solidFill>
                  <a:srgbClr val="ffffff"/>
                </a:solidFill>
                <a:latin typeface="Arial"/>
              </a:rPr>
              <a:t>CI, C+  ~THz lines</a:t>
            </a:r>
            <a:endParaRPr/>
          </a:p>
          <a:p>
            <a:r>
              <a:rPr b="1" lang="en-AU" sz="2200">
                <a:solidFill>
                  <a:srgbClr val="ffffff"/>
                </a:solidFill>
                <a:latin typeface="Arial"/>
              </a:rPr>
              <a:t>     </a:t>
            </a:r>
            <a:r>
              <a:rPr lang="en-AU" sz="2200">
                <a:solidFill>
                  <a:srgbClr val="ffffff"/>
                </a:solidFill>
                <a:latin typeface="Arial"/>
              </a:rPr>
              <a:t> </a:t>
            </a:r>
            <a:r>
              <a:rPr lang="en-AU" sz="2200">
                <a:solidFill>
                  <a:srgbClr val="ffffff"/>
                </a:solidFill>
                <a:latin typeface="Arial"/>
              </a:rPr>
              <a:t>(Nanten2, HEAT, STO2, SOFIA, </a:t>
            </a:r>
            <a:r>
              <a:rPr lang="en-AU" sz="2200">
                <a:solidFill>
                  <a:srgbClr val="ffffff"/>
                </a:solidFill>
                <a:latin typeface="Arial"/>
              </a:rPr>
              <a:t>	</a:t>
            </a:r>
            <a:r>
              <a:rPr lang="en-AU" sz="2200">
                <a:solidFill>
                  <a:srgbClr val="ffffff"/>
                </a:solidFill>
                <a:latin typeface="Arial"/>
              </a:rPr>
              <a:t>STO2, DATE5, )</a:t>
            </a:r>
            <a:endParaRPr/>
          </a:p>
        </p:txBody>
      </p:sp>
      <p:sp>
        <p:nvSpPr>
          <p:cNvPr id="241" name="CustomShape 7"/>
          <p:cNvSpPr/>
          <p:nvPr/>
        </p:nvSpPr>
        <p:spPr>
          <a:xfrm>
            <a:off x="333000" y="544320"/>
            <a:ext cx="8700840" cy="925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 algn="ctr"/>
            <a:r>
              <a:rPr lang="en-AU" sz="1820">
                <a:solidFill>
                  <a:srgbClr val="ffffff"/>
                </a:solidFill>
                <a:latin typeface="Verdana"/>
              </a:rPr>
              <a:t>Inferred by MeV/GeV gamma-ray observations</a:t>
            </a:r>
            <a:endParaRPr/>
          </a:p>
          <a:p>
            <a:pPr algn="ctr"/>
            <a:r>
              <a:rPr lang="en-AU" sz="1820">
                <a:solidFill>
                  <a:srgbClr val="ffffff"/>
                </a:solidFill>
                <a:latin typeface="Verdana"/>
              </a:rPr>
              <a:t>e.g. Greiner etal 2005, Ackermann etal 2011 </a:t>
            </a:r>
            <a:endParaRPr/>
          </a:p>
          <a:p>
            <a:pPr algn="ctr"/>
            <a:endParaRPr/>
          </a:p>
        </p:txBody>
      </p:sp>
      <p:pic>
        <p:nvPicPr>
          <p:cNvPr id="24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61720" y="4728960"/>
            <a:ext cx="8640000" cy="2023200"/>
          </a:xfrm>
          <a:prstGeom prst="rect">
            <a:avLst/>
          </a:prstGeom>
          <a:ln>
            <a:noFill/>
          </a:ln>
        </p:spPr>
      </p:pic>
      <p:sp>
        <p:nvSpPr>
          <p:cNvPr id="243" name="TextShape 8"/>
          <p:cNvSpPr txBox="1"/>
          <p:nvPr/>
        </p:nvSpPr>
        <p:spPr>
          <a:xfrm>
            <a:off x="4251240" y="5686560"/>
            <a:ext cx="434880" cy="31140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Verdana"/>
              </a:rPr>
              <a:t>c</a:t>
            </a:r>
            <a:endParaRPr/>
          </a:p>
        </p:txBody>
      </p:sp>
      <p:sp>
        <p:nvSpPr>
          <p:cNvPr id="244" name="TextShape 9"/>
          <p:cNvSpPr txBox="1"/>
          <p:nvPr/>
        </p:nvSpPr>
        <p:spPr>
          <a:xfrm>
            <a:off x="6434280" y="5320440"/>
            <a:ext cx="1159560" cy="62244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Verdana"/>
              </a:rPr>
              <a:t>c</a:t>
            </a:r>
            <a:r>
              <a:rPr lang="en-US" sz="2000" baseline="101000">
                <a:latin typeface="Verdana"/>
              </a:rPr>
              <a:t>+ </a:t>
            </a:r>
            <a:endParaRPr/>
          </a:p>
          <a:p>
            <a:r>
              <a:rPr lang="en-US" sz="2000" baseline="101000">
                <a:latin typeface="Verdana"/>
              </a:rPr>
              <a:t>     </a:t>
            </a:r>
            <a:r>
              <a:rPr lang="en-US" sz="2000">
                <a:latin typeface="Verdana"/>
              </a:rPr>
              <a:t>c</a:t>
            </a:r>
            <a:endParaRPr/>
          </a:p>
        </p:txBody>
      </p:sp>
      <p:sp>
        <p:nvSpPr>
          <p:cNvPr id="245" name="TextShape 10"/>
          <p:cNvSpPr txBox="1"/>
          <p:nvPr/>
        </p:nvSpPr>
        <p:spPr>
          <a:xfrm>
            <a:off x="6829560" y="5278320"/>
            <a:ext cx="305280" cy="31176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Verdana"/>
              </a:rPr>
              <a:t>c</a:t>
            </a:r>
            <a:r>
              <a:rPr lang="en-US" sz="2000" baseline="101000">
                <a:latin typeface="Verdana"/>
              </a:rPr>
              <a:t>+ </a:t>
            </a:r>
            <a:endParaRPr/>
          </a:p>
        </p:txBody>
      </p:sp>
      <p:sp>
        <p:nvSpPr>
          <p:cNvPr id="246" name="TextShape 11"/>
          <p:cNvSpPr txBox="1"/>
          <p:nvPr/>
        </p:nvSpPr>
        <p:spPr>
          <a:xfrm>
            <a:off x="334080" y="4702320"/>
            <a:ext cx="4203360" cy="279720"/>
          </a:xfrm>
          <a:prstGeom prst="rect">
            <a:avLst/>
          </a:prstGeom>
        </p:spPr>
        <p:txBody>
          <a:bodyPr lIns="0" rIns="0" tIns="0" bIns="0"/>
          <a:p>
            <a:pPr/>
            <a:r>
              <a:rPr i="1" lang="en-AU" sz="1200">
                <a:solidFill>
                  <a:srgbClr val="000000"/>
                </a:solidFill>
                <a:latin typeface="Arial"/>
              </a:rPr>
              <a:t>Graphic adapted from J. Dawson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freeze">
                      <p:stCondLst>
                        <p:cond delay="indefinite"/>
                      </p:stCondLst>
                      <p:childTnLst>
                        <p:par>
                          <p:cTn id="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freeze">
                            <p:stCondLst>
                              <p:cond delay="500"/>
                            </p:stCondLst>
                            <p:childTnLst>
                              <p:par>
                                <p:cTn id="16" nodeType="after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20" y="630360"/>
            <a:ext cx="5400000" cy="5295600"/>
          </a:xfrm>
          <a:prstGeom prst="rect">
            <a:avLst/>
          </a:prstGeom>
          <a:ln>
            <a:noFill/>
          </a:ln>
        </p:spPr>
      </p:pic>
      <p:sp>
        <p:nvSpPr>
          <p:cNvPr id="248" name="TextShape 1"/>
          <p:cNvSpPr txBox="1"/>
          <p:nvPr/>
        </p:nvSpPr>
        <p:spPr>
          <a:xfrm>
            <a:off x="5853600" y="702000"/>
            <a:ext cx="3290400" cy="5646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SNR age 2000 yr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Cloud mass10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5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 M</a:t>
            </a:r>
            <a:r>
              <a:rPr lang="en-GB" sz="2200" baseline="-101000">
                <a:solidFill>
                  <a:srgbClr val="ffffff"/>
                </a:solidFill>
                <a:latin typeface="Arial"/>
              </a:rPr>
              <a:t>sun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d = 1 kpc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D=10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28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(E/10GeV)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0.5  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cm</a:t>
            </a:r>
            <a:r>
              <a:rPr lang="en-GB" sz="2200" baseline="101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/s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PeV CRs escape first and arrive at the cloud first!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ff"/>
                </a:solidFill>
                <a:latin typeface="Arial"/>
              </a:rPr>
              <a:t>Probe for CR PeVatrons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00"/>
                </a:solidFill>
                <a:latin typeface="Arial"/>
              </a:rPr>
              <a:t>But confusion guaranteed in Gal. Plane!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00"/>
                </a:solidFill>
                <a:latin typeface="Arial"/>
              </a:rPr>
              <a:t>Need wide ISM surveys</a:t>
            </a:r>
            <a:endParaRPr/>
          </a:p>
          <a:p>
            <a:pPr>
              <a:lnSpc>
                <a:spcPct val="93000"/>
              </a:lnSpc>
            </a:pPr>
            <a:r>
              <a:rPr lang="en-GB" sz="2200">
                <a:solidFill>
                  <a:srgbClr val="ffff00"/>
                </a:solidFill>
                <a:latin typeface="Arial"/>
              </a:rPr>
              <a:t>→ </a:t>
            </a:r>
            <a:r>
              <a:rPr lang="en-GB" sz="2200">
                <a:solidFill>
                  <a:srgbClr val="ffff00"/>
                </a:solidFill>
                <a:latin typeface="Arial"/>
              </a:rPr>
              <a:t>Mopra, Nanten2,      Nobeyma,  ASKAP (S&amp;N)</a:t>
            </a:r>
            <a:endParaRPr/>
          </a:p>
        </p:txBody>
      </p:sp>
      <p:sp>
        <p:nvSpPr>
          <p:cNvPr id="249" name="TextShape 2"/>
          <p:cNvSpPr txBox="1"/>
          <p:nvPr/>
        </p:nvSpPr>
        <p:spPr>
          <a:xfrm>
            <a:off x="237600" y="89640"/>
            <a:ext cx="8749080" cy="8942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200">
                <a:solidFill>
                  <a:srgbClr val="ffffff"/>
                </a:solidFill>
                <a:latin typeface="Arial"/>
              </a:rPr>
              <a:t>CTA  50h Observation - CRs escaping accelerators</a:t>
            </a:r>
            <a:r>
              <a:rPr lang="en-GB" sz="2200">
                <a:solidFill>
                  <a:srgbClr val="ffffff"/>
                </a:solidFill>
                <a:latin typeface="Arial"/>
              </a:rPr>
              <a:t>  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Acero etal 2013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155880" y="563760"/>
            <a:ext cx="7202160" cy="64890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R = distance CR travels into </a:t>
            </a: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       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molecular cloud core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Arial"/>
              </a:rPr>
              <a:t>R ~ sqrt[6 D(E</a:t>
            </a:r>
            <a:r>
              <a:rPr b="1" lang="en-GB" sz="2000" baseline="-101000">
                <a:solidFill>
                  <a:srgbClr val="ffffff"/>
                </a:solidFill>
                <a:latin typeface="Arial"/>
              </a:rPr>
              <a:t>p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, B) t]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r>
              <a:rPr b="1" lang="en-GB" sz="2000">
                <a:solidFill>
                  <a:srgbClr val="ffffff"/>
                </a:solidFill>
                <a:latin typeface="Symbol"/>
              </a:rPr>
              <a:t> </a:t>
            </a: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pPr>
              <a:lnSpc>
                <a:spcPct val="93000"/>
              </a:lnSpc>
            </a:pPr>
            <a:endParaRPr/>
          </a:p>
          <a:p>
            <a:endParaRPr/>
          </a:p>
          <a:p>
            <a:r>
              <a:rPr b="1" lang="en-GB" sz="2000">
                <a:solidFill>
                  <a:srgbClr val="ffffff"/>
                </a:solidFill>
                <a:latin typeface="Symbol"/>
              </a:rPr>
              <a:t>c=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diffusion suppression factor</a:t>
            </a:r>
            <a:endParaRPr/>
          </a:p>
          <a:p>
            <a:endParaRPr/>
          </a:p>
          <a:p>
            <a:r>
              <a:rPr b="1" lang="en-GB" sz="2000">
                <a:solidFill>
                  <a:srgbClr val="ffffff"/>
                </a:solidFill>
                <a:latin typeface="Arial"/>
              </a:rPr>
              <a:t>→ 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Low energy CRs can't reach cloud core.</a:t>
            </a:r>
            <a:endParaRPr/>
          </a:p>
          <a:p>
            <a:r>
              <a:rPr b="1" lang="en-GB" sz="2000">
                <a:solidFill>
                  <a:srgbClr val="ffffff"/>
                </a:solidFill>
                <a:latin typeface="Arial"/>
              </a:rPr>
              <a:t>→ 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Harder  TeV spectra  from cores.</a:t>
            </a:r>
            <a:endParaRPr/>
          </a:p>
          <a:p>
            <a:r>
              <a:rPr b="1" lang="en-GB" sz="2000">
                <a:solidFill>
                  <a:srgbClr val="ffffff"/>
                </a:solidFill>
                <a:latin typeface="Arial"/>
              </a:rPr>
              <a:t>→ </a:t>
            </a:r>
            <a:r>
              <a:rPr b="1" lang="en-GB" sz="2000">
                <a:solidFill>
                  <a:srgbClr val="ffffff"/>
                </a:solidFill>
                <a:latin typeface="Arial"/>
              </a:rPr>
              <a:t>Depends on B-turbulence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 </a:t>
            </a:r>
            <a:endParaRPr/>
          </a:p>
          <a:p>
            <a:r>
              <a:rPr lang="en-GB" sz="1600">
                <a:solidFill>
                  <a:srgbClr val="ffffff"/>
                </a:solidFill>
                <a:latin typeface="Arial"/>
              </a:rPr>
              <a:t>           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(e.g. Morlino &amp; Gabici 2015)</a:t>
            </a:r>
            <a:endParaRPr/>
          </a:p>
          <a:p>
            <a:r>
              <a:rPr b="1" i="1" lang="en-GB" sz="2000">
                <a:solidFill>
                  <a:srgbClr val="ffff00"/>
                </a:solidFill>
                <a:latin typeface="Arial"/>
              </a:rPr>
              <a:t>→ </a:t>
            </a:r>
            <a:r>
              <a:rPr b="1" i="1" lang="en-GB" sz="2000">
                <a:solidFill>
                  <a:srgbClr val="ffff00"/>
                </a:solidFill>
                <a:latin typeface="Arial"/>
              </a:rPr>
              <a:t>Don't expect electrons to penetrate!!</a:t>
            </a:r>
            <a:endParaRPr/>
          </a:p>
          <a:p>
            <a:r>
              <a:rPr b="1" lang="en-GB" sz="2000">
                <a:solidFill>
                  <a:srgbClr val="ffffff"/>
                </a:solidFill>
                <a:latin typeface="Arial"/>
              </a:rPr>
              <a:t>        </a:t>
            </a:r>
            <a:r>
              <a:rPr b="1" lang="en-GB" sz="2000">
                <a:solidFill>
                  <a:srgbClr val="ffff00"/>
                </a:solidFill>
                <a:latin typeface="Arial"/>
              </a:rPr>
              <a:t>  </a:t>
            </a:r>
            <a:r>
              <a:rPr b="1" lang="en-GB" sz="2000">
                <a:solidFill>
                  <a:srgbClr val="ffff00"/>
                </a:solidFill>
                <a:latin typeface="Arial"/>
              </a:rPr>
              <a:t>(due to sync. losses)</a:t>
            </a:r>
            <a:endParaRPr/>
          </a:p>
          <a:p>
            <a:endParaRPr/>
          </a:p>
          <a:p>
            <a:r>
              <a:rPr b="1" lang="en-GB" sz="2000">
                <a:solidFill>
                  <a:srgbClr val="00ff00"/>
                </a:solidFill>
                <a:latin typeface="Arial"/>
              </a:rPr>
              <a:t>→ </a:t>
            </a:r>
            <a:r>
              <a:rPr b="1" lang="en-GB" sz="2000">
                <a:solidFill>
                  <a:srgbClr val="00ff00"/>
                </a:solidFill>
                <a:latin typeface="Arial"/>
              </a:rPr>
              <a:t>Need to map dense cloud cores  ~1 arcmin or better</a:t>
            </a:r>
            <a:endParaRPr/>
          </a:p>
          <a:p>
            <a:endParaRPr/>
          </a:p>
        </p:txBody>
      </p:sp>
      <p:sp>
        <p:nvSpPr>
          <p:cNvPr id="251" name="TextShape 2"/>
          <p:cNvSpPr txBox="1"/>
          <p:nvPr/>
        </p:nvSpPr>
        <p:spPr>
          <a:xfrm>
            <a:off x="222840" y="166680"/>
            <a:ext cx="8749080" cy="5832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CR Diffusion</a:t>
            </a:r>
            <a:r>
              <a:rPr b="1" i="1" lang="en-GB" sz="2600">
                <a:solidFill>
                  <a:srgbClr val="ff9966"/>
                </a:solidFill>
                <a:latin typeface="Arial"/>
              </a:rPr>
              <a:t> </a:t>
            </a:r>
            <a:r>
              <a:rPr b="1" i="1" lang="en-GB" sz="2600">
                <a:solidFill>
                  <a:srgbClr val="ffff00"/>
                </a:solidFill>
                <a:latin typeface="Arial"/>
              </a:rPr>
              <a:t>Into</a:t>
            </a:r>
            <a:r>
              <a:rPr b="1" lang="en-GB" sz="2600">
                <a:solidFill>
                  <a:srgbClr val="ffffff"/>
                </a:solidFill>
                <a:latin typeface="Arial"/>
              </a:rPr>
              <a:t> Molecular Clouds</a:t>
            </a:r>
            <a:r>
              <a:rPr b="1" lang="en-GB" sz="2200">
                <a:solidFill>
                  <a:srgbClr val="ffffff"/>
                </a:solidFill>
                <a:latin typeface="Arial"/>
              </a:rPr>
              <a:t>  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e.g. Gabici etal 2007, </a:t>
            </a:r>
            <a:endParaRPr/>
          </a:p>
          <a:p>
            <a:pPr>
              <a:lnSpc>
                <a:spcPct val="93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	</a:t>
            </a:r>
            <a:r>
              <a:rPr lang="en-GB" sz="1600">
                <a:solidFill>
                  <a:srgbClr val="ffffff"/>
                </a:solidFill>
                <a:latin typeface="Arial"/>
              </a:rPr>
              <a:t>Inoue etal 2012</a:t>
            </a:r>
            <a:endParaRPr/>
          </a:p>
        </p:txBody>
      </p:sp>
      <p:sp>
        <p:nvSpPr>
          <p:cNvPr id="252" name="CustomShape 3"/>
          <p:cNvSpPr/>
          <p:nvPr/>
        </p:nvSpPr>
        <p:spPr>
          <a:xfrm>
            <a:off x="5316480" y="3218760"/>
            <a:ext cx="3043080" cy="2999160"/>
          </a:xfrm>
          <a:prstGeom prst="ellipse">
            <a:avLst/>
          </a:prstGeom>
          <a:solidFill>
            <a:srgbClr val="00b8ff"/>
          </a:solidFill>
          <a:ln>
            <a:solidFill>
              <a:srgbClr val="000000"/>
            </a:solidFill>
          </a:ln>
        </p:spPr>
      </p:sp>
      <p:sp>
        <p:nvSpPr>
          <p:cNvPr id="253" name="Freeform 4"/>
          <p:cNvSpPr/>
          <p:nvPr/>
        </p:nvSpPr>
        <p:spPr>
          <a:xfrm>
            <a:off x="5705640" y="1507320"/>
            <a:ext cx="1016280" cy="3409200"/>
          </a:xfrm>
          <a:custGeom>
            <a:avLst/>
            <a:gdLst/>
            <a:ahLst/>
            <a:rect l="0" t="0" r="r" b="b"/>
            <a:pathLst>
              <a:path w="2823" h="9470">
                <a:moveTo>
                  <a:pt x="0" y="0"/>
                </a:moveTo>
                <a:cubicBezTo>
                  <a:pt x="22" y="453"/>
                  <a:pt x="238" y="850"/>
                  <a:pt x="407" y="1259"/>
                </a:cubicBezTo>
                <a:cubicBezTo>
                  <a:pt x="577" y="1670"/>
                  <a:pt x="735" y="2084"/>
                  <a:pt x="935" y="2479"/>
                </a:cubicBezTo>
                <a:cubicBezTo>
                  <a:pt x="1130" y="2865"/>
                  <a:pt x="1142" y="3295"/>
                  <a:pt x="1260" y="3698"/>
                </a:cubicBezTo>
                <a:cubicBezTo>
                  <a:pt x="1377" y="4098"/>
                  <a:pt x="1097" y="5005"/>
                  <a:pt x="1220" y="5405"/>
                </a:cubicBezTo>
                <a:cubicBezTo>
                  <a:pt x="1341" y="5799"/>
                  <a:pt x="2108" y="6020"/>
                  <a:pt x="2195" y="6421"/>
                </a:cubicBezTo>
                <a:cubicBezTo>
                  <a:pt x="2285" y="6835"/>
                  <a:pt x="1330" y="7066"/>
                  <a:pt x="1626" y="7355"/>
                </a:cubicBezTo>
                <a:cubicBezTo>
                  <a:pt x="1924" y="7646"/>
                  <a:pt x="2777" y="6952"/>
                  <a:pt x="2805" y="7680"/>
                </a:cubicBezTo>
                <a:cubicBezTo>
                  <a:pt x="2822" y="8133"/>
                  <a:pt x="1950" y="7966"/>
                  <a:pt x="2155" y="8493"/>
                </a:cubicBezTo>
                <a:lnTo>
                  <a:pt x="2317" y="9306"/>
                </a:lnTo>
                <a:lnTo>
                  <a:pt x="2683" y="9469"/>
                </a:lnTo>
              </a:path>
            </a:pathLst>
          </a:custGeom>
          <a:ln w="18360">
            <a:solidFill>
              <a:srgbClr val="ffffff"/>
            </a:solidFill>
            <a:round/>
          </a:ln>
        </p:spPr>
      </p:sp>
      <p:sp>
        <p:nvSpPr>
          <p:cNvPr id="254" name="Freeform 5"/>
          <p:cNvSpPr/>
          <p:nvPr/>
        </p:nvSpPr>
        <p:spPr>
          <a:xfrm>
            <a:off x="7274880" y="1389960"/>
            <a:ext cx="1343160" cy="2918520"/>
          </a:xfrm>
          <a:custGeom>
            <a:avLst/>
            <a:gdLst/>
            <a:ahLst/>
            <a:rect l="0" t="0" r="r" b="b"/>
            <a:pathLst>
              <a:path w="3731" h="8107">
                <a:moveTo>
                  <a:pt x="3730" y="0"/>
                </a:moveTo>
                <a:cubicBezTo>
                  <a:pt x="3493" y="396"/>
                  <a:pt x="3453" y="866"/>
                  <a:pt x="3324" y="1301"/>
                </a:cubicBezTo>
                <a:cubicBezTo>
                  <a:pt x="3195" y="1736"/>
                  <a:pt x="2982" y="2152"/>
                  <a:pt x="2917" y="2601"/>
                </a:cubicBezTo>
                <a:cubicBezTo>
                  <a:pt x="2857" y="3011"/>
                  <a:pt x="2851" y="3432"/>
                  <a:pt x="2714" y="3820"/>
                </a:cubicBezTo>
                <a:cubicBezTo>
                  <a:pt x="2566" y="4238"/>
                  <a:pt x="2420" y="4631"/>
                  <a:pt x="2226" y="5040"/>
                </a:cubicBezTo>
                <a:cubicBezTo>
                  <a:pt x="2025" y="5464"/>
                  <a:pt x="1973" y="6026"/>
                  <a:pt x="1576" y="6259"/>
                </a:cubicBezTo>
                <a:cubicBezTo>
                  <a:pt x="993" y="6601"/>
                  <a:pt x="1738" y="7932"/>
                  <a:pt x="1048" y="6665"/>
                </a:cubicBezTo>
                <a:cubicBezTo>
                  <a:pt x="871" y="6340"/>
                  <a:pt x="2288" y="8106"/>
                  <a:pt x="1373" y="7763"/>
                </a:cubicBezTo>
                <a:cubicBezTo>
                  <a:pt x="827" y="7558"/>
                  <a:pt x="780" y="7133"/>
                  <a:pt x="438" y="6909"/>
                </a:cubicBezTo>
                <a:cubicBezTo>
                  <a:pt x="0" y="6622"/>
                  <a:pt x="273" y="5635"/>
                  <a:pt x="723" y="5893"/>
                </a:cubicBezTo>
                <a:cubicBezTo>
                  <a:pt x="1067" y="6090"/>
                  <a:pt x="1397" y="6868"/>
                  <a:pt x="682" y="7112"/>
                </a:cubicBezTo>
                <a:lnTo>
                  <a:pt x="804" y="7519"/>
                </a:lnTo>
                <a:lnTo>
                  <a:pt x="845" y="7763"/>
                </a:lnTo>
              </a:path>
            </a:pathLst>
          </a:custGeom>
          <a:ln w="18360">
            <a:solidFill>
              <a:srgbClr val="ffffff"/>
            </a:solidFill>
            <a:round/>
          </a:ln>
        </p:spPr>
      </p:sp>
      <p:sp>
        <p:nvSpPr>
          <p:cNvPr id="255" name="TextShape 6"/>
          <p:cNvSpPr txBox="1"/>
          <p:nvPr/>
        </p:nvSpPr>
        <p:spPr>
          <a:xfrm>
            <a:off x="5017680" y="1189800"/>
            <a:ext cx="4302000" cy="286920"/>
          </a:xfrm>
          <a:prstGeom prst="rect">
            <a:avLst/>
          </a:prstGeom>
        </p:spPr>
        <p:txBody>
          <a:bodyPr lIns="0" rIns="0" tIns="0" bIns="0"/>
          <a:p>
            <a:r>
              <a:rPr b="1" lang="en-GB" sz="2000">
                <a:solidFill>
                  <a:srgbClr val="ffffff"/>
                </a:solidFill>
                <a:latin typeface="Arial"/>
              </a:rPr>
              <a:t>10 TeV proton           1 TeV proton </a:t>
            </a:r>
            <a:endParaRPr/>
          </a:p>
        </p:txBody>
      </p:sp>
      <p:sp>
        <p:nvSpPr>
          <p:cNvPr id="256" name="TextShape 7"/>
          <p:cNvSpPr txBox="1"/>
          <p:nvPr/>
        </p:nvSpPr>
        <p:spPr>
          <a:xfrm>
            <a:off x="5986800" y="5695200"/>
            <a:ext cx="162108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1600">
                <a:solidFill>
                  <a:srgbClr val="ffffff"/>
                </a:solidFill>
                <a:latin typeface="Arial"/>
              </a:rPr>
              <a:t>mol. cloud core</a:t>
            </a:r>
            <a:endParaRPr/>
          </a:p>
        </p:txBody>
      </p:sp>
      <p:sp>
        <p:nvSpPr>
          <p:cNvPr id="257" name="TextShape 8"/>
          <p:cNvSpPr txBox="1"/>
          <p:nvPr/>
        </p:nvSpPr>
        <p:spPr>
          <a:xfrm>
            <a:off x="3804840" y="2933640"/>
            <a:ext cx="152928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Crutcher 2010</a:t>
            </a:r>
            <a:endParaRPr/>
          </a:p>
        </p:txBody>
      </p:sp>
      <p:pic>
        <p:nvPicPr>
          <p:cNvPr id="25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743840"/>
            <a:ext cx="4930200" cy="947880"/>
          </a:xfrm>
          <a:prstGeom prst="rect">
            <a:avLst/>
          </a:prstGeom>
          <a:ln>
            <a:noFill/>
          </a:ln>
        </p:spPr>
      </p:pic>
      <p:pic>
        <p:nvPicPr>
          <p:cNvPr id="25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36520" y="2922840"/>
            <a:ext cx="3266640" cy="37116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04600" y="747360"/>
            <a:ext cx="5743080" cy="5409720"/>
          </a:xfrm>
          <a:prstGeom prst="rect">
            <a:avLst/>
          </a:prstGeom>
          <a:ln>
            <a:noFill/>
          </a:ln>
        </p:spPr>
      </p:pic>
      <p:sp>
        <p:nvSpPr>
          <p:cNvPr id="261" name="TextShape 1"/>
          <p:cNvSpPr txBox="1"/>
          <p:nvPr/>
        </p:nvSpPr>
        <p:spPr>
          <a:xfrm>
            <a:off x="421560" y="105120"/>
            <a:ext cx="8461440" cy="3711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Sub-GeV CR penetration into MCs – Ionisation rates</a:t>
            </a:r>
            <a:endParaRPr/>
          </a:p>
        </p:txBody>
      </p:sp>
      <p:sp>
        <p:nvSpPr>
          <p:cNvPr id="262" name="TextShape 2"/>
          <p:cNvSpPr txBox="1"/>
          <p:nvPr/>
        </p:nvSpPr>
        <p:spPr>
          <a:xfrm>
            <a:off x="4514040" y="510480"/>
            <a:ext cx="3432240" cy="22896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 sz="1600">
                <a:solidFill>
                  <a:srgbClr val="ffffff"/>
                </a:solidFill>
                <a:latin typeface="Arial"/>
              </a:rPr>
              <a:t>Review by Gabici &amp; Montmerle 2015</a:t>
            </a:r>
            <a:endParaRPr/>
          </a:p>
        </p:txBody>
      </p:sp>
      <p:sp>
        <p:nvSpPr>
          <p:cNvPr id="263" name="TextShape 3"/>
          <p:cNvSpPr txBox="1"/>
          <p:nvPr/>
        </p:nvSpPr>
        <p:spPr>
          <a:xfrm>
            <a:off x="2892960" y="3574800"/>
            <a:ext cx="3585240" cy="2346840"/>
          </a:xfrm>
          <a:prstGeom prst="rect">
            <a:avLst/>
          </a:prstGeom>
        </p:spPr>
        <p:txBody>
          <a:bodyPr lIns="0" rIns="0" tIns="0" bIns="0"/>
          <a:p>
            <a:r>
              <a:rPr lang="en-GB" sz="1600">
                <a:solidFill>
                  <a:srgbClr val="000000"/>
                </a:solidFill>
                <a:latin typeface="Arial"/>
              </a:rPr>
              <a:t>Isolated MCs</a:t>
            </a:r>
            <a:endParaRPr/>
          </a:p>
          <a:p>
            <a:r>
              <a:rPr lang="en-GB" sz="1200">
                <a:solidFill>
                  <a:srgbClr val="000000"/>
                </a:solidFill>
                <a:latin typeface="Arial"/>
              </a:rPr>
              <a:t>Padovani &amp; Galli  2013</a:t>
            </a:r>
            <a:endParaRPr/>
          </a:p>
          <a:p>
            <a:endParaRPr/>
          </a:p>
          <a:p>
            <a:r>
              <a:rPr lang="en-GB" sz="1600">
                <a:solidFill>
                  <a:srgbClr val="000000"/>
                </a:solidFill>
                <a:latin typeface="Arial"/>
              </a:rPr>
              <a:t>SNR/MC assoc</a:t>
            </a:r>
            <a:endParaRPr/>
          </a:p>
          <a:p>
            <a:r>
              <a:rPr lang="en-GB" sz="1600">
                <a:solidFill>
                  <a:srgbClr val="00ff00"/>
                </a:solidFill>
                <a:latin typeface="Arial"/>
              </a:rPr>
              <a:t>IC443</a:t>
            </a:r>
            <a:r>
              <a:rPr lang="en-GB" sz="1600">
                <a:solidFill>
                  <a:srgbClr val="000000"/>
                </a:solidFill>
                <a:latin typeface="Arial"/>
              </a:rPr>
              <a:t>, </a:t>
            </a:r>
            <a:r>
              <a:rPr lang="en-GB" sz="1600">
                <a:solidFill>
                  <a:srgbClr val="ff0000"/>
                </a:solidFill>
                <a:latin typeface="Arial"/>
              </a:rPr>
              <a:t>W51C</a:t>
            </a:r>
            <a:r>
              <a:rPr lang="en-GB" sz="1600">
                <a:solidFill>
                  <a:srgbClr val="000000"/>
                </a:solidFill>
                <a:latin typeface="Arial"/>
              </a:rPr>
              <a:t>, </a:t>
            </a:r>
            <a:r>
              <a:rPr lang="en-GB" sz="1600">
                <a:solidFill>
                  <a:srgbClr val="0000ff"/>
                </a:solidFill>
                <a:latin typeface="Arial"/>
              </a:rPr>
              <a:t>W28</a:t>
            </a:r>
            <a:endParaRPr/>
          </a:p>
          <a:p>
            <a:r>
              <a:rPr lang="en-GB" sz="1200">
                <a:solidFill>
                  <a:srgbClr val="000000"/>
                </a:solidFill>
                <a:latin typeface="Arial"/>
              </a:rPr>
              <a:t>Vaupre etal 2014, </a:t>
            </a:r>
            <a:endParaRPr/>
          </a:p>
          <a:p>
            <a:r>
              <a:rPr lang="en-GB" sz="1200">
                <a:solidFill>
                  <a:srgbClr val="000000"/>
                </a:solidFill>
                <a:latin typeface="Arial"/>
              </a:rPr>
              <a:t>Indriolo etal 2010, </a:t>
            </a:r>
            <a:endParaRPr/>
          </a:p>
          <a:p>
            <a:r>
              <a:rPr lang="en-GB" sz="1200">
                <a:solidFill>
                  <a:srgbClr val="000000"/>
                </a:solidFill>
                <a:latin typeface="Arial"/>
              </a:rPr>
              <a:t>Ceccarelli etal 2011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64" name="TextShape 4"/>
          <p:cNvSpPr txBox="1"/>
          <p:nvPr/>
        </p:nvSpPr>
        <p:spPr>
          <a:xfrm>
            <a:off x="102600" y="6173640"/>
            <a:ext cx="8925480" cy="665640"/>
          </a:xfrm>
          <a:prstGeom prst="rect">
            <a:avLst/>
          </a:prstGeom>
        </p:spPr>
        <p:txBody>
          <a:bodyPr lIns="0" rIns="0" tIns="0" bIns="0"/>
          <a:p>
            <a:r>
              <a:rPr b="1" lang="en-GB" sz="2000">
                <a:solidFill>
                  <a:srgbClr val="ffff00"/>
                </a:solidFill>
                <a:latin typeface="Arial"/>
              </a:rPr>
              <a:t>→ </a:t>
            </a:r>
            <a:r>
              <a:rPr b="1" lang="en-GB" sz="2000">
                <a:solidFill>
                  <a:srgbClr val="ffff00"/>
                </a:solidFill>
                <a:latin typeface="Arial"/>
              </a:rPr>
              <a:t>low E CRs less penetrating in denser clouds </a:t>
            </a:r>
            <a:endParaRPr/>
          </a:p>
          <a:p>
            <a:r>
              <a:rPr b="1" lang="en-GB" sz="2000">
                <a:solidFill>
                  <a:srgbClr val="ffff00"/>
                </a:solidFill>
                <a:latin typeface="Arial"/>
              </a:rPr>
              <a:t>→ </a:t>
            </a:r>
            <a:r>
              <a:rPr b="1" lang="en-GB" sz="2000">
                <a:solidFill>
                  <a:srgbClr val="ffff00"/>
                </a:solidFill>
                <a:latin typeface="Arial"/>
              </a:rPr>
              <a:t>synergies with ionisation rate tracers:  HCO+/DCO+ ;  H</a:t>
            </a:r>
            <a:r>
              <a:rPr b="1" lang="en-GB" sz="2000" baseline="-101000">
                <a:solidFill>
                  <a:srgbClr val="ffff00"/>
                </a:solidFill>
                <a:latin typeface="Arial"/>
              </a:rPr>
              <a:t>3</a:t>
            </a:r>
            <a:r>
              <a:rPr b="1" lang="en-GB" sz="2000" baseline="101000">
                <a:solidFill>
                  <a:srgbClr val="ffff00"/>
                </a:solidFill>
                <a:latin typeface="Arial"/>
              </a:rPr>
              <a:t>+ </a:t>
            </a:r>
            <a:r>
              <a:rPr b="1" lang="en-GB" sz="2000">
                <a:solidFill>
                  <a:srgbClr val="ffff00"/>
                </a:solidFill>
                <a:latin typeface="Arial"/>
              </a:rPr>
              <a:t>;  OH  etc.. 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7360" y="820800"/>
            <a:ext cx="8640000" cy="5130000"/>
          </a:xfrm>
          <a:prstGeom prst="rect">
            <a:avLst/>
          </a:prstGeom>
          <a:ln>
            <a:noFill/>
          </a:ln>
        </p:spPr>
      </p:pic>
      <p:sp>
        <p:nvSpPr>
          <p:cNvPr id="266" name="TextShape 1"/>
          <p:cNvSpPr txBox="1"/>
          <p:nvPr/>
        </p:nvSpPr>
        <p:spPr>
          <a:xfrm>
            <a:off x="156600" y="133920"/>
            <a:ext cx="8952120" cy="3708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Angular Resolution (HESS, CTA..) </a:t>
            </a:r>
            <a:r>
              <a:rPr lang="en-GB">
                <a:solidFill>
                  <a:srgbClr val="ffffff"/>
                </a:solidFill>
                <a:latin typeface="Arial"/>
              </a:rPr>
              <a:t>             Acharyara etal 2013</a:t>
            </a:r>
            <a:endParaRPr/>
          </a:p>
        </p:txBody>
      </p:sp>
      <p:sp>
        <p:nvSpPr>
          <p:cNvPr id="267" name="TextShape 2"/>
          <p:cNvSpPr txBox="1"/>
          <p:nvPr/>
        </p:nvSpPr>
        <p:spPr>
          <a:xfrm>
            <a:off x="5948640" y="3818160"/>
            <a:ext cx="1721160" cy="279360"/>
          </a:xfrm>
          <a:prstGeom prst="rect">
            <a:avLst/>
          </a:prstGeom>
        </p:spPr>
        <p:txBody>
          <a:bodyPr lIns="0" rIns="0" tIns="0" bIns="0"/>
          <a:p>
            <a:r>
              <a:rPr lang="en-US">
                <a:solidFill>
                  <a:srgbClr val="ff3366"/>
                </a:solidFill>
                <a:latin typeface="Verdana"/>
              </a:rPr>
              <a:t>CTA – 2 tels</a:t>
            </a:r>
            <a:endParaRPr/>
          </a:p>
        </p:txBody>
      </p:sp>
      <p:sp>
        <p:nvSpPr>
          <p:cNvPr id="268" name="TextShape 3"/>
          <p:cNvSpPr txBox="1"/>
          <p:nvPr/>
        </p:nvSpPr>
        <p:spPr>
          <a:xfrm>
            <a:off x="2635560" y="3438720"/>
            <a:ext cx="1623240" cy="631800"/>
          </a:xfrm>
          <a:prstGeom prst="rect">
            <a:avLst/>
          </a:prstGeom>
        </p:spPr>
        <p:txBody>
          <a:bodyPr lIns="0" rIns="0" tIns="0" bIns="0"/>
          <a:p>
            <a:r>
              <a:rPr lang="en-US">
                <a:solidFill>
                  <a:srgbClr val="ff3366"/>
                </a:solidFill>
                <a:latin typeface="Verdana"/>
              </a:rPr>
              <a:t>&gt;=10 tels</a:t>
            </a:r>
            <a:endParaRPr/>
          </a:p>
        </p:txBody>
      </p:sp>
      <p:sp>
        <p:nvSpPr>
          <p:cNvPr id="269" name="CustomShape 4"/>
          <p:cNvSpPr/>
          <p:nvPr/>
        </p:nvSpPr>
        <p:spPr>
          <a:xfrm>
            <a:off x="837720" y="3773880"/>
            <a:ext cx="7373160" cy="808560"/>
          </a:xfrm>
          <a:prstGeom prst="rect">
            <a:avLst/>
          </a:prstGeom>
          <a:solidFill>
            <a:srgbClr val="94bd5e"/>
          </a:solidFill>
          <a:ln>
            <a:noFill/>
          </a:ln>
        </p:spPr>
      </p:sp>
      <p:sp>
        <p:nvSpPr>
          <p:cNvPr id="270" name="TextShape 5"/>
          <p:cNvSpPr txBox="1"/>
          <p:nvPr/>
        </p:nvSpPr>
        <p:spPr>
          <a:xfrm>
            <a:off x="1258920" y="3873960"/>
            <a:ext cx="3028680" cy="558360"/>
          </a:xfrm>
          <a:prstGeom prst="rect">
            <a:avLst/>
          </a:prstGeom>
        </p:spPr>
        <p:txBody>
          <a:bodyPr lIns="0" rIns="0" tIns="0" bIns="0"/>
          <a:p>
            <a:r>
              <a:rPr lang="en-US">
                <a:solidFill>
                  <a:srgbClr val="00ae00"/>
                </a:solidFill>
                <a:latin typeface="Verdana"/>
              </a:rPr>
              <a:t>ISM cloud core at few kpc</a:t>
            </a:r>
            <a:endParaRPr/>
          </a:p>
          <a:p>
            <a:r>
              <a:rPr lang="en-US">
                <a:solidFill>
                  <a:srgbClr val="00ae00"/>
                </a:solidFill>
                <a:latin typeface="Verdana"/>
              </a:rPr>
              <a:t>Typical radius</a:t>
            </a:r>
            <a:endParaRPr/>
          </a:p>
        </p:txBody>
      </p:sp>
      <p:sp>
        <p:nvSpPr>
          <p:cNvPr id="271" name="TextShape 6"/>
          <p:cNvSpPr txBox="1"/>
          <p:nvPr/>
        </p:nvSpPr>
        <p:spPr>
          <a:xfrm>
            <a:off x="289440" y="6379200"/>
            <a:ext cx="8282880" cy="256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b="1" lang="en-GB">
                <a:solidFill>
                  <a:srgbClr val="ff00ff"/>
                </a:solidFill>
                <a:latin typeface="Arial"/>
              </a:rPr>
              <a:t>CTA MST-SCTs with small pixels and/or hi-res cuts → resolve cloud cores!</a:t>
            </a:r>
            <a:endParaRPr/>
          </a:p>
        </p:txBody>
      </p:sp>
      <p:sp>
        <p:nvSpPr>
          <p:cNvPr id="272" name="Line 7"/>
          <p:cNvSpPr/>
          <p:nvPr/>
        </p:nvSpPr>
        <p:spPr>
          <a:xfrm>
            <a:off x="3615120" y="4614480"/>
            <a:ext cx="1083240" cy="392400"/>
          </a:xfrm>
          <a:prstGeom prst="line">
            <a:avLst/>
          </a:prstGeom>
          <a:ln w="36000">
            <a:solidFill>
              <a:srgbClr val="ff00ff"/>
            </a:solidFill>
            <a:custDash>
              <a:ds d="197000" sp="197000"/>
            </a:custDash>
            <a:round/>
            <a:headEnd len="med" type="triangle" w="med"/>
            <a:tailEnd len="med" type="triangle" w="med"/>
          </a:ln>
        </p:spPr>
      </p:sp>
      <p:sp>
        <p:nvSpPr>
          <p:cNvPr id="273" name="TextShape 8"/>
          <p:cNvSpPr txBox="1"/>
          <p:nvPr/>
        </p:nvSpPr>
        <p:spPr>
          <a:xfrm>
            <a:off x="4070880" y="4676400"/>
            <a:ext cx="2521800" cy="4942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>
                <a:solidFill>
                  <a:srgbClr val="ff00ff"/>
                </a:solidFill>
                <a:latin typeface="Arial"/>
              </a:rPr>
              <a:t>X      </a:t>
            </a:r>
            <a:r>
              <a:rPr lang="en-GB" sz="1400">
                <a:solidFill>
                  <a:srgbClr val="ff00ff"/>
                </a:solidFill>
                <a:latin typeface="Arial"/>
              </a:rPr>
              <a:t>e.g. Cameron et al 2012   </a:t>
            </a:r>
            <a:r>
              <a:rPr lang="en-GB">
                <a:solidFill>
                  <a:srgbClr val="ff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74" name="Line 9"/>
          <p:cNvSpPr/>
          <p:nvPr/>
        </p:nvSpPr>
        <p:spPr>
          <a:xfrm>
            <a:off x="4876920" y="3727080"/>
            <a:ext cx="1304640" cy="0"/>
          </a:xfrm>
          <a:prstGeom prst="line">
            <a:avLst/>
          </a:prstGeom>
          <a:ln w="36000">
            <a:solidFill>
              <a:srgbClr val="0000ff"/>
            </a:solidFill>
            <a:custDash>
              <a:ds d="197000" sp="197000"/>
            </a:custDash>
            <a:round/>
            <a:headEnd len="med" type="triangle" w="med"/>
            <a:tailEnd len="med" type="triangle" w="med"/>
          </a:ln>
        </p:spPr>
      </p:sp>
      <p:sp>
        <p:nvSpPr>
          <p:cNvPr id="275" name="TextShape 10"/>
          <p:cNvSpPr txBox="1"/>
          <p:nvPr/>
        </p:nvSpPr>
        <p:spPr>
          <a:xfrm>
            <a:off x="5520600" y="3166920"/>
            <a:ext cx="3180600" cy="4942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93000"/>
              </a:lnSpc>
            </a:pPr>
            <a:r>
              <a:rPr lang="en-GB">
                <a:solidFill>
                  <a:srgbClr val="ff00ff"/>
                </a:solidFill>
                <a:latin typeface="Arial"/>
              </a:rPr>
              <a:t>      </a:t>
            </a:r>
            <a:r>
              <a:rPr b="1" lang="en-GB" sz="1400">
                <a:solidFill>
                  <a:srgbClr val="0000ff"/>
                </a:solidFill>
                <a:latin typeface="Verdana"/>
              </a:rPr>
              <a:t>HESS hi-res cuts</a:t>
            </a:r>
            <a:endParaRPr/>
          </a:p>
          <a:p>
            <a:pPr>
              <a:lnSpc>
                <a:spcPct val="93000"/>
              </a:lnSpc>
            </a:pPr>
            <a:r>
              <a:rPr lang="en-GB" sz="1400">
                <a:solidFill>
                  <a:srgbClr val="ff00ff"/>
                </a:solidFill>
                <a:latin typeface="Arial"/>
              </a:rPr>
              <a:t>  </a:t>
            </a:r>
            <a:r>
              <a:rPr lang="en-GB">
                <a:solidFill>
                  <a:srgbClr val="ff00ff"/>
                </a:solidFill>
                <a:latin typeface="Arial"/>
              </a:rPr>
              <a:t>    </a:t>
            </a:r>
            <a:r>
              <a:rPr lang="en-GB" sz="1400">
                <a:solidFill>
                  <a:srgbClr val="0000ff"/>
                </a:solidFill>
                <a:latin typeface="Verdana"/>
              </a:rPr>
              <a:t>e.g. DeNaurois etal 2009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