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82" r:id="rId2"/>
    <p:sldId id="626" r:id="rId3"/>
    <p:sldId id="642" r:id="rId4"/>
    <p:sldId id="645" r:id="rId5"/>
    <p:sldId id="315" r:id="rId6"/>
    <p:sldId id="732" r:id="rId7"/>
    <p:sldId id="316" r:id="rId8"/>
    <p:sldId id="318" r:id="rId9"/>
    <p:sldId id="256" r:id="rId10"/>
    <p:sldId id="665" r:id="rId11"/>
    <p:sldId id="666" r:id="rId12"/>
    <p:sldId id="672" r:id="rId13"/>
    <p:sldId id="667" r:id="rId14"/>
    <p:sldId id="662" r:id="rId15"/>
    <p:sldId id="663" r:id="rId16"/>
    <p:sldId id="414" r:id="rId17"/>
    <p:sldId id="415" r:id="rId18"/>
    <p:sldId id="674" r:id="rId19"/>
    <p:sldId id="728" r:id="rId20"/>
    <p:sldId id="668" r:id="rId21"/>
    <p:sldId id="731" r:id="rId22"/>
    <p:sldId id="703" r:id="rId23"/>
    <p:sldId id="705" r:id="rId24"/>
    <p:sldId id="651" r:id="rId25"/>
    <p:sldId id="699" r:id="rId26"/>
    <p:sldId id="653" r:id="rId27"/>
    <p:sldId id="733" r:id="rId28"/>
  </p:sldIdLst>
  <p:sldSz cx="10080625" cy="7559675"/>
  <p:notesSz cx="7559675" cy="10691813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015" autoAdjust="0"/>
    <p:restoredTop sz="97774" autoAdjust="0"/>
  </p:normalViewPr>
  <p:slideViewPr>
    <p:cSldViewPr snapToGrid="0" snapToObjects="1">
      <p:cViewPr>
        <p:scale>
          <a:sx n="25" d="100"/>
          <a:sy n="25" d="100"/>
        </p:scale>
        <p:origin x="-2960" y="-1384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6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2416"/>
    </p:cViewPr>
  </p:sorterViewPr>
  <p:notesViewPr>
    <p:cSldViewPr snapToGrid="0" snapToObjects="1">
      <p:cViewPr>
        <p:scale>
          <a:sx n="57" d="100"/>
          <a:sy n="57" d="100"/>
        </p:scale>
        <p:origin x="-2864" y="-120"/>
      </p:cViewPr>
      <p:guideLst>
        <p:guide orient="horz" pos="3367"/>
        <p:guide pos="23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FB214-B9B8-E940-AB66-90D936D2A7F8}" type="datetimeFigureOut">
              <a:rPr kumimoji="1" lang="ja-JP" altLang="en-US" smtClean="0"/>
              <a:t>2015/04/16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BDD1E-AC49-4044-A431-A91FD6D4CA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2177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91BA3-3AE6-B547-9549-DFAA9CD28DB1}" type="datetimeFigureOut">
              <a:rPr kumimoji="1" lang="ja-JP" altLang="en-US" smtClean="0"/>
              <a:t>2015/04/16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99D95-4C66-5746-88AB-AB810621E3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95803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3C6E5-A3B2-4045-813D-383648B9F270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F932F-6E77-2542-8E38-007317C3FCBA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10324-C7DB-4F61-8EB3-BD43788E9A7C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AA5426-2B7B-074B-9636-266A58052C79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648F5-6797-A942-A569-2A48F667ADE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2531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9946" y="813024"/>
            <a:ext cx="5038034" cy="400757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1543434" y="1069182"/>
            <a:ext cx="4471058" cy="36660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87" tIns="46794" rIns="93587" bIns="46794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79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1153202" y="5089749"/>
            <a:ext cx="5258523" cy="4066973"/>
          </a:xfrm>
          <a:noFill/>
        </p:spPr>
        <p:txBody>
          <a:bodyPr lIns="0" tIns="0" rIns="0" bIns="0"/>
          <a:lstStyle/>
          <a:p>
            <a:pPr marL="86906" indent="-86906">
              <a:lnSpc>
                <a:spcPct val="93000"/>
              </a:lnSpc>
              <a:spcBef>
                <a:spcPct val="0"/>
              </a:spcBef>
              <a:buSzPct val="45000"/>
              <a:tabLst>
                <a:tab pos="740513" algn="l"/>
                <a:tab pos="1481025" algn="l"/>
                <a:tab pos="2221538" algn="l"/>
                <a:tab pos="2962050" algn="l"/>
                <a:tab pos="3704373" algn="l"/>
                <a:tab pos="4444885" algn="l"/>
                <a:tab pos="5185397" algn="l"/>
              </a:tabLst>
            </a:pPr>
            <a:r>
              <a:rPr lang="en-GB" altLang="ja-JP">
                <a:latin typeface="Arial" pitchFamily="-108" charset="0"/>
                <a:ea typeface="msgothic" charset="0"/>
                <a:cs typeface="msgothic" charset="0"/>
              </a:rPr>
              <a:t>Map, in Galactic coordinates centered on l = 70°, of the column densities of dark gas found in the dust halos, as measured from their γ-ray intensity with the reddening map. This gas complements that visible in HI and CO. The two dust tracers [E(B-V) and 94-GHz emission] yield consistent values within 30% over most regions.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10324-C7DB-4F61-8EB3-BD43788E9A7C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60718" indent="-260718">
              <a:buAutoNum type="arabicParenBoth"/>
            </a:pPr>
            <a:r>
              <a:rPr lang="en-US" altLang="ja-JP" dirty="0" smtClean="0"/>
              <a:t>Therefore, we tried the correction by using the relationship between the W(HI) and Tau353.</a:t>
            </a:r>
          </a:p>
          <a:p>
            <a:pPr marL="260718" indent="-260718">
              <a:buAutoNum type="arabicParenBoth"/>
            </a:pPr>
            <a:r>
              <a:rPr lang="en-US" altLang="ja-JP" dirty="0" smtClean="0"/>
              <a:t>This figure represents a scatter plots among the W(HI), Tau353 and NH presented by Hayakawa-san yesterday.</a:t>
            </a:r>
          </a:p>
          <a:p>
            <a:pPr marL="260718" indent="-260718">
              <a:buAutoNum type="arabicParenBoth"/>
            </a:pPr>
            <a:r>
              <a:rPr lang="en-US" altLang="ja-JP" dirty="0" smtClean="0"/>
              <a:t>First, We estimate the W(HI) range and conversion factor from W(HI) to NH by linier fitting.</a:t>
            </a:r>
          </a:p>
          <a:p>
            <a:pPr marL="260718" indent="-260718">
              <a:buAutoNum type="arabicParenBoth"/>
            </a:pPr>
            <a:r>
              <a:rPr lang="en-US" altLang="ja-JP" dirty="0" smtClean="0"/>
              <a:t>And then, we applied the correction.</a:t>
            </a: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29A9-D74D-4AC8-BD1A-9933E4CA40CD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60718" indent="-260718">
              <a:buAutoNum type="arabicParenBoth"/>
            </a:pPr>
            <a:r>
              <a:rPr lang="en-US" altLang="ja-JP" dirty="0" smtClean="0"/>
              <a:t>Left figure shows the total interstellar protons map overlaid with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gamma-ray contours of Vela Jr.</a:t>
            </a:r>
          </a:p>
          <a:p>
            <a:pPr marL="260718" indent="-260718">
              <a:buAutoNum type="arabicParenBoth"/>
            </a:pPr>
            <a:r>
              <a:rPr lang="en-US" altLang="ja-JP" dirty="0" smtClean="0"/>
              <a:t>Right panel shows the azimuthal profiles.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gamma-rays show a good spatial correspondence with the total interstellar protons.</a:t>
            </a:r>
            <a:r>
              <a:rPr lang="en-US" altLang="ja-JP" dirty="0"/>
              <a:t> </a:t>
            </a:r>
            <a:r>
              <a:rPr lang="en-US" altLang="ja-JP" dirty="0" smtClean="0"/>
              <a:t>However, </a:t>
            </a:r>
            <a:r>
              <a:rPr lang="en-US" altLang="ja-JP" sz="1400" dirty="0"/>
              <a:t>a slight difference is exist.</a:t>
            </a:r>
          </a:p>
          <a:p>
            <a:pPr marL="260718" indent="-260718">
              <a:buAutoNum type="arabicParenBoth"/>
            </a:pPr>
            <a:r>
              <a:rPr lang="en-US" altLang="ja-JP" sz="1400" dirty="0"/>
              <a:t>In this case, we should corrected the cold HI components because the HI is dominant.</a:t>
            </a: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29A9-D74D-4AC8-BD1A-9933E4CA40CD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60718" indent="-260718">
              <a:buAutoNum type="arabicParenBoth"/>
            </a:pPr>
            <a:r>
              <a:rPr lang="en-US" altLang="ja-JP" dirty="0" smtClean="0"/>
              <a:t>Left figure shows the total interstellar protons map overlaid with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gamma-ray contours of Vela Jr.</a:t>
            </a:r>
          </a:p>
          <a:p>
            <a:pPr marL="260718" indent="-260718">
              <a:buAutoNum type="arabicParenBoth"/>
            </a:pPr>
            <a:r>
              <a:rPr lang="en-US" altLang="ja-JP" dirty="0" smtClean="0"/>
              <a:t>Right panel shows the azimuthal profiles.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gamma-rays show a good spatial correspondence with the total interstellar protons.</a:t>
            </a:r>
            <a:r>
              <a:rPr lang="en-US" altLang="ja-JP" dirty="0"/>
              <a:t> </a:t>
            </a:r>
            <a:r>
              <a:rPr lang="en-US" altLang="ja-JP" dirty="0" smtClean="0"/>
              <a:t>However, </a:t>
            </a:r>
            <a:r>
              <a:rPr lang="en-US" altLang="ja-JP" sz="1400" dirty="0"/>
              <a:t>a slight difference is exist.</a:t>
            </a:r>
          </a:p>
          <a:p>
            <a:pPr marL="260718" indent="-260718">
              <a:buAutoNum type="arabicParenBoth"/>
            </a:pPr>
            <a:r>
              <a:rPr lang="en-US" altLang="ja-JP" sz="1400" dirty="0"/>
              <a:t>In this case, we should corrected the cold HI components because the HI is dominant.</a:t>
            </a: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29A9-D74D-4AC8-BD1A-9933E4CA40CD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56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1960" y="4058640"/>
            <a:ext cx="442656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56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56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3E11-CE1B-314A-9BE3-CD20221DE5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377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56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56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56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56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1960" y="4058640"/>
            <a:ext cx="442656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56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0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/>
              <a:t>タイトルテキストの書式を編集するにはクリックします。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n-US"/>
              <a:t>アウトラインテキストの書式を編集するにはクリックします。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2レベル目のアウトライン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3レベル目のアウトライン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4レベル目のアウトライン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5レベル目のアウトライン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6レベル目のアウトライン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7レベル目のアウトライン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/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fld id="{818A47DE-53CD-4322-B523-AFE79A7C6C84}" type="slidenum">
              <a:rPr lang="en-US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5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6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dirty="0">
              <a:cs typeface="ＭＳ Ｐゴシック" pitchFamily="-106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4031" y="1763925"/>
            <a:ext cx="9072563" cy="4989036"/>
          </a:xfrm>
          <a:prstGeom prst="rect">
            <a:avLst/>
          </a:prstGeom>
        </p:spPr>
        <p:txBody>
          <a:bodyPr lIns="100794" tIns="50397" rIns="100794" bIns="50397"/>
          <a:lstStyle/>
          <a:p>
            <a:pPr eaLnBrk="1" hangingPunct="1"/>
            <a:endParaRPr lang="ja-JP" altLang="en-US">
              <a:cs typeface="ＭＳ Ｐゴシック" pitchFamily="-106" charset="-128"/>
            </a:endParaRPr>
          </a:p>
        </p:txBody>
      </p:sp>
      <p:pic>
        <p:nvPicPr>
          <p:cNvPr id="15364" name="Picture 4" descr="nanen_sketchのコピ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7510" y="-434379"/>
            <a:ext cx="10238135" cy="803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 rot="10800000" flipV="1">
            <a:off x="982029" y="254404"/>
            <a:ext cx="8930573" cy="187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prstTxWarp prst="textNoShape">
              <a:avLst/>
            </a:prstTxWarp>
            <a:spAutoFit/>
          </a:bodyPr>
          <a:lstStyle/>
          <a:p>
            <a:r>
              <a:rPr lang="en-US" altLang="ja-JP" sz="2800" dirty="0"/>
              <a:t>Accurate measurement of interstellar hydrogen </a:t>
            </a:r>
            <a:endParaRPr lang="en-US" altLang="ja-JP" sz="2800" dirty="0" smtClean="0"/>
          </a:p>
          <a:p>
            <a:r>
              <a:rPr lang="en-US" altLang="ja-JP" sz="2800" dirty="0" smtClean="0"/>
              <a:t>as </a:t>
            </a:r>
            <a:r>
              <a:rPr lang="en-US" altLang="ja-JP" sz="2800" dirty="0"/>
              <a:t>the target of </a:t>
            </a:r>
            <a:r>
              <a:rPr lang="en-US" altLang="ja-JP" sz="2800" dirty="0" err="1"/>
              <a:t>hadronic</a:t>
            </a:r>
            <a:r>
              <a:rPr lang="en-US" altLang="ja-JP" sz="2800" dirty="0"/>
              <a:t> gamma rays</a:t>
            </a:r>
            <a:endParaRPr lang="ja-JP" altLang="ja-JP" sz="2800" dirty="0"/>
          </a:p>
          <a:p>
            <a:r>
              <a:rPr lang="en-US" altLang="ja-JP" sz="2800" dirty="0"/>
              <a:t> </a:t>
            </a:r>
            <a:endParaRPr lang="ja-JP" altLang="ja-JP" sz="2800" dirty="0"/>
          </a:p>
          <a:p>
            <a:endParaRPr lang="ja-JP" altLang="en-US" sz="3100" b="1" dirty="0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982029" y="3301538"/>
            <a:ext cx="6499685" cy="521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prstTxWarp prst="textNoShape">
              <a:avLst/>
            </a:prstTxWarp>
            <a:spAutoFit/>
          </a:bodyPr>
          <a:lstStyle/>
          <a:p>
            <a:endParaRPr lang="en-US" sz="2600" b="1" dirty="0" smtClean="0"/>
          </a:p>
          <a:p>
            <a:endParaRPr lang="en-US" sz="2600" b="1" dirty="0"/>
          </a:p>
          <a:p>
            <a:r>
              <a:rPr lang="en-US" sz="2400" dirty="0" err="1" smtClean="0"/>
              <a:t>Yasuo</a:t>
            </a:r>
            <a:r>
              <a:rPr lang="en-US" sz="2400" dirty="0" smtClean="0"/>
              <a:t> </a:t>
            </a:r>
            <a:r>
              <a:rPr lang="en-US" sz="2400" dirty="0"/>
              <a:t>Fukui</a:t>
            </a:r>
            <a:endParaRPr lang="ja-JP" altLang="en-US" sz="2400" dirty="0"/>
          </a:p>
          <a:p>
            <a:r>
              <a:rPr lang="en-US" sz="2200" dirty="0" smtClean="0"/>
              <a:t>Nagoya University</a:t>
            </a:r>
          </a:p>
          <a:p>
            <a:r>
              <a:rPr lang="en-US" sz="2200" dirty="0" smtClean="0"/>
              <a:t>Southern Observatories </a:t>
            </a:r>
            <a:endParaRPr lang="ja-JP" altLang="en-US" sz="2200" dirty="0"/>
          </a:p>
          <a:p>
            <a:r>
              <a:rPr lang="en-US" sz="2200" dirty="0"/>
              <a:t> </a:t>
            </a:r>
            <a:endParaRPr lang="en-US" altLang="ja-JP" sz="2200" b="1" dirty="0">
              <a:latin typeface="Helvetica" pitchFamily="-106" charset="0"/>
            </a:endParaRPr>
          </a:p>
          <a:p>
            <a:pPr>
              <a:lnSpc>
                <a:spcPts val="1213"/>
              </a:lnSpc>
              <a:spcBef>
                <a:spcPct val="50000"/>
              </a:spcBef>
            </a:pPr>
            <a:endParaRPr lang="en-US" altLang="ja-JP" sz="2200" b="1" dirty="0">
              <a:latin typeface="Helvetica" pitchFamily="-106" charset="0"/>
            </a:endParaRPr>
          </a:p>
          <a:p>
            <a:pPr>
              <a:lnSpc>
                <a:spcPts val="1213"/>
              </a:lnSpc>
              <a:spcBef>
                <a:spcPct val="50000"/>
              </a:spcBef>
            </a:pPr>
            <a:endParaRPr lang="en-US" altLang="ja-JP" sz="2200" b="1" dirty="0">
              <a:latin typeface="Helvetica" pitchFamily="-106" charset="0"/>
            </a:endParaRPr>
          </a:p>
          <a:p>
            <a:pPr>
              <a:lnSpc>
                <a:spcPts val="1764"/>
              </a:lnSpc>
              <a:spcBef>
                <a:spcPct val="50000"/>
              </a:spcBef>
            </a:pPr>
            <a:r>
              <a:rPr lang="en-US" altLang="ja-JP" dirty="0" smtClean="0">
                <a:latin typeface="Helvetica" pitchFamily="-106" charset="0"/>
              </a:rPr>
              <a:t>CTA meeting</a:t>
            </a:r>
          </a:p>
          <a:p>
            <a:pPr>
              <a:lnSpc>
                <a:spcPts val="1764"/>
              </a:lnSpc>
              <a:spcBef>
                <a:spcPct val="50000"/>
              </a:spcBef>
            </a:pPr>
            <a:r>
              <a:rPr lang="en-US" altLang="ja-JP" dirty="0" smtClean="0">
                <a:latin typeface="Helvetica" pitchFamily="-106" charset="0"/>
              </a:rPr>
              <a:t>April 16-17, 2015, Adelaide</a:t>
            </a:r>
            <a:endParaRPr lang="en-US" altLang="ja-JP" dirty="0">
              <a:latin typeface="Helvetica" pitchFamily="-106" charset="0"/>
            </a:endParaRPr>
          </a:p>
          <a:p>
            <a:pPr>
              <a:lnSpc>
                <a:spcPts val="1764"/>
              </a:lnSpc>
              <a:spcBef>
                <a:spcPct val="50000"/>
              </a:spcBef>
            </a:pPr>
            <a:endParaRPr lang="en-US" altLang="ja-JP" b="1" dirty="0">
              <a:latin typeface="Helvetica" pitchFamily="-106" charset="0"/>
            </a:endParaRPr>
          </a:p>
          <a:p>
            <a:pPr>
              <a:lnSpc>
                <a:spcPts val="1764"/>
              </a:lnSpc>
              <a:spcBef>
                <a:spcPct val="50000"/>
              </a:spcBef>
            </a:pPr>
            <a:endParaRPr lang="en-US" altLang="ja-JP" sz="3100" b="1" dirty="0">
              <a:latin typeface="Helvetica" pitchFamily="-106" charset="0"/>
            </a:endParaRPr>
          </a:p>
          <a:p>
            <a:pPr>
              <a:spcBef>
                <a:spcPct val="50000"/>
              </a:spcBef>
            </a:pPr>
            <a:endParaRPr lang="en-US" altLang="ja-JP" sz="3100" b="1" dirty="0">
              <a:latin typeface="Helvetica" pitchFamily="-106" charset="0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4294967295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7838312D-B205-A449-9699-A55116B8C4C3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837234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516" y="2268751"/>
            <a:ext cx="6745109" cy="49908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0" y="6837797"/>
            <a:ext cx="10080625" cy="655766"/>
          </a:xfrm>
          <a:prstGeom prst="rect">
            <a:avLst/>
          </a:prstGeom>
          <a:noFill/>
        </p:spPr>
        <p:txBody>
          <a:bodyPr wrap="square" lIns="100783" tIns="50392" rIns="100783" bIns="50392" rtlCol="0">
            <a:spAutoFit/>
          </a:bodyPr>
          <a:lstStyle/>
          <a:p>
            <a:r>
              <a:rPr lang="en-US" dirty="0" smtClean="0"/>
              <a:t>MBM 53, 54, 55</a:t>
            </a:r>
          </a:p>
          <a:p>
            <a:r>
              <a:rPr lang="en-US" dirty="0" smtClean="0"/>
              <a:t>tau353-WHI </a:t>
            </a:r>
            <a:r>
              <a:rPr lang="ja-JP" altLang="en-US" dirty="0" smtClean="0"/>
              <a:t>相関プロット</a:t>
            </a:r>
            <a:endParaRPr 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1061" y="241035"/>
            <a:ext cx="9305378" cy="170507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3200" b="1" dirty="0" smtClean="0"/>
              <a:t>HI dust correlation is bad</a:t>
            </a:r>
            <a:endParaRPr lang="en-US" altLang="ja-JP" sz="3200" b="1" dirty="0"/>
          </a:p>
          <a:p>
            <a:pPr>
              <a:lnSpc>
                <a:spcPct val="120000"/>
              </a:lnSpc>
            </a:pPr>
            <a:r>
              <a:rPr lang="en-US" altLang="ja-JP" sz="3200" b="1" dirty="0" smtClean="0">
                <a:solidFill>
                  <a:srgbClr val="0000FF"/>
                </a:solidFill>
              </a:rPr>
              <a:t>Planck sub-mm data</a:t>
            </a:r>
            <a:r>
              <a:rPr lang="ja-JP" altLang="en-US" sz="2800" dirty="0">
                <a:solidFill>
                  <a:srgbClr val="000000"/>
                </a:solidFill>
              </a:rPr>
              <a:t>　</a:t>
            </a:r>
            <a:endParaRPr lang="en-US" altLang="ja-JP" sz="280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endParaRPr lang="en-US" altLang="ja-JP" sz="2400" dirty="0">
              <a:solidFill>
                <a:srgbClr val="00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3E11-CE1B-314A-9BE3-CD20221DE54B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243" y="2268749"/>
            <a:ext cx="6956443" cy="47379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994" y="2269303"/>
            <a:ext cx="6955631" cy="473739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522" y="2268749"/>
            <a:ext cx="6956443" cy="473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2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516" y="2268751"/>
            <a:ext cx="6745109" cy="49908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0" y="6837797"/>
            <a:ext cx="10080625" cy="655766"/>
          </a:xfrm>
          <a:prstGeom prst="rect">
            <a:avLst/>
          </a:prstGeom>
          <a:noFill/>
        </p:spPr>
        <p:txBody>
          <a:bodyPr wrap="square" lIns="100783" tIns="50392" rIns="100783" bIns="50392" rtlCol="0">
            <a:spAutoFit/>
          </a:bodyPr>
          <a:lstStyle/>
          <a:p>
            <a:r>
              <a:rPr lang="en-US" dirty="0" smtClean="0"/>
              <a:t>MBM 53, 54, 55</a:t>
            </a:r>
          </a:p>
          <a:p>
            <a:r>
              <a:rPr lang="en-US" dirty="0" smtClean="0"/>
              <a:t>tau353-WHI </a:t>
            </a:r>
            <a:r>
              <a:rPr lang="ja-JP" altLang="en-US" dirty="0" smtClean="0"/>
              <a:t>相関プロット</a:t>
            </a:r>
            <a:endParaRPr 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1061" y="241035"/>
            <a:ext cx="9305378" cy="170507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3200" b="1" dirty="0" smtClean="0"/>
              <a:t>HI dust correlation is bad</a:t>
            </a:r>
            <a:endParaRPr lang="en-US" altLang="ja-JP" sz="3200" b="1" dirty="0"/>
          </a:p>
          <a:p>
            <a:pPr>
              <a:lnSpc>
                <a:spcPct val="120000"/>
              </a:lnSpc>
            </a:pPr>
            <a:r>
              <a:rPr lang="en-US" altLang="ja-JP" sz="3200" b="1" dirty="0" smtClean="0">
                <a:solidFill>
                  <a:srgbClr val="0000FF"/>
                </a:solidFill>
              </a:rPr>
              <a:t>Planck sub-mm data</a:t>
            </a:r>
            <a:r>
              <a:rPr lang="ja-JP" altLang="en-US" sz="2800" dirty="0">
                <a:solidFill>
                  <a:srgbClr val="000000"/>
                </a:solidFill>
              </a:rPr>
              <a:t>　</a:t>
            </a:r>
            <a:endParaRPr lang="en-US" altLang="ja-JP" sz="280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endParaRPr lang="en-US" altLang="ja-JP" sz="2400" dirty="0">
              <a:solidFill>
                <a:srgbClr val="00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3E11-CE1B-314A-9BE3-CD20221DE54B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243" y="2268749"/>
            <a:ext cx="6956443" cy="47379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994" y="2269303"/>
            <a:ext cx="6955631" cy="473739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34555" y="2268750"/>
            <a:ext cx="9305378" cy="3519759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>
              <a:lnSpc>
                <a:spcPts val="3800"/>
              </a:lnSpc>
            </a:pPr>
            <a:endParaRPr lang="en-US" altLang="ja-JP" sz="2400" dirty="0">
              <a:solidFill>
                <a:srgbClr val="0000FF"/>
              </a:solidFill>
            </a:endParaRPr>
          </a:p>
          <a:p>
            <a:pPr>
              <a:lnSpc>
                <a:spcPts val="3100"/>
              </a:lnSpc>
            </a:pPr>
            <a:r>
              <a:rPr lang="en-US" altLang="ja-JP" sz="2400" dirty="0" smtClean="0"/>
              <a:t>Td highest</a:t>
            </a:r>
          </a:p>
          <a:p>
            <a:pPr>
              <a:lnSpc>
                <a:spcPts val="3100"/>
              </a:lnSpc>
            </a:pPr>
            <a:r>
              <a:rPr lang="en-US" altLang="ja-JP" sz="2400" dirty="0" smtClean="0"/>
              <a:t>HI is thin</a:t>
            </a:r>
            <a:endParaRPr lang="en-US" altLang="ja-JP" sz="2400" dirty="0"/>
          </a:p>
          <a:p>
            <a:pPr>
              <a:lnSpc>
                <a:spcPts val="3080"/>
              </a:lnSpc>
            </a:pPr>
            <a:endParaRPr lang="en-US" altLang="ja-JP" sz="2400" dirty="0"/>
          </a:p>
          <a:p>
            <a:pPr>
              <a:lnSpc>
                <a:spcPts val="3100"/>
              </a:lnSpc>
            </a:pPr>
            <a:r>
              <a:rPr lang="en-US" altLang="ja-JP" sz="2400" dirty="0" smtClean="0"/>
              <a:t>With Td decrease</a:t>
            </a:r>
          </a:p>
          <a:p>
            <a:pPr>
              <a:lnSpc>
                <a:spcPts val="3100"/>
              </a:lnSpc>
            </a:pPr>
            <a:r>
              <a:rPr lang="en-US" altLang="ja-JP" sz="2400" dirty="0" smtClean="0"/>
              <a:t>HI becomes thick</a:t>
            </a:r>
            <a:endParaRPr lang="en-US" altLang="ja-JP" sz="2400" dirty="0"/>
          </a:p>
          <a:p>
            <a:pPr>
              <a:lnSpc>
                <a:spcPts val="3800"/>
              </a:lnSpc>
            </a:pPr>
            <a:endParaRPr lang="en-US" altLang="ja-JP" sz="2400" dirty="0"/>
          </a:p>
          <a:p>
            <a:pPr>
              <a:lnSpc>
                <a:spcPts val="3800"/>
              </a:lnSpc>
            </a:pPr>
            <a:r>
              <a:rPr lang="en-US" altLang="ja-JP" sz="2400" dirty="0" smtClean="0"/>
              <a:t>Fukui+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2014</a:t>
            </a:r>
            <a:r>
              <a:rPr lang="en-US" altLang="ja-JP" sz="2400" dirty="0"/>
              <a:t>; 2015</a:t>
            </a:r>
          </a:p>
        </p:txBody>
      </p:sp>
    </p:spTree>
    <p:extLst>
      <p:ext uri="{BB962C8B-B14F-4D97-AF65-F5344CB8AC3E}">
        <p14:creationId xmlns:p14="http://schemas.microsoft.com/office/powerpoint/2010/main" val="197746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/>
          <p:cNvPicPr/>
          <p:nvPr/>
        </p:nvPicPr>
        <p:blipFill>
          <a:blip r:embed="rId2"/>
          <a:stretch>
            <a:fillRect/>
          </a:stretch>
        </p:blipFill>
        <p:spPr>
          <a:xfrm>
            <a:off x="923040" y="265680"/>
            <a:ext cx="8218440" cy="5710320"/>
          </a:xfrm>
          <a:prstGeom prst="rect">
            <a:avLst/>
          </a:prstGeom>
        </p:spPr>
      </p:pic>
      <p:sp>
        <p:nvSpPr>
          <p:cNvPr id="46" name="TextShape 1"/>
          <p:cNvSpPr txBox="1"/>
          <p:nvPr/>
        </p:nvSpPr>
        <p:spPr>
          <a:xfrm>
            <a:off x="720000" y="6120000"/>
            <a:ext cx="8640000" cy="858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dirty="0"/>
              <a:t>Fig. 3</a:t>
            </a:r>
            <a:endParaRPr dirty="0"/>
          </a:p>
          <a:p>
            <a:endParaRPr lang="en-US" dirty="0" smtClean="0"/>
          </a:p>
          <a:p>
            <a:r>
              <a:rPr lang="en-US" dirty="0" err="1" smtClean="0"/>
              <a:t>Ts</a:t>
            </a:r>
            <a:r>
              <a:rPr lang="en-US" dirty="0" smtClean="0"/>
              <a:t>=10</a:t>
            </a:r>
            <a:r>
              <a:rPr lang="en-US" dirty="0"/>
              <a:t>, 20, 30, …, 100 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75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スクリーンショット（2011-09-02 11.57.44）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968" y="6454228"/>
            <a:ext cx="5748521" cy="857593"/>
          </a:xfrm>
          <a:prstGeom prst="rect">
            <a:avLst/>
          </a:prstGeom>
        </p:spPr>
      </p:pic>
      <p:pic>
        <p:nvPicPr>
          <p:cNvPr id="4" name="図 3" descr="tau.t+dt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943" y="680603"/>
            <a:ext cx="6448564" cy="57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4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52" y="1462387"/>
            <a:ext cx="9623473" cy="534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57152" y="500290"/>
            <a:ext cx="9623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All sky Planck tau353:  </a:t>
            </a:r>
            <a:r>
              <a:rPr kumimoji="1" lang="en-US" altLang="ja-JP" sz="2400" dirty="0" smtClean="0"/>
              <a:t>Fukui+2015</a:t>
            </a:r>
          </a:p>
          <a:p>
            <a:r>
              <a:rPr kumimoji="1" lang="en-US" altLang="ja-JP" sz="2800" dirty="0" smtClean="0"/>
              <a:t>masked in gray [double HI profiles/H</a:t>
            </a:r>
            <a:r>
              <a:rPr kumimoji="1" lang="en-US" altLang="ja-JP" sz="2800" dirty="0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2800" dirty="0" smtClean="0"/>
              <a:t>/CO/Plane]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7931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47" y="199492"/>
            <a:ext cx="3945053" cy="715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300" y="3199952"/>
            <a:ext cx="5949325" cy="414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6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424" y="731194"/>
            <a:ext cx="9525000" cy="682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529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75" y="169311"/>
            <a:ext cx="4791630" cy="426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028" y="2471921"/>
            <a:ext cx="4368343" cy="209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976840" y="541792"/>
            <a:ext cx="3826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Excess NHI</a:t>
            </a:r>
            <a:endParaRPr lang="en-US" altLang="ja-JP" sz="2800" dirty="0" smtClean="0"/>
          </a:p>
          <a:p>
            <a:r>
              <a:rPr lang="en-US" altLang="ja-JP" sz="2800" dirty="0" smtClean="0"/>
              <a:t>=“Dark gas” </a:t>
            </a:r>
            <a:endParaRPr kumimoji="1" lang="ja-JP" altLang="en-US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74" y="4435913"/>
            <a:ext cx="4283683" cy="31237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090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186384" y="7009420"/>
            <a:ext cx="4460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Planck Collaboration, arXiv:1101.2029</a:t>
            </a:r>
          </a:p>
          <a:p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53" y="440205"/>
            <a:ext cx="9396446" cy="536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8720"/>
            <a:ext cx="8076352" cy="39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7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186384" y="7009420"/>
            <a:ext cx="4460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Planck Collaboration, arXiv:1101.2029</a:t>
            </a:r>
          </a:p>
          <a:p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53" y="440205"/>
            <a:ext cx="9396446" cy="536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8720"/>
            <a:ext cx="8076352" cy="39707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2759" y="3521641"/>
            <a:ext cx="4602996" cy="348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75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タイトル 1"/>
          <p:cNvSpPr>
            <a:spLocks noGrp="1"/>
          </p:cNvSpPr>
          <p:nvPr>
            <p:ph type="title"/>
          </p:nvPr>
        </p:nvSpPr>
        <p:spPr>
          <a:xfrm>
            <a:off x="504031" y="0"/>
            <a:ext cx="9072563" cy="1259946"/>
          </a:xfrm>
        </p:spPr>
        <p:txBody>
          <a:bodyPr/>
          <a:lstStyle/>
          <a:p>
            <a:pPr algn="ctr"/>
            <a:r>
              <a:rPr lang="en-US" altLang="ja-JP" sz="3200" dirty="0" smtClean="0">
                <a:latin typeface="Calibri" charset="0"/>
                <a:ea typeface="ＭＳ Ｐゴシック" charset="0"/>
                <a:cs typeface="ＭＳ Ｐゴシック" charset="0"/>
              </a:rPr>
              <a:t>ISM</a:t>
            </a:r>
            <a:endParaRPr lang="ja-JP" altLang="en-US" sz="3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304769" y="1259946"/>
            <a:ext cx="9271826" cy="5795751"/>
          </a:xfrm>
          <a:prstGeom prst="rect">
            <a:avLst/>
          </a:prstGeom>
        </p:spPr>
        <p:txBody>
          <a:bodyPr lIns="100794" tIns="50397" rIns="100794" bIns="50397"/>
          <a:lstStyle/>
          <a:p>
            <a:pPr>
              <a:lnSpc>
                <a:spcPts val="3169"/>
              </a:lnSpc>
            </a:pPr>
            <a:r>
              <a:rPr lang="en-US" altLang="ja-JP" sz="3200" dirty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altLang="ja-JP" sz="3200" dirty="0" smtClean="0">
                <a:latin typeface="Calibri" charset="0"/>
                <a:ea typeface="ＭＳ Ｐゴシック" charset="0"/>
                <a:cs typeface="ＭＳ Ｐゴシック" charset="0"/>
              </a:rPr>
              <a:t>nterstellar </a:t>
            </a:r>
            <a:r>
              <a:rPr lang="en-US" altLang="ja-JP" sz="3200" dirty="0">
                <a:latin typeface="Calibri" charset="0"/>
                <a:ea typeface="ＭＳ Ｐゴシック" charset="0"/>
                <a:cs typeface="ＭＳ Ｐゴシック" charset="0"/>
              </a:rPr>
              <a:t>medium ISM </a:t>
            </a:r>
            <a:r>
              <a:rPr lang="en-US" altLang="ja-JP" sz="3200" dirty="0" smtClean="0">
                <a:latin typeface="Calibri" charset="0"/>
                <a:ea typeface="ＭＳ Ｐゴシック" charset="0"/>
                <a:cs typeface="ＭＳ Ｐゴシック" charset="0"/>
              </a:rPr>
              <a:t>between stars</a:t>
            </a:r>
          </a:p>
          <a:p>
            <a:pPr>
              <a:lnSpc>
                <a:spcPts val="3169"/>
              </a:lnSpc>
            </a:pPr>
            <a:endParaRPr lang="ja-JP" altLang="en-US" sz="3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3169"/>
              </a:lnSpc>
            </a:pPr>
            <a:r>
              <a:rPr lang="en-US" altLang="ja-JP" sz="32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ISM consists of gas and dust</a:t>
            </a:r>
            <a:endParaRPr lang="ja-JP" altLang="en-US" sz="3200" dirty="0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3169"/>
              </a:lnSpc>
            </a:pPr>
            <a:r>
              <a:rPr lang="en-US" altLang="ja-JP" sz="3200" dirty="0" smtClean="0">
                <a:latin typeface="Calibri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altLang="ja-JP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Mgas</a:t>
            </a:r>
            <a:r>
              <a:rPr lang="en-US" altLang="ja-JP" sz="3200" dirty="0"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en-US" altLang="ja-JP" sz="3200" dirty="0" err="1">
                <a:latin typeface="Calibri" charset="0"/>
                <a:ea typeface="ＭＳ Ｐゴシック" charset="0"/>
                <a:cs typeface="ＭＳ Ｐゴシック" charset="0"/>
              </a:rPr>
              <a:t>Mdust</a:t>
            </a:r>
            <a:r>
              <a:rPr lang="en-US" altLang="ja-JP" sz="3200" dirty="0">
                <a:latin typeface="Calibri" charset="0"/>
                <a:ea typeface="ＭＳ Ｐゴシック" charset="0"/>
                <a:cs typeface="ＭＳ Ｐゴシック" charset="0"/>
              </a:rPr>
              <a:t> is 100, </a:t>
            </a:r>
            <a:r>
              <a:rPr lang="en-US" altLang="ja-JP" sz="3200" dirty="0" smtClean="0">
                <a:latin typeface="Calibri" charset="0"/>
                <a:ea typeface="ＭＳ Ｐゴシック" charset="0"/>
                <a:cs typeface="ＭＳ Ｐゴシック" charset="0"/>
              </a:rPr>
              <a:t>dust </a:t>
            </a:r>
            <a:r>
              <a:rPr lang="en-US" altLang="ja-JP" sz="3200" dirty="0">
                <a:latin typeface="Calibri" charset="0"/>
                <a:ea typeface="ＭＳ Ｐゴシック" charset="0"/>
                <a:cs typeface="ＭＳ Ｐゴシック" charset="0"/>
              </a:rPr>
              <a:t>grains include most of the </a:t>
            </a:r>
            <a:endParaRPr lang="en-US" altLang="ja-JP" sz="3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3169"/>
              </a:lnSpc>
            </a:pPr>
            <a:r>
              <a:rPr lang="en-US" altLang="ja-JP" sz="3200" dirty="0" smtClean="0">
                <a:latin typeface="Calibri" charset="0"/>
                <a:ea typeface="ＭＳ Ｐゴシック" charset="0"/>
                <a:cs typeface="ＭＳ Ｐゴシック" charset="0"/>
              </a:rPr>
              <a:t>     heavy elements; </a:t>
            </a:r>
            <a:r>
              <a:rPr lang="en-US" altLang="ja-JP" sz="3200" dirty="0" err="1">
                <a:latin typeface="Calibri" charset="0"/>
                <a:ea typeface="ＭＳ Ｐゴシック" charset="0"/>
                <a:cs typeface="ＭＳ Ｐゴシック" charset="0"/>
              </a:rPr>
              <a:t>H:He:CNO</a:t>
            </a:r>
            <a:r>
              <a:rPr lang="en-US" altLang="ja-JP" sz="3200" dirty="0">
                <a:latin typeface="Calibri" charset="0"/>
                <a:ea typeface="ＭＳ Ｐゴシック" charset="0"/>
                <a:cs typeface="ＭＳ Ｐゴシック" charset="0"/>
              </a:rPr>
              <a:t> = 1:10</a:t>
            </a:r>
            <a:r>
              <a:rPr lang="en-US" altLang="ja-JP" sz="3200" baseline="30000" dirty="0">
                <a:latin typeface="Calibri" charset="0"/>
                <a:ea typeface="ＭＳ Ｐゴシック" charset="0"/>
                <a:cs typeface="ＭＳ Ｐゴシック" charset="0"/>
              </a:rPr>
              <a:t>-1</a:t>
            </a:r>
            <a:r>
              <a:rPr lang="en-US" altLang="ja-JP" sz="3200" dirty="0">
                <a:latin typeface="Calibri" charset="0"/>
                <a:ea typeface="ＭＳ Ｐゴシック" charset="0"/>
                <a:cs typeface="ＭＳ Ｐゴシック" charset="0"/>
              </a:rPr>
              <a:t>:10</a:t>
            </a:r>
            <a:r>
              <a:rPr lang="en-US" altLang="ja-JP" sz="3200" baseline="30000" dirty="0">
                <a:latin typeface="Calibri" charset="0"/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32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4</a:t>
            </a:r>
          </a:p>
          <a:p>
            <a:pPr>
              <a:lnSpc>
                <a:spcPts val="3169"/>
              </a:lnSpc>
            </a:pPr>
            <a:endParaRPr lang="ja-JP" altLang="en-US" sz="3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3169"/>
              </a:lnSpc>
            </a:pPr>
            <a:r>
              <a:rPr lang="en-US" altLang="ja-JP" sz="32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Gas consists of neutral and ionized components</a:t>
            </a:r>
          </a:p>
          <a:p>
            <a:pPr>
              <a:lnSpc>
                <a:spcPts val="3169"/>
              </a:lnSpc>
            </a:pPr>
            <a:r>
              <a:rPr lang="en-US" altLang="ja-JP" sz="3200" dirty="0" smtClean="0">
                <a:latin typeface="Calibri" charset="0"/>
                <a:ea typeface="ＭＳ Ｐゴシック" charset="0"/>
                <a:cs typeface="ＭＳ Ｐゴシック" charset="0"/>
              </a:rPr>
              <a:t>     Neutral is </a:t>
            </a:r>
            <a:r>
              <a:rPr lang="en-US" altLang="ja-JP" sz="3200" dirty="0">
                <a:latin typeface="Calibri" charset="0"/>
                <a:ea typeface="ＭＳ Ｐゴシック" charset="0"/>
                <a:cs typeface="ＭＳ Ｐゴシック" charset="0"/>
              </a:rPr>
              <a:t>dominant, related to star </a:t>
            </a:r>
            <a:r>
              <a:rPr lang="en-US" altLang="ja-JP" sz="3200" dirty="0" smtClean="0">
                <a:latin typeface="Calibri" charset="0"/>
                <a:ea typeface="ＭＳ Ｐゴシック" charset="0"/>
                <a:cs typeface="ＭＳ Ｐゴシック" charset="0"/>
              </a:rPr>
              <a:t>formation</a:t>
            </a:r>
          </a:p>
          <a:p>
            <a:pPr>
              <a:lnSpc>
                <a:spcPts val="3169"/>
              </a:lnSpc>
            </a:pPr>
            <a:endParaRPr lang="ja-JP" altLang="en-US" sz="3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3169"/>
              </a:lnSpc>
            </a:pPr>
            <a:r>
              <a:rPr lang="en-US" altLang="ja-JP" sz="32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Neutral consists of molecular and atomic gas </a:t>
            </a:r>
            <a:endParaRPr lang="ja-JP" altLang="en-US" sz="3200" dirty="0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ts val="3169"/>
              </a:lnSpc>
            </a:pPr>
            <a:r>
              <a:rPr lang="en-US" altLang="ja-JP" sz="3200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ＭＳ Ｐゴシック" charset="0"/>
              </a:rPr>
              <a:t>      1951 </a:t>
            </a:r>
            <a:r>
              <a:rPr lang="en-US" altLang="ja-JP" sz="32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ＭＳ Ｐゴシック" charset="0"/>
              </a:rPr>
              <a:t>discovery of 21cm </a:t>
            </a:r>
            <a:r>
              <a:rPr lang="en-US" altLang="ja-JP" sz="3200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ＭＳ Ｐゴシック" charset="0"/>
              </a:rPr>
              <a:t>HI </a:t>
            </a:r>
            <a:endParaRPr lang="ja-JP" altLang="en-US" sz="3200" dirty="0">
              <a:solidFill>
                <a:schemeClr val="accent6">
                  <a:lumMod val="50000"/>
                </a:schemeClr>
              </a:solidFill>
              <a:latin typeface="Calibri" charset="0"/>
              <a:ea typeface="ＭＳ Ｐゴシック" charset="0"/>
            </a:endParaRPr>
          </a:p>
          <a:p>
            <a:pPr lvl="1">
              <a:lnSpc>
                <a:spcPts val="3169"/>
              </a:lnSpc>
            </a:pPr>
            <a:r>
              <a:rPr lang="en-US" altLang="ja-JP" sz="3200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ＭＳ Ｐゴシック" charset="0"/>
              </a:rPr>
              <a:t>      1970 </a:t>
            </a:r>
            <a:r>
              <a:rPr lang="en-US" altLang="ja-JP" sz="32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ＭＳ Ｐゴシック" charset="0"/>
              </a:rPr>
              <a:t>discovery of 2.6mm CO </a:t>
            </a:r>
            <a:r>
              <a:rPr lang="en-US" altLang="ja-JP" sz="2400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ＭＳ Ｐゴシック" charset="0"/>
              </a:rPr>
              <a:t>[H2 has no suitable transition]</a:t>
            </a:r>
            <a:endParaRPr lang="ja-JP" altLang="en-US" sz="2400" dirty="0">
              <a:solidFill>
                <a:schemeClr val="accent6">
                  <a:lumMod val="50000"/>
                </a:schemeClr>
              </a:solidFill>
              <a:latin typeface="Calibri" charset="0"/>
              <a:ea typeface="ＭＳ Ｐゴシック" charset="0"/>
            </a:endParaRPr>
          </a:p>
          <a:p>
            <a:endParaRPr lang="ja-JP" altLang="en-US" sz="2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スライド番号プレースホル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24448" y="7006699"/>
            <a:ext cx="2352146" cy="40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18954" indent="-314982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9929" indent="-251986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63900" indent="-251986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67872" indent="-251986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71844" indent="-251986" fontAlgn="base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75815" indent="-251986" fontAlgn="base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79787" indent="-251986" fontAlgn="base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83758" indent="-251986" fontAlgn="base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F47657-7863-4244-B606-FC4D7A8D8BB0}" type="slidenum">
              <a:rPr lang="ja-JP" altLang="en-US" sz="1300">
                <a:solidFill>
                  <a:srgbClr val="898989"/>
                </a:solidFill>
                <a:latin typeface="Calibri" charset="0"/>
              </a:rPr>
              <a:pPr/>
              <a:t>2</a:t>
            </a:fld>
            <a:endParaRPr lang="ja-JP" altLang="en-US" sz="13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497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Goldsmith2007_fi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6382" y="1195199"/>
            <a:ext cx="5712354" cy="52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テキスト ボックス 2"/>
          <p:cNvSpPr txBox="1">
            <a:spLocks noChangeArrowheads="1"/>
          </p:cNvSpPr>
          <p:nvPr/>
        </p:nvSpPr>
        <p:spPr bwMode="auto">
          <a:xfrm>
            <a:off x="1732608" y="405983"/>
            <a:ext cx="7639224" cy="64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prstTxWarp prst="textNoShape">
              <a:avLst/>
            </a:prstTxWarp>
            <a:spAutoFit/>
          </a:bodyPr>
          <a:lstStyle/>
          <a:p>
            <a:r>
              <a:rPr lang="en-US" altLang="ja-JP" sz="3500" dirty="0"/>
              <a:t>HI becomes dark at higher density</a:t>
            </a:r>
            <a:endParaRPr lang="ja-JP" altLang="en-US" sz="3500" dirty="0"/>
          </a:p>
        </p:txBody>
      </p:sp>
      <p:sp>
        <p:nvSpPr>
          <p:cNvPr id="27652" name="テキスト ボックス 3"/>
          <p:cNvSpPr txBox="1">
            <a:spLocks noChangeArrowheads="1"/>
          </p:cNvSpPr>
          <p:nvPr/>
        </p:nvSpPr>
        <p:spPr bwMode="auto">
          <a:xfrm>
            <a:off x="1496344" y="6614716"/>
            <a:ext cx="4016498" cy="44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prstTxWarp prst="textNoShape">
              <a:avLst/>
            </a:prstTxWarp>
            <a:spAutoFit/>
          </a:bodyPr>
          <a:lstStyle/>
          <a:p>
            <a:r>
              <a:rPr lang="en-US" altLang="ja-JP" sz="2200" dirty="0"/>
              <a:t>Goldsmith et al. 2007</a:t>
            </a:r>
            <a:endParaRPr lang="ja-JP" altLang="en-US" sz="2200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4294967295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EB6A5C2F-F577-4AD5-B2B2-76347B4DAEAE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450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939"/>
          <a:stretch/>
        </p:blipFill>
        <p:spPr bwMode="auto">
          <a:xfrm>
            <a:off x="108016" y="1569460"/>
            <a:ext cx="6305645" cy="522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Content Placeholder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3326" y="6173155"/>
            <a:ext cx="700084" cy="61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正方形/長方形 21"/>
          <p:cNvSpPr/>
          <p:nvPr/>
        </p:nvSpPr>
        <p:spPr>
          <a:xfrm>
            <a:off x="6540295" y="1668511"/>
            <a:ext cx="3461610" cy="7124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586200" y="1645558"/>
            <a:ext cx="3188260" cy="65577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kumimoji="1" lang="en-US" altLang="ja-JP" dirty="0" smtClean="0"/>
              <a:t>Step 1</a:t>
            </a:r>
          </a:p>
          <a:p>
            <a:r>
              <a:rPr lang="en-US" altLang="ja-JP" dirty="0" smtClean="0"/>
              <a:t>We estimate the W(HI) range </a:t>
            </a:r>
          </a:p>
        </p:txBody>
      </p:sp>
      <p:cxnSp>
        <p:nvCxnSpPr>
          <p:cNvPr id="4" name="直線コネクタ 3"/>
          <p:cNvCxnSpPr/>
          <p:nvPr/>
        </p:nvCxnSpPr>
        <p:spPr>
          <a:xfrm flipH="1">
            <a:off x="4076288" y="3903986"/>
            <a:ext cx="23373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4076288" y="3903986"/>
            <a:ext cx="0" cy="22109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H="1">
            <a:off x="4606996" y="3576593"/>
            <a:ext cx="18066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606996" y="3576593"/>
            <a:ext cx="0" cy="25383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6540295" y="3229591"/>
            <a:ext cx="3461610" cy="1311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586201" y="3218115"/>
            <a:ext cx="3295561" cy="1209774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kumimoji="1" lang="en-US" altLang="ja-JP" dirty="0" smtClean="0"/>
              <a:t>Step 2</a:t>
            </a:r>
          </a:p>
          <a:p>
            <a:r>
              <a:rPr lang="en-US" altLang="ja-JP" dirty="0" smtClean="0"/>
              <a:t>Estimating a conversion factor</a:t>
            </a:r>
            <a:br>
              <a:rPr lang="en-US" altLang="ja-JP" dirty="0" smtClean="0"/>
            </a:br>
            <a:r>
              <a:rPr lang="en-US" altLang="ja-JP" dirty="0" smtClean="0"/>
              <a:t>form W(HI) to </a:t>
            </a:r>
            <a:r>
              <a:rPr lang="en-US" altLang="ja-JP" i="1" dirty="0" smtClean="0"/>
              <a:t>N</a:t>
            </a:r>
            <a:r>
              <a:rPr lang="en-US" altLang="ja-JP" dirty="0" smtClean="0"/>
              <a:t>H using linier</a:t>
            </a:r>
            <a:br>
              <a:rPr lang="en-US" altLang="ja-JP" dirty="0" smtClean="0"/>
            </a:br>
            <a:r>
              <a:rPr lang="en-US" altLang="ja-JP" dirty="0" smtClean="0"/>
              <a:t>fitting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6540295" y="5416993"/>
            <a:ext cx="3461610" cy="7124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586200" y="5394040"/>
            <a:ext cx="2624254" cy="65577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kumimoji="1" lang="en-US" altLang="ja-JP" dirty="0" smtClean="0"/>
              <a:t>Step 3</a:t>
            </a:r>
          </a:p>
          <a:p>
            <a:r>
              <a:rPr lang="en-US" altLang="ja-JP" dirty="0" smtClean="0"/>
              <a:t>We apply the correction</a:t>
            </a:r>
          </a:p>
        </p:txBody>
      </p:sp>
      <p:sp>
        <p:nvSpPr>
          <p:cNvPr id="31" name="下矢印 30"/>
          <p:cNvSpPr/>
          <p:nvPr/>
        </p:nvSpPr>
        <p:spPr>
          <a:xfrm>
            <a:off x="7976132" y="2541638"/>
            <a:ext cx="631204" cy="52435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下矢印 31"/>
          <p:cNvSpPr/>
          <p:nvPr/>
        </p:nvSpPr>
        <p:spPr>
          <a:xfrm>
            <a:off x="7976132" y="4718721"/>
            <a:ext cx="631204" cy="52435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337755" y="368268"/>
            <a:ext cx="6885211" cy="649988"/>
          </a:xfrm>
          <a:prstGeom prst="rect">
            <a:avLst/>
          </a:prstGeom>
        </p:spPr>
        <p:txBody>
          <a:bodyPr vert="horz" lIns="100794" tIns="50397" rIns="100794" bIns="503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4000" dirty="0">
                <a:latin typeface="Times New Roman"/>
                <a:cs typeface="Times New Roman"/>
              </a:rPr>
              <a:t>Tau 353 vs. W(HI)</a:t>
            </a:r>
            <a:endParaRPr lang="ja-JP" altLang="en-US" sz="4000" dirty="0"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25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RXJ0852_Planck_2015032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247" y="1512185"/>
            <a:ext cx="9894378" cy="480929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08016" y="6525651"/>
            <a:ext cx="9306559" cy="65577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kumimoji="1" lang="en-US" altLang="ja-JP" dirty="0" smtClean="0"/>
              <a:t>(left) Image: Total </a:t>
            </a:r>
            <a:r>
              <a:rPr lang="en-US" altLang="ja-JP" dirty="0" smtClean="0"/>
              <a:t>interstellar </a:t>
            </a:r>
            <a:r>
              <a:rPr kumimoji="1" lang="en-US" altLang="ja-JP" dirty="0" smtClean="0"/>
              <a:t>proton column density, contours: </a:t>
            </a: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γ</a:t>
            </a:r>
            <a:r>
              <a:rPr kumimoji="1" lang="en-US" altLang="ja-JP" dirty="0" smtClean="0"/>
              <a:t>-rays (Aharonian+07)</a:t>
            </a:r>
          </a:p>
          <a:p>
            <a:r>
              <a:rPr lang="en-US" altLang="ja-JP" dirty="0" smtClean="0"/>
              <a:t>(Right) Azimuthal plots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84237" y="7019815"/>
            <a:ext cx="2582325" cy="37877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altLang="ja-JP" b="1" dirty="0" smtClean="0">
                <a:latin typeface="Times New Roman"/>
                <a:cs typeface="Times New Roman"/>
              </a:rPr>
              <a:t>Fukui, Sano+15 in prep.</a:t>
            </a:r>
            <a:endParaRPr kumimoji="1" lang="ja-JP" altLang="en-US" b="1" dirty="0">
              <a:latin typeface="Times New Roman"/>
              <a:cs typeface="Times New Roman"/>
            </a:endParaRP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337754" y="472225"/>
            <a:ext cx="9182836" cy="649988"/>
          </a:xfrm>
          <a:prstGeom prst="rect">
            <a:avLst/>
          </a:prstGeom>
        </p:spPr>
        <p:txBody>
          <a:bodyPr vert="horz" lIns="100794" tIns="50397" rIns="100794" bIns="503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4000" dirty="0">
                <a:latin typeface="Times New Roman"/>
                <a:cs typeface="Times New Roman"/>
              </a:rPr>
              <a:t>Vela Jr. total ISM protons &amp; </a:t>
            </a:r>
            <a:r>
              <a:rPr lang="en-US" altLang="ja-JP" sz="4000" dirty="0" err="1">
                <a:latin typeface="Times New Roman"/>
                <a:cs typeface="Times New Roman"/>
              </a:rPr>
              <a:t>TeV</a:t>
            </a:r>
            <a:r>
              <a:rPr lang="en-US" altLang="ja-JP" sz="4000" dirty="0">
                <a:latin typeface="Times New Roman"/>
                <a:cs typeface="Times New Roman"/>
              </a:rPr>
              <a:t> </a:t>
            </a:r>
            <a:r>
              <a:rPr lang="en-US" altLang="ja-JP" sz="4000" dirty="0" err="1">
                <a:latin typeface="Times New Roman"/>
                <a:cs typeface="Times New Roman"/>
              </a:rPr>
              <a:t>γ</a:t>
            </a:r>
            <a:r>
              <a:rPr lang="en-US" altLang="ja-JP" sz="4000" dirty="0">
                <a:latin typeface="Times New Roman"/>
                <a:cs typeface="Times New Roman"/>
              </a:rPr>
              <a:t>-rays</a:t>
            </a:r>
            <a:endParaRPr lang="ja-JP" altLang="en-US" sz="4000" dirty="0"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360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RXJ0852_Planck_2015032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247" y="1644597"/>
            <a:ext cx="9894378" cy="4793187"/>
          </a:xfrm>
          <a:prstGeom prst="rect">
            <a:avLst/>
          </a:prstGeom>
        </p:spPr>
      </p:pic>
      <p:sp>
        <p:nvSpPr>
          <p:cNvPr id="20" name="タイトル 1"/>
          <p:cNvSpPr txBox="1">
            <a:spLocks/>
          </p:cNvSpPr>
          <p:nvPr/>
        </p:nvSpPr>
        <p:spPr>
          <a:xfrm>
            <a:off x="337754" y="383811"/>
            <a:ext cx="9182836" cy="649988"/>
          </a:xfrm>
          <a:prstGeom prst="rect">
            <a:avLst/>
          </a:prstGeom>
        </p:spPr>
        <p:txBody>
          <a:bodyPr vert="horz" lIns="100794" tIns="50397" rIns="100794" bIns="5039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4000" dirty="0">
                <a:latin typeface="Times New Roman"/>
                <a:cs typeface="Times New Roman"/>
              </a:rPr>
              <a:t>Vela Jr. total ISM protons &amp; </a:t>
            </a:r>
            <a:r>
              <a:rPr lang="en-US" altLang="ja-JP" sz="4000" dirty="0" err="1">
                <a:latin typeface="Times New Roman"/>
                <a:cs typeface="Times New Roman"/>
              </a:rPr>
              <a:t>TeV</a:t>
            </a:r>
            <a:r>
              <a:rPr lang="en-US" altLang="ja-JP" sz="4000" dirty="0">
                <a:latin typeface="Times New Roman"/>
                <a:cs typeface="Times New Roman"/>
              </a:rPr>
              <a:t> </a:t>
            </a:r>
            <a:r>
              <a:rPr lang="en-US" altLang="ja-JP" sz="4000" dirty="0" err="1">
                <a:latin typeface="Times New Roman"/>
                <a:cs typeface="Times New Roman"/>
              </a:rPr>
              <a:t>γ</a:t>
            </a:r>
            <a:r>
              <a:rPr lang="en-US" altLang="ja-JP" sz="4000" dirty="0">
                <a:latin typeface="Times New Roman"/>
                <a:cs typeface="Times New Roman"/>
              </a:rPr>
              <a:t>-rays</a:t>
            </a:r>
            <a:br>
              <a:rPr lang="en-US" altLang="ja-JP" sz="4000" dirty="0">
                <a:latin typeface="Times New Roman"/>
                <a:cs typeface="Times New Roman"/>
              </a:rPr>
            </a:br>
            <a:r>
              <a:rPr lang="en-US" altLang="ja-JP" sz="4000" dirty="0">
                <a:latin typeface="Times New Roman"/>
                <a:cs typeface="Times New Roman"/>
              </a:rPr>
              <a:t>(optically thick HI corrected)</a:t>
            </a:r>
            <a:endParaRPr lang="ja-JP" altLang="en-US" sz="4000" dirty="0">
              <a:latin typeface="Times New Roman"/>
              <a:cs typeface="Times New Roman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8016" y="6525651"/>
            <a:ext cx="9306559" cy="65577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kumimoji="1" lang="en-US" altLang="ja-JP" dirty="0" smtClean="0"/>
              <a:t>(left) Image: Total </a:t>
            </a:r>
            <a:r>
              <a:rPr lang="en-US" altLang="ja-JP" dirty="0" smtClean="0"/>
              <a:t>interstellar </a:t>
            </a:r>
            <a:r>
              <a:rPr kumimoji="1" lang="en-US" altLang="ja-JP" dirty="0" smtClean="0"/>
              <a:t>proton column density, contours: </a:t>
            </a: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γ</a:t>
            </a:r>
            <a:r>
              <a:rPr kumimoji="1" lang="en-US" altLang="ja-JP" dirty="0" smtClean="0"/>
              <a:t>-rays (Aharonian+07)</a:t>
            </a:r>
          </a:p>
          <a:p>
            <a:r>
              <a:rPr lang="en-US" altLang="ja-JP" dirty="0" smtClean="0"/>
              <a:t>(Right) Azimuthal plots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84237" y="7019815"/>
            <a:ext cx="2582325" cy="37877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altLang="ja-JP" b="1" dirty="0" smtClean="0">
                <a:latin typeface="Times New Roman"/>
                <a:cs typeface="Times New Roman"/>
              </a:rPr>
              <a:t>Fukui, Sano+15 in prep.</a:t>
            </a:r>
            <a:endParaRPr kumimoji="1" lang="ja-JP" altLang="en-US" b="1" dirty="0"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3973" y="241863"/>
            <a:ext cx="9322621" cy="1259946"/>
          </a:xfrm>
        </p:spPr>
        <p:txBody>
          <a:bodyPr>
            <a:normAutofit/>
          </a:bodyPr>
          <a:lstStyle/>
          <a:p>
            <a:r>
              <a:rPr lang="en-US" altLang="ja-JP" sz="2800" b="1" dirty="0" smtClean="0">
                <a:latin typeface="Helvetica" pitchFamily="32" charset="0"/>
                <a:cs typeface="ＭＳ Ｐゴシック" pitchFamily="32" charset="-128"/>
              </a:rPr>
              <a:t>RX </a:t>
            </a:r>
            <a:r>
              <a:rPr lang="en-US" altLang="ja-JP" sz="2800" b="1" dirty="0">
                <a:latin typeface="Helvetica" pitchFamily="32" charset="0"/>
                <a:cs typeface="ＭＳ Ｐゴシック" pitchFamily="32" charset="-128"/>
              </a:rPr>
              <a:t>J1713.7-</a:t>
            </a:r>
            <a:r>
              <a:rPr lang="en-US" altLang="ja-JP" sz="2800" b="1" dirty="0" smtClean="0">
                <a:latin typeface="Helvetica" pitchFamily="32" charset="0"/>
                <a:cs typeface="ＭＳ Ｐゴシック" pitchFamily="32" charset="-128"/>
              </a:rPr>
              <a:t>3946: </a:t>
            </a:r>
            <a:br>
              <a:rPr lang="en-US" altLang="ja-JP" sz="2800" b="1" dirty="0" smtClean="0">
                <a:latin typeface="Helvetica" pitchFamily="32" charset="0"/>
                <a:cs typeface="ＭＳ Ｐゴシック" pitchFamily="32" charset="-128"/>
              </a:rPr>
            </a:br>
            <a:r>
              <a:rPr lang="en-US" altLang="ja-JP" sz="2800" b="1" dirty="0" smtClean="0">
                <a:latin typeface="Helvetica" pitchFamily="32" charset="0"/>
                <a:cs typeface="ＭＳ Ｐゴシック" pitchFamily="32" charset="-128"/>
              </a:rPr>
              <a:t>Interstellar proton vs. </a:t>
            </a:r>
            <a:r>
              <a:rPr lang="en-US" altLang="ja-JP" sz="2800" b="1" dirty="0" err="1" smtClean="0">
                <a:latin typeface="Helvetica" pitchFamily="32" charset="0"/>
                <a:cs typeface="ＭＳ Ｐゴシック" pitchFamily="32" charset="-128"/>
              </a:rPr>
              <a:t>TeV</a:t>
            </a:r>
            <a:r>
              <a:rPr lang="en-US" altLang="ja-JP" sz="2800" b="1" dirty="0" smtClean="0">
                <a:latin typeface="Helvetica" pitchFamily="32" charset="0"/>
                <a:cs typeface="ＭＳ Ｐゴシック" pitchFamily="32" charset="-128"/>
              </a:rPr>
              <a:t> gamma rays</a:t>
            </a:r>
            <a:endParaRPr lang="ja-JP" altLang="en-US" sz="2800" b="1" dirty="0"/>
          </a:p>
        </p:txBody>
      </p:sp>
      <p:pic>
        <p:nvPicPr>
          <p:cNvPr id="4" name="図 3" descr="Fukui_2012_fig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8843"/>
            <a:ext cx="10080625" cy="426240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715083" y="6341250"/>
            <a:ext cx="2184584" cy="378767"/>
          </a:xfrm>
          <a:prstGeom prst="rect">
            <a:avLst/>
          </a:prstGeom>
          <a:noFill/>
        </p:spPr>
        <p:txBody>
          <a:bodyPr wrap="square" lIns="100783" tIns="50392" rIns="100783" bIns="50392" rtlCol="0">
            <a:spAutoFit/>
          </a:bodyPr>
          <a:lstStyle/>
          <a:p>
            <a:r>
              <a:rPr lang="en-US" altLang="ja-JP" dirty="0" smtClean="0"/>
              <a:t>Fukui et al. 2012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 rot="10800000" flipV="1">
            <a:off x="1904118" y="6250633"/>
            <a:ext cx="2333478" cy="508900"/>
          </a:xfrm>
          <a:prstGeom prst="rect">
            <a:avLst/>
          </a:prstGeom>
          <a:noFill/>
        </p:spPr>
        <p:txBody>
          <a:bodyPr wrap="square" lIns="100783" tIns="50392" rIns="100783" bIns="50392" rtlCol="0">
            <a:spAutoFit/>
          </a:bodyPr>
          <a:lstStyle/>
          <a:p>
            <a:r>
              <a:rPr lang="en-US" altLang="ja-JP" sz="2600" dirty="0"/>
              <a:t>HI + 2H</a:t>
            </a:r>
            <a:r>
              <a:rPr lang="en-US" altLang="ja-JP" sz="2600" baseline="-25000" dirty="0"/>
              <a:t>2</a:t>
            </a:r>
            <a:endParaRPr lang="ja-JP" altLang="en-US" sz="2600" baseline="-25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78A33E11-CE1B-314A-9BE3-CD20221DE54B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39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" y="4071"/>
            <a:ext cx="10080624" cy="2008069"/>
          </a:xfrm>
        </p:spPr>
        <p:txBody>
          <a:bodyPr>
            <a:normAutofit/>
          </a:bodyPr>
          <a:lstStyle/>
          <a:p>
            <a:r>
              <a:rPr lang="en-US" altLang="ja-JP" sz="3100" b="1" dirty="0">
                <a:latin typeface="Calibri"/>
                <a:cs typeface="Times New Roman"/>
              </a:rPr>
              <a:t> Dark HI SE Cloud (Self-Absorption)</a:t>
            </a:r>
            <a:endParaRPr lang="ja-JP" altLang="en-US" sz="3100" b="1" dirty="0">
              <a:latin typeface="Calibri"/>
              <a:cs typeface="Times New Roman"/>
            </a:endParaRPr>
          </a:p>
        </p:txBody>
      </p:sp>
      <p:pic>
        <p:nvPicPr>
          <p:cNvPr id="7" name="図 6" descr="f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4808"/>
            <a:ext cx="10080625" cy="4301315"/>
          </a:xfrm>
          <a:prstGeom prst="rect">
            <a:avLst/>
          </a:prstGeo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7838312D-B205-A449-9699-A55116B8C4C3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233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3481" y="776237"/>
            <a:ext cx="3283260" cy="3477237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78A33E11-CE1B-314A-9BE3-CD20221DE54B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6" name="コンテンツ プレースホルダー 4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5758" y="4280395"/>
            <a:ext cx="7396420" cy="3279281"/>
          </a:xfrm>
          <a:prstGeom prst="rect">
            <a:avLst/>
          </a:prstGeom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504031" y="93981"/>
            <a:ext cx="9072563" cy="801012"/>
          </a:xfrm>
        </p:spPr>
        <p:txBody>
          <a:bodyPr>
            <a:normAutofit/>
          </a:bodyPr>
          <a:lstStyle/>
          <a:p>
            <a:r>
              <a:rPr lang="en-US" altLang="ja-JP" sz="3100" dirty="0" smtClean="0"/>
              <a:t>HI self absorption</a:t>
            </a:r>
            <a:endParaRPr lang="ja-JP" altLang="en-US" sz="3100" dirty="0"/>
          </a:p>
        </p:txBody>
      </p:sp>
    </p:spTree>
    <p:extLst>
      <p:ext uri="{BB962C8B-B14F-4D97-AF65-F5344CB8AC3E}">
        <p14:creationId xmlns:p14="http://schemas.microsoft.com/office/powerpoint/2010/main" val="56670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タイトル 1"/>
          <p:cNvSpPr>
            <a:spLocks noGrp="1"/>
          </p:cNvSpPr>
          <p:nvPr>
            <p:ph type="title"/>
          </p:nvPr>
        </p:nvSpPr>
        <p:spPr>
          <a:xfrm>
            <a:off x="287836" y="301320"/>
            <a:ext cx="9287804" cy="1262520"/>
          </a:xfrm>
        </p:spPr>
        <p:txBody>
          <a:bodyPr/>
          <a:lstStyle/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Very accurate measurement of both atomic/molecular </a:t>
            </a:r>
            <a:br>
              <a:rPr lang="en-US" altLang="ja-JP" sz="32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altLang="ja-JP" sz="32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hydrogen has become possible by “truly optically thin HI”</a:t>
            </a:r>
            <a:endParaRPr lang="en-US" altLang="ja-JP" sz="3200" dirty="0" smtClean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0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287836" y="1763925"/>
            <a:ext cx="9566329" cy="4989036"/>
          </a:xfrm>
          <a:prstGeom prst="rect">
            <a:avLst/>
          </a:prstGeom>
        </p:spPr>
        <p:txBody>
          <a:bodyPr lIns="100794" tIns="50397" rIns="100794" bIns="50397"/>
          <a:lstStyle/>
          <a:p>
            <a:pPr>
              <a:lnSpc>
                <a:spcPts val="3756"/>
              </a:lnSpc>
            </a:pPr>
            <a:r>
              <a:rPr lang="en-US" altLang="ja-JP" sz="32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HI </a:t>
            </a:r>
            <a:r>
              <a:rPr lang="en-US" altLang="ja-JP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gas: average density 1 cm-3,  </a:t>
            </a:r>
            <a:r>
              <a:rPr lang="en-US" altLang="ja-JP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Tk</a:t>
            </a:r>
            <a:r>
              <a:rPr lang="en-US" altLang="ja-JP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=125K  </a:t>
            </a: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“assumption, 21cm line optically thin”</a:t>
            </a: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--NHI=</a:t>
            </a: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1.8e18 x WHI   </a:t>
            </a:r>
            <a:r>
              <a:rPr lang="en-US" altLang="ja-JP" sz="32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but HI is </a:t>
            </a:r>
            <a:r>
              <a:rPr lang="en-US" altLang="ja-JP" sz="32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n-US" altLang="ja-JP" sz="32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ptically thick</a:t>
            </a:r>
          </a:p>
          <a:p>
            <a:pPr>
              <a:lnSpc>
                <a:spcPts val="3756"/>
              </a:lnSpc>
            </a:pPr>
            <a:endParaRPr lang="en-US" altLang="ja-JP" sz="3200" dirty="0" smtClean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Dark gas: gamma rays (</a:t>
            </a:r>
            <a:r>
              <a:rPr lang="en-US" altLang="ja-JP" sz="3200" dirty="0" err="1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pp</a:t>
            </a: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 reaction </a:t>
            </a: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</a:rPr>
              <a:t>p</a:t>
            </a:r>
            <a:r>
              <a:rPr lang="en-US" altLang="ja-JP" sz="3200" baseline="30000" dirty="0" smtClean="0">
                <a:solidFill>
                  <a:schemeClr val="accent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</a:rPr>
              <a:t>0 </a:t>
            </a: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</a:rPr>
              <a:t>2g</a:t>
            </a: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), </a:t>
            </a: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dust </a:t>
            </a: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extinction. </a:t>
            </a:r>
            <a:r>
              <a:rPr lang="en-US" altLang="ja-JP" sz="32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CTA will play a major role</a:t>
            </a:r>
          </a:p>
          <a:p>
            <a:pPr>
              <a:lnSpc>
                <a:spcPts val="3756"/>
              </a:lnSpc>
            </a:pPr>
            <a:endParaRPr lang="en-US" altLang="ja-JP" sz="3200" dirty="0">
              <a:solidFill>
                <a:schemeClr val="accent2">
                  <a:lumMod val="50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H2 </a:t>
            </a:r>
            <a:r>
              <a:rPr lang="en-US" altLang="ja-JP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gas: density 1000 cm-3, </a:t>
            </a:r>
            <a:r>
              <a:rPr lang="en-US" altLang="ja-JP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Tk</a:t>
            </a:r>
            <a:r>
              <a:rPr lang="en-US" altLang="ja-JP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=10K </a:t>
            </a: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“CO 2.6mm line via </a:t>
            </a:r>
            <a:r>
              <a:rPr lang="en-US" altLang="ja-JP" sz="3200" dirty="0" err="1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Xco</a:t>
            </a: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 factor”</a:t>
            </a: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--NH2=</a:t>
            </a:r>
            <a:r>
              <a:rPr lang="en-US" altLang="ja-JP" sz="3200" dirty="0" err="1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Xco</a:t>
            </a: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 x </a:t>
            </a:r>
            <a:r>
              <a:rPr lang="en-US" altLang="ja-JP" sz="3200" dirty="0" err="1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Wco</a:t>
            </a: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(factor of 2 uncertainty)</a:t>
            </a:r>
          </a:p>
          <a:p>
            <a:pPr>
              <a:lnSpc>
                <a:spcPts val="3156"/>
              </a:lnSpc>
            </a:pPr>
            <a:endParaRPr lang="ja-JP" altLang="en-US" sz="31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スライド番号プレースホル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24448" y="7006699"/>
            <a:ext cx="2352146" cy="40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18954" indent="-314982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9929" indent="-251986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63900" indent="-251986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67872" indent="-251986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71844" indent="-251986" fontAlgn="base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75815" indent="-251986" fontAlgn="base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79787" indent="-251986" fontAlgn="base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83758" indent="-251986" fontAlgn="base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F822CD-F71F-6F4D-9479-FE80C4CA9F6A}" type="slidenum">
              <a:rPr lang="ja-JP" altLang="en-US" sz="1300">
                <a:solidFill>
                  <a:srgbClr val="898989"/>
                </a:solidFill>
                <a:latin typeface="Calibri" charset="0"/>
              </a:rPr>
              <a:pPr/>
              <a:t>27</a:t>
            </a:fld>
            <a:endParaRPr lang="ja-JP" altLang="en-US" sz="13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49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スクリーンショット（2011-09-02 11.57.44）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968" y="6454228"/>
            <a:ext cx="5748521" cy="857593"/>
          </a:xfrm>
          <a:prstGeom prst="rect">
            <a:avLst/>
          </a:prstGeom>
        </p:spPr>
      </p:pic>
      <p:pic>
        <p:nvPicPr>
          <p:cNvPr id="4" name="図 3" descr="tau.t+dt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61" y="1337546"/>
            <a:ext cx="6240128" cy="511668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95783" y="304757"/>
            <a:ext cx="9532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HI is assumed to be optically thin in text books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6808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Molecular vs. atomic</a:t>
            </a:r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0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287836" y="1763925"/>
            <a:ext cx="9566329" cy="4989036"/>
          </a:xfrm>
          <a:prstGeom prst="rect">
            <a:avLst/>
          </a:prstGeom>
        </p:spPr>
        <p:txBody>
          <a:bodyPr lIns="100794" tIns="50397" rIns="100794" bIns="50397"/>
          <a:lstStyle/>
          <a:p>
            <a:pPr>
              <a:lnSpc>
                <a:spcPts val="3756"/>
              </a:lnSpc>
            </a:pPr>
            <a:r>
              <a:rPr lang="en-US" altLang="ja-JP" sz="32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HI </a:t>
            </a:r>
            <a:r>
              <a:rPr lang="en-US" altLang="ja-JP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gas: average density 1 cm-3,  </a:t>
            </a:r>
            <a:r>
              <a:rPr lang="en-US" altLang="ja-JP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Tk</a:t>
            </a:r>
            <a:r>
              <a:rPr lang="en-US" altLang="ja-JP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=125K  </a:t>
            </a: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“assumption, 21cm line optically thin”</a:t>
            </a: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--NHI=1.8e18 WHI</a:t>
            </a:r>
          </a:p>
          <a:p>
            <a:pPr>
              <a:lnSpc>
                <a:spcPts val="3756"/>
              </a:lnSpc>
            </a:pPr>
            <a:endParaRPr lang="en-US" altLang="ja-JP" sz="3200" dirty="0" smtClean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Dark gas: gamma rays (</a:t>
            </a:r>
            <a:r>
              <a:rPr lang="en-US" altLang="ja-JP" sz="3200" dirty="0" err="1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pp</a:t>
            </a: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 reaction </a:t>
            </a: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</a:rPr>
              <a:t>p</a:t>
            </a:r>
            <a:r>
              <a:rPr lang="en-US" altLang="ja-JP" sz="3200" baseline="30000" dirty="0" smtClean="0">
                <a:solidFill>
                  <a:schemeClr val="accent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</a:rPr>
              <a:t>0 </a:t>
            </a: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</a:rPr>
              <a:t>2g</a:t>
            </a: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), </a:t>
            </a: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dust extinction  “cannot be seen in HI or CO”</a:t>
            </a: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--CO-free H2?</a:t>
            </a:r>
          </a:p>
          <a:p>
            <a:pPr>
              <a:lnSpc>
                <a:spcPts val="3756"/>
              </a:lnSpc>
            </a:pPr>
            <a:endParaRPr lang="ja-JP" altLang="en-US" sz="32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H2 gas: density 1000 cm-3, </a:t>
            </a:r>
            <a:r>
              <a:rPr lang="en-US" altLang="ja-JP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Tk</a:t>
            </a:r>
            <a:r>
              <a:rPr lang="en-US" altLang="ja-JP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=10K </a:t>
            </a: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“CO 2.6mm line via </a:t>
            </a:r>
            <a:r>
              <a:rPr lang="en-US" altLang="ja-JP" sz="3200" dirty="0" err="1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Xco</a:t>
            </a: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 factor”</a:t>
            </a:r>
          </a:p>
          <a:p>
            <a:pPr>
              <a:lnSpc>
                <a:spcPts val="3756"/>
              </a:lnSpc>
            </a:pP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--NH2=</a:t>
            </a:r>
            <a:r>
              <a:rPr lang="en-US" altLang="ja-JP" sz="3200" dirty="0" err="1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Xco</a:t>
            </a: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3200" dirty="0" err="1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Wco</a:t>
            </a:r>
            <a:r>
              <a:rPr lang="en-US" altLang="ja-JP" sz="32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 (factor of 2 uncertainty)</a:t>
            </a:r>
          </a:p>
          <a:p>
            <a:pPr>
              <a:lnSpc>
                <a:spcPts val="3156"/>
              </a:lnSpc>
            </a:pPr>
            <a:endParaRPr lang="ja-JP" altLang="en-US" sz="31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スライド番号プレースホル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24448" y="7006699"/>
            <a:ext cx="2352146" cy="40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18954" indent="-314982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9929" indent="-251986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63900" indent="-251986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67872" indent="-251986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71844" indent="-251986" fontAlgn="base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75815" indent="-251986" fontAlgn="base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79787" indent="-251986" fontAlgn="base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83758" indent="-251986" fontAlgn="base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F822CD-F71F-6F4D-9479-FE80C4CA9F6A}" type="slidenum">
              <a:rPr lang="ja-JP" altLang="en-US" sz="1300">
                <a:solidFill>
                  <a:srgbClr val="898989"/>
                </a:solidFill>
                <a:latin typeface="Calibri" charset="0"/>
              </a:rPr>
              <a:pPr/>
              <a:t>4</a:t>
            </a:fld>
            <a:endParaRPr lang="ja-JP" altLang="en-US" sz="13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7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262" y="1079704"/>
            <a:ext cx="9753354" cy="4877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5040312" y="7020699"/>
            <a:ext cx="4851301" cy="4304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91" tIns="55578" rIns="89991" bIns="44996">
            <a:prstTxWarp prst="textNoShape">
              <a:avLst/>
            </a:prstTxWarp>
          </a:bodyPr>
          <a:lstStyle/>
          <a:p>
            <a:pPr>
              <a:tabLst>
                <a:tab pos="722710" algn="l"/>
                <a:tab pos="1447169" algn="l"/>
                <a:tab pos="2169878" algn="l"/>
                <a:tab pos="2894337" algn="l"/>
                <a:tab pos="3618796" algn="l"/>
                <a:tab pos="4341506" algn="l"/>
              </a:tabLst>
            </a:pPr>
            <a:r>
              <a:rPr lang="en-US" altLang="ja-JP" sz="1200">
                <a:solidFill>
                  <a:srgbClr val="000000"/>
                </a:solidFill>
              </a:rPr>
              <a:t>Kalberla+ 2005</a:t>
            </a:r>
          </a:p>
          <a:p>
            <a:pPr>
              <a:tabLst>
                <a:tab pos="722710" algn="l"/>
                <a:tab pos="1447169" algn="l"/>
                <a:tab pos="2169878" algn="l"/>
                <a:tab pos="2894337" algn="l"/>
                <a:tab pos="3618796" algn="l"/>
                <a:tab pos="4341506" algn="l"/>
              </a:tabLst>
            </a:pPr>
            <a:r>
              <a:rPr lang="en-US" altLang="ja-JP" sz="1200">
                <a:solidFill>
                  <a:srgbClr val="000000"/>
                </a:solidFill>
              </a:rPr>
              <a:t>Courtesy of Legacy Archive for Microwave Background Data Analysis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180262" y="6133487"/>
            <a:ext cx="4909054" cy="3464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91" tIns="60870" rIns="89991" bIns="44996">
            <a:prstTxWarp prst="textNoShape">
              <a:avLst/>
            </a:prstTxWarp>
          </a:bodyPr>
          <a:lstStyle/>
          <a:p>
            <a:pPr>
              <a:tabLst>
                <a:tab pos="722710" algn="l"/>
                <a:tab pos="1447169" algn="l"/>
                <a:tab pos="2169878" algn="l"/>
                <a:tab pos="2894337" algn="l"/>
                <a:tab pos="3618796" algn="l"/>
                <a:tab pos="4341506" algn="l"/>
              </a:tabLst>
            </a:pPr>
            <a:r>
              <a:rPr lang="en-US" altLang="ja-JP">
                <a:solidFill>
                  <a:srgbClr val="000000"/>
                </a:solidFill>
              </a:rPr>
              <a:t>The Leiden/Argentine/Bonn Galactic HI Survey</a:t>
            </a:r>
          </a:p>
        </p:txBody>
      </p:sp>
      <p:sp>
        <p:nvSpPr>
          <p:cNvPr id="27653" name="テキスト ボックス 4"/>
          <p:cNvSpPr txBox="1">
            <a:spLocks noChangeArrowheads="1"/>
          </p:cNvSpPr>
          <p:nvPr/>
        </p:nvSpPr>
        <p:spPr bwMode="auto">
          <a:xfrm>
            <a:off x="1083318" y="355235"/>
            <a:ext cx="2744170" cy="64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prstTxWarp prst="textNoShape">
              <a:avLst/>
            </a:prstTxWarp>
            <a:spAutoFit/>
          </a:bodyPr>
          <a:lstStyle/>
          <a:p>
            <a:r>
              <a:rPr lang="en-US" altLang="ja-JP" sz="3500"/>
              <a:t>HI LAB</a:t>
            </a:r>
            <a:endParaRPr lang="ja-JP" altLang="en-US" sz="350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294967295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011F5D4A-57D5-2649-A432-FB4DD66D2C9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3966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タイトル 1"/>
          <p:cNvSpPr>
            <a:spLocks noGrp="1"/>
          </p:cNvSpPr>
          <p:nvPr>
            <p:ph type="title"/>
          </p:nvPr>
        </p:nvSpPr>
        <p:spPr>
          <a:xfrm>
            <a:off x="4874053" y="302737"/>
            <a:ext cx="6569907" cy="1259946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32771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4874053" y="1763925"/>
            <a:ext cx="6569907" cy="4989036"/>
          </a:xfrm>
          <a:prstGeom prst="rect">
            <a:avLst/>
          </a:prstGeom>
        </p:spPr>
        <p:txBody>
          <a:bodyPr lIns="100794" tIns="50397" rIns="100794" bIns="50397"/>
          <a:lstStyle/>
          <a:p>
            <a:endParaRPr lang="ja-JP" altLang="en-US"/>
          </a:p>
        </p:txBody>
      </p:sp>
      <p:pic>
        <p:nvPicPr>
          <p:cNvPr id="32772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テキスト ボックス 6"/>
          <p:cNvSpPr txBox="1">
            <a:spLocks noChangeArrowheads="1"/>
          </p:cNvSpPr>
          <p:nvPr/>
        </p:nvSpPr>
        <p:spPr bwMode="auto">
          <a:xfrm>
            <a:off x="3024188" y="691221"/>
            <a:ext cx="4051502" cy="64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prstTxWarp prst="textNoShape">
              <a:avLst/>
            </a:prstTxWarp>
            <a:spAutoFit/>
          </a:bodyPr>
          <a:lstStyle/>
          <a:p>
            <a:r>
              <a:rPr lang="en-US" altLang="ja-JP" sz="3500">
                <a:solidFill>
                  <a:srgbClr val="FFFF00"/>
                </a:solidFill>
              </a:rPr>
              <a:t>GeV Gamma rays</a:t>
            </a:r>
            <a:endParaRPr lang="ja-JP" altLang="en-US" sz="35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4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287" y="1471687"/>
            <a:ext cx="9133816" cy="48297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5220574" y="6840457"/>
            <a:ext cx="4039250" cy="6037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91" tIns="60870" rIns="89991" bIns="44996">
            <a:prstTxWarp prst="textNoShape">
              <a:avLst/>
            </a:prstTxWarp>
          </a:bodyPr>
          <a:lstStyle/>
          <a:p>
            <a:pPr>
              <a:tabLst>
                <a:tab pos="722710" algn="l"/>
                <a:tab pos="1447169" algn="l"/>
                <a:tab pos="2169878" algn="l"/>
                <a:tab pos="2894337" algn="l"/>
                <a:tab pos="3618796" algn="l"/>
              </a:tabLst>
            </a:pPr>
            <a:r>
              <a:rPr lang="en-US" altLang="ja-JP" dirty="0">
                <a:solidFill>
                  <a:srgbClr val="000000"/>
                </a:solidFill>
              </a:rPr>
              <a:t>Planck Collaboration, arXiv:</a:t>
            </a:r>
            <a:r>
              <a:rPr lang="en-US" altLang="ja-JP" dirty="0" smtClean="0">
                <a:solidFill>
                  <a:srgbClr val="000000"/>
                </a:solidFill>
              </a:rPr>
              <a:t>1101.2029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21508" name="テキスト ボックス 3"/>
          <p:cNvSpPr txBox="1">
            <a:spLocks noChangeArrowheads="1"/>
          </p:cNvSpPr>
          <p:nvPr/>
        </p:nvSpPr>
        <p:spPr bwMode="auto">
          <a:xfrm>
            <a:off x="2052878" y="652723"/>
            <a:ext cx="7206947" cy="57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prstTxWarp prst="textNoShape">
              <a:avLst/>
            </a:prstTxWarp>
            <a:spAutoFit/>
          </a:bodyPr>
          <a:lstStyle/>
          <a:p>
            <a:r>
              <a:rPr lang="en-US" altLang="ja-JP" sz="3100"/>
              <a:t>CO surveys : CfA + NANTEN</a:t>
            </a:r>
            <a:endParaRPr lang="ja-JP" altLang="en-US" sz="3100"/>
          </a:p>
        </p:txBody>
      </p:sp>
    </p:spTree>
    <p:extLst>
      <p:ext uri="{BB962C8B-B14F-4D97-AF65-F5344CB8AC3E}">
        <p14:creationId xmlns:p14="http://schemas.microsoft.com/office/powerpoint/2010/main" val="14527779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3327" y="526115"/>
            <a:ext cx="7639223" cy="53932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358774" y="304487"/>
            <a:ext cx="7582126" cy="255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tabLst>
                <a:tab pos="722710" algn="l"/>
                <a:tab pos="1447169" algn="l"/>
                <a:tab pos="2169878" algn="l"/>
                <a:tab pos="2894337" algn="l"/>
                <a:tab pos="3618796" algn="l"/>
              </a:tabLst>
            </a:pPr>
            <a:r>
              <a:rPr lang="en-GB" altLang="ja-JP" sz="2400" dirty="0" smtClean="0">
                <a:solidFill>
                  <a:srgbClr val="000000"/>
                </a:solidFill>
                <a:latin typeface="+mn-ea"/>
                <a:cs typeface="msgothic" charset="0"/>
              </a:rPr>
              <a:t>Isabelle </a:t>
            </a:r>
            <a:r>
              <a:rPr lang="en-GB" altLang="ja-JP" sz="2400" dirty="0" err="1" smtClean="0">
                <a:solidFill>
                  <a:srgbClr val="000000"/>
                </a:solidFill>
                <a:latin typeface="+mn-ea"/>
                <a:cs typeface="msgothic" charset="0"/>
              </a:rPr>
              <a:t>Grenier</a:t>
            </a:r>
            <a:r>
              <a:rPr lang="en-GB" altLang="ja-JP" sz="2400" dirty="0" smtClean="0">
                <a:solidFill>
                  <a:srgbClr val="000000"/>
                </a:solidFill>
                <a:latin typeface="+mn-ea"/>
                <a:cs typeface="msgothic" charset="0"/>
              </a:rPr>
              <a:t> </a:t>
            </a:r>
            <a:r>
              <a:rPr lang="en-GB" altLang="ja-JP" sz="2400" dirty="0">
                <a:solidFill>
                  <a:srgbClr val="000000"/>
                </a:solidFill>
                <a:latin typeface="+mn-ea"/>
                <a:cs typeface="msgothic" charset="0"/>
              </a:rPr>
              <a:t>et al. Science 2005</a:t>
            </a:r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952059" y="6431178"/>
            <a:ext cx="8078501" cy="773058"/>
          </a:xfrm>
          <a:prstGeom prst="rect">
            <a:avLst/>
          </a:prstGeom>
        </p:spPr>
        <p:txBody>
          <a:bodyPr vert="horz" lIns="100794" tIns="50397" rIns="100794" bIns="50397" rtlCol="0">
            <a:normAutofit fontScale="85000" lnSpcReduction="10000"/>
          </a:bodyPr>
          <a:lstStyle/>
          <a:p>
            <a:pPr marL="377979" indent="-377979" defTabSz="503972">
              <a:spcBef>
                <a:spcPct val="20000"/>
              </a:spcBef>
              <a:defRPr/>
            </a:pPr>
            <a:r>
              <a:rPr lang="en-US" altLang="ja-JP" sz="3100" dirty="0">
                <a:latin typeface="Tahoma"/>
                <a:cs typeface="Times"/>
              </a:rPr>
              <a:t>Column density of dark gas   ~   10</a:t>
            </a:r>
            <a:r>
              <a:rPr lang="en-US" altLang="ja-JP" sz="3100" baseline="30000" dirty="0">
                <a:latin typeface="Tahoma"/>
                <a:cs typeface="Times"/>
              </a:rPr>
              <a:t>20.5</a:t>
            </a:r>
            <a:r>
              <a:rPr lang="en-US" altLang="ja-JP" sz="3100" dirty="0">
                <a:latin typeface="Tahoma"/>
                <a:cs typeface="Times"/>
              </a:rPr>
              <a:t>-10</a:t>
            </a:r>
            <a:r>
              <a:rPr lang="en-US" altLang="ja-JP" sz="3100" baseline="30000" dirty="0">
                <a:latin typeface="Tahoma"/>
                <a:cs typeface="Times"/>
              </a:rPr>
              <a:t>21.5</a:t>
            </a:r>
            <a:r>
              <a:rPr lang="en-US" altLang="ja-JP" sz="3100" dirty="0">
                <a:latin typeface="Tahoma"/>
                <a:cs typeface="Times"/>
              </a:rPr>
              <a:t> /cm</a:t>
            </a:r>
            <a:r>
              <a:rPr lang="en-US" altLang="ja-JP" sz="3100" baseline="30000" dirty="0">
                <a:latin typeface="Tahoma"/>
                <a:cs typeface="Times"/>
              </a:rPr>
              <a:t>2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294967295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011F5D4A-57D5-2649-A432-FB4DD66D2C9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32998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Shape 1"/>
          <p:cNvSpPr txBox="1"/>
          <p:nvPr/>
        </p:nvSpPr>
        <p:spPr>
          <a:xfrm>
            <a:off x="720000" y="6768000"/>
            <a:ext cx="86400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endParaRPr dirty="0"/>
          </a:p>
        </p:txBody>
      </p:sp>
      <p:pic>
        <p:nvPicPr>
          <p:cNvPr id="38" name="図 37"/>
          <p:cNvPicPr/>
          <p:nvPr/>
        </p:nvPicPr>
        <p:blipFill>
          <a:blip r:embed="rId2"/>
          <a:stretch>
            <a:fillRect/>
          </a:stretch>
        </p:blipFill>
        <p:spPr>
          <a:xfrm>
            <a:off x="1828608" y="1371408"/>
            <a:ext cx="6213881" cy="6103631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20001" y="355550"/>
            <a:ext cx="908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Nearby cloud without background source </a:t>
            </a:r>
            <a:r>
              <a:rPr kumimoji="1" lang="en-US" altLang="ja-JP" sz="2400" dirty="0" smtClean="0"/>
              <a:t>[Fukui+ 2014]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17334</TotalTime>
  <Words>939</Words>
  <Application>Microsoft Macintosh PowerPoint</Application>
  <PresentationFormat>ユーザー設定</PresentationFormat>
  <Paragraphs>140</Paragraphs>
  <Slides>27</Slides>
  <Notes>10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28" baseType="lpstr">
      <vt:lpstr>Office Theme</vt:lpstr>
      <vt:lpstr>PowerPoint プレゼンテーション</vt:lpstr>
      <vt:lpstr>ISM</vt:lpstr>
      <vt:lpstr>PowerPoint プレゼンテーション</vt:lpstr>
      <vt:lpstr>Molecular vs. atomic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RX J1713.7-3946:  Interstellar proton vs. TeV gamma rays</vt:lpstr>
      <vt:lpstr> Dark HI SE Cloud (Self-Absorption)</vt:lpstr>
      <vt:lpstr>HI self absorption</vt:lpstr>
      <vt:lpstr>Very accurate measurement of both atomic/molecular  hydrogen has become possible by “truly optically thin HI”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福井 康雄</cp:lastModifiedBy>
  <cp:revision>320</cp:revision>
  <dcterms:modified xsi:type="dcterms:W3CDTF">2015-04-17T02:59:19Z</dcterms:modified>
</cp:coreProperties>
</file>